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695" autoAdjust="0"/>
  </p:normalViewPr>
  <p:slideViewPr>
    <p:cSldViewPr snapToGrid="0">
      <p:cViewPr varScale="1">
        <p:scale>
          <a:sx n="123" d="100"/>
          <a:sy n="123" d="100"/>
        </p:scale>
        <p:origin x="-1928" y="-96"/>
      </p:cViewPr>
      <p:guideLst>
        <p:guide orient="horz" pos="4082"/>
        <p:guide pos="22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A7D01-DBA8-8A41-8E67-589581D8C2E9}" type="datetimeFigureOut">
              <a:rPr lang="en-US" smtClean="0"/>
              <a:t>1/28/14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C329A-3753-3A4D-88AE-0082439E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26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15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Special Topic: Beta Beating and Error Correction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Special Topic: Beta Beating and Error Correction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741582" y="6569076"/>
            <a:ext cx="2516372" cy="1613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Special Topic: Beta Beating and Error Correction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Special Topic: Beta Beating and Error Correction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Special Topic: Beta Beating and Error Correction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Special Topic: Beta Beating and Error Correction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Special Topic: Beta Beating and Error Correction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Special Topic: Beta Beating and Error Correction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Special Topic: Beta Beating and Error Correction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Special Topic: Beta Beating and Error Correction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486400" y="6569076"/>
            <a:ext cx="277155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Special Topic: Beta Beating and Error Correction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Special Topic: Beta Beating and Lattice Correction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2458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Beta Beating and Error Correction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3069" y="412977"/>
            <a:ext cx="804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know that 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our general transfer matrix from one point to another in a lattice is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099855"/>
              </p:ext>
            </p:extLst>
          </p:nvPr>
        </p:nvGraphicFramePr>
        <p:xfrm>
          <a:off x="798525" y="1085222"/>
          <a:ext cx="7513638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3" name="Equation" r:id="rId3" imgW="5842000" imgH="1676400" progId="Equation.DSMT4">
                  <p:embed/>
                </p:oleObj>
              </mc:Choice>
              <mc:Fallback>
                <p:oleObj name="Equation" r:id="rId3" imgW="5842000" imgH="167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25" y="1085222"/>
                        <a:ext cx="7513638" cy="23018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7772" y="3549136"/>
            <a:ext cx="804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and that our beta function evolves according to.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83590"/>
              </p:ext>
            </p:extLst>
          </p:nvPr>
        </p:nvGraphicFramePr>
        <p:xfrm>
          <a:off x="1257314" y="3985460"/>
          <a:ext cx="6590008" cy="1971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4" name="Equation" r:id="rId5" imgW="4038600" imgH="1206500" progId="Equation.DSMT4">
                  <p:embed/>
                </p:oleObj>
              </mc:Choice>
              <mc:Fallback>
                <p:oleObj name="Equation" r:id="rId5" imgW="4038600" imgH="1206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14" y="3985460"/>
                        <a:ext cx="6590008" cy="19717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156390" y="5750705"/>
            <a:ext cx="53689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111647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Beta Beating and Error Correction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0469" y="402653"/>
            <a:ext cx="784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we introduce a quadrupole of strength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461998"/>
              </p:ext>
            </p:extLst>
          </p:nvPr>
        </p:nvGraphicFramePr>
        <p:xfrm>
          <a:off x="3432505" y="825418"/>
          <a:ext cx="853624" cy="599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596900" imgH="419100" progId="Equation.DSMT4">
                  <p:embed/>
                </p:oleObj>
              </mc:Choice>
              <mc:Fallback>
                <p:oleObj name="Equation" r:id="rId3" imgW="5969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2505" y="825418"/>
                        <a:ext cx="853624" cy="599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1309" y="1422305"/>
            <a:ext cx="784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at the initial point, this modifies our matrix as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726504"/>
              </p:ext>
            </p:extLst>
          </p:nvPr>
        </p:nvGraphicFramePr>
        <p:xfrm>
          <a:off x="2160268" y="2204130"/>
          <a:ext cx="4522055" cy="2978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2717800" imgH="1790700" progId="Equation.DSMT4">
                  <p:embed/>
                </p:oleObj>
              </mc:Choice>
              <mc:Fallback>
                <p:oleObj name="Equation" r:id="rId5" imgW="2717800" imgH="179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60268" y="2204130"/>
                        <a:ext cx="4522055" cy="2978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408737" y="5337728"/>
            <a:ext cx="293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These terms are the same</a:t>
            </a:r>
            <a:endParaRPr lang="en-US" sz="1400" dirty="0" smtClean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305488" y="5079618"/>
            <a:ext cx="154874" cy="25811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87678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Beta Beating and Error Correction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395393"/>
              </p:ext>
            </p:extLst>
          </p:nvPr>
        </p:nvGraphicFramePr>
        <p:xfrm>
          <a:off x="1166157" y="1190207"/>
          <a:ext cx="7186335" cy="3226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9" name="Equation" r:id="rId3" imgW="4686300" imgH="2108200" progId="Equation.DSMT4">
                  <p:embed/>
                </p:oleObj>
              </mc:Choice>
              <mc:Fallback>
                <p:oleObj name="Equation" r:id="rId3" imgW="4686300" imgH="210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6157" y="1190207"/>
                        <a:ext cx="7186335" cy="3226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1444" y="526546"/>
            <a:ext cx="715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Our distorted beta function becomes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5415" y="4563397"/>
            <a:ext cx="6618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So the distortion will “beat” the periodicity of the cell with the periodicity of </a:t>
            </a:r>
            <a:r>
              <a:rPr lang="en-US" sz="1600" i="1" dirty="0" smtClean="0">
                <a:solidFill>
                  <a:srgbClr val="C00000"/>
                </a:solidFill>
                <a:latin typeface="+mn-lt"/>
              </a:rPr>
              <a:t>twice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 phase advance.  Hence the term “beta beating”.  </a:t>
            </a:r>
          </a:p>
          <a:p>
            <a:endParaRPr lang="en-US" sz="1600" dirty="0">
              <a:solidFill>
                <a:srgbClr val="C00000"/>
              </a:solidFill>
              <a:latin typeface="+mn-lt"/>
            </a:endParaRPr>
          </a:p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Solving the problem in a closed ring is a bit more complicated, bu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t the behavior from point to point is the same.</a:t>
            </a:r>
            <a:endParaRPr lang="en-US" sz="1600" dirty="0" smtClean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9865953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Beta Beating and Error Correction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990" y="790646"/>
            <a:ext cx="6566644" cy="42368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0542" y="196164"/>
            <a:ext cx="558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Initial beta-beating in LHC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7595969"/>
      </p:ext>
    </p:extLst>
  </p:cSld>
  <p:clrMapOvr>
    <a:masterClrMapping/>
  </p:clrMapOvr>
  <p:transition xmlns:p14="http://schemas.microsoft.com/office/powerpoint/2010/main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Correcting Errors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Knoxville, TN, Jan. 20-31,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 Topic: Beta Beating and Error Correction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3069" y="640115"/>
            <a:ext cx="7836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Generally, a dipole will produce a set of x deviations around the ring, and a quadrupole will produce a distorted beta function. So if I have a set of dipole and quadrupole corrector (“trim”) elements, I can write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055865"/>
              </p:ext>
            </p:extLst>
          </p:nvPr>
        </p:nvGraphicFramePr>
        <p:xfrm>
          <a:off x="1961449" y="1796455"/>
          <a:ext cx="5348288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0" name="Equation" r:id="rId3" imgW="3581400" imgH="762000" progId="Equation.DSMT4">
                  <p:embed/>
                </p:oleObj>
              </mc:Choice>
              <mc:Fallback>
                <p:oleObj name="Equation" r:id="rId3" imgW="3581400" imgH="762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1449" y="1796455"/>
                        <a:ext cx="5348288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3519" y="3198106"/>
            <a:ext cx="783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I have a set of measured distortions, I can introduce a correction to cancel it. If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N=M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, then 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289910"/>
              </p:ext>
            </p:extLst>
          </p:nvPr>
        </p:nvGraphicFramePr>
        <p:xfrm>
          <a:off x="1090663" y="4076014"/>
          <a:ext cx="716915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1" name="Equation" r:id="rId5" imgW="4800600" imgH="774700" progId="Equation.DSMT4">
                  <p:embed/>
                </p:oleObj>
              </mc:Choice>
              <mc:Fallback>
                <p:oleObj name="Equation" r:id="rId5" imgW="4800600" imgH="774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0663" y="4076014"/>
                        <a:ext cx="7169150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82995" y="5632205"/>
            <a:ext cx="783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</a:t>
            </a:r>
            <a:r>
              <a:rPr lang="en-US" sz="1800" i="1" dirty="0" smtClean="0">
                <a:solidFill>
                  <a:srgbClr val="C00000"/>
                </a:solidFill>
                <a:latin typeface="+mn-lt"/>
              </a:rPr>
              <a:t>N&gt;M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, then I must use a bit more sophisticated math to minimize the RMS deviation (there are several techniques).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5825949"/>
      </p:ext>
    </p:extLst>
  </p:cSld>
  <p:clrMapOvr>
    <a:masterClrMapping/>
  </p:clrMapOvr>
  <p:transition xmlns:p14="http://schemas.microsoft.com/office/powerpoint/2010/main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ln w="12700">
          <a:solidFill>
            <a:srgbClr val="FF0000"/>
          </a:solidFill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>
          <a:solidFill>
            <a:srgbClr val="FF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7779</TotalTime>
  <Words>326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Opulent</vt:lpstr>
      <vt:lpstr>MathType 6.0 Equation</vt:lpstr>
      <vt:lpstr>Special Topic: Beta Beating and Lattice Correction</vt:lpstr>
      <vt:lpstr>PowerPoint Presentation</vt:lpstr>
      <vt:lpstr>PowerPoint Presentation</vt:lpstr>
      <vt:lpstr>PowerPoint Presentation</vt:lpstr>
      <vt:lpstr>PowerPoint Presentation</vt:lpstr>
      <vt:lpstr>Correcting Errors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Accelerator Division</cp:lastModifiedBy>
  <cp:revision>317</cp:revision>
  <dcterms:created xsi:type="dcterms:W3CDTF">2003-06-24T14:15:57Z</dcterms:created>
  <dcterms:modified xsi:type="dcterms:W3CDTF">2014-01-29T02:52:28Z</dcterms:modified>
</cp:coreProperties>
</file>