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008000"/>
    <a:srgbClr val="CC3399"/>
    <a:srgbClr val="FF9933"/>
    <a:srgbClr val="FF9966"/>
    <a:srgbClr val="33CC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5" autoAdjust="0"/>
    <p:restoredTop sz="94660"/>
  </p:normalViewPr>
  <p:slideViewPr>
    <p:cSldViewPr>
      <p:cViewPr varScale="1">
        <p:scale>
          <a:sx n="81" d="100"/>
          <a:sy n="81" d="100"/>
        </p:scale>
        <p:origin x="-1696" y="-104"/>
      </p:cViewPr>
      <p:guideLst>
        <p:guide orient="horz" pos="4319"/>
        <p:guide pos="34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4" Type="http://schemas.openxmlformats.org/officeDocument/2006/relationships/image" Target="../media/image53.emf"/><Relationship Id="rId5" Type="http://schemas.openxmlformats.org/officeDocument/2006/relationships/image" Target="../media/image54.wmf"/><Relationship Id="rId6" Type="http://schemas.openxmlformats.org/officeDocument/2006/relationships/image" Target="../media/image55.wmf"/><Relationship Id="rId7" Type="http://schemas.openxmlformats.org/officeDocument/2006/relationships/image" Target="../media/image56.emf"/><Relationship Id="rId8" Type="http://schemas.openxmlformats.org/officeDocument/2006/relationships/image" Target="../media/image57.emf"/><Relationship Id="rId9" Type="http://schemas.openxmlformats.org/officeDocument/2006/relationships/image" Target="../media/image58.emf"/><Relationship Id="rId1" Type="http://schemas.openxmlformats.org/officeDocument/2006/relationships/image" Target="../media/image50.emf"/><Relationship Id="rId2" Type="http://schemas.openxmlformats.org/officeDocument/2006/relationships/image" Target="../media/image5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Relationship Id="rId2" Type="http://schemas.openxmlformats.org/officeDocument/2006/relationships/image" Target="../media/image60.emf"/><Relationship Id="rId3" Type="http://schemas.openxmlformats.org/officeDocument/2006/relationships/image" Target="../media/image6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Relationship Id="rId2" Type="http://schemas.openxmlformats.org/officeDocument/2006/relationships/image" Target="../media/image63.emf"/><Relationship Id="rId3" Type="http://schemas.openxmlformats.org/officeDocument/2006/relationships/image" Target="../media/image6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5" Type="http://schemas.openxmlformats.org/officeDocument/2006/relationships/image" Target="../media/image30.emf"/><Relationship Id="rId6" Type="http://schemas.openxmlformats.org/officeDocument/2006/relationships/image" Target="../media/image31.emf"/><Relationship Id="rId7" Type="http://schemas.openxmlformats.org/officeDocument/2006/relationships/image" Target="../media/image32.emf"/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5" Type="http://schemas.openxmlformats.org/officeDocument/2006/relationships/image" Target="../media/image37.emf"/><Relationship Id="rId6" Type="http://schemas.openxmlformats.org/officeDocument/2006/relationships/image" Target="../media/image38.emf"/><Relationship Id="rId7" Type="http://schemas.openxmlformats.org/officeDocument/2006/relationships/image" Target="../media/image39.emf"/><Relationship Id="rId8" Type="http://schemas.openxmlformats.org/officeDocument/2006/relationships/image" Target="../media/image40.emf"/><Relationship Id="rId9" Type="http://schemas.openxmlformats.org/officeDocument/2006/relationships/image" Target="../media/image41.emf"/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4" Type="http://schemas.openxmlformats.org/officeDocument/2006/relationships/image" Target="../media/image45.emf"/><Relationship Id="rId5" Type="http://schemas.openxmlformats.org/officeDocument/2006/relationships/image" Target="../media/image46.emf"/><Relationship Id="rId1" Type="http://schemas.openxmlformats.org/officeDocument/2006/relationships/image" Target="../media/image42.emf"/><Relationship Id="rId2" Type="http://schemas.openxmlformats.org/officeDocument/2006/relationships/image" Target="../media/image4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Relationship Id="rId2" Type="http://schemas.openxmlformats.org/officeDocument/2006/relationships/image" Target="../media/image48.emf"/><Relationship Id="rId3" Type="http://schemas.openxmlformats.org/officeDocument/2006/relationships/image" Target="../media/image4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A7D01-DBA8-8A41-8E67-589581D8C2E9}" type="datetimeFigureOut">
              <a:rPr lang="en-US" smtClean="0"/>
              <a:t>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C329A-3753-3A4D-88AE-0082439E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267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15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033639" y="6557963"/>
            <a:ext cx="2840361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/>
          </a:p>
        </p:txBody>
      </p:sp>
      <p:pic>
        <p:nvPicPr>
          <p:cNvPr id="7" name="Picture 6" descr="FNAL_logo_sm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3767" cy="9269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77" y="752368"/>
            <a:ext cx="8251825" cy="555307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Beam Loss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CFA1-B09C-442F-85C3-919131D33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Beam Loss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5B137E2-35D0-4667-9362-8260FF57A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124288"/>
            <a:ext cx="8262937" cy="441325"/>
          </a:xfrm>
        </p:spPr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>
          <a:xfrm>
            <a:off x="5741582" y="6569076"/>
            <a:ext cx="2516372" cy="1613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557963"/>
            <a:ext cx="3859619" cy="17244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Beam Loss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26155-0DCC-45D2-90B6-32F65F3F6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Beam Loss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C22C54-04B8-4329-8E4F-B3EC0867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08" y="224393"/>
            <a:ext cx="8371114" cy="50727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61" y="862297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530" y="853420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Beam Loss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4655-DFE5-45AD-AEB7-B6324F535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Beam Loss</a:t>
            </a:r>
            <a:endParaRPr lang="en-US">
              <a:latin typeface="+mn-lt"/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3A5A-BD10-4E42-8EDD-42C4A14A6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87" y="115854"/>
            <a:ext cx="8490857" cy="463731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>
          <a:xfrm>
            <a:off x="5264458" y="6569076"/>
            <a:ext cx="2993496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Beam Loss</a:t>
            </a:r>
            <a:endParaRPr lang="en-US">
              <a:latin typeface="+mn-lt"/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36C3-BB10-4165-8E74-99838CB5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Beam Loss</a:t>
            </a:r>
            <a:endParaRPr lang="en-US">
              <a:latin typeface="+mn-lt"/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1096-0617-41A5-9758-D8016564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Beam Loss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4E87-2809-400F-A130-20751D1A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Beam Loss</a:t>
            </a:r>
            <a:endParaRPr lang="en-US">
              <a:latin typeface="+mn-lt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A0D8F-9A19-4D03-8318-653C6FCD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503776" y="690225"/>
            <a:ext cx="82518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486400" y="6569076"/>
            <a:ext cx="2771553" cy="227012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Beam Loss</a:t>
            </a:r>
            <a:endParaRPr lang="en-US">
              <a:latin typeface="+mn-lt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61210FB4-E372-466D-A3EB-21FD966A1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0" name="Picture 9" descr="FNAL_logo_sm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371959" cy="381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65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6" r:id="rId9"/>
    <p:sldLayoutId id="2147483763" r:id="rId10"/>
    <p:sldLayoutId id="2147483767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6.bin"/><Relationship Id="rId12" Type="http://schemas.openxmlformats.org/officeDocument/2006/relationships/image" Target="../media/image4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42.bin"/><Relationship Id="rId4" Type="http://schemas.openxmlformats.org/officeDocument/2006/relationships/image" Target="../media/image42.emf"/><Relationship Id="rId5" Type="http://schemas.openxmlformats.org/officeDocument/2006/relationships/oleObject" Target="../embeddings/oleObject43.bin"/><Relationship Id="rId6" Type="http://schemas.openxmlformats.org/officeDocument/2006/relationships/image" Target="../media/image43.emf"/><Relationship Id="rId7" Type="http://schemas.openxmlformats.org/officeDocument/2006/relationships/oleObject" Target="../embeddings/oleObject44.bin"/><Relationship Id="rId8" Type="http://schemas.openxmlformats.org/officeDocument/2006/relationships/image" Target="../media/image44.emf"/><Relationship Id="rId9" Type="http://schemas.openxmlformats.org/officeDocument/2006/relationships/oleObject" Target="../embeddings/oleObject45.bin"/><Relationship Id="rId10" Type="http://schemas.openxmlformats.org/officeDocument/2006/relationships/image" Target="../media/image4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4" Type="http://schemas.openxmlformats.org/officeDocument/2006/relationships/image" Target="../media/image47.emf"/><Relationship Id="rId5" Type="http://schemas.openxmlformats.org/officeDocument/2006/relationships/oleObject" Target="../embeddings/oleObject48.bin"/><Relationship Id="rId6" Type="http://schemas.openxmlformats.org/officeDocument/2006/relationships/image" Target="../media/image48.emf"/><Relationship Id="rId7" Type="http://schemas.openxmlformats.org/officeDocument/2006/relationships/oleObject" Target="../embeddings/oleObject49.bin"/><Relationship Id="rId8" Type="http://schemas.openxmlformats.org/officeDocument/2006/relationships/image" Target="../media/image4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.bin"/><Relationship Id="rId20" Type="http://schemas.openxmlformats.org/officeDocument/2006/relationships/image" Target="../media/image58.emf"/><Relationship Id="rId10" Type="http://schemas.openxmlformats.org/officeDocument/2006/relationships/image" Target="../media/image53.emf"/><Relationship Id="rId11" Type="http://schemas.openxmlformats.org/officeDocument/2006/relationships/oleObject" Target="../embeddings/oleObject54.bin"/><Relationship Id="rId12" Type="http://schemas.openxmlformats.org/officeDocument/2006/relationships/image" Target="../media/image54.wmf"/><Relationship Id="rId13" Type="http://schemas.openxmlformats.org/officeDocument/2006/relationships/oleObject" Target="../embeddings/oleObject55.bin"/><Relationship Id="rId14" Type="http://schemas.openxmlformats.org/officeDocument/2006/relationships/image" Target="../media/image55.wmf"/><Relationship Id="rId15" Type="http://schemas.openxmlformats.org/officeDocument/2006/relationships/oleObject" Target="../embeddings/oleObject56.bin"/><Relationship Id="rId16" Type="http://schemas.openxmlformats.org/officeDocument/2006/relationships/image" Target="../media/image56.emf"/><Relationship Id="rId17" Type="http://schemas.openxmlformats.org/officeDocument/2006/relationships/oleObject" Target="../embeddings/oleObject57.bin"/><Relationship Id="rId18" Type="http://schemas.openxmlformats.org/officeDocument/2006/relationships/image" Target="../media/image57.emf"/><Relationship Id="rId19" Type="http://schemas.openxmlformats.org/officeDocument/2006/relationships/oleObject" Target="../embeddings/oleObject58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50.bin"/><Relationship Id="rId4" Type="http://schemas.openxmlformats.org/officeDocument/2006/relationships/image" Target="../media/image50.emf"/><Relationship Id="rId5" Type="http://schemas.openxmlformats.org/officeDocument/2006/relationships/oleObject" Target="../embeddings/oleObject51.bin"/><Relationship Id="rId6" Type="http://schemas.openxmlformats.org/officeDocument/2006/relationships/image" Target="../media/image51.emf"/><Relationship Id="rId7" Type="http://schemas.openxmlformats.org/officeDocument/2006/relationships/oleObject" Target="../embeddings/oleObject52.bin"/><Relationship Id="rId8" Type="http://schemas.openxmlformats.org/officeDocument/2006/relationships/image" Target="../media/image5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4" Type="http://schemas.openxmlformats.org/officeDocument/2006/relationships/image" Target="../media/image59.emf"/><Relationship Id="rId5" Type="http://schemas.openxmlformats.org/officeDocument/2006/relationships/oleObject" Target="../embeddings/oleObject60.bin"/><Relationship Id="rId6" Type="http://schemas.openxmlformats.org/officeDocument/2006/relationships/oleObject" Target="../embeddings/oleObject61.bin"/><Relationship Id="rId7" Type="http://schemas.openxmlformats.org/officeDocument/2006/relationships/image" Target="../media/image60.emf"/><Relationship Id="rId8" Type="http://schemas.openxmlformats.org/officeDocument/2006/relationships/oleObject" Target="../embeddings/oleObject62.bin"/><Relationship Id="rId9" Type="http://schemas.openxmlformats.org/officeDocument/2006/relationships/image" Target="../media/image61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4" Type="http://schemas.openxmlformats.org/officeDocument/2006/relationships/image" Target="../media/image62.emf"/><Relationship Id="rId5" Type="http://schemas.openxmlformats.org/officeDocument/2006/relationships/oleObject" Target="../embeddings/oleObject64.bin"/><Relationship Id="rId6" Type="http://schemas.openxmlformats.org/officeDocument/2006/relationships/image" Target="../media/image63.emf"/><Relationship Id="rId7" Type="http://schemas.openxmlformats.org/officeDocument/2006/relationships/oleObject" Target="../embeddings/oleObject65.bin"/><Relationship Id="rId8" Type="http://schemas.openxmlformats.org/officeDocument/2006/relationships/image" Target="../media/image6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4" Type="http://schemas.openxmlformats.org/officeDocument/2006/relationships/image" Target="../media/image65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9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0.e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4.bin"/><Relationship Id="rId12" Type="http://schemas.openxmlformats.org/officeDocument/2006/relationships/image" Target="../media/image1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14.emf"/><Relationship Id="rId9" Type="http://schemas.openxmlformats.org/officeDocument/2006/relationships/oleObject" Target="../embeddings/oleObject13.bin"/><Relationship Id="rId10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9.bin"/><Relationship Id="rId12" Type="http://schemas.openxmlformats.org/officeDocument/2006/relationships/image" Target="../media/image2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5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17.bin"/><Relationship Id="rId8" Type="http://schemas.openxmlformats.org/officeDocument/2006/relationships/image" Target="../media/image19.emf"/><Relationship Id="rId9" Type="http://schemas.openxmlformats.org/officeDocument/2006/relationships/oleObject" Target="../embeddings/oleObject18.bin"/><Relationship Id="rId10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oleObject" Target="../embeddings/oleObject20.bin"/><Relationship Id="rId5" Type="http://schemas.openxmlformats.org/officeDocument/2006/relationships/image" Target="../media/image22.e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3.e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2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7.bin"/><Relationship Id="rId12" Type="http://schemas.openxmlformats.org/officeDocument/2006/relationships/image" Target="../media/image30.emf"/><Relationship Id="rId13" Type="http://schemas.openxmlformats.org/officeDocument/2006/relationships/oleObject" Target="../embeddings/oleObject28.bin"/><Relationship Id="rId14" Type="http://schemas.openxmlformats.org/officeDocument/2006/relationships/image" Target="../media/image31.emf"/><Relationship Id="rId15" Type="http://schemas.openxmlformats.org/officeDocument/2006/relationships/oleObject" Target="../embeddings/oleObject29.bin"/><Relationship Id="rId16" Type="http://schemas.openxmlformats.org/officeDocument/2006/relationships/image" Target="../media/image3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23.bin"/><Relationship Id="rId4" Type="http://schemas.openxmlformats.org/officeDocument/2006/relationships/image" Target="../media/image26.e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27.emf"/><Relationship Id="rId7" Type="http://schemas.openxmlformats.org/officeDocument/2006/relationships/oleObject" Target="../embeddings/oleObject25.bin"/><Relationship Id="rId8" Type="http://schemas.openxmlformats.org/officeDocument/2006/relationships/image" Target="../media/image28.emf"/><Relationship Id="rId9" Type="http://schemas.openxmlformats.org/officeDocument/2006/relationships/oleObject" Target="../embeddings/oleObject26.bin"/><Relationship Id="rId10" Type="http://schemas.openxmlformats.org/officeDocument/2006/relationships/image" Target="../media/image29.emf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20" Type="http://schemas.openxmlformats.org/officeDocument/2006/relationships/oleObject" Target="../embeddings/oleObject40.bin"/><Relationship Id="rId21" Type="http://schemas.openxmlformats.org/officeDocument/2006/relationships/image" Target="../media/image40.emf"/><Relationship Id="rId22" Type="http://schemas.openxmlformats.org/officeDocument/2006/relationships/oleObject" Target="../embeddings/oleObject41.bin"/><Relationship Id="rId23" Type="http://schemas.openxmlformats.org/officeDocument/2006/relationships/image" Target="../media/image41.emf"/><Relationship Id="rId10" Type="http://schemas.openxmlformats.org/officeDocument/2006/relationships/image" Target="../media/image36.emf"/><Relationship Id="rId11" Type="http://schemas.openxmlformats.org/officeDocument/2006/relationships/oleObject" Target="../embeddings/oleObject34.bin"/><Relationship Id="rId12" Type="http://schemas.openxmlformats.org/officeDocument/2006/relationships/image" Target="../media/image37.emf"/><Relationship Id="rId13" Type="http://schemas.openxmlformats.org/officeDocument/2006/relationships/oleObject" Target="../embeddings/oleObject35.bin"/><Relationship Id="rId14" Type="http://schemas.openxmlformats.org/officeDocument/2006/relationships/image" Target="../media/image38.emf"/><Relationship Id="rId15" Type="http://schemas.openxmlformats.org/officeDocument/2006/relationships/oleObject" Target="../embeddings/oleObject36.bin"/><Relationship Id="rId16" Type="http://schemas.openxmlformats.org/officeDocument/2006/relationships/image" Target="../media/image39.emf"/><Relationship Id="rId17" Type="http://schemas.openxmlformats.org/officeDocument/2006/relationships/oleObject" Target="../embeddings/oleObject37.bin"/><Relationship Id="rId18" Type="http://schemas.openxmlformats.org/officeDocument/2006/relationships/oleObject" Target="../embeddings/oleObject38.bin"/><Relationship Id="rId19" Type="http://schemas.openxmlformats.org/officeDocument/2006/relationships/oleObject" Target="../embeddings/oleObject39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30.bin"/><Relationship Id="rId4" Type="http://schemas.openxmlformats.org/officeDocument/2006/relationships/image" Target="../media/image33.emf"/><Relationship Id="rId5" Type="http://schemas.openxmlformats.org/officeDocument/2006/relationships/oleObject" Target="../embeddings/oleObject31.bin"/><Relationship Id="rId6" Type="http://schemas.openxmlformats.org/officeDocument/2006/relationships/image" Target="../media/image34.emf"/><Relationship Id="rId7" Type="http://schemas.openxmlformats.org/officeDocument/2006/relationships/oleObject" Target="../embeddings/oleObject32.bin"/><Relationship Id="rId8" Type="http://schemas.openxmlformats.org/officeDocument/2006/relationships/image" Target="../media/image3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08879" y="533400"/>
            <a:ext cx="6763389" cy="286816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Beam Loss and Emittance Growth Mechanisms</a:t>
            </a:r>
            <a:endParaRPr lang="en-US" dirty="0"/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354388" y="3540125"/>
            <a:ext cx="5114925" cy="1101725"/>
          </a:xfrm>
        </p:spPr>
        <p:txBody>
          <a:bodyPr/>
          <a:lstStyle/>
          <a:p>
            <a:pPr eaLnBrk="1" hangingPunct="1"/>
            <a:r>
              <a:rPr lang="en-US" dirty="0" smtClean="0"/>
              <a:t>Eric </a:t>
            </a:r>
            <a:r>
              <a:rPr lang="en-US" dirty="0" err="1" smtClean="0"/>
              <a:t>Prebys</a:t>
            </a:r>
            <a:r>
              <a:rPr lang="en-US" dirty="0" smtClean="0"/>
              <a:t>, FNAL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Beam Loss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228600"/>
            <a:ext cx="356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but at equilibrium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123122"/>
              </p:ext>
            </p:extLst>
          </p:nvPr>
        </p:nvGraphicFramePr>
        <p:xfrm>
          <a:off x="2930525" y="304800"/>
          <a:ext cx="3887244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6" name="Equation" r:id="rId3" imgW="2489200" imgH="927100" progId="Equation.DSMT4">
                  <p:embed/>
                </p:oleObj>
              </mc:Choice>
              <mc:Fallback>
                <p:oleObj name="Equation" r:id="rId3" imgW="2489200" imgH="927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30525" y="304800"/>
                        <a:ext cx="3887244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2133600" y="1447800"/>
            <a:ext cx="6096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9601" y="21336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If, there’s an aperture restriction, then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160934"/>
              </p:ext>
            </p:extLst>
          </p:nvPr>
        </p:nvGraphicFramePr>
        <p:xfrm>
          <a:off x="5029200" y="1981200"/>
          <a:ext cx="366183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name="Equation" r:id="rId5" imgW="2197100" imgH="457200" progId="Equation.DSMT4">
                  <p:embed/>
                </p:oleObj>
              </mc:Choice>
              <mc:Fallback>
                <p:oleObj name="Equation" r:id="rId5" imgW="21971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9200" y="1981200"/>
                        <a:ext cx="3661833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09600" y="2895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If this rate is small, then the shape will not change, so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166506"/>
              </p:ext>
            </p:extLst>
          </p:nvPr>
        </p:nvGraphicFramePr>
        <p:xfrm>
          <a:off x="2819400" y="3429000"/>
          <a:ext cx="3201326" cy="878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8" name="Equation" r:id="rId7" imgW="1714500" imgH="469900" progId="Equation.DSMT4">
                  <p:embed/>
                </p:oleObj>
              </mc:Choice>
              <mc:Fallback>
                <p:oleObj name="Equation" r:id="rId7" imgW="17145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19400" y="3429000"/>
                        <a:ext cx="3201326" cy="878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629400" y="34290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quantum lifetime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003925" y="3886200"/>
            <a:ext cx="549275" cy="2286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085819"/>
              </p:ext>
            </p:extLst>
          </p:nvPr>
        </p:nvGraphicFramePr>
        <p:xfrm>
          <a:off x="2438400" y="4419600"/>
          <a:ext cx="3833813" cy="876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9" name="Equation" r:id="rId9" imgW="1892300" imgH="431800" progId="Equation.DSMT4">
                  <p:embed/>
                </p:oleObj>
              </mc:Choice>
              <mc:Fallback>
                <p:oleObj name="Equation" r:id="rId9" imgW="18923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38400" y="4419600"/>
                        <a:ext cx="3833813" cy="876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781800" y="46482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d is the limiting half aperture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6248400" y="4800600"/>
            <a:ext cx="381002" cy="762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5800" y="53340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Can do the same analysis in the longitudinal plane</a:t>
            </a: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779213"/>
              </p:ext>
            </p:extLst>
          </p:nvPr>
        </p:nvGraphicFramePr>
        <p:xfrm>
          <a:off x="3144838" y="5689600"/>
          <a:ext cx="257333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0" name="Equation" r:id="rId11" imgW="1270000" imgH="457200" progId="Equation.DSMT4">
                  <p:embed/>
                </p:oleObj>
              </mc:Choice>
              <mc:Fallback>
                <p:oleObj name="Equation" r:id="rId11" imgW="1270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44838" y="5689600"/>
                        <a:ext cx="2573337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19418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Luminosity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Beam Loss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8382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Once we know the loss mechanism, we have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20144"/>
              </p:ext>
            </p:extLst>
          </p:nvPr>
        </p:nvGraphicFramePr>
        <p:xfrm>
          <a:off x="2325688" y="1371600"/>
          <a:ext cx="2970212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Equation" r:id="rId3" imgW="2006600" imgH="1485900" progId="Equation.DSMT4">
                  <p:embed/>
                </p:oleObj>
              </mc:Choice>
              <mc:Fallback>
                <p:oleObj name="Equation" r:id="rId3" imgW="2006600" imgH="148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5688" y="1371600"/>
                        <a:ext cx="2970212" cy="220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43400" y="2971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Luminosity lifetime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05200" y="3200400"/>
            <a:ext cx="762000" cy="2286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543740"/>
              </p:ext>
            </p:extLst>
          </p:nvPr>
        </p:nvGraphicFramePr>
        <p:xfrm>
          <a:off x="1905000" y="3962400"/>
          <a:ext cx="3126651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Equation" r:id="rId5" imgW="1955800" imgH="1333500" progId="Equation.DSMT4">
                  <p:embed/>
                </p:oleObj>
              </mc:Choice>
              <mc:Fallback>
                <p:oleObj name="Equation" r:id="rId5" imgW="1955800" imgH="1333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000" y="3962400"/>
                        <a:ext cx="3126651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791901"/>
              </p:ext>
            </p:extLst>
          </p:nvPr>
        </p:nvGraphicFramePr>
        <p:xfrm>
          <a:off x="4343400" y="4953000"/>
          <a:ext cx="36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Equation" r:id="rId7" imgW="368300" imgH="431800" progId="Equation.DSMT4">
                  <p:embed/>
                </p:oleObj>
              </mc:Choice>
              <mc:Fallback>
                <p:oleObj name="Equation" r:id="rId7" imgW="3683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43400" y="4953000"/>
                        <a:ext cx="3683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 flipV="1">
            <a:off x="3352800" y="4648200"/>
            <a:ext cx="838200" cy="3810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696276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Emittance Growth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0" y="6477000"/>
            <a:ext cx="36576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Beam Loss</a:t>
            </a:r>
            <a:endParaRPr lang="en-US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762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Elastic scattering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81400" y="1066800"/>
            <a:ext cx="17526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334000" y="304800"/>
            <a:ext cx="1676400" cy="762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656289"/>
              </p:ext>
            </p:extLst>
          </p:nvPr>
        </p:nvGraphicFramePr>
        <p:xfrm>
          <a:off x="3657600" y="685800"/>
          <a:ext cx="533400" cy="347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" name="Equation" r:id="rId3" imgW="292100" imgH="190500" progId="Equation.DSMT4">
                  <p:embed/>
                </p:oleObj>
              </mc:Choice>
              <mc:Fallback>
                <p:oleObj name="Equation" r:id="rId3" imgW="2921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7600" y="685800"/>
                        <a:ext cx="533400" cy="347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712443"/>
              </p:ext>
            </p:extLst>
          </p:nvPr>
        </p:nvGraphicFramePr>
        <p:xfrm>
          <a:off x="6345238" y="533400"/>
          <a:ext cx="950912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" name="Equation" r:id="rId5" imgW="520700" imgH="190500" progId="Equation.DSMT4">
                  <p:embed/>
                </p:oleObj>
              </mc:Choice>
              <mc:Fallback>
                <p:oleObj name="Equation" r:id="rId5" imgW="5207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45238" y="533400"/>
                        <a:ext cx="950912" cy="34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3400" y="1371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Floquet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coordinates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779488"/>
              </p:ext>
            </p:extLst>
          </p:nvPr>
        </p:nvGraphicFramePr>
        <p:xfrm>
          <a:off x="3429000" y="1451918"/>
          <a:ext cx="2514600" cy="453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" name="Equation" r:id="rId7" imgW="1409700" imgH="254000" progId="Equation.DSMT4">
                  <p:embed/>
                </p:oleObj>
              </mc:Choice>
              <mc:Fallback>
                <p:oleObj name="Equation" r:id="rId7" imgW="14097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9000" y="1451918"/>
                        <a:ext cx="2514600" cy="453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346785"/>
              </p:ext>
            </p:extLst>
          </p:nvPr>
        </p:nvGraphicFramePr>
        <p:xfrm>
          <a:off x="2057400" y="2286000"/>
          <a:ext cx="6172200" cy="1328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" name="Equation" r:id="rId9" imgW="3302000" imgH="711200" progId="Equation.DSMT4">
                  <p:embed/>
                </p:oleObj>
              </mc:Choice>
              <mc:Fallback>
                <p:oleObj name="Equation" r:id="rId9" imgW="3302000" imgH="71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57400" y="2286000"/>
                        <a:ext cx="6172200" cy="1328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33400" y="2362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In one turn…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2286000" y="3733800"/>
            <a:ext cx="0" cy="2667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914400" y="5181600"/>
            <a:ext cx="27432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371600" y="4267200"/>
            <a:ext cx="18288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6466"/>
              </p:ext>
            </p:extLst>
          </p:nvPr>
        </p:nvGraphicFramePr>
        <p:xfrm>
          <a:off x="3352800" y="5181600"/>
          <a:ext cx="254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" name="Equation" r:id="rId11" imgW="126720" imgH="203040" progId="Equation.3">
                  <p:embed/>
                </p:oleObj>
              </mc:Choice>
              <mc:Fallback>
                <p:oleObj name="Equation" r:id="rId11" imgW="126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181600"/>
                        <a:ext cx="2540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Content Placeholder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260699"/>
              </p:ext>
            </p:extLst>
          </p:nvPr>
        </p:nvGraphicFramePr>
        <p:xfrm>
          <a:off x="1905000" y="3505200"/>
          <a:ext cx="254386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" name="Equation" r:id="rId13" imgW="152280" imgH="419040" progId="Equation.3">
                  <p:embed/>
                </p:oleObj>
              </mc:Choice>
              <mc:Fallback>
                <p:oleObj name="Equation" r:id="rId13" imgW="1522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505200"/>
                        <a:ext cx="254386" cy="69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Straight Connector 22"/>
          <p:cNvCxnSpPr>
            <a:endCxn id="24" idx="1"/>
          </p:cNvCxnSpPr>
          <p:nvPr/>
        </p:nvCxnSpPr>
        <p:spPr>
          <a:xfrm>
            <a:off x="2286000" y="5181600"/>
            <a:ext cx="708118" cy="4795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971800" y="56388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310943"/>
              </p:ext>
            </p:extLst>
          </p:nvPr>
        </p:nvGraphicFramePr>
        <p:xfrm>
          <a:off x="2765425" y="5205413"/>
          <a:ext cx="173038" cy="20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" name="Equation" r:id="rId15" imgW="139700" imgH="165100" progId="Equation.DSMT4">
                  <p:embed/>
                </p:oleObj>
              </mc:Choice>
              <mc:Fallback>
                <p:oleObj name="Equation" r:id="rId15" imgW="139700" imgH="165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425" y="5205413"/>
                        <a:ext cx="173038" cy="204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Arrow Connector 25"/>
          <p:cNvCxnSpPr/>
          <p:nvPr/>
        </p:nvCxnSpPr>
        <p:spPr>
          <a:xfrm flipV="1">
            <a:off x="2438400" y="5181600"/>
            <a:ext cx="152400" cy="1524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87322"/>
              </p:ext>
            </p:extLst>
          </p:nvPr>
        </p:nvGraphicFramePr>
        <p:xfrm>
          <a:off x="2446338" y="5516563"/>
          <a:ext cx="14128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" name="Equation" r:id="rId17" imgW="114300" imgH="127000" progId="Equation.DSMT4">
                  <p:embed/>
                </p:oleObj>
              </mc:Choice>
              <mc:Fallback>
                <p:oleObj name="Equation" r:id="rId17" imgW="114300" imgH="1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8" y="5516563"/>
                        <a:ext cx="141287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225618"/>
              </p:ext>
            </p:extLst>
          </p:nvPr>
        </p:nvGraphicFramePr>
        <p:xfrm>
          <a:off x="4495800" y="4648200"/>
          <a:ext cx="1336675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" name="Equation" r:id="rId19" imgW="749300" imgH="469900" progId="Equation.DSMT4">
                  <p:embed/>
                </p:oleObj>
              </mc:Choice>
              <mc:Fallback>
                <p:oleObj name="Equation" r:id="rId19" imgW="7493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495800" y="4648200"/>
                        <a:ext cx="1336675" cy="836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096000" y="43434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Using a different symbol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715000" y="4800600"/>
            <a:ext cx="304800" cy="76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64295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Beam Loss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646649"/>
              </p:ext>
            </p:extLst>
          </p:nvPr>
        </p:nvGraphicFramePr>
        <p:xfrm>
          <a:off x="3617912" y="38481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3" imgW="114300" imgH="165100" progId="Equation.DSMT4">
                  <p:embed/>
                </p:oleObj>
              </mc:Choice>
              <mc:Fallback>
                <p:oleObj name="Equation" r:id="rId3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7912" y="38481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766634"/>
              </p:ext>
            </p:extLst>
          </p:nvPr>
        </p:nvGraphicFramePr>
        <p:xfrm>
          <a:off x="3617912" y="38481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5" imgW="114300" imgH="165100" progId="Equation.DSMT4">
                  <p:embed/>
                </p:oleObj>
              </mc:Choice>
              <mc:Fallback>
                <p:oleObj name="Equation" r:id="rId5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7912" y="38481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875609"/>
              </p:ext>
            </p:extLst>
          </p:nvPr>
        </p:nvGraphicFramePr>
        <p:xfrm>
          <a:off x="1408112" y="228600"/>
          <a:ext cx="4138613" cy="411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6" imgW="2476500" imgH="2463800" progId="Equation.DSMT4">
                  <p:embed/>
                </p:oleObj>
              </mc:Choice>
              <mc:Fallback>
                <p:oleObj name="Equation" r:id="rId6" imgW="2476500" imgH="246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08112" y="228600"/>
                        <a:ext cx="4138613" cy="411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1179512" y="2514600"/>
            <a:ext cx="8382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60912" y="35814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averages to zero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998912" y="3352800"/>
            <a:ext cx="690487" cy="3048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3400" y="4495800"/>
            <a:ext cx="7391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The mean angle from Coulomb scattering is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3526311"/>
              </p:ext>
            </p:extLst>
          </p:nvPr>
        </p:nvGraphicFramePr>
        <p:xfrm>
          <a:off x="2743199" y="5029200"/>
          <a:ext cx="232507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8" imgW="1511300" imgH="495300" progId="Equation.DSMT4">
                  <p:embed/>
                </p:oleObj>
              </mc:Choice>
              <mc:Fallback>
                <p:oleObj name="Equation" r:id="rId8" imgW="1511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43199" y="5029200"/>
                        <a:ext cx="2325077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91200" y="4953000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radiation length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029201" y="5181600"/>
            <a:ext cx="761999" cy="4572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13308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Beam Loss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048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So for residual gas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265640"/>
              </p:ext>
            </p:extLst>
          </p:nvPr>
        </p:nvGraphicFramePr>
        <p:xfrm>
          <a:off x="2819400" y="457200"/>
          <a:ext cx="3683794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3" imgW="1841500" imgH="495300" progId="Equation.DSMT4">
                  <p:embed/>
                </p:oleObj>
              </mc:Choice>
              <mc:Fallback>
                <p:oleObj name="Equation" r:id="rId3" imgW="18415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00" y="457200"/>
                        <a:ext cx="3683794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24133" y="304800"/>
            <a:ext cx="1557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circumference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400800" y="533400"/>
            <a:ext cx="457199" cy="152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" y="16764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For electron machines,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τ</a:t>
            </a:r>
            <a:r>
              <a:rPr lang="en-US" sz="1800" baseline="-25000" dirty="0" err="1" smtClean="0">
                <a:solidFill>
                  <a:srgbClr val="C00000"/>
                </a:solidFill>
                <a:latin typeface="+mn-lt"/>
              </a:rPr>
              <a:t>scatt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&gt;&gt; </a:t>
            </a:r>
            <a:r>
              <a:rPr lang="en-US" sz="1800" dirty="0" err="1" smtClean="0">
                <a:solidFill>
                  <a:srgbClr val="C00000"/>
                </a:solidFill>
              </a:rPr>
              <a:t>τ</a:t>
            </a:r>
            <a:r>
              <a:rPr lang="en-US" sz="1800" baseline="-25000" dirty="0" err="1" smtClean="0">
                <a:solidFill>
                  <a:srgbClr val="C00000"/>
                </a:solidFill>
              </a:rPr>
              <a:t>damping</a:t>
            </a:r>
            <a:r>
              <a:rPr lang="en-US" sz="1800" dirty="0" smtClean="0">
                <a:solidFill>
                  <a:srgbClr val="C00000"/>
                </a:solidFill>
              </a:rPr>
              <a:t>, so this is only a factor for hadron machines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2209800"/>
            <a:ext cx="800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Other sources of scattering</a:t>
            </a:r>
          </a:p>
          <a:p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pPr marL="688975" indent="-290513">
              <a:buFont typeface="+mj-lt"/>
              <a:buAutoNum type="arabicPeriod"/>
            </a:pP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dipole power supplies</a:t>
            </a:r>
            <a:br>
              <a:rPr lang="en-US" sz="1800" dirty="0" smtClean="0">
                <a:solidFill>
                  <a:srgbClr val="C00000"/>
                </a:solidFill>
                <a:latin typeface="+mn-lt"/>
              </a:rPr>
            </a:b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en-US" sz="1800" dirty="0" smtClean="0">
                <a:solidFill>
                  <a:srgbClr val="C00000"/>
                </a:solidFill>
                <a:latin typeface="+mn-lt"/>
              </a:rPr>
            </a:b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en-US" sz="1800" dirty="0" smtClean="0">
                <a:solidFill>
                  <a:srgbClr val="C00000"/>
                </a:solidFill>
                <a:latin typeface="+mn-lt"/>
              </a:rPr>
            </a:b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en-US" sz="1800" dirty="0" smtClean="0">
                <a:solidFill>
                  <a:srgbClr val="C00000"/>
                </a:solidFill>
                <a:latin typeface="+mn-lt"/>
              </a:rPr>
            </a:br>
            <a:endParaRPr lang="en-US" sz="1800" dirty="0" smtClean="0">
              <a:solidFill>
                <a:srgbClr val="C00000"/>
              </a:solidFill>
              <a:latin typeface="+mn-lt"/>
            </a:endParaRPr>
          </a:p>
          <a:p>
            <a:pPr marL="688975" indent="-290513">
              <a:buFont typeface="+mj-lt"/>
              <a:buAutoNum type="arabicPeriod"/>
            </a:pP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Ground motion or vibration (random quad motion)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340546"/>
              </p:ext>
            </p:extLst>
          </p:nvPr>
        </p:nvGraphicFramePr>
        <p:xfrm>
          <a:off x="3124200" y="3200400"/>
          <a:ext cx="2173288" cy="967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5" imgW="1168400" imgH="520700" progId="Equation.DSMT4">
                  <p:embed/>
                </p:oleObj>
              </mc:Choice>
              <mc:Fallback>
                <p:oleObj name="Equation" r:id="rId5" imgW="11684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4200" y="3200400"/>
                        <a:ext cx="2173288" cy="9678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791027"/>
              </p:ext>
            </p:extLst>
          </p:nvPr>
        </p:nvGraphicFramePr>
        <p:xfrm>
          <a:off x="3352800" y="4648200"/>
          <a:ext cx="18415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7" imgW="990600" imgH="520700" progId="Equation.DSMT4">
                  <p:embed/>
                </p:oleObj>
              </mc:Choice>
              <mc:Fallback>
                <p:oleObj name="Equation" r:id="rId7" imgW="9906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52800" y="4648200"/>
                        <a:ext cx="1841500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0165366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Beam Loss</a:t>
            </a:r>
            <a:endParaRPr lang="en-US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871096-0617-41A5-9758-D8016564092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38100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Recall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12150"/>
              </p:ext>
            </p:extLst>
          </p:nvPr>
        </p:nvGraphicFramePr>
        <p:xfrm>
          <a:off x="1739900" y="533400"/>
          <a:ext cx="4121150" cy="279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3" imgW="1739900" imgH="1181100" progId="Equation.DSMT4">
                  <p:embed/>
                </p:oleObj>
              </mc:Choice>
              <mc:Fallback>
                <p:oleObj name="Equation" r:id="rId3" imgW="1739900" imgH="1181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39900" y="533400"/>
                        <a:ext cx="4121150" cy="2798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4400" y="35052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Intrabeam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scattering is also very important, but too complicated to discuss here</a:t>
            </a:r>
          </a:p>
        </p:txBody>
      </p:sp>
    </p:spTree>
    <p:extLst>
      <p:ext uri="{BB962C8B-B14F-4D97-AF65-F5344CB8AC3E}">
        <p14:creationId xmlns:p14="http://schemas.microsoft.com/office/powerpoint/2010/main" val="238367114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Beam Loss and Emittance Growth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Lifetime</a:t>
            </a:r>
          </a:p>
          <a:p>
            <a:pPr lvl="1"/>
            <a:r>
              <a:rPr lang="en-US" dirty="0" smtClean="0"/>
              <a:t>Residual gas interaction</a:t>
            </a:r>
          </a:p>
          <a:p>
            <a:pPr lvl="1"/>
            <a:r>
              <a:rPr lang="en-US" dirty="0" err="1" smtClean="0"/>
              <a:t>Touscheck</a:t>
            </a:r>
            <a:r>
              <a:rPr lang="en-US" dirty="0" smtClean="0"/>
              <a:t> effect</a:t>
            </a:r>
          </a:p>
          <a:p>
            <a:pPr lvl="1"/>
            <a:r>
              <a:rPr lang="en-US" dirty="0" smtClean="0"/>
              <a:t>Quantum lifetimes (electron machines)</a:t>
            </a:r>
          </a:p>
          <a:p>
            <a:pPr lvl="1"/>
            <a:r>
              <a:rPr lang="en-US" dirty="0" smtClean="0"/>
              <a:t>Beam-beam collisions</a:t>
            </a:r>
          </a:p>
          <a:p>
            <a:r>
              <a:rPr lang="en-US" dirty="0" smtClean="0"/>
              <a:t>Emittance growth</a:t>
            </a:r>
          </a:p>
          <a:p>
            <a:pPr lvl="1"/>
            <a:r>
              <a:rPr lang="en-US" dirty="0" smtClean="0"/>
              <a:t>Residual gas interactions</a:t>
            </a:r>
            <a:endParaRPr lang="en-US" dirty="0"/>
          </a:p>
          <a:p>
            <a:pPr lvl="1"/>
            <a:r>
              <a:rPr lang="en-US" dirty="0" err="1" smtClean="0"/>
              <a:t>Intrabeam</a:t>
            </a:r>
            <a:r>
              <a:rPr lang="en-US" dirty="0" smtClean="0"/>
              <a:t> scattering</a:t>
            </a:r>
          </a:p>
          <a:p>
            <a:pPr lvl="1"/>
            <a:r>
              <a:rPr lang="en-US" dirty="0" smtClean="0"/>
              <a:t>Random noise sources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Beam Loss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63676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Gas Interactions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Beam Loss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472264" y="981062"/>
            <a:ext cx="582410" cy="1133974"/>
            <a:chOff x="2490068" y="1070078"/>
            <a:chExt cx="582410" cy="1133974"/>
          </a:xfrm>
        </p:grpSpPr>
        <p:grpSp>
          <p:nvGrpSpPr>
            <p:cNvPr id="10" name="Group 9"/>
            <p:cNvGrpSpPr/>
            <p:nvPr/>
          </p:nvGrpSpPr>
          <p:grpSpPr>
            <a:xfrm>
              <a:off x="2690072" y="1070078"/>
              <a:ext cx="382406" cy="1132471"/>
              <a:chOff x="3250088" y="1070078"/>
              <a:chExt cx="382406" cy="1132471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3292485" y="1072467"/>
                <a:ext cx="340009" cy="1130082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250088" y="1070078"/>
                <a:ext cx="200005" cy="113008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2490068" y="1070078"/>
              <a:ext cx="340009" cy="1130082"/>
            </a:xfrm>
            <a:prstGeom prst="ellips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7" idx="0"/>
              <a:endCxn id="8" idx="0"/>
            </p:cNvCxnSpPr>
            <p:nvPr/>
          </p:nvCxnSpPr>
          <p:spPr>
            <a:xfrm>
              <a:off x="2660073" y="1070078"/>
              <a:ext cx="242401" cy="238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664103" y="2201663"/>
              <a:ext cx="242401" cy="238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/>
          <p:cNvCxnSpPr/>
          <p:nvPr/>
        </p:nvCxnSpPr>
        <p:spPr>
          <a:xfrm>
            <a:off x="1751724" y="1524000"/>
            <a:ext cx="82331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42269" y="2172453"/>
            <a:ext cx="0" cy="35002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82256" y="2184717"/>
            <a:ext cx="0" cy="35002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461172" y="2373586"/>
            <a:ext cx="18288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849880" y="2362200"/>
            <a:ext cx="19812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31676"/>
              </p:ext>
            </p:extLst>
          </p:nvPr>
        </p:nvGraphicFramePr>
        <p:xfrm>
          <a:off x="3124200" y="2286000"/>
          <a:ext cx="281354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Equation" r:id="rId3" imgW="203200" imgH="165100" progId="Equation.DSMT4">
                  <p:embed/>
                </p:oleObj>
              </mc:Choice>
              <mc:Fallback>
                <p:oleObj name="Equation" r:id="rId3" imgW="2032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200" y="2286000"/>
                        <a:ext cx="281354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196624"/>
              </p:ext>
            </p:extLst>
          </p:nvPr>
        </p:nvGraphicFramePr>
        <p:xfrm>
          <a:off x="1625600" y="1227138"/>
          <a:ext cx="228600" cy="21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" name="Equation" r:id="rId5" imgW="165100" imgH="152400" progId="Equation.DSMT4">
                  <p:embed/>
                </p:oleObj>
              </mc:Choice>
              <mc:Fallback>
                <p:oleObj name="Equation" r:id="rId5" imgW="165100" imgH="15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5600" y="1227138"/>
                        <a:ext cx="228600" cy="21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314594"/>
              </p:ext>
            </p:extLst>
          </p:nvPr>
        </p:nvGraphicFramePr>
        <p:xfrm>
          <a:off x="3305969" y="762000"/>
          <a:ext cx="1738312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2" name="Equation" r:id="rId7" imgW="1257300" imgH="203200" progId="Equation.DSMT4">
                  <p:embed/>
                </p:oleObj>
              </mc:Choice>
              <mc:Fallback>
                <p:oleObj name="Equation" r:id="rId7" imgW="12573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05969" y="762000"/>
                        <a:ext cx="1738312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Arrow Connector 33"/>
          <p:cNvCxnSpPr/>
          <p:nvPr/>
        </p:nvCxnSpPr>
        <p:spPr>
          <a:xfrm flipH="1">
            <a:off x="2895600" y="990600"/>
            <a:ext cx="381000" cy="2286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10000" y="11430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Probability of interaction</a:t>
            </a:r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815375"/>
              </p:ext>
            </p:extLst>
          </p:nvPr>
        </p:nvGraphicFramePr>
        <p:xfrm>
          <a:off x="4800600" y="1676400"/>
          <a:ext cx="98425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3" name="Equation" r:id="rId9" imgW="711200" imgH="177800" progId="Equation.DSMT4">
                  <p:embed/>
                </p:oleObj>
              </mc:Choice>
              <mc:Fallback>
                <p:oleObj name="Equation" r:id="rId9" imgW="711200" imgH="17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00600" y="1676400"/>
                        <a:ext cx="98425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4114800" y="20574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Beam particles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53000" y="20574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Number density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15000" y="21336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Cross section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5486400" y="1905000"/>
            <a:ext cx="304800" cy="3048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334000" y="1905000"/>
            <a:ext cx="76200" cy="2286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876800" y="1905000"/>
            <a:ext cx="304800" cy="2286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19800" y="16002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Path length</a:t>
            </a:r>
          </a:p>
        </p:txBody>
      </p:sp>
      <p:cxnSp>
        <p:nvCxnSpPr>
          <p:cNvPr id="49" name="Straight Arrow Connector 48"/>
          <p:cNvCxnSpPr>
            <a:stCxn id="48" idx="1"/>
            <a:endCxn id="36" idx="3"/>
          </p:cNvCxnSpPr>
          <p:nvPr/>
        </p:nvCxnSpPr>
        <p:spPr>
          <a:xfrm flipH="1">
            <a:off x="5784850" y="1738700"/>
            <a:ext cx="234950" cy="6073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62000" y="2819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Assume all particles lost, then</a:t>
            </a:r>
          </a:p>
        </p:txBody>
      </p:sp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219361"/>
              </p:ext>
            </p:extLst>
          </p:nvPr>
        </p:nvGraphicFramePr>
        <p:xfrm>
          <a:off x="4419600" y="2971800"/>
          <a:ext cx="275907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" name="Equation" r:id="rId11" imgW="1993900" imgH="800100" progId="Equation.DSMT4">
                  <p:embed/>
                </p:oleObj>
              </mc:Choice>
              <mc:Fallback>
                <p:oleObj name="Equation" r:id="rId11" imgW="1993900" imgH="800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19600" y="2971800"/>
                        <a:ext cx="2759075" cy="110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/>
          <p:cNvSpPr/>
          <p:nvPr/>
        </p:nvSpPr>
        <p:spPr>
          <a:xfrm>
            <a:off x="4953000" y="3505200"/>
            <a:ext cx="838200" cy="609600"/>
          </a:xfrm>
          <a:prstGeom prst="rect">
            <a:avLst/>
          </a:prstGeom>
          <a:ln w="127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622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Coulomb Scattering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Beam Loss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681715"/>
              </p:ext>
            </p:extLst>
          </p:nvPr>
        </p:nvGraphicFramePr>
        <p:xfrm>
          <a:off x="1143000" y="762000"/>
          <a:ext cx="42318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" name="Equation" r:id="rId3" imgW="3213100" imgH="520700" progId="Equation.DSMT4">
                  <p:embed/>
                </p:oleObj>
              </mc:Choice>
              <mc:Fallback>
                <p:oleObj name="Equation" r:id="rId3" imgW="32131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762000"/>
                        <a:ext cx="4231888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15240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If the particle is scattered at an angle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θ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and a point where the lattice function is β, then the average scattering amplitude at a limiting aperture will be.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746964"/>
              </p:ext>
            </p:extLst>
          </p:nvPr>
        </p:nvGraphicFramePr>
        <p:xfrm>
          <a:off x="1773356" y="2286000"/>
          <a:ext cx="270815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Equation" r:id="rId5" imgW="1955800" imgH="495300" progId="Equation.DSMT4">
                  <p:embed/>
                </p:oleObj>
              </mc:Choice>
              <mc:Fallback>
                <p:oleObj name="Equation" r:id="rId5" imgW="1955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73356" y="2286000"/>
                        <a:ext cx="2708158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800600" y="23622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Limiting aperture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4343400" y="2514600"/>
            <a:ext cx="457200" cy="7843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5800" y="30480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So the coulomb loss cross-section will be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76513"/>
              </p:ext>
            </p:extLst>
          </p:nvPr>
        </p:nvGraphicFramePr>
        <p:xfrm>
          <a:off x="5257800" y="3124200"/>
          <a:ext cx="358775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" name="Equation" r:id="rId7" imgW="2590800" imgH="1016000" progId="Equation.DSMT4">
                  <p:embed/>
                </p:oleObj>
              </mc:Choice>
              <mc:Fallback>
                <p:oleObj name="Equation" r:id="rId7" imgW="2590800" imgH="1016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57800" y="3124200"/>
                        <a:ext cx="3587750" cy="1406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85800" y="41148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Example: Nitrogen (Z=7)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200552"/>
              </p:ext>
            </p:extLst>
          </p:nvPr>
        </p:nvGraphicFramePr>
        <p:xfrm>
          <a:off x="2057400" y="4648200"/>
          <a:ext cx="2039937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" name="Equation" r:id="rId9" imgW="1473200" imgH="1104900" progId="Equation.DSMT4">
                  <p:embed/>
                </p:oleObj>
              </mc:Choice>
              <mc:Fallback>
                <p:oleObj name="Equation" r:id="rId9" imgW="1473200" imgH="1104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57400" y="4648200"/>
                        <a:ext cx="2039937" cy="153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1447800" y="5791200"/>
            <a:ext cx="533400" cy="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61062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Bremsstrahlung (electrons only)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Beam Loss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7620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The cross section of beam lost to bremsstrahlung is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670489"/>
              </p:ext>
            </p:extLst>
          </p:nvPr>
        </p:nvGraphicFramePr>
        <p:xfrm>
          <a:off x="1143000" y="1295400"/>
          <a:ext cx="558454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Equation" r:id="rId3" imgW="3251200" imgH="444500" progId="Equation.DSMT4">
                  <p:embed/>
                </p:oleObj>
              </mc:Choice>
              <mc:Fallback>
                <p:oleObj name="Equation" r:id="rId3" imgW="32512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1295400"/>
                        <a:ext cx="5584548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" y="21336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If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ΔE</a:t>
            </a:r>
            <a:r>
              <a:rPr lang="en-US" sz="1800" baseline="-25000" dirty="0" err="1" smtClean="0">
                <a:solidFill>
                  <a:srgbClr val="C00000"/>
                </a:solidFill>
                <a:latin typeface="+mn-lt"/>
              </a:rPr>
              <a:t>a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is the energy aperture of the machine, then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590930"/>
              </p:ext>
            </p:extLst>
          </p:nvPr>
        </p:nvGraphicFramePr>
        <p:xfrm>
          <a:off x="1524000" y="2667000"/>
          <a:ext cx="565150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Equation" r:id="rId5" imgW="3289300" imgH="495300" progId="Equation.DSMT4">
                  <p:embed/>
                </p:oleObj>
              </mc:Choice>
              <mc:Fallback>
                <p:oleObj name="Equation" r:id="rId5" imgW="32893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2667000"/>
                        <a:ext cx="5651500" cy="849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511071"/>
              </p:ext>
            </p:extLst>
          </p:nvPr>
        </p:nvGraphicFramePr>
        <p:xfrm>
          <a:off x="1752600" y="3505200"/>
          <a:ext cx="31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Equation" r:id="rId7" imgW="317500" imgH="393700" progId="Equation.DSMT4">
                  <p:embed/>
                </p:oleObj>
              </mc:Choice>
              <mc:Fallback>
                <p:oleObj name="Equation" r:id="rId7" imgW="3175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2600" y="3505200"/>
                        <a:ext cx="3175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2057400" y="3429000"/>
            <a:ext cx="228600" cy="152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8025" y="41148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Example: Nitrogen (Z=7)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798763"/>
              </p:ext>
            </p:extLst>
          </p:nvPr>
        </p:nvGraphicFramePr>
        <p:xfrm>
          <a:off x="5638800" y="51054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38800" y="51054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141802"/>
              </p:ext>
            </p:extLst>
          </p:nvPr>
        </p:nvGraphicFramePr>
        <p:xfrm>
          <a:off x="2209800" y="4648200"/>
          <a:ext cx="4419600" cy="401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Equation" r:id="rId11" imgW="2235200" imgH="203200" progId="Equation.DSMT4">
                  <p:embed/>
                </p:oleObj>
              </mc:Choice>
              <mc:Fallback>
                <p:oleObj name="Equation" r:id="rId11" imgW="22352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09800" y="4648200"/>
                        <a:ext cx="4419600" cy="401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4404456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Proton Beam Lifetimes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Beam Loss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762000"/>
            <a:ext cx="80772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Bremsstrahlung is not (yet) an issue for protons, but nuclear interaction are.  There is no simple formula, but they are typically a fraction of a barn and have a very weak energy dependence.  The nuclear cross section for Nitrogen is .4 barns.</a:t>
            </a:r>
          </a:p>
          <a:p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Thus, the total cross section for proton loss is.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193327"/>
              </p:ext>
            </p:extLst>
          </p:nvPr>
        </p:nvGraphicFramePr>
        <p:xfrm>
          <a:off x="2743200" y="2895600"/>
          <a:ext cx="2528888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" name="Equation" r:id="rId3" imgW="1778000" imgH="889000" progId="Equation.DSMT4">
                  <p:embed/>
                </p:oleObj>
              </mc:Choice>
              <mc:Fallback>
                <p:oleObj name="Equation" r:id="rId3" imgW="1778000" imgH="889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2895600"/>
                        <a:ext cx="2528888" cy="1265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" y="2895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For and ideal gas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627377"/>
              </p:ext>
            </p:extLst>
          </p:nvPr>
        </p:nvGraphicFramePr>
        <p:xfrm>
          <a:off x="5638800" y="2133600"/>
          <a:ext cx="1752600" cy="885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" name="Equation" r:id="rId5" imgW="1231900" imgH="622300" progId="Equation.DSMT4">
                  <p:embed/>
                </p:oleObj>
              </mc:Choice>
              <mc:Fallback>
                <p:oleObj name="Equation" r:id="rId5" imgW="1231900" imgH="622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2133600"/>
                        <a:ext cx="1752600" cy="885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828800" y="25146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Molecular  density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67000" y="2971800"/>
            <a:ext cx="76200" cy="152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62400" y="25146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Pressure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657600" y="2743200"/>
            <a:ext cx="381000" cy="2286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5000" y="34290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Boltzmann Constant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819400" y="3352800"/>
            <a:ext cx="457200" cy="152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14800" y="30480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Temperature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657600" y="3200400"/>
            <a:ext cx="457200" cy="152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0" y="4419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For for a diatomic molecule (most gases) </a:t>
            </a: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677332"/>
              </p:ext>
            </p:extLst>
          </p:nvPr>
        </p:nvGraphicFramePr>
        <p:xfrm>
          <a:off x="5334000" y="4419600"/>
          <a:ext cx="81280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5" name="Equation" r:id="rId7" imgW="571500" imgH="203200" progId="Equation.DSMT4">
                  <p:embed/>
                </p:oleObj>
              </mc:Choice>
              <mc:Fallback>
                <p:oleObj name="Equation" r:id="rId7" imgW="5715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34000" y="4419600"/>
                        <a:ext cx="812800" cy="29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961323"/>
              </p:ext>
            </p:extLst>
          </p:nvPr>
        </p:nvGraphicFramePr>
        <p:xfrm>
          <a:off x="1219200" y="5181600"/>
          <a:ext cx="231298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6" name="Equation" r:id="rId9" imgW="1625600" imgH="444500" progId="Equation.DSMT4">
                  <p:embed/>
                </p:oleObj>
              </mc:Choice>
              <mc:Fallback>
                <p:oleObj name="Equation" r:id="rId9" imgW="16256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19200" y="5181600"/>
                        <a:ext cx="2312988" cy="63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267200" y="48768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Example,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Fermilab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Tevatron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21242"/>
              </p:ext>
            </p:extLst>
          </p:nvPr>
        </p:nvGraphicFramePr>
        <p:xfrm>
          <a:off x="4267200" y="5334000"/>
          <a:ext cx="440848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7" name="Equation" r:id="rId11" imgW="3098800" imgH="647700" progId="Equation.DSMT4">
                  <p:embed/>
                </p:oleObj>
              </mc:Choice>
              <mc:Fallback>
                <p:oleObj name="Equation" r:id="rId11" imgW="3098800" imgH="647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67200" y="5334000"/>
                        <a:ext cx="4408488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13021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732135">
            <a:off x="6263071" y="2101490"/>
            <a:ext cx="630396" cy="1900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Gas Interaction (electrons)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Beam Loss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034571"/>
              </p:ext>
            </p:extLst>
          </p:nvPr>
        </p:nvGraphicFramePr>
        <p:xfrm>
          <a:off x="2057400" y="838200"/>
          <a:ext cx="16256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Equation" r:id="rId4" imgW="1143000" imgH="444500" progId="Equation.DSMT4">
                  <p:embed/>
                </p:oleObj>
              </mc:Choice>
              <mc:Fallback>
                <p:oleObj name="Equation" r:id="rId4" imgW="11430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7400" y="838200"/>
                        <a:ext cx="1625600" cy="633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1676400"/>
            <a:ext cx="48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Can be complicated by “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photodesorption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” in which a synchrotron photon causes gas molecules to be desorbed from the beam pipe walls. This effectively increases the gas density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867400" y="1524000"/>
            <a:ext cx="2133600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67400" y="2438400"/>
            <a:ext cx="2133600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91200" y="1981200"/>
            <a:ext cx="2438400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6799055" y="2133600"/>
            <a:ext cx="135145" cy="28786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781800" y="2209800"/>
            <a:ext cx="304800" cy="21166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86600" y="205740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gas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38800" y="19812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C00000"/>
                </a:solidFill>
                <a:latin typeface="+mn-lt"/>
              </a:rPr>
              <a:t>s</a:t>
            </a:r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ynch. photon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05600" y="16764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beam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799937"/>
              </p:ext>
            </p:extLst>
          </p:nvPr>
        </p:nvGraphicFramePr>
        <p:xfrm>
          <a:off x="1600200" y="3200400"/>
          <a:ext cx="23336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Equation" r:id="rId6" imgW="889000" imgH="228600" progId="Equation.DSMT4">
                  <p:embed/>
                </p:oleObj>
              </mc:Choice>
              <mc:Fallback>
                <p:oleObj name="Equation" r:id="rId6" imgW="889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00200" y="3200400"/>
                        <a:ext cx="233362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676400" y="37338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Initial density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94124" y="3733800"/>
            <a:ext cx="930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Intensity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75125" y="28194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Probability of desorption/electron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286000" y="3581400"/>
            <a:ext cx="304800" cy="21166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810000" y="3657600"/>
            <a:ext cx="228600" cy="152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1"/>
          </p:cNvCxnSpPr>
          <p:nvPr/>
        </p:nvCxnSpPr>
        <p:spPr>
          <a:xfrm flipH="1">
            <a:off x="3886200" y="3050233"/>
            <a:ext cx="288925" cy="22636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95340"/>
              </p:ext>
            </p:extLst>
          </p:nvPr>
        </p:nvGraphicFramePr>
        <p:xfrm>
          <a:off x="2209800" y="4419600"/>
          <a:ext cx="1179512" cy="599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7" name="Equation" r:id="rId8" imgW="800100" imgH="406400" progId="Equation.DSMT4">
                  <p:embed/>
                </p:oleObj>
              </mc:Choice>
              <mc:Fallback>
                <p:oleObj name="Equation" r:id="rId8" imgW="800100" imgH="40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09800" y="4419600"/>
                        <a:ext cx="1179512" cy="599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0254311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Touschek</a:t>
            </a:r>
            <a:r>
              <a:rPr lang="en-US" dirty="0" smtClean="0"/>
              <a:t> Effect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Beam Loss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6858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Scattering of one particle by another in the bunch, which changes the energy of the particles enough to get lost.  </a:t>
            </a:r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If we look in the rest frame of the bunch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905000" y="2590800"/>
            <a:ext cx="6858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590800" y="2209800"/>
            <a:ext cx="6096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90800" y="2590800"/>
            <a:ext cx="762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600200" y="2590800"/>
            <a:ext cx="10668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041767"/>
              </p:ext>
            </p:extLst>
          </p:nvPr>
        </p:nvGraphicFramePr>
        <p:xfrm>
          <a:off x="2133600" y="2819400"/>
          <a:ext cx="190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5" name="Equation" r:id="rId3" imgW="190500" imgH="203200" progId="Equation.DSMT4">
                  <p:embed/>
                </p:oleObj>
              </mc:Choice>
              <mc:Fallback>
                <p:oleObj name="Equation" r:id="rId3" imgW="1905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2819400"/>
                        <a:ext cx="1905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8906"/>
              </p:ext>
            </p:extLst>
          </p:nvPr>
        </p:nvGraphicFramePr>
        <p:xfrm>
          <a:off x="3232150" y="2133600"/>
          <a:ext cx="279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6" name="Equation" r:id="rId5" imgW="279400" imgH="203200" progId="Equation.DSMT4">
                  <p:embed/>
                </p:oleObj>
              </mc:Choice>
              <mc:Fallback>
                <p:oleObj name="Equation" r:id="rId5" imgW="2794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2150" y="2133600"/>
                        <a:ext cx="279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801462"/>
              </p:ext>
            </p:extLst>
          </p:nvPr>
        </p:nvGraphicFramePr>
        <p:xfrm>
          <a:off x="3067050" y="2647950"/>
          <a:ext cx="546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7" name="Equation" r:id="rId7" imgW="546100" imgH="241300" progId="Equation.DSMT4">
                  <p:embed/>
                </p:oleObj>
              </mc:Choice>
              <mc:Fallback>
                <p:oleObj name="Equation" r:id="rId7" imgW="5461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67050" y="2647950"/>
                        <a:ext cx="546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334091"/>
              </p:ext>
            </p:extLst>
          </p:nvPr>
        </p:nvGraphicFramePr>
        <p:xfrm>
          <a:off x="1473200" y="2590800"/>
          <a:ext cx="647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8" name="Equation" r:id="rId9" imgW="647700" imgH="241300" progId="Equation.DSMT4">
                  <p:embed/>
                </p:oleObj>
              </mc:Choice>
              <mc:Fallback>
                <p:oleObj name="Equation" r:id="rId9" imgW="6477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3200" y="2590800"/>
                        <a:ext cx="647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410200" y="15240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Maximum effect in lab frame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101427"/>
              </p:ext>
            </p:extLst>
          </p:nvPr>
        </p:nvGraphicFramePr>
        <p:xfrm>
          <a:off x="5638800" y="1981200"/>
          <a:ext cx="1447800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" name="Equation" r:id="rId11" imgW="812800" imgH="660400" progId="Equation.DSMT4">
                  <p:embed/>
                </p:oleObj>
              </mc:Choice>
              <mc:Fallback>
                <p:oleObj name="Equation" r:id="rId11" imgW="812800" imgH="660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38800" y="1981200"/>
                        <a:ext cx="1447800" cy="1176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939970"/>
              </p:ext>
            </p:extLst>
          </p:nvPr>
        </p:nvGraphicFramePr>
        <p:xfrm>
          <a:off x="5432425" y="3200400"/>
          <a:ext cx="28956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0" name="Equation" r:id="rId13" imgW="1625600" imgH="419100" progId="Equation.DSMT4">
                  <p:embed/>
                </p:oleObj>
              </mc:Choice>
              <mc:Fallback>
                <p:oleObj name="Equation" r:id="rId13" imgW="1625600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32425" y="3200400"/>
                        <a:ext cx="2895600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38200" y="39624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If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ΔE</a:t>
            </a:r>
            <a:r>
              <a:rPr lang="en-US" sz="1800" baseline="-25000" dirty="0" err="1" smtClean="0">
                <a:solidFill>
                  <a:srgbClr val="C00000"/>
                </a:solidFill>
                <a:latin typeface="+mn-lt"/>
              </a:rPr>
              <a:t>max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&gt;</a:t>
            </a:r>
            <a:r>
              <a:rPr lang="en-US" sz="1800" dirty="0" err="1" smtClean="0">
                <a:solidFill>
                  <a:srgbClr val="C00000"/>
                </a:solidFill>
              </a:rPr>
              <a:t>ΔE</a:t>
            </a:r>
            <a:r>
              <a:rPr lang="en-US" sz="1800" baseline="-25000" dirty="0" err="1" smtClean="0">
                <a:solidFill>
                  <a:srgbClr val="C00000"/>
                </a:solidFill>
              </a:rPr>
              <a:t>a</a:t>
            </a:r>
            <a:r>
              <a:rPr lang="en-US" sz="1800" dirty="0" smtClean="0">
                <a:solidFill>
                  <a:srgbClr val="C00000"/>
                </a:solidFill>
              </a:rPr>
              <a:t> (energy acceptance), beam will be lost. Exact derivation is very complicated, but form is</a:t>
            </a:r>
            <a:endParaRPr lang="en-US" sz="1800" dirty="0" smtClean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333360"/>
              </p:ext>
            </p:extLst>
          </p:nvPr>
        </p:nvGraphicFramePr>
        <p:xfrm>
          <a:off x="1792288" y="4648200"/>
          <a:ext cx="46132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1" name="Equation" r:id="rId15" imgW="2590800" imgH="469900" progId="Equation.DSMT4">
                  <p:embed/>
                </p:oleObj>
              </mc:Choice>
              <mc:Fallback>
                <p:oleObj name="Equation" r:id="rId15" imgW="25908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92288" y="4648200"/>
                        <a:ext cx="4613275" cy="836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477000" y="57150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Averaged over ring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6324600" y="5410200"/>
            <a:ext cx="228600" cy="2286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39768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Lifetime (electron machines)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USPAS, Hampton, VA, Jan. 26-30,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Beam Loss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762000"/>
            <a:ext cx="8229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Quantum fluctuations due to photon radiation may cause a particle to exceed the energy acceptance of the machine (extreme case of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emittance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growth discussed earlier). </a:t>
            </a:r>
          </a:p>
          <a:p>
            <a:endParaRPr lang="en-US" sz="1800" dirty="0">
              <a:solidFill>
                <a:srgbClr val="C00000"/>
              </a:solidFill>
              <a:latin typeface="+mn-lt"/>
            </a:endParaRPr>
          </a:p>
          <a:p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For a </a:t>
            </a:r>
            <a:r>
              <a:rPr lang="en-US" sz="1800" dirty="0" err="1" smtClean="0">
                <a:solidFill>
                  <a:srgbClr val="C00000"/>
                </a:solidFill>
                <a:latin typeface="+mn-lt"/>
              </a:rPr>
              <a:t>gaussian</a:t>
            </a: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 distribution of particles, </a:t>
            </a:r>
            <a:br>
              <a:rPr lang="en-US" sz="1800" dirty="0" smtClean="0">
                <a:solidFill>
                  <a:srgbClr val="C00000"/>
                </a:solidFill>
                <a:latin typeface="+mn-lt"/>
              </a:rPr>
            </a:br>
            <a:r>
              <a:rPr lang="en-US" sz="1800" dirty="0" smtClean="0">
                <a:solidFill>
                  <a:srgbClr val="C00000"/>
                </a:solidFill>
                <a:latin typeface="+mn-lt"/>
              </a:rPr>
              <a:t>we can write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654526"/>
              </p:ext>
            </p:extLst>
          </p:nvPr>
        </p:nvGraphicFramePr>
        <p:xfrm>
          <a:off x="1981200" y="2971800"/>
          <a:ext cx="1676400" cy="11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5" name="Equation" r:id="rId3" imgW="1168400" imgH="825500" progId="Equation.DSMT4">
                  <p:embed/>
                </p:oleObj>
              </mc:Choice>
              <mc:Fallback>
                <p:oleObj name="Equation" r:id="rId3" imgW="1168400" imgH="825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2971800"/>
                        <a:ext cx="1676400" cy="1184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513097"/>
              </p:ext>
            </p:extLst>
          </p:nvPr>
        </p:nvGraphicFramePr>
        <p:xfrm>
          <a:off x="1143000" y="2895601"/>
          <a:ext cx="46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6" name="Equation" r:id="rId5" imgW="469900" imgH="393700" progId="Equation.DSMT4">
                  <p:embed/>
                </p:oleObj>
              </mc:Choice>
              <mc:Fallback>
                <p:oleObj name="Equation" r:id="rId5" imgW="4699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2895601"/>
                        <a:ext cx="469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478896"/>
              </p:ext>
            </p:extLst>
          </p:nvPr>
        </p:nvGraphicFramePr>
        <p:xfrm>
          <a:off x="914400" y="3581401"/>
          <a:ext cx="660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7" name="Equation" r:id="rId7" imgW="660400" imgH="292100" progId="Equation.DSMT4">
                  <p:embed/>
                </p:oleObj>
              </mc:Choice>
              <mc:Fallback>
                <p:oleObj name="Equation" r:id="rId7" imgW="6604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3581401"/>
                        <a:ext cx="6604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1524000" y="3124201"/>
            <a:ext cx="457200" cy="3048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600200" y="3581401"/>
            <a:ext cx="685800" cy="152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600200" y="3962401"/>
            <a:ext cx="38100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18503" y="1853324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642303" y="3605924"/>
            <a:ext cx="266700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5715000" y="2133600"/>
            <a:ext cx="2452413" cy="1480207"/>
          </a:xfrm>
          <a:custGeom>
            <a:avLst/>
            <a:gdLst>
              <a:gd name="connsiteX0" fmla="*/ 0 w 2452413"/>
              <a:gd name="connsiteY0" fmla="*/ 0 h 1480207"/>
              <a:gd name="connsiteX1" fmla="*/ 271517 w 2452413"/>
              <a:gd name="connsiteY1" fmla="*/ 639379 h 1480207"/>
              <a:gd name="connsiteX2" fmla="*/ 1129862 w 2452413"/>
              <a:gd name="connsiteY2" fmla="*/ 1270000 h 1480207"/>
              <a:gd name="connsiteX3" fmla="*/ 2452413 w 2452413"/>
              <a:gd name="connsiteY3" fmla="*/ 1480207 h 148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2413" h="1480207">
                <a:moveTo>
                  <a:pt x="0" y="0"/>
                </a:moveTo>
                <a:cubicBezTo>
                  <a:pt x="41603" y="213856"/>
                  <a:pt x="83207" y="427712"/>
                  <a:pt x="271517" y="639379"/>
                </a:cubicBezTo>
                <a:cubicBezTo>
                  <a:pt x="459827" y="851046"/>
                  <a:pt x="766379" y="1129862"/>
                  <a:pt x="1129862" y="1270000"/>
                </a:cubicBezTo>
                <a:cubicBezTo>
                  <a:pt x="1493345" y="1410138"/>
                  <a:pt x="2452413" y="1480207"/>
                  <a:pt x="2452413" y="1480207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815077"/>
              </p:ext>
            </p:extLst>
          </p:nvPr>
        </p:nvGraphicFramePr>
        <p:xfrm>
          <a:off x="8156903" y="3619601"/>
          <a:ext cx="241300" cy="278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8" name="Equation" r:id="rId9" imgW="165100" imgH="190500" progId="Equation.DSMT4">
                  <p:embed/>
                </p:oleObj>
              </mc:Choice>
              <mc:Fallback>
                <p:oleObj name="Equation" r:id="rId9" imgW="1651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56903" y="3619601"/>
                        <a:ext cx="241300" cy="2784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806590"/>
              </p:ext>
            </p:extLst>
          </p:nvPr>
        </p:nvGraphicFramePr>
        <p:xfrm>
          <a:off x="5337503" y="1929524"/>
          <a:ext cx="27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9" name="Equation" r:id="rId11" imgW="279400" imgH="393700" progId="Equation.DSMT4">
                  <p:embed/>
                </p:oleObj>
              </mc:Choice>
              <mc:Fallback>
                <p:oleObj name="Equation" r:id="rId11" imgW="2794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37503" y="1929524"/>
                        <a:ext cx="279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6632903" y="2005724"/>
            <a:ext cx="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724906"/>
              </p:ext>
            </p:extLst>
          </p:nvPr>
        </p:nvGraphicFramePr>
        <p:xfrm>
          <a:off x="6651953" y="3674187"/>
          <a:ext cx="2032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0" name="Equation" r:id="rId13" imgW="139700" imgH="203200" progId="Equation.DSMT4">
                  <p:embed/>
                </p:oleObj>
              </mc:Choice>
              <mc:Fallback>
                <p:oleObj name="Equation" r:id="rId13" imgW="1397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51953" y="3674187"/>
                        <a:ext cx="203200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Arrow Connector 29"/>
          <p:cNvCxnSpPr/>
          <p:nvPr/>
        </p:nvCxnSpPr>
        <p:spPr>
          <a:xfrm>
            <a:off x="6328103" y="2691524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328103" y="2310524"/>
            <a:ext cx="6858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090103" y="2539124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fluctuations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90103" y="2158124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  <a:latin typeface="+mn-lt"/>
              </a:rPr>
              <a:t>damping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707650"/>
              </p:ext>
            </p:extLst>
          </p:nvPr>
        </p:nvGraphicFramePr>
        <p:xfrm>
          <a:off x="3784600" y="4470401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1" name="Equation" r:id="rId15" imgW="114300" imgH="165100" progId="Equation.DSMT4">
                  <p:embed/>
                </p:oleObj>
              </mc:Choice>
              <mc:Fallback>
                <p:oleObj name="Equation" r:id="rId15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84600" y="4470401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601554"/>
              </p:ext>
            </p:extLst>
          </p:nvPr>
        </p:nvGraphicFramePr>
        <p:xfrm>
          <a:off x="3784600" y="4470401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2" name="Equation" r:id="rId17" imgW="114300" imgH="165100" progId="Equation.DSMT4">
                  <p:embed/>
                </p:oleObj>
              </mc:Choice>
              <mc:Fallback>
                <p:oleObj name="Equation" r:id="rId17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84600" y="4470401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533300"/>
              </p:ext>
            </p:extLst>
          </p:nvPr>
        </p:nvGraphicFramePr>
        <p:xfrm>
          <a:off x="3784600" y="4470401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3" name="Equation" r:id="rId18" imgW="114300" imgH="165100" progId="Equation.DSMT4">
                  <p:embed/>
                </p:oleObj>
              </mc:Choice>
              <mc:Fallback>
                <p:oleObj name="Equation" r:id="rId18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84600" y="4470401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199291"/>
              </p:ext>
            </p:extLst>
          </p:nvPr>
        </p:nvGraphicFramePr>
        <p:xfrm>
          <a:off x="3733800" y="4457701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4" name="Equation" r:id="rId19" imgW="114300" imgH="165100" progId="Equation.DSMT4">
                  <p:embed/>
                </p:oleObj>
              </mc:Choice>
              <mc:Fallback>
                <p:oleObj name="Equation" r:id="rId19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33800" y="4457701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270107"/>
              </p:ext>
            </p:extLst>
          </p:nvPr>
        </p:nvGraphicFramePr>
        <p:xfrm>
          <a:off x="1143000" y="4572001"/>
          <a:ext cx="2459038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5" name="Equation" r:id="rId20" imgW="1714500" imgH="1054100" progId="Equation.DSMT4">
                  <p:embed/>
                </p:oleObj>
              </mc:Choice>
              <mc:Fallback>
                <p:oleObj name="Equation" r:id="rId20" imgW="1714500" imgH="1054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143000" y="4572001"/>
                        <a:ext cx="2459038" cy="1512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264384"/>
              </p:ext>
            </p:extLst>
          </p:nvPr>
        </p:nvGraphicFramePr>
        <p:xfrm>
          <a:off x="4724400" y="4114800"/>
          <a:ext cx="4038600" cy="2333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6" name="Equation" r:id="rId22" imgW="3365500" imgH="1943100" progId="Equation.DSMT4">
                  <p:embed/>
                </p:oleObj>
              </mc:Choice>
              <mc:Fallback>
                <p:oleObj name="Equation" r:id="rId22" imgW="3365500" imgH="1943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724400" y="4114800"/>
                        <a:ext cx="4038600" cy="2333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ight Arrow 16"/>
          <p:cNvSpPr/>
          <p:nvPr/>
        </p:nvSpPr>
        <p:spPr>
          <a:xfrm>
            <a:off x="3886200" y="4876800"/>
            <a:ext cx="609600" cy="457200"/>
          </a:xfrm>
          <a:prstGeom prst="rightArrow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8475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REBYS@7EJIGINFUVWYY57I" val="435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ln w="1270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800" dirty="0" smtClean="0">
            <a:solidFill>
              <a:srgbClr val="C00000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quantum_universe_RMS_20080415</Template>
  <TotalTime>7392</TotalTime>
  <Words>739</Words>
  <Application>Microsoft Macintosh PowerPoint</Application>
  <PresentationFormat>On-screen Show (4:3)</PresentationFormat>
  <Paragraphs>128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Opulent</vt:lpstr>
      <vt:lpstr>Equation</vt:lpstr>
      <vt:lpstr>Beam Loss and Emittance Growth Mechanisms</vt:lpstr>
      <vt:lpstr>Beam Loss and Emittance Growth </vt:lpstr>
      <vt:lpstr>Residual Gas Interactions</vt:lpstr>
      <vt:lpstr>Coulomb Scattering</vt:lpstr>
      <vt:lpstr>Bremsstrahlung (electrons only)</vt:lpstr>
      <vt:lpstr>Proton Beam Lifetimes</vt:lpstr>
      <vt:lpstr>Residual Gas Interaction (electrons)</vt:lpstr>
      <vt:lpstr>Touschek Effect</vt:lpstr>
      <vt:lpstr>Quantum Lifetime (electron machines)</vt:lpstr>
      <vt:lpstr>PowerPoint Presentation</vt:lpstr>
      <vt:lpstr>Luminosity</vt:lpstr>
      <vt:lpstr>Emittance Growth</vt:lpstr>
      <vt:lpstr>PowerPoint Presentation</vt:lpstr>
      <vt:lpstr>PowerPoint Presentation</vt:lpstr>
      <vt:lpstr>PowerPoint Presentation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Eric Prebys</cp:lastModifiedBy>
  <cp:revision>296</cp:revision>
  <cp:lastPrinted>2015-01-29T16:56:46Z</cp:lastPrinted>
  <dcterms:created xsi:type="dcterms:W3CDTF">2003-06-24T14:15:57Z</dcterms:created>
  <dcterms:modified xsi:type="dcterms:W3CDTF">2015-01-29T16:56:54Z</dcterms:modified>
</cp:coreProperties>
</file>