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752" y="-104"/>
      </p:cViewPr>
      <p:guideLst>
        <p:guide orient="horz" pos="4319"/>
        <p:guide pos="3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4.emf"/><Relationship Id="rId6" Type="http://schemas.openxmlformats.org/officeDocument/2006/relationships/image" Target="../media/image29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5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0.e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1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oleObject" Target="../embeddings/oleObject32.bin"/><Relationship Id="rId13" Type="http://schemas.openxmlformats.org/officeDocument/2006/relationships/oleObject" Target="../embeddings/oleObject33.bin"/><Relationship Id="rId14" Type="http://schemas.openxmlformats.org/officeDocument/2006/relationships/oleObject" Target="../embeddings/oleObject34.bin"/><Relationship Id="rId15" Type="http://schemas.openxmlformats.org/officeDocument/2006/relationships/oleObject" Target="../embeddings/oleObject35.bin"/><Relationship Id="rId16" Type="http://schemas.openxmlformats.org/officeDocument/2006/relationships/oleObject" Target="../embeddings/oleObject36.bin"/><Relationship Id="rId17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8.bin"/><Relationship Id="rId8" Type="http://schemas.openxmlformats.org/officeDocument/2006/relationships/oleObject" Target="../embeddings/oleObject29.bin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oleObject" Target="../embeddings/oleObject42.bin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44.bin"/><Relationship Id="rId16" Type="http://schemas.openxmlformats.org/officeDocument/2006/relationships/oleObject" Target="../embeddings/oleObject45.bin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29.emf"/><Relationship Id="rId19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25.e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49.bin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2.emf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Collective Effects and Luminosity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and </a:t>
            </a:r>
            <a:r>
              <a:rPr lang="en-US" dirty="0" err="1" smtClean="0"/>
              <a:t>Tuneshift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831" y="805115"/>
            <a:ext cx="817595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The total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will ultimately limit the performance of any collider, by driving the beam onto an unstable resonance.  Values of on the order ~.02 are typically the limit.  However, we have seen the somewhat surprising result that the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does not depend on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, but only on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For a collider, we have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We assume we will run the collider at the “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limit”, in which case we can increase luminosity by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Making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as small as possible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Increasing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600" baseline="-25000" dirty="0" err="1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ε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proportionally.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11205"/>
              </p:ext>
            </p:extLst>
          </p:nvPr>
        </p:nvGraphicFramePr>
        <p:xfrm>
          <a:off x="3252533" y="1706546"/>
          <a:ext cx="897873" cy="59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3" imgW="635000" imgH="419100" progId="Equation.DSMT4">
                  <p:embed/>
                </p:oleObj>
              </mc:Choice>
              <mc:Fallback>
                <p:oleObj name="Equation" r:id="rId3" imgW="635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533" y="1706546"/>
                        <a:ext cx="897873" cy="592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88321"/>
              </p:ext>
            </p:extLst>
          </p:nvPr>
        </p:nvGraphicFramePr>
        <p:xfrm>
          <a:off x="3157043" y="2648101"/>
          <a:ext cx="17605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5" imgW="1244600" imgH="393700" progId="Equation.DSMT4">
                  <p:embed/>
                </p:oleObj>
              </mc:Choice>
              <mc:Fallback>
                <p:oleObj name="Equation" r:id="rId5" imgW="1244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043" y="2648101"/>
                        <a:ext cx="176053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62116"/>
              </p:ext>
            </p:extLst>
          </p:nvPr>
        </p:nvGraphicFramePr>
        <p:xfrm>
          <a:off x="2856041" y="3425984"/>
          <a:ext cx="3627328" cy="148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7" imgW="2755900" imgH="1130300" progId="Equation.DSMT4">
                  <p:embed/>
                </p:oleObj>
              </mc:Choice>
              <mc:Fallback>
                <p:oleObj name="Equation" r:id="rId7" imgW="27559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041" y="3425984"/>
                        <a:ext cx="3627328" cy="148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597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far, we have not considered the effect that particles in a bunch might have on each other, or on particles in another bunch.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effect off space charge on the transverse distribution of the beam.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0" y="2743200"/>
            <a:ext cx="1371600" cy="457200"/>
            <a:chOff x="1828800" y="3124200"/>
            <a:chExt cx="1371600" cy="457200"/>
          </a:xfrm>
        </p:grpSpPr>
        <p:sp>
          <p:nvSpPr>
            <p:cNvPr id="9" name="Rectangle 8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7526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384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V="1">
            <a:off x="1752600" y="3276600"/>
            <a:ext cx="914400" cy="457200"/>
            <a:chOff x="1752600" y="2895600"/>
            <a:chExt cx="9144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27615"/>
              </p:ext>
            </p:extLst>
          </p:nvPr>
        </p:nvGraphicFramePr>
        <p:xfrm>
          <a:off x="2743200" y="2362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362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19684" y="2438400"/>
            <a:ext cx="152400" cy="152400"/>
            <a:chOff x="2019684" y="2438400"/>
            <a:chExt cx="152400" cy="152400"/>
          </a:xfrm>
        </p:grpSpPr>
        <p:sp>
          <p:nvSpPr>
            <p:cNvPr id="30" name="Oval 2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18147" y="3373289"/>
            <a:ext cx="152400" cy="152400"/>
            <a:chOff x="2018147" y="3373289"/>
            <a:chExt cx="152400" cy="152400"/>
          </a:xfrm>
        </p:grpSpPr>
        <p:sp>
          <p:nvSpPr>
            <p:cNvPr id="31" name="Oval 30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1"/>
              <a:endCxn id="31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1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72430"/>
              </p:ext>
            </p:extLst>
          </p:nvPr>
        </p:nvGraphicFramePr>
        <p:xfrm>
          <a:off x="2029707" y="1995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9707" y="1995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>
            <a:endCxn id="30" idx="0"/>
          </p:cNvCxnSpPr>
          <p:nvPr/>
        </p:nvCxnSpPr>
        <p:spPr>
          <a:xfrm flipH="1">
            <a:off x="2095884" y="2251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50488"/>
              </p:ext>
            </p:extLst>
          </p:nvPr>
        </p:nvGraphicFramePr>
        <p:xfrm>
          <a:off x="4289425" y="2345266"/>
          <a:ext cx="1940026" cy="60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7" imgW="1257300" imgH="393700" progId="Equation.DSMT4">
                  <p:embed/>
                </p:oleObj>
              </mc:Choice>
              <mc:Fallback>
                <p:oleObj name="Equation" r:id="rId7" imgW="1257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425" y="2345266"/>
                        <a:ext cx="1940026" cy="607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35917" y="3185583"/>
            <a:ext cx="12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radial charge density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11032" y="2783417"/>
            <a:ext cx="108051" cy="46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1134" y="38481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look at the field at a radius r, we have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34353"/>
              </p:ext>
            </p:extLst>
          </p:nvPr>
        </p:nvGraphicFramePr>
        <p:xfrm>
          <a:off x="2032000" y="4240741"/>
          <a:ext cx="4687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9" imgW="2755900" imgH="1244600" progId="Equation.DSMT4">
                  <p:embed/>
                </p:oleObj>
              </mc:Choice>
              <mc:Fallback>
                <p:oleObj name="Equation" r:id="rId9" imgW="27559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0" y="4240741"/>
                        <a:ext cx="4687888" cy="211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000250" y="595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428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167" y="222250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Similarly, Ampere’s Law gives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41979"/>
              </p:ext>
            </p:extLst>
          </p:nvPr>
        </p:nvGraphicFramePr>
        <p:xfrm>
          <a:off x="1741488" y="965200"/>
          <a:ext cx="51419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3" imgW="3022600" imgH="876300" progId="Equation.DSMT4">
                  <p:embed/>
                </p:oleObj>
              </mc:Choice>
              <mc:Fallback>
                <p:oleObj name="Equation" r:id="rId3" imgW="30226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88" y="965200"/>
                        <a:ext cx="514191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51000" y="214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15603"/>
              </p:ext>
            </p:extLst>
          </p:nvPr>
        </p:nvGraphicFramePr>
        <p:xfrm>
          <a:off x="2320925" y="2840038"/>
          <a:ext cx="43449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5" imgW="2552700" imgH="2146300" progId="Equation.DSMT4">
                  <p:embed/>
                </p:oleObj>
              </mc:Choice>
              <mc:Fallback>
                <p:oleObj name="Equation" r:id="rId5" imgW="2552700" imgH="214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0925" y="2840038"/>
                        <a:ext cx="4344988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55233" y="30628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47413"/>
              </p:ext>
            </p:extLst>
          </p:nvPr>
        </p:nvGraphicFramePr>
        <p:xfrm>
          <a:off x="6330950" y="296333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7" imgW="330200" imgH="165100" progId="Equation.DSMT4">
                  <p:embed/>
                </p:oleObj>
              </mc:Choice>
              <mc:Fallback>
                <p:oleObj name="Equation" r:id="rId7" imgW="330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0950" y="2963333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437866"/>
              </p:ext>
            </p:extLst>
          </p:nvPr>
        </p:nvGraphicFramePr>
        <p:xfrm>
          <a:off x="5903999" y="4296832"/>
          <a:ext cx="1658234" cy="6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9" imgW="1130300" imgH="431800" progId="Equation.DSMT4">
                  <p:embed/>
                </p:oleObj>
              </mc:Choice>
              <mc:Fallback>
                <p:oleObj name="Equation" r:id="rId9" imgW="1130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3999" y="4296832"/>
                        <a:ext cx="1658234" cy="633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5640916" y="3958166"/>
            <a:ext cx="262467" cy="4529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59500" y="3246967"/>
            <a:ext cx="146049" cy="2455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9436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Linear charge density</a:t>
            </a:r>
          </a:p>
        </p:txBody>
      </p:sp>
    </p:spTree>
    <p:extLst>
      <p:ext uri="{BB962C8B-B14F-4D97-AF65-F5344CB8AC3E}">
        <p14:creationId xmlns:p14="http://schemas.microsoft.com/office/powerpoint/2010/main" val="9165928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833" y="264583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break this into components in x and 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73079"/>
              </p:ext>
            </p:extLst>
          </p:nvPr>
        </p:nvGraphicFramePr>
        <p:xfrm>
          <a:off x="2332038" y="696913"/>
          <a:ext cx="34448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3" imgW="2222500" imgH="2057400" progId="Equation.DSMT4">
                  <p:embed/>
                </p:oleObj>
              </mc:Choice>
              <mc:Fallback>
                <p:oleObj name="Equation" r:id="rId3" imgW="22225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38" y="696913"/>
                        <a:ext cx="3444875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483" y="4068232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Non-linear and coupled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olidFill>
                  <a:srgbClr val="C00000"/>
                </a:solidFill>
                <a:latin typeface="+mn-lt"/>
                <a:sym typeface="Wingdings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ouch! but for x&lt;&lt;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σ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  <a:sym typeface="Wingdings"/>
              </a:rPr>
              <a:t>x</a:t>
            </a:r>
            <a:endParaRPr lang="en-US" sz="1800" baseline="-25000" dirty="0" smtClean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5400" y="4038600"/>
            <a:ext cx="3429000" cy="2057400"/>
            <a:chOff x="5715000" y="4114800"/>
            <a:chExt cx="3429000" cy="2057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15000" y="5105400"/>
              <a:ext cx="3429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7600" y="4114800"/>
              <a:ext cx="0" cy="20574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86600" y="4648200"/>
              <a:ext cx="762000" cy="91440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7852833" y="4473590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5888736" y="5112823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64649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45461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70147"/>
              </p:ext>
            </p:extLst>
          </p:nvPr>
        </p:nvGraphicFramePr>
        <p:xfrm>
          <a:off x="8229600" y="5105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8" imgW="127000" imgH="127000" progId="Equation.DSMT4">
                  <p:embed/>
                </p:oleObj>
              </mc:Choice>
              <mc:Fallback>
                <p:oleObj name="Equation" r:id="rId8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9600" y="51054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31578"/>
              </p:ext>
            </p:extLst>
          </p:nvPr>
        </p:nvGraphicFramePr>
        <p:xfrm>
          <a:off x="6621463" y="3881438"/>
          <a:ext cx="8318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10" imgW="520700" imgH="228600" progId="Equation.DSMT4">
                  <p:embed/>
                </p:oleObj>
              </mc:Choice>
              <mc:Fallback>
                <p:oleObj name="Equation" r:id="rId10" imgW="520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1463" y="3881438"/>
                        <a:ext cx="8318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467600" y="4953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61125"/>
              </p:ext>
            </p:extLst>
          </p:nvPr>
        </p:nvGraphicFramePr>
        <p:xfrm>
          <a:off x="7239000" y="5045075"/>
          <a:ext cx="508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12" imgW="317500" imgH="203200" progId="Equation.DSMT4">
                  <p:embed/>
                </p:oleObj>
              </mc:Choice>
              <mc:Fallback>
                <p:oleObj name="Equation" r:id="rId12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5045075"/>
                        <a:ext cx="5080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4419600"/>
            <a:ext cx="9906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01828"/>
              </p:ext>
            </p:extLst>
          </p:nvPr>
        </p:nvGraphicFramePr>
        <p:xfrm>
          <a:off x="1458913" y="4572000"/>
          <a:ext cx="1804987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14" imgW="1689100" imgH="1511300" progId="Equation.DSMT4">
                  <p:embed/>
                </p:oleObj>
              </mc:Choice>
              <mc:Fallback>
                <p:oleObj name="Equation" r:id="rId14" imgW="16891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58913" y="4572000"/>
                        <a:ext cx="1804987" cy="161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05200" y="5410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~linear and decoupled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19200" y="54864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34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26894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42659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57885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87165"/>
              </p:ext>
            </p:extLst>
          </p:nvPr>
        </p:nvGraphicFramePr>
        <p:xfrm>
          <a:off x="971550" y="228600"/>
          <a:ext cx="26971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7" imgW="2070100" imgH="1346200" progId="Equation.DSMT4">
                  <p:embed/>
                </p:oleObj>
              </mc:Choice>
              <mc:Fallback>
                <p:oleObj name="Equation" r:id="rId7" imgW="20701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28600"/>
                        <a:ext cx="269716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410200" y="5334000"/>
            <a:ext cx="457200" cy="228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19050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“classical radius”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23925"/>
              </p:ext>
            </p:extLst>
          </p:nvPr>
        </p:nvGraphicFramePr>
        <p:xfrm>
          <a:off x="4953000" y="1905000"/>
          <a:ext cx="223361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9" imgW="1714500" imgH="228600" progId="Equation.DSMT4">
                  <p:embed/>
                </p:oleObj>
              </mc:Choice>
              <mc:Fallback>
                <p:oleObj name="Equation" r:id="rId9" imgW="1714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233613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5146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looks like a distributed defocusing quad of strength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18844"/>
              </p:ext>
            </p:extLst>
          </p:nvPr>
        </p:nvGraphicFramePr>
        <p:xfrm>
          <a:off x="6805613" y="2514600"/>
          <a:ext cx="197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1" imgW="1422400" imgH="660400" progId="Equation.DSMT4">
                  <p:embed/>
                </p:oleObj>
              </mc:Choice>
              <mc:Fallback>
                <p:oleObj name="Equation" r:id="rId11" imgW="1422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5613" y="2514600"/>
                        <a:ext cx="19716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32004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total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24106"/>
              </p:ext>
            </p:extLst>
          </p:nvPr>
        </p:nvGraphicFramePr>
        <p:xfrm>
          <a:off x="3276600" y="3124200"/>
          <a:ext cx="2763837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13" imgW="1993900" imgH="2209800" progId="Equation.DSMT4">
                  <p:embed/>
                </p:oleObj>
              </mc:Choice>
              <mc:Fallback>
                <p:oleObj name="Equation" r:id="rId13" imgW="1993900" imgH="220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3124200"/>
                        <a:ext cx="2763837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95412"/>
              </p:ext>
            </p:extLst>
          </p:nvPr>
        </p:nvGraphicFramePr>
        <p:xfrm>
          <a:off x="5410200" y="533400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15" imgW="355600" imgH="215900" progId="Equation.DSMT4">
                  <p:embed/>
                </p:oleObj>
              </mc:Choice>
              <mc:Fallback>
                <p:oleObj name="Equation" r:id="rId15" imgW="355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5334000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2514600" y="1371600"/>
            <a:ext cx="1295400" cy="6858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11764"/>
              </p:ext>
            </p:extLst>
          </p:nvPr>
        </p:nvGraphicFramePr>
        <p:xfrm>
          <a:off x="5765800" y="3352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17" imgW="304800" imgH="431800" progId="Equation.DSMT4">
                  <p:embed/>
                </p:oleObj>
              </mc:Choice>
              <mc:Fallback>
                <p:oleObj name="Equation" r:id="rId17" imgW="30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65800" y="3352800"/>
                        <a:ext cx="30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791200" y="3352800"/>
            <a:ext cx="381000" cy="4572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486400" y="35814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563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core of beam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4267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“Bunching factor”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019800" y="4421089"/>
            <a:ext cx="228600" cy="747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4893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Fermilab </a:t>
            </a:r>
            <a:r>
              <a:rPr lang="en-US" dirty="0" err="1" smtClean="0"/>
              <a:t>Booster@Injection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31140"/>
              </p:ext>
            </p:extLst>
          </p:nvPr>
        </p:nvGraphicFramePr>
        <p:xfrm>
          <a:off x="1371600" y="762000"/>
          <a:ext cx="22542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3" imgW="1574800" imgH="1346200" progId="Equation.DSMT4">
                  <p:embed/>
                </p:oleObj>
              </mc:Choice>
              <mc:Fallback>
                <p:oleObj name="Equation" r:id="rId3" imgW="15748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22542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220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This is pretty large, but because this is a rapid cycling machine, it is less sensitive to resonances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Because this affects individual particles, it’s referred to as an “incoherent tune shift”, which results in a tune spread.  There is also a “coherent tune shift”, caused by images charges in the walls of the beam pipe and/or magnets, which affects the entire bunch more or less equally. 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an important effect, but beyond the scope of this lecture.</a:t>
            </a:r>
          </a:p>
        </p:txBody>
      </p:sp>
    </p:spTree>
    <p:extLst>
      <p:ext uri="{BB962C8B-B14F-4D97-AF65-F5344CB8AC3E}">
        <p14:creationId xmlns:p14="http://schemas.microsoft.com/office/powerpoint/2010/main" val="209497396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Beam-beam Interaction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oppositely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charged bunches pass through each other…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7800" y="2057400"/>
            <a:ext cx="1371600" cy="457200"/>
            <a:chOff x="1828800" y="3124200"/>
            <a:chExt cx="1371600" cy="457200"/>
          </a:xfrm>
        </p:grpSpPr>
        <p:sp>
          <p:nvSpPr>
            <p:cNvPr id="8" name="Rectangle 7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6764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622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676400" y="2590800"/>
            <a:ext cx="914400" cy="457200"/>
            <a:chOff x="1752600" y="2895600"/>
            <a:chExt cx="914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48611"/>
              </p:ext>
            </p:extLst>
          </p:nvPr>
        </p:nvGraphicFramePr>
        <p:xfrm>
          <a:off x="26670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43484" y="1752600"/>
            <a:ext cx="152400" cy="152400"/>
            <a:chOff x="2019684" y="24384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41947" y="2687489"/>
            <a:ext cx="152400" cy="152400"/>
            <a:chOff x="2018147" y="3373289"/>
            <a:chExt cx="152400" cy="152400"/>
          </a:xfrm>
        </p:grpSpPr>
        <p:sp>
          <p:nvSpPr>
            <p:cNvPr id="26" name="Oval 25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3"/>
              <a:endCxn id="26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0469"/>
              </p:ext>
            </p:extLst>
          </p:nvPr>
        </p:nvGraphicFramePr>
        <p:xfrm>
          <a:off x="19535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endCxn id="23" idx="0"/>
          </p:cNvCxnSpPr>
          <p:nvPr/>
        </p:nvCxnSpPr>
        <p:spPr>
          <a:xfrm flipH="1">
            <a:off x="20196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956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38600" y="2057400"/>
            <a:ext cx="1371600" cy="457200"/>
            <a:chOff x="1828800" y="3124200"/>
            <a:chExt cx="1371600" cy="457200"/>
          </a:xfrm>
        </p:grpSpPr>
        <p:sp>
          <p:nvSpPr>
            <p:cNvPr id="34" name="Rectangle 33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V="1">
            <a:off x="4267200" y="1676400"/>
            <a:ext cx="914400" cy="381000"/>
            <a:chOff x="4267200" y="1600200"/>
            <a:chExt cx="914400" cy="38100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2672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4958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9530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1816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267200" y="2514600"/>
            <a:ext cx="914400" cy="457200"/>
            <a:chOff x="1752600" y="2895600"/>
            <a:chExt cx="914400" cy="3810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48965"/>
              </p:ext>
            </p:extLst>
          </p:nvPr>
        </p:nvGraphicFramePr>
        <p:xfrm>
          <a:off x="52578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534284" y="1752600"/>
            <a:ext cx="152400" cy="152400"/>
            <a:chOff x="2019684" y="2438400"/>
            <a:chExt cx="152400" cy="152400"/>
          </a:xfrm>
        </p:grpSpPr>
        <p:sp>
          <p:nvSpPr>
            <p:cNvPr id="49" name="Oval 4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32747" y="2687489"/>
            <a:ext cx="152400" cy="152400"/>
            <a:chOff x="2018147" y="3373289"/>
            <a:chExt cx="152400" cy="152400"/>
          </a:xfrm>
        </p:grpSpPr>
        <p:sp>
          <p:nvSpPr>
            <p:cNvPr id="52" name="Oval 5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1"/>
              <a:endCxn id="5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3"/>
              <a:endCxn id="5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28136"/>
              </p:ext>
            </p:extLst>
          </p:nvPr>
        </p:nvGraphicFramePr>
        <p:xfrm>
          <a:off x="45443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46104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5814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12746"/>
              </p:ext>
            </p:extLst>
          </p:nvPr>
        </p:nvGraphicFramePr>
        <p:xfrm>
          <a:off x="3000375" y="23050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23050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99658"/>
              </p:ext>
            </p:extLst>
          </p:nvPr>
        </p:nvGraphicFramePr>
        <p:xfrm>
          <a:off x="3733800" y="22860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62600" y="1981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attractive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00" y="3429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bunches with the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same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sign pass through each other…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447800" y="4648200"/>
            <a:ext cx="1371600" cy="457200"/>
            <a:chOff x="1828800" y="3124200"/>
            <a:chExt cx="1371600" cy="457200"/>
          </a:xfrm>
        </p:grpSpPr>
        <p:sp>
          <p:nvSpPr>
            <p:cNvPr id="65" name="Rectangle 64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676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05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133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62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90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flipV="1">
            <a:off x="1676400" y="5181600"/>
            <a:ext cx="914400" cy="457200"/>
            <a:chOff x="1752600" y="2895600"/>
            <a:chExt cx="914400" cy="3810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82288"/>
              </p:ext>
            </p:extLst>
          </p:nvPr>
        </p:nvGraphicFramePr>
        <p:xfrm>
          <a:off x="26670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12" imgW="152400" imgH="152400" progId="Equation.DSMT4">
                  <p:embed/>
                </p:oleObj>
              </mc:Choice>
              <mc:Fallback>
                <p:oleObj name="Equation" r:id="rId12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1943484" y="4343400"/>
            <a:ext cx="152400" cy="152400"/>
            <a:chOff x="2019684" y="2438400"/>
            <a:chExt cx="152400" cy="152400"/>
          </a:xfrm>
        </p:grpSpPr>
        <p:sp>
          <p:nvSpPr>
            <p:cNvPr id="80" name="Oval 7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41947" y="5278289"/>
            <a:ext cx="152400" cy="152400"/>
            <a:chOff x="2018147" y="3373289"/>
            <a:chExt cx="152400" cy="152400"/>
          </a:xfrm>
        </p:grpSpPr>
        <p:sp>
          <p:nvSpPr>
            <p:cNvPr id="83" name="Oval 82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1"/>
              <a:endCxn id="83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3"/>
              <a:endCxn id="83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27253"/>
              </p:ext>
            </p:extLst>
          </p:nvPr>
        </p:nvGraphicFramePr>
        <p:xfrm>
          <a:off x="19535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13" imgW="152400" imgH="152400" progId="Equation.DSMT4">
                  <p:embed/>
                </p:oleObj>
              </mc:Choice>
              <mc:Fallback>
                <p:oleObj name="Equation" r:id="rId1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Arrow Connector 86"/>
          <p:cNvCxnSpPr>
            <a:endCxn id="80" idx="0"/>
          </p:cNvCxnSpPr>
          <p:nvPr/>
        </p:nvCxnSpPr>
        <p:spPr>
          <a:xfrm flipH="1">
            <a:off x="2019684" y="4156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956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54174"/>
              </p:ext>
            </p:extLst>
          </p:nvPr>
        </p:nvGraphicFramePr>
        <p:xfrm>
          <a:off x="3000375" y="48958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48958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038600" y="4648200"/>
            <a:ext cx="1371600" cy="457200"/>
            <a:chOff x="1828800" y="3124200"/>
            <a:chExt cx="1371600" cy="457200"/>
          </a:xfrm>
        </p:grpSpPr>
        <p:sp>
          <p:nvSpPr>
            <p:cNvPr id="91" name="Rectangle 90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4267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495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724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953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181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V="1">
            <a:off x="4267200" y="5181600"/>
            <a:ext cx="914400" cy="457200"/>
            <a:chOff x="1752600" y="2895600"/>
            <a:chExt cx="914400" cy="381000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06081"/>
              </p:ext>
            </p:extLst>
          </p:nvPr>
        </p:nvGraphicFramePr>
        <p:xfrm>
          <a:off x="52578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4526370" y="5280764"/>
            <a:ext cx="152400" cy="152400"/>
            <a:chOff x="2019684" y="2438400"/>
            <a:chExt cx="152400" cy="152400"/>
          </a:xfrm>
        </p:grpSpPr>
        <p:sp>
          <p:nvSpPr>
            <p:cNvPr id="106" name="Oval 105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42829" y="4352780"/>
            <a:ext cx="152400" cy="152400"/>
            <a:chOff x="2018147" y="3373289"/>
            <a:chExt cx="152400" cy="152400"/>
          </a:xfrm>
        </p:grpSpPr>
        <p:sp>
          <p:nvSpPr>
            <p:cNvPr id="109" name="Oval 108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  <a:endCxn id="109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70583"/>
              </p:ext>
            </p:extLst>
          </p:nvPr>
        </p:nvGraphicFramePr>
        <p:xfrm>
          <a:off x="45443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16" imgW="152400" imgH="152400" progId="Equation.DSMT4">
                  <p:embed/>
                </p:oleObj>
              </mc:Choice>
              <mc:Fallback>
                <p:oleObj name="Equation" r:id="rId1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 flipH="1">
            <a:off x="4609573" y="4122110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5814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83779"/>
              </p:ext>
            </p:extLst>
          </p:nvPr>
        </p:nvGraphicFramePr>
        <p:xfrm>
          <a:off x="3733800" y="48768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48768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715000" y="457487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repulsive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7780" y="584014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either case, the forces add</a:t>
            </a:r>
          </a:p>
        </p:txBody>
      </p:sp>
    </p:spTree>
    <p:extLst>
      <p:ext uri="{BB962C8B-B14F-4D97-AF65-F5344CB8AC3E}">
        <p14:creationId xmlns:p14="http://schemas.microsoft.com/office/powerpoint/2010/main" val="366356204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56182"/>
              </p:ext>
            </p:extLst>
          </p:nvPr>
        </p:nvGraphicFramePr>
        <p:xfrm>
          <a:off x="1784495" y="462876"/>
          <a:ext cx="2913178" cy="12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3" imgW="2209800" imgH="914400" progId="Equation.DSMT4">
                  <p:embed/>
                </p:oleObj>
              </mc:Choice>
              <mc:Fallback>
                <p:oleObj name="Equation" r:id="rId3" imgW="2209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495" y="462876"/>
                        <a:ext cx="2913178" cy="12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1863">
            <a:off x="4447904" y="305647"/>
            <a:ext cx="368300" cy="241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27412"/>
              </p:ext>
            </p:extLst>
          </p:nvPr>
        </p:nvGraphicFramePr>
        <p:xfrm>
          <a:off x="1294248" y="1713611"/>
          <a:ext cx="1926593" cy="74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6" imgW="1117600" imgH="431800" progId="Equation.DSMT4">
                  <p:embed/>
                </p:oleObj>
              </mc:Choice>
              <mc:Fallback>
                <p:oleObj name="Equation" r:id="rId6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4248" y="1713611"/>
                        <a:ext cx="1926593" cy="74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45481" y="2315742"/>
            <a:ext cx="18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Integrate…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28477"/>
              </p:ext>
            </p:extLst>
          </p:nvPr>
        </p:nvGraphicFramePr>
        <p:xfrm>
          <a:off x="5121386" y="1741661"/>
          <a:ext cx="2794029" cy="69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8" imgW="1727200" imgH="431800" progId="Equation.DSMT4">
                  <p:embed/>
                </p:oleObj>
              </mc:Choice>
              <mc:Fallback>
                <p:oleObj name="Equation" r:id="rId8" imgW="1727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1386" y="1741661"/>
                        <a:ext cx="2794029" cy="69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718608" y="1892434"/>
            <a:ext cx="713840" cy="315406"/>
          </a:xfrm>
          <a:prstGeom prst="rightArrow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2819400"/>
            <a:ext cx="21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C00000"/>
                </a:solidFill>
                <a:latin typeface="+mn-lt"/>
              </a:rPr>
              <a:t>Effective Length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61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915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96158" y="3512347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25176"/>
              </p:ext>
            </p:extLst>
          </p:nvPr>
        </p:nvGraphicFramePr>
        <p:xfrm>
          <a:off x="2605758" y="3283747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10" imgW="139700" imgH="152400" progId="Equation.DSMT4">
                  <p:embed/>
                </p:oleObj>
              </mc:Choice>
              <mc:Fallback>
                <p:oleObj name="Equation" r:id="rId10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758" y="3283747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43583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537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8358" y="3515114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38096"/>
              </p:ext>
            </p:extLst>
          </p:nvPr>
        </p:nvGraphicFramePr>
        <p:xfrm>
          <a:off x="4967958" y="3286514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12" imgW="139700" imgH="152400" progId="Equation.DSMT4">
                  <p:embed/>
                </p:oleObj>
              </mc:Choice>
              <mc:Fallback>
                <p:oleObj name="Equation" r:id="rId1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67958" y="3286514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1981200" y="3733800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43400" y="3733800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76600" y="39624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783734" y="5390026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667206"/>
              </p:ext>
            </p:extLst>
          </p:nvPr>
        </p:nvGraphicFramePr>
        <p:xfrm>
          <a:off x="3381375" y="39814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13" imgW="114300" imgH="127000" progId="Equation.DSMT4">
                  <p:embed/>
                </p:oleObj>
              </mc:Choice>
              <mc:Fallback>
                <p:oleObj name="Equation" r:id="rId1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1375" y="39814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03911"/>
              </p:ext>
            </p:extLst>
          </p:nvPr>
        </p:nvGraphicFramePr>
        <p:xfrm>
          <a:off x="2936134" y="5390026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6134" y="5390026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2504803" y="4488999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00203" y="4488999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9" name="Rectangle 78"/>
          <p:cNvSpPr/>
          <p:nvPr/>
        </p:nvSpPr>
        <p:spPr>
          <a:xfrm>
            <a:off x="3155905" y="5173300"/>
            <a:ext cx="1295400" cy="381000"/>
          </a:xfrm>
          <a:prstGeom prst="rect">
            <a:avLst/>
          </a:prstGeom>
          <a:pattFill prst="smCheck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449957" y="5376423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55782"/>
              </p:ext>
            </p:extLst>
          </p:nvPr>
        </p:nvGraphicFramePr>
        <p:xfrm>
          <a:off x="4554732" y="5395473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16" imgW="114300" imgH="127000" progId="Equation.DSMT4">
                  <p:embed/>
                </p:oleObj>
              </mc:Choice>
              <mc:Fallback>
                <p:oleObj name="Equation" r:id="rId16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4732" y="5395473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3830120" y="570785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52801" y="571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30120" y="5784052"/>
            <a:ext cx="62722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11664"/>
              </p:ext>
            </p:extLst>
          </p:nvPr>
        </p:nvGraphicFramePr>
        <p:xfrm>
          <a:off x="4086951" y="5832427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17" imgW="165100" imgH="393700" progId="Equation.DSMT4">
                  <p:embed/>
                </p:oleObj>
              </mc:Choice>
              <mc:Fallback>
                <p:oleObj name="Equation" r:id="rId17" imgW="165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6951" y="5832427"/>
                        <a:ext cx="16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H="1">
            <a:off x="3957091" y="3965397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12634"/>
              </p:ext>
            </p:extLst>
          </p:nvPr>
        </p:nvGraphicFramePr>
        <p:xfrm>
          <a:off x="4109491" y="3965397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19" imgW="114300" imgH="127000" progId="Equation.DSMT4">
                  <p:embed/>
                </p:oleObj>
              </mc:Choice>
              <mc:Fallback>
                <p:oleObj name="Equation" r:id="rId1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9491" y="3965397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254195" y="4448881"/>
            <a:ext cx="24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encounters front of second bunch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57187" y="5232092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exits second bunch.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04048" y="6081705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“Effective length”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4258139" y="6067411"/>
            <a:ext cx="519877" cy="139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985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38576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40566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81271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68727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67855"/>
              </p:ext>
            </p:extLst>
          </p:nvPr>
        </p:nvGraphicFramePr>
        <p:xfrm>
          <a:off x="1419359" y="323707"/>
          <a:ext cx="3303311" cy="62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8" imgW="2260600" imgH="4241800" progId="Equation.DSMT4">
                  <p:embed/>
                </p:oleObj>
              </mc:Choice>
              <mc:Fallback>
                <p:oleObj name="Equation" r:id="rId8" imgW="2260600" imgH="424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9359" y="323707"/>
                        <a:ext cx="3303311" cy="62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96969">
            <a:off x="2759010" y="1638070"/>
            <a:ext cx="3429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0111" y="3975773"/>
            <a:ext cx="21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Small x and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9850" y="5195895"/>
            <a:ext cx="4399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1009" y="4958188"/>
            <a:ext cx="335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center of bunch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1793" y="6191913"/>
            <a:ext cx="597633" cy="356906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03240" y="605680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Parameter”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57332" y="626961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0935" y="567799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normalized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emittance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5027" y="589080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00531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7623</TotalTime>
  <Words>581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Opulent</vt:lpstr>
      <vt:lpstr>Equation</vt:lpstr>
      <vt:lpstr>Collective Effects and Luminosity</vt:lpstr>
      <vt:lpstr>Space Charge</vt:lpstr>
      <vt:lpstr>PowerPoint Presentation</vt:lpstr>
      <vt:lpstr>PowerPoint Presentation</vt:lpstr>
      <vt:lpstr>PowerPoint Presentation</vt:lpstr>
      <vt:lpstr>Example: Fermilab Booster@Injection</vt:lpstr>
      <vt:lpstr>Beam-beam Interaction</vt:lpstr>
      <vt:lpstr>PowerPoint Presentation</vt:lpstr>
      <vt:lpstr>PowerPoint Presentation</vt:lpstr>
      <vt:lpstr>Luminosity and Tuneshift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324</cp:revision>
  <dcterms:created xsi:type="dcterms:W3CDTF">2003-06-24T14:15:57Z</dcterms:created>
  <dcterms:modified xsi:type="dcterms:W3CDTF">2015-01-29T02:25:32Z</dcterms:modified>
</cp:coreProperties>
</file>