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5" autoAdjust="0"/>
    <p:restoredTop sz="94660"/>
  </p:normalViewPr>
  <p:slideViewPr>
    <p:cSldViewPr>
      <p:cViewPr varScale="1">
        <p:scale>
          <a:sx n="82" d="100"/>
          <a:sy n="82" d="100"/>
        </p:scale>
        <p:origin x="-1664" y="-104"/>
      </p:cViewPr>
      <p:guideLst>
        <p:guide orient="horz" pos="4319"/>
        <p:guide pos="3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1" Type="http://schemas.openxmlformats.org/officeDocument/2006/relationships/image" Target="../media/image41.emf"/><Relationship Id="rId2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1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Relationship Id="rId3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7D01-DBA8-8A41-8E67-589581D8C2E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329A-3753-3A4D-88AE-0082439E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6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5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546725" y="6608613"/>
            <a:ext cx="2711229" cy="2127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257800" y="6569075"/>
            <a:ext cx="3000153" cy="287337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38.emf"/><Relationship Id="rId7" Type="http://schemas.openxmlformats.org/officeDocument/2006/relationships/image" Target="../media/image40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1.emf"/><Relationship Id="rId5" Type="http://schemas.openxmlformats.org/officeDocument/2006/relationships/image" Target="../media/image44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42.emf"/><Relationship Id="rId10" Type="http://schemas.openxmlformats.org/officeDocument/2006/relationships/oleObject" Target="../embeddings/oleObject44.bin"/><Relationship Id="rId11" Type="http://schemas.openxmlformats.org/officeDocument/2006/relationships/image" Target="../media/image4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45.emf"/><Relationship Id="rId5" Type="http://schemas.openxmlformats.org/officeDocument/2006/relationships/oleObject" Target="../embeddings/oleObject46.bin"/><Relationship Id="rId6" Type="http://schemas.openxmlformats.org/officeDocument/2006/relationships/image" Target="../media/image46.emf"/><Relationship Id="rId7" Type="http://schemas.openxmlformats.org/officeDocument/2006/relationships/oleObject" Target="../embeddings/oleObject47.bin"/><Relationship Id="rId8" Type="http://schemas.openxmlformats.org/officeDocument/2006/relationships/image" Target="../media/image47.emf"/><Relationship Id="rId9" Type="http://schemas.openxmlformats.org/officeDocument/2006/relationships/oleObject" Target="../embeddings/oleObject48.bin"/><Relationship Id="rId10" Type="http://schemas.openxmlformats.org/officeDocument/2006/relationships/image" Target="../media/image4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5.e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2.e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2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emf"/><Relationship Id="rId12" Type="http://schemas.openxmlformats.org/officeDocument/2006/relationships/oleObject" Target="../embeddings/oleObject33.bin"/><Relationship Id="rId13" Type="http://schemas.openxmlformats.org/officeDocument/2006/relationships/image" Target="../media/image3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9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29.emf"/><Relationship Id="rId9" Type="http://schemas.openxmlformats.org/officeDocument/2006/relationships/image" Target="../media/image32.emf"/><Relationship Id="rId10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4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3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Evolution of the Distribution Function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76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the dispersion relation becomes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86202"/>
              </p:ext>
            </p:extLst>
          </p:nvPr>
        </p:nvGraphicFramePr>
        <p:xfrm>
          <a:off x="2438400" y="685800"/>
          <a:ext cx="4191000" cy="214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3" imgW="2806700" imgH="1435100" progId="Equation.DSMT4">
                  <p:embed/>
                </p:oleObj>
              </mc:Choice>
              <mc:Fallback>
                <p:oleObj name="Equation" r:id="rId3" imgW="2806700" imgH="143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685800"/>
                        <a:ext cx="4191000" cy="2142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wn Arrow 6"/>
          <p:cNvSpPr/>
          <p:nvPr/>
        </p:nvSpPr>
        <p:spPr>
          <a:xfrm>
            <a:off x="3581400" y="1447800"/>
            <a:ext cx="1524000" cy="609600"/>
          </a:xfrm>
          <a:prstGeom prst="downArrow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045856"/>
              </p:ext>
            </p:extLst>
          </p:nvPr>
        </p:nvGraphicFramePr>
        <p:xfrm>
          <a:off x="4038600" y="1524000"/>
          <a:ext cx="68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5" imgW="685800" imgH="393700" progId="Equation.DSMT4">
                  <p:embed/>
                </p:oleObj>
              </mc:Choice>
              <mc:Fallback>
                <p:oleObj name="Equation" r:id="rId5" imgW="6858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1524000"/>
                        <a:ext cx="685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927113">
            <a:off x="5432060" y="1846527"/>
            <a:ext cx="800100" cy="292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29718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929222"/>
              </p:ext>
            </p:extLst>
          </p:nvPr>
        </p:nvGraphicFramePr>
        <p:xfrm>
          <a:off x="1676400" y="3048000"/>
          <a:ext cx="2590800" cy="1383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8" imgW="1498600" imgH="800100" progId="Equation.DSMT4">
                  <p:embed/>
                </p:oleObj>
              </mc:Choice>
              <mc:Fallback>
                <p:oleObj name="Equation" r:id="rId8" imgW="14986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76400" y="3048000"/>
                        <a:ext cx="2590800" cy="1383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29000" y="44958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If ΔΩ has a negative imaginary part, then motion will be unstable.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352800" y="4267200"/>
            <a:ext cx="1524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52140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Use trick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890816"/>
              </p:ext>
            </p:extLst>
          </p:nvPr>
        </p:nvGraphicFramePr>
        <p:xfrm>
          <a:off x="1905000" y="228600"/>
          <a:ext cx="4217562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3" imgW="3073400" imgH="2971800" progId="Equation.DSMT4">
                  <p:embed/>
                </p:oleObj>
              </mc:Choice>
              <mc:Fallback>
                <p:oleObj name="Equation" r:id="rId3" imgW="3073400" imgH="297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228600"/>
                        <a:ext cx="4217562" cy="407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34449">
            <a:off x="4854872" y="3613053"/>
            <a:ext cx="832909" cy="3367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3200" y="3733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225330"/>
              </p:ext>
            </p:extLst>
          </p:nvPr>
        </p:nvGraphicFramePr>
        <p:xfrm>
          <a:off x="4991100" y="5511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91100" y="5511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924372"/>
              </p:ext>
            </p:extLst>
          </p:nvPr>
        </p:nvGraphicFramePr>
        <p:xfrm>
          <a:off x="7404847" y="3733800"/>
          <a:ext cx="92635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8" imgW="787400" imgH="431800" progId="Equation.DSMT4">
                  <p:embed/>
                </p:oleObj>
              </mc:Choice>
              <mc:Fallback>
                <p:oleObj name="Equation" r:id="rId8" imgW="787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04847" y="3733800"/>
                        <a:ext cx="926353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166596"/>
              </p:ext>
            </p:extLst>
          </p:nvPr>
        </p:nvGraphicFramePr>
        <p:xfrm>
          <a:off x="1295400" y="4648200"/>
          <a:ext cx="6362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10" imgW="4241800" imgH="711200" progId="Equation.DSMT4">
                  <p:embed/>
                </p:oleObj>
              </mc:Choice>
              <mc:Fallback>
                <p:oleObj name="Equation" r:id="rId10" imgW="42418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4648200"/>
                        <a:ext cx="6362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24499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52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From the dispersion relation.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2093"/>
              </p:ext>
            </p:extLst>
          </p:nvPr>
        </p:nvGraphicFramePr>
        <p:xfrm>
          <a:off x="2819400" y="685800"/>
          <a:ext cx="3048000" cy="811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3" imgW="1574800" imgH="419100" progId="Equation.DSMT4">
                  <p:embed/>
                </p:oleObj>
              </mc:Choice>
              <mc:Fallback>
                <p:oleObj name="Equation" r:id="rId3" imgW="15748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685800"/>
                        <a:ext cx="3048000" cy="811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752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unstable solution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(I</a:t>
            </a:r>
            <a:r>
              <a:rPr lang="en-US" sz="1800" i="1" baseline="-25000" dirty="0" smtClean="0">
                <a:solidFill>
                  <a:srgbClr val="C00000"/>
                </a:solidFill>
                <a:latin typeface="+mn-lt"/>
              </a:rPr>
              <a:t>D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(u</a:t>
            </a:r>
            <a:r>
              <a:rPr lang="en-US" sz="1800" i="1" baseline="-25000" dirty="0" smtClean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)&lt;1)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can only exist if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306187"/>
              </p:ext>
            </p:extLst>
          </p:nvPr>
        </p:nvGraphicFramePr>
        <p:xfrm>
          <a:off x="3429000" y="2209800"/>
          <a:ext cx="1981200" cy="82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5" imgW="1092200" imgH="457200" progId="Equation.DSMT4">
                  <p:embed/>
                </p:oleObj>
              </mc:Choice>
              <mc:Fallback>
                <p:oleObj name="Equation" r:id="rId5" imgW="1092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2209800"/>
                        <a:ext cx="1981200" cy="82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3352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motion will be stable if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89389"/>
              </p:ext>
            </p:extLst>
          </p:nvPr>
        </p:nvGraphicFramePr>
        <p:xfrm>
          <a:off x="3352800" y="3733800"/>
          <a:ext cx="1828800" cy="7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7" imgW="1117600" imgH="431800" progId="Equation.DSMT4">
                  <p:embed/>
                </p:oleObj>
              </mc:Choice>
              <mc:Fallback>
                <p:oleObj name="Equation" r:id="rId7" imgW="1117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3733800"/>
                        <a:ext cx="1828800" cy="7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600" y="4572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More generally, motion will be stable if 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040321"/>
              </p:ext>
            </p:extLst>
          </p:nvPr>
        </p:nvGraphicFramePr>
        <p:xfrm>
          <a:off x="3429000" y="5181600"/>
          <a:ext cx="20351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9" imgW="1244600" imgH="457200" progId="Equation.DSMT4">
                  <p:embed/>
                </p:oleObj>
              </mc:Choice>
              <mc:Fallback>
                <p:oleObj name="Equation" r:id="rId9" imgW="1244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9000" y="5181600"/>
                        <a:ext cx="2035175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8200" y="6019800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Form factor which depends on details of distribution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91000" y="5715000"/>
            <a:ext cx="457200" cy="3671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38800" y="54102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“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Keil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-Schnell criterion”</a:t>
            </a:r>
          </a:p>
        </p:txBody>
      </p:sp>
    </p:spTree>
    <p:extLst>
      <p:ext uri="{BB962C8B-B14F-4D97-AF65-F5344CB8AC3E}">
        <p14:creationId xmlns:p14="http://schemas.microsoft.com/office/powerpoint/2010/main" val="9698343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152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Our simple model can only go so far.  Now we have to develop the tools to help us deal with real particle distributions in phase space.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Phase density: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76400" y="1600200"/>
            <a:ext cx="0" cy="2133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3581400"/>
            <a:ext cx="3365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90800" y="2133600"/>
            <a:ext cx="838200" cy="762000"/>
          </a:xfrm>
          <a:prstGeom prst="rect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76600" y="2133600"/>
            <a:ext cx="0" cy="76200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90800" y="2743200"/>
            <a:ext cx="8382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878531"/>
              </p:ext>
            </p:extLst>
          </p:nvPr>
        </p:nvGraphicFramePr>
        <p:xfrm>
          <a:off x="3048000" y="2286000"/>
          <a:ext cx="215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3" imgW="215900" imgH="203200" progId="Equation.DSMT4">
                  <p:embed/>
                </p:oleObj>
              </mc:Choice>
              <mc:Fallback>
                <p:oleObj name="Equation" r:id="rId3" imgW="215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2286000"/>
                        <a:ext cx="215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961605"/>
              </p:ext>
            </p:extLst>
          </p:nvPr>
        </p:nvGraphicFramePr>
        <p:xfrm>
          <a:off x="2743200" y="2533650"/>
          <a:ext cx="215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5" imgW="215900" imgH="165100" progId="Equation.DSMT4">
                  <p:embed/>
                </p:oleObj>
              </mc:Choice>
              <mc:Fallback>
                <p:oleObj name="Equation" r:id="rId5" imgW="2159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2533650"/>
                        <a:ext cx="2159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reeform 16"/>
          <p:cNvSpPr/>
          <p:nvPr/>
        </p:nvSpPr>
        <p:spPr>
          <a:xfrm>
            <a:off x="2121919" y="2462446"/>
            <a:ext cx="456910" cy="294305"/>
          </a:xfrm>
          <a:custGeom>
            <a:avLst/>
            <a:gdLst>
              <a:gd name="connsiteX0" fmla="*/ 0 w 456910"/>
              <a:gd name="connsiteY0" fmla="*/ 294305 h 294305"/>
              <a:gd name="connsiteX1" fmla="*/ 61954 w 456910"/>
              <a:gd name="connsiteY1" fmla="*/ 201381 h 294305"/>
              <a:gd name="connsiteX2" fmla="*/ 209094 w 456910"/>
              <a:gd name="connsiteY2" fmla="*/ 31020 h 294305"/>
              <a:gd name="connsiteX3" fmla="*/ 456910 w 456910"/>
              <a:gd name="connsiteY3" fmla="*/ 45 h 29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910" h="294305">
                <a:moveTo>
                  <a:pt x="0" y="294305"/>
                </a:moveTo>
                <a:cubicBezTo>
                  <a:pt x="13552" y="269783"/>
                  <a:pt x="27105" y="245262"/>
                  <a:pt x="61954" y="201381"/>
                </a:cubicBezTo>
                <a:cubicBezTo>
                  <a:pt x="96803" y="157500"/>
                  <a:pt x="143268" y="64576"/>
                  <a:pt x="209094" y="31020"/>
                </a:cubicBezTo>
                <a:cubicBezTo>
                  <a:pt x="274920" y="-2536"/>
                  <a:pt x="456910" y="45"/>
                  <a:pt x="456910" y="45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048000" y="1828800"/>
            <a:ext cx="456910" cy="294305"/>
          </a:xfrm>
          <a:custGeom>
            <a:avLst/>
            <a:gdLst>
              <a:gd name="connsiteX0" fmla="*/ 0 w 456910"/>
              <a:gd name="connsiteY0" fmla="*/ 294305 h 294305"/>
              <a:gd name="connsiteX1" fmla="*/ 61954 w 456910"/>
              <a:gd name="connsiteY1" fmla="*/ 201381 h 294305"/>
              <a:gd name="connsiteX2" fmla="*/ 209094 w 456910"/>
              <a:gd name="connsiteY2" fmla="*/ 31020 h 294305"/>
              <a:gd name="connsiteX3" fmla="*/ 456910 w 456910"/>
              <a:gd name="connsiteY3" fmla="*/ 45 h 29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910" h="294305">
                <a:moveTo>
                  <a:pt x="0" y="294305"/>
                </a:moveTo>
                <a:cubicBezTo>
                  <a:pt x="13552" y="269783"/>
                  <a:pt x="27105" y="245262"/>
                  <a:pt x="61954" y="201381"/>
                </a:cubicBezTo>
                <a:cubicBezTo>
                  <a:pt x="96803" y="157500"/>
                  <a:pt x="143268" y="64576"/>
                  <a:pt x="209094" y="31020"/>
                </a:cubicBezTo>
                <a:cubicBezTo>
                  <a:pt x="274920" y="-2536"/>
                  <a:pt x="456910" y="45"/>
                  <a:pt x="456910" y="45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 flipV="1">
            <a:off x="3429000" y="2209800"/>
            <a:ext cx="457490" cy="304800"/>
          </a:xfrm>
          <a:custGeom>
            <a:avLst/>
            <a:gdLst>
              <a:gd name="connsiteX0" fmla="*/ 0 w 456910"/>
              <a:gd name="connsiteY0" fmla="*/ 294305 h 294305"/>
              <a:gd name="connsiteX1" fmla="*/ 61954 w 456910"/>
              <a:gd name="connsiteY1" fmla="*/ 201381 h 294305"/>
              <a:gd name="connsiteX2" fmla="*/ 209094 w 456910"/>
              <a:gd name="connsiteY2" fmla="*/ 31020 h 294305"/>
              <a:gd name="connsiteX3" fmla="*/ 456910 w 456910"/>
              <a:gd name="connsiteY3" fmla="*/ 45 h 29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910" h="294305">
                <a:moveTo>
                  <a:pt x="0" y="294305"/>
                </a:moveTo>
                <a:cubicBezTo>
                  <a:pt x="13552" y="269783"/>
                  <a:pt x="27105" y="245262"/>
                  <a:pt x="61954" y="201381"/>
                </a:cubicBezTo>
                <a:cubicBezTo>
                  <a:pt x="96803" y="157500"/>
                  <a:pt x="143268" y="64576"/>
                  <a:pt x="209094" y="31020"/>
                </a:cubicBezTo>
                <a:cubicBezTo>
                  <a:pt x="274920" y="-2536"/>
                  <a:pt x="456910" y="45"/>
                  <a:pt x="456910" y="45"/>
                </a:cubicBezTo>
              </a:path>
            </a:pathLst>
          </a:custGeom>
          <a:ln w="12700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 flipV="1">
            <a:off x="2590800" y="2895600"/>
            <a:ext cx="457490" cy="304800"/>
          </a:xfrm>
          <a:custGeom>
            <a:avLst/>
            <a:gdLst>
              <a:gd name="connsiteX0" fmla="*/ 0 w 456910"/>
              <a:gd name="connsiteY0" fmla="*/ 294305 h 294305"/>
              <a:gd name="connsiteX1" fmla="*/ 61954 w 456910"/>
              <a:gd name="connsiteY1" fmla="*/ 201381 h 294305"/>
              <a:gd name="connsiteX2" fmla="*/ 209094 w 456910"/>
              <a:gd name="connsiteY2" fmla="*/ 31020 h 294305"/>
              <a:gd name="connsiteX3" fmla="*/ 456910 w 456910"/>
              <a:gd name="connsiteY3" fmla="*/ 45 h 29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910" h="294305">
                <a:moveTo>
                  <a:pt x="0" y="294305"/>
                </a:moveTo>
                <a:cubicBezTo>
                  <a:pt x="13552" y="269783"/>
                  <a:pt x="27105" y="245262"/>
                  <a:pt x="61954" y="201381"/>
                </a:cubicBezTo>
                <a:cubicBezTo>
                  <a:pt x="96803" y="157500"/>
                  <a:pt x="143268" y="64576"/>
                  <a:pt x="209094" y="31020"/>
                </a:cubicBezTo>
                <a:cubicBezTo>
                  <a:pt x="274920" y="-2536"/>
                  <a:pt x="456910" y="45"/>
                  <a:pt x="456910" y="45"/>
                </a:cubicBezTo>
              </a:path>
            </a:pathLst>
          </a:custGeom>
          <a:ln w="12700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81200" y="2362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0800" y="2895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0" y="152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out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33800" y="2362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out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472799"/>
              </p:ext>
            </p:extLst>
          </p:nvPr>
        </p:nvGraphicFramePr>
        <p:xfrm>
          <a:off x="4419600" y="36576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7" imgW="127000" imgH="127000" progId="Equation.DSMT4">
                  <p:embed/>
                </p:oleObj>
              </mc:Choice>
              <mc:Fallback>
                <p:oleObj name="Equation" r:id="rId7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9600" y="36576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282681"/>
              </p:ext>
            </p:extLst>
          </p:nvPr>
        </p:nvGraphicFramePr>
        <p:xfrm>
          <a:off x="1360488" y="1719263"/>
          <a:ext cx="252412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9" imgW="139700" imgH="165100" progId="Equation.DSMT4">
                  <p:embed/>
                </p:oleObj>
              </mc:Choice>
              <mc:Fallback>
                <p:oleObj name="Equation" r:id="rId9" imgW="1397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60488" y="1719263"/>
                        <a:ext cx="252412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45556"/>
              </p:ext>
            </p:extLst>
          </p:nvPr>
        </p:nvGraphicFramePr>
        <p:xfrm>
          <a:off x="4572000" y="2209800"/>
          <a:ext cx="238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11" imgW="1193800" imgH="228600" progId="Equation.DSMT4">
                  <p:embed/>
                </p:oleObj>
              </mc:Choice>
              <mc:Fallback>
                <p:oleObj name="Equation" r:id="rId11" imgW="119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2209800"/>
                        <a:ext cx="2387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215778"/>
              </p:ext>
            </p:extLst>
          </p:nvPr>
        </p:nvGraphicFramePr>
        <p:xfrm>
          <a:off x="2209800" y="4191000"/>
          <a:ext cx="52736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13" imgW="3035300" imgH="723900" progId="Equation.DSMT4">
                  <p:embed/>
                </p:oleObj>
              </mc:Choice>
              <mc:Fallback>
                <p:oleObj name="Equation" r:id="rId13" imgW="30353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09800" y="4191000"/>
                        <a:ext cx="527367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55387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159522"/>
              </p:ext>
            </p:extLst>
          </p:nvPr>
        </p:nvGraphicFramePr>
        <p:xfrm>
          <a:off x="4991100" y="5511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1100" y="5511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297447"/>
              </p:ext>
            </p:extLst>
          </p:nvPr>
        </p:nvGraphicFramePr>
        <p:xfrm>
          <a:off x="4991100" y="5511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1100" y="5511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459704"/>
              </p:ext>
            </p:extLst>
          </p:nvPr>
        </p:nvGraphicFramePr>
        <p:xfrm>
          <a:off x="4991100" y="5511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1100" y="5511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763670"/>
              </p:ext>
            </p:extLst>
          </p:nvPr>
        </p:nvGraphicFramePr>
        <p:xfrm>
          <a:off x="4991100" y="5511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1100" y="5511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024979"/>
              </p:ext>
            </p:extLst>
          </p:nvPr>
        </p:nvGraphicFramePr>
        <p:xfrm>
          <a:off x="1524000" y="381000"/>
          <a:ext cx="6172200" cy="3294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8" imgW="3759200" imgH="2006600" progId="Equation.DSMT4">
                  <p:embed/>
                </p:oleObj>
              </mc:Choice>
              <mc:Fallback>
                <p:oleObj name="Equation" r:id="rId8" imgW="3759200" imgH="200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0" y="381000"/>
                        <a:ext cx="6172200" cy="3294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190306"/>
              </p:ext>
            </p:extLst>
          </p:nvPr>
        </p:nvGraphicFramePr>
        <p:xfrm>
          <a:off x="3403600" y="3962400"/>
          <a:ext cx="281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10" imgW="1409700" imgH="419100" progId="Equation.DSMT4">
                  <p:embed/>
                </p:oleObj>
              </mc:Choice>
              <mc:Fallback>
                <p:oleObj name="Equation" r:id="rId10" imgW="14097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03600" y="3962400"/>
                        <a:ext cx="2819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352800" y="3886200"/>
            <a:ext cx="2971800" cy="914400"/>
          </a:xfrm>
          <a:prstGeom prst="rect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67000" y="4343400"/>
            <a:ext cx="457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3200" y="38100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Vlasov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Equation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00800" y="4114800"/>
            <a:ext cx="2286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75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Relation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609600"/>
            <a:ext cx="838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Apply a special case of the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Vlasov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Equation</a:t>
            </a:r>
          </a:p>
        </p:txBody>
      </p:sp>
      <p:sp>
        <p:nvSpPr>
          <p:cNvPr id="7" name="Oval 6"/>
          <p:cNvSpPr/>
          <p:nvPr/>
        </p:nvSpPr>
        <p:spPr>
          <a:xfrm>
            <a:off x="1295400" y="1219200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1295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8" idx="3"/>
          </p:cNvCxnSpPr>
          <p:nvPr/>
        </p:nvCxnSpPr>
        <p:spPr>
          <a:xfrm flipV="1">
            <a:off x="2438400" y="1425482"/>
            <a:ext cx="555718" cy="936718"/>
          </a:xfrm>
          <a:prstGeom prst="lin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6"/>
          </p:cNvCxnSpPr>
          <p:nvPr/>
        </p:nvCxnSpPr>
        <p:spPr>
          <a:xfrm>
            <a:off x="2438400" y="2362200"/>
            <a:ext cx="1143000" cy="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1981200"/>
            <a:ext cx="152400" cy="38100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269846"/>
              </p:ext>
            </p:extLst>
          </p:nvPr>
        </p:nvGraphicFramePr>
        <p:xfrm>
          <a:off x="2895600" y="1981200"/>
          <a:ext cx="163286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3" imgW="127000" imgH="177800" progId="Equation.DSMT4">
                  <p:embed/>
                </p:oleObj>
              </mc:Choice>
              <mc:Fallback>
                <p:oleObj name="Equation" r:id="rId3" imgW="1270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1981200"/>
                        <a:ext cx="163286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395028"/>
              </p:ext>
            </p:extLst>
          </p:nvPr>
        </p:nvGraphicFramePr>
        <p:xfrm>
          <a:off x="3032125" y="2378075"/>
          <a:ext cx="195263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5" imgW="152400" imgH="152400" progId="Equation.DSMT4">
                  <p:embed/>
                </p:oleObj>
              </mc:Choice>
              <mc:Fallback>
                <p:oleObj name="Equation" r:id="rId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2125" y="2378075"/>
                        <a:ext cx="195263" cy="19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558455"/>
              </p:ext>
            </p:extLst>
          </p:nvPr>
        </p:nvGraphicFramePr>
        <p:xfrm>
          <a:off x="1752600" y="3733800"/>
          <a:ext cx="1752600" cy="2587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7" imgW="1041400" imgH="1536700" progId="Equation.DSMT4">
                  <p:embed/>
                </p:oleObj>
              </mc:Choice>
              <mc:Fallback>
                <p:oleObj name="Equation" r:id="rId7" imgW="1041400" imgH="153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3733800"/>
                        <a:ext cx="1752600" cy="2587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7200" y="12954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ring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43000" y="1600200"/>
            <a:ext cx="3048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72217"/>
              </p:ext>
            </p:extLst>
          </p:nvPr>
        </p:nvGraphicFramePr>
        <p:xfrm>
          <a:off x="4953000" y="1981200"/>
          <a:ext cx="281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9" imgW="1409700" imgH="419100" progId="Equation.DSMT4">
                  <p:embed/>
                </p:oleObj>
              </mc:Choice>
              <mc:Fallback>
                <p:oleObj name="Equation" r:id="rId9" imgW="14097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3000" y="1981200"/>
                        <a:ext cx="2819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049852"/>
              </p:ext>
            </p:extLst>
          </p:nvPr>
        </p:nvGraphicFramePr>
        <p:xfrm>
          <a:off x="5105400" y="3048000"/>
          <a:ext cx="2362200" cy="1073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11" imgW="1816100" imgH="825500" progId="Equation.DSMT4">
                  <p:embed/>
                </p:oleObj>
              </mc:Choice>
              <mc:Fallback>
                <p:oleObj name="Equation" r:id="rId11" imgW="18161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05400" y="3048000"/>
                        <a:ext cx="2362200" cy="1073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5715000" y="2743200"/>
            <a:ext cx="15240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705600" y="2667000"/>
            <a:ext cx="7620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26409"/>
              </p:ext>
            </p:extLst>
          </p:nvPr>
        </p:nvGraphicFramePr>
        <p:xfrm>
          <a:off x="4876800" y="4267200"/>
          <a:ext cx="2794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13" imgW="1397000" imgH="393700" progId="Equation.DSMT4">
                  <p:embed/>
                </p:oleObj>
              </mc:Choice>
              <mc:Fallback>
                <p:oleObj name="Equation" r:id="rId13" imgW="139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76800" y="4267200"/>
                        <a:ext cx="27940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343400" y="46482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42050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286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 that in our discussion of the Distribution Function, we found that  if the current is described by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endParaRPr lang="en-US" sz="1800" dirty="0" smtClean="0">
              <a:solidFill>
                <a:srgbClr val="C00000"/>
              </a:solidFill>
              <a:latin typeface="+mn-lt"/>
            </a:endParaRP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endParaRPr lang="en-US" sz="1800" dirty="0" smtClean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126695"/>
              </p:ext>
            </p:extLst>
          </p:nvPr>
        </p:nvGraphicFramePr>
        <p:xfrm>
          <a:off x="3124200" y="1143000"/>
          <a:ext cx="197317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1041400" imgH="241300" progId="Equation.DSMT4">
                  <p:embed/>
                </p:oleObj>
              </mc:Choice>
              <mc:Fallback>
                <p:oleObj name="Equation" r:id="rId3" imgW="1041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1143000"/>
                        <a:ext cx="1973179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762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frequency of oscillation</a:t>
            </a:r>
          </a:p>
        </p:txBody>
      </p:sp>
      <p:sp>
        <p:nvSpPr>
          <p:cNvPr id="9" name="Freeform 8"/>
          <p:cNvSpPr/>
          <p:nvPr/>
        </p:nvSpPr>
        <p:spPr>
          <a:xfrm>
            <a:off x="4609630" y="889124"/>
            <a:ext cx="197555" cy="249172"/>
          </a:xfrm>
          <a:custGeom>
            <a:avLst/>
            <a:gdLst>
              <a:gd name="connsiteX0" fmla="*/ 197555 w 197555"/>
              <a:gd name="connsiteY0" fmla="*/ 4580 h 249172"/>
              <a:gd name="connsiteX1" fmla="*/ 37629 w 197555"/>
              <a:gd name="connsiteY1" fmla="*/ 32802 h 249172"/>
              <a:gd name="connsiteX2" fmla="*/ 0 w 197555"/>
              <a:gd name="connsiteY2" fmla="*/ 249172 h 24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555" h="249172">
                <a:moveTo>
                  <a:pt x="197555" y="4580"/>
                </a:moveTo>
                <a:cubicBezTo>
                  <a:pt x="134055" y="-1692"/>
                  <a:pt x="70555" y="-7963"/>
                  <a:pt x="37629" y="32802"/>
                </a:cubicBezTo>
                <a:cubicBezTo>
                  <a:pt x="4703" y="73567"/>
                  <a:pt x="0" y="249172"/>
                  <a:pt x="0" y="249172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1524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mode</a:t>
            </a:r>
          </a:p>
        </p:txBody>
      </p:sp>
      <p:sp>
        <p:nvSpPr>
          <p:cNvPr id="12" name="Freeform 11"/>
          <p:cNvSpPr/>
          <p:nvPr/>
        </p:nvSpPr>
        <p:spPr>
          <a:xfrm flipV="1">
            <a:off x="4876800" y="1371600"/>
            <a:ext cx="158985" cy="309504"/>
          </a:xfrm>
          <a:custGeom>
            <a:avLst/>
            <a:gdLst>
              <a:gd name="connsiteX0" fmla="*/ 197555 w 197555"/>
              <a:gd name="connsiteY0" fmla="*/ 4580 h 249172"/>
              <a:gd name="connsiteX1" fmla="*/ 37629 w 197555"/>
              <a:gd name="connsiteY1" fmla="*/ 32802 h 249172"/>
              <a:gd name="connsiteX2" fmla="*/ 0 w 197555"/>
              <a:gd name="connsiteY2" fmla="*/ 249172 h 24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555" h="249172">
                <a:moveTo>
                  <a:pt x="197555" y="4580"/>
                </a:moveTo>
                <a:cubicBezTo>
                  <a:pt x="134055" y="-1692"/>
                  <a:pt x="70555" y="-7963"/>
                  <a:pt x="37629" y="32802"/>
                </a:cubicBezTo>
                <a:cubicBezTo>
                  <a:pt x="4703" y="73567"/>
                  <a:pt x="0" y="249172"/>
                  <a:pt x="0" y="249172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5288"/>
              </p:ext>
            </p:extLst>
          </p:nvPr>
        </p:nvGraphicFramePr>
        <p:xfrm>
          <a:off x="2971800" y="1905000"/>
          <a:ext cx="3200400" cy="234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5" imgW="2336800" imgH="1714500" progId="Equation.DSMT4">
                  <p:embed/>
                </p:oleObj>
              </mc:Choice>
              <mc:Fallback>
                <p:oleObj name="Equation" r:id="rId5" imgW="2336800" imgH="171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1905000"/>
                        <a:ext cx="3200400" cy="2348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667000" y="33528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4495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Just as we did with the current, we will define the density to have a constant part and an oscillatory part.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95111"/>
              </p:ext>
            </p:extLst>
          </p:nvPr>
        </p:nvGraphicFramePr>
        <p:xfrm>
          <a:off x="2971800" y="5334000"/>
          <a:ext cx="3657600" cy="43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7" imgW="2133600" imgH="254000" progId="Equation.DSMT4">
                  <p:embed/>
                </p:oleObj>
              </mc:Choice>
              <mc:Fallback>
                <p:oleObj name="Equation" r:id="rId7" imgW="2133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5334000"/>
                        <a:ext cx="3657600" cy="435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544434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838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Plug this into the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Vlasov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equation, and we get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42386"/>
              </p:ext>
            </p:extLst>
          </p:nvPr>
        </p:nvGraphicFramePr>
        <p:xfrm>
          <a:off x="2971800" y="838200"/>
          <a:ext cx="3211513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3" imgW="1816100" imgH="1231900" progId="Equation.DSMT4">
                  <p:embed/>
                </p:oleObj>
              </mc:Choice>
              <mc:Fallback>
                <p:oleObj name="Equation" r:id="rId3" imgW="1816100" imgH="1231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838200"/>
                        <a:ext cx="3211513" cy="217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4038600"/>
            <a:ext cx="838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Convert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864051"/>
              </p:ext>
            </p:extLst>
          </p:nvPr>
        </p:nvGraphicFramePr>
        <p:xfrm>
          <a:off x="1905000" y="4114800"/>
          <a:ext cx="1066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5" imgW="622300" imgH="177800" progId="Equation.DSMT4">
                  <p:embed/>
                </p:oleObj>
              </mc:Choice>
              <mc:Fallback>
                <p:oleObj name="Equation" r:id="rId5" imgW="6223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4114800"/>
                        <a:ext cx="1066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091711"/>
              </p:ext>
            </p:extLst>
          </p:nvPr>
        </p:nvGraphicFramePr>
        <p:xfrm>
          <a:off x="2971800" y="4648200"/>
          <a:ext cx="3048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7" imgW="1892300" imgH="800100" progId="Equation.DSMT4">
                  <p:embed/>
                </p:oleObj>
              </mc:Choice>
              <mc:Fallback>
                <p:oleObj name="Equation" r:id="rId7" imgW="18923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4648200"/>
                        <a:ext cx="3048000" cy="128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514600" y="5638800"/>
            <a:ext cx="457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81200" y="3505200"/>
            <a:ext cx="457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262539"/>
              </p:ext>
            </p:extLst>
          </p:nvPr>
        </p:nvGraphicFramePr>
        <p:xfrm>
          <a:off x="2789238" y="3124200"/>
          <a:ext cx="35782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9" imgW="1968500" imgH="419100" progId="Equation.DSMT4">
                  <p:embed/>
                </p:oleObj>
              </mc:Choice>
              <mc:Fallback>
                <p:oleObj name="Equation" r:id="rId9" imgW="19685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9238" y="3124200"/>
                        <a:ext cx="357822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14519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Combining, we get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039459"/>
              </p:ext>
            </p:extLst>
          </p:nvPr>
        </p:nvGraphicFramePr>
        <p:xfrm>
          <a:off x="2643188" y="685800"/>
          <a:ext cx="367030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" imgW="2057400" imgH="914400" progId="Equation.DSMT4">
                  <p:embed/>
                </p:oleObj>
              </mc:Choice>
              <mc:Fallback>
                <p:oleObj name="Equation" r:id="rId3" imgW="2057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3188" y="685800"/>
                        <a:ext cx="3670300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2514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Integrating the LHS, we have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110484"/>
              </p:ext>
            </p:extLst>
          </p:nvPr>
        </p:nvGraphicFramePr>
        <p:xfrm>
          <a:off x="2166938" y="2971800"/>
          <a:ext cx="51609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5" imgW="3124200" imgH="876300" progId="Equation.DSMT4">
                  <p:embed/>
                </p:oleObj>
              </mc:Choice>
              <mc:Fallback>
                <p:oleObj name="Equation" r:id="rId5" imgW="31242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6938" y="2971800"/>
                        <a:ext cx="5160962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4343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Integrating the RHS and equating, we get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929938"/>
              </p:ext>
            </p:extLst>
          </p:nvPr>
        </p:nvGraphicFramePr>
        <p:xfrm>
          <a:off x="2601913" y="4953000"/>
          <a:ext cx="33321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7" imgW="1790700" imgH="635000" progId="Equation.DSMT4">
                  <p:embed/>
                </p:oleObj>
              </mc:Choice>
              <mc:Fallback>
                <p:oleObj name="Equation" r:id="rId7" imgW="1790700" imgH="63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1913" y="4953000"/>
                        <a:ext cx="3332162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514600" y="4876800"/>
            <a:ext cx="3581400" cy="1371600"/>
          </a:xfrm>
          <a:prstGeom prst="rect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24600" y="48006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dispersion relation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172200" y="5105400"/>
            <a:ext cx="1524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46755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Application to the negative mass instability</a:t>
            </a:r>
          </a:p>
          <a:p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Unbunched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beam with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δ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=0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349733"/>
              </p:ext>
            </p:extLst>
          </p:nvPr>
        </p:nvGraphicFramePr>
        <p:xfrm>
          <a:off x="2895600" y="990600"/>
          <a:ext cx="25662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3" imgW="1473200" imgH="393700" progId="Equation.DSMT4">
                  <p:embed/>
                </p:oleObj>
              </mc:Choice>
              <mc:Fallback>
                <p:oleObj name="Equation" r:id="rId3" imgW="1473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990600"/>
                        <a:ext cx="256622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38800" y="7620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yeah, I know. Deal with it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10200" y="1066800"/>
            <a:ext cx="2286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676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Write this in terms of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ω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we have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17357"/>
              </p:ext>
            </p:extLst>
          </p:nvPr>
        </p:nvGraphicFramePr>
        <p:xfrm>
          <a:off x="3048000" y="2133600"/>
          <a:ext cx="2979912" cy="632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5" imgW="1854200" imgH="393700" progId="Equation.DSMT4">
                  <p:embed/>
                </p:oleObj>
              </mc:Choice>
              <mc:Fallback>
                <p:oleObj name="Equation" r:id="rId5" imgW="1854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2133600"/>
                        <a:ext cx="2979912" cy="632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47285"/>
              </p:ext>
            </p:extLst>
          </p:nvPr>
        </p:nvGraphicFramePr>
        <p:xfrm>
          <a:off x="2209800" y="2819400"/>
          <a:ext cx="4702175" cy="161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7" imgW="2705100" imgH="927100" progId="Equation.DSMT4">
                  <p:embed/>
                </p:oleObj>
              </mc:Choice>
              <mc:Fallback>
                <p:oleObj name="Equation" r:id="rId7" imgW="27051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2819400"/>
                        <a:ext cx="4702175" cy="1611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769971">
            <a:off x="6330058" y="3319064"/>
            <a:ext cx="2306804" cy="325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3400" y="4191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Dispersion relation gives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501858"/>
              </p:ext>
            </p:extLst>
          </p:nvPr>
        </p:nvGraphicFramePr>
        <p:xfrm>
          <a:off x="533399" y="4572000"/>
          <a:ext cx="892078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10" imgW="5448300" imgH="647700" progId="Equation.DSMT4">
                  <p:embed/>
                </p:oleObj>
              </mc:Choice>
              <mc:Fallback>
                <p:oleObj name="Equation" r:id="rId10" imgW="5448300" imgH="647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399" y="4572000"/>
                        <a:ext cx="8920787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001427"/>
              </p:ext>
            </p:extLst>
          </p:nvPr>
        </p:nvGraphicFramePr>
        <p:xfrm>
          <a:off x="3352800" y="5791200"/>
          <a:ext cx="250806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12" imgW="1625600" imgH="444500" progId="Equation.DSMT4">
                  <p:embed/>
                </p:oleObj>
              </mc:Choice>
              <mc:Fallback>
                <p:oleObj name="Equation" r:id="rId12" imgW="1625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52800" y="5791200"/>
                        <a:ext cx="2508069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3200400" y="5791200"/>
            <a:ext cx="2743200" cy="685800"/>
          </a:xfrm>
          <a:prstGeom prst="rect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19800" y="5943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 before!</a:t>
            </a:r>
          </a:p>
        </p:txBody>
      </p:sp>
    </p:spTree>
    <p:extLst>
      <p:ext uri="{BB962C8B-B14F-4D97-AF65-F5344CB8AC3E}">
        <p14:creationId xmlns:p14="http://schemas.microsoft.com/office/powerpoint/2010/main" val="234610702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Now consider a more realistic beam with a momentum spread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596227"/>
              </p:ext>
            </p:extLst>
          </p:nvPr>
        </p:nvGraphicFramePr>
        <p:xfrm>
          <a:off x="2514599" y="609600"/>
          <a:ext cx="277660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3" imgW="1778000" imgH="927100" progId="Equation.DSMT4">
                  <p:embed/>
                </p:oleObj>
              </mc:Choice>
              <mc:Fallback>
                <p:oleObj name="Equation" r:id="rId3" imgW="17780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599" y="609600"/>
                        <a:ext cx="2776603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57800" y="12192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Drop subscript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29200" y="1447800"/>
            <a:ext cx="2286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2133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terms of angular frequency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284857"/>
              </p:ext>
            </p:extLst>
          </p:nvPr>
        </p:nvGraphicFramePr>
        <p:xfrm>
          <a:off x="2935288" y="2667000"/>
          <a:ext cx="29146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5" imgW="1866900" imgH="927100" progId="Equation.DSMT4">
                  <p:embed/>
                </p:oleObj>
              </mc:Choice>
              <mc:Fallback>
                <p:oleObj name="Equation" r:id="rId5" imgW="18669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5288" y="2667000"/>
                        <a:ext cx="291465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" y="41910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dispersion integral becomes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025373"/>
              </p:ext>
            </p:extLst>
          </p:nvPr>
        </p:nvGraphicFramePr>
        <p:xfrm>
          <a:off x="1066800" y="4800600"/>
          <a:ext cx="601675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7" imgW="4178300" imgH="952500" progId="Equation.DSMT4">
                  <p:embed/>
                </p:oleObj>
              </mc:Choice>
              <mc:Fallback>
                <p:oleObj name="Equation" r:id="rId7" imgW="4178300" imgH="9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4800600"/>
                        <a:ext cx="6016752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240264"/>
              </p:ext>
            </p:extLst>
          </p:nvPr>
        </p:nvGraphicFramePr>
        <p:xfrm>
          <a:off x="7086599" y="5410200"/>
          <a:ext cx="99888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9" imgW="850900" imgH="876300" progId="Equation.DSMT4">
                  <p:embed/>
                </p:oleObj>
              </mc:Choice>
              <mc:Fallback>
                <p:oleObj name="Equation" r:id="rId9" imgW="850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86599" y="5410200"/>
                        <a:ext cx="998883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96000" y="57912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935885764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2700">
          <a:solidFill>
            <a:srgbClr val="FF0000"/>
          </a:solidFill>
          <a:tailEnd type="arrow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rgbClr val="FF0000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9215</TotalTime>
  <Words>472</Words>
  <Application>Microsoft Macintosh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Opulent</vt:lpstr>
      <vt:lpstr>Equation</vt:lpstr>
      <vt:lpstr>Evolution of the Distribution Function</vt:lpstr>
      <vt:lpstr>PowerPoint Presentation</vt:lpstr>
      <vt:lpstr>PowerPoint Presentation</vt:lpstr>
      <vt:lpstr>Dispersion 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435</cp:revision>
  <dcterms:created xsi:type="dcterms:W3CDTF">2003-06-24T14:15:57Z</dcterms:created>
  <dcterms:modified xsi:type="dcterms:W3CDTF">2015-01-29T02:28:35Z</dcterms:modified>
</cp:coreProperties>
</file>