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6" r:id="rId22"/>
    <p:sldId id="293" r:id="rId23"/>
    <p:sldId id="294" r:id="rId24"/>
    <p:sldId id="295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1" Type="http://schemas.openxmlformats.org/officeDocument/2006/relationships/image" Target="../media/image72.emf"/><Relationship Id="rId2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4" Type="http://schemas.openxmlformats.org/officeDocument/2006/relationships/image" Target="../media/image79.emf"/><Relationship Id="rId1" Type="http://schemas.openxmlformats.org/officeDocument/2006/relationships/image" Target="../media/image76.emf"/><Relationship Id="rId2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e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FA8D-DCDE-F442-9B31-F77D473541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8059B-E750-8F47-815E-A5C22CE7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4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2.wmf"/><Relationship Id="rId9" Type="http://schemas.openxmlformats.org/officeDocument/2006/relationships/image" Target="../media/image53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8.bin"/><Relationship Id="rId12" Type="http://schemas.openxmlformats.org/officeDocument/2006/relationships/image" Target="../media/image6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4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3.e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4.emf"/><Relationship Id="rId9" Type="http://schemas.openxmlformats.org/officeDocument/2006/relationships/oleObject" Target="../embeddings/oleObject76.bin"/><Relationship Id="rId10" Type="http://schemas.openxmlformats.org/officeDocument/2006/relationships/image" Target="../media/image7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2.bin"/><Relationship Id="rId12" Type="http://schemas.openxmlformats.org/officeDocument/2006/relationships/image" Target="../media/image7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7.bin"/><Relationship Id="rId4" Type="http://schemas.openxmlformats.org/officeDocument/2006/relationships/image" Target="../media/image76.emf"/><Relationship Id="rId5" Type="http://schemas.openxmlformats.org/officeDocument/2006/relationships/oleObject" Target="../embeddings/oleObject78.bin"/><Relationship Id="rId6" Type="http://schemas.openxmlformats.org/officeDocument/2006/relationships/oleObject" Target="../embeddings/oleObject79.bin"/><Relationship Id="rId7" Type="http://schemas.openxmlformats.org/officeDocument/2006/relationships/oleObject" Target="../embeddings/oleObject80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81.bin"/><Relationship Id="rId10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16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Floquet</a:t>
            </a:r>
            <a:r>
              <a:rPr lang="en-US" dirty="0" smtClean="0"/>
              <a:t> Transformations and Harmonic Resonances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Resonances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20060"/>
              </p:ext>
            </p:extLst>
          </p:nvPr>
        </p:nvGraphicFramePr>
        <p:xfrm>
          <a:off x="533400" y="990600"/>
          <a:ext cx="8381999" cy="4876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685800"/>
                <a:gridCol w="685800"/>
                <a:gridCol w="914400"/>
                <a:gridCol w="2209800"/>
                <a:gridCol w="2133599"/>
              </a:tblGrid>
              <a:tr h="717847">
                <a:tc>
                  <a:txBody>
                    <a:bodyPr/>
                    <a:lstStyle/>
                    <a:p>
                      <a:r>
                        <a:rPr lang="en-US" dirty="0" smtClean="0"/>
                        <a:t>Magnet Type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k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</a:p>
                    <a:p>
                      <a:pPr algn="ctr"/>
                      <a:r>
                        <a:rPr lang="en-US" i="1" dirty="0" smtClean="0"/>
                        <a:t>|1-k|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Resonant</a:t>
                      </a:r>
                      <a:r>
                        <a:rPr lang="en-US" baseline="0" dirty="0" smtClean="0"/>
                        <a:t> tunes</a:t>
                      </a:r>
                    </a:p>
                    <a:p>
                      <a:pPr algn="ctr"/>
                      <a:r>
                        <a:rPr lang="en-US" i="1" baseline="0" dirty="0" err="1" smtClean="0"/>
                        <a:t>ν</a:t>
                      </a:r>
                      <a:r>
                        <a:rPr lang="en-US" i="1" baseline="0" dirty="0" smtClean="0"/>
                        <a:t>=</a:t>
                      </a:r>
                      <a:r>
                        <a:rPr lang="en-US" i="1" baseline="0" dirty="0" smtClean="0">
                          <a:sym typeface="Symbol"/>
                        </a:rPr>
                        <a:t>m/(1-k)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Fractional Tune at</a:t>
                      </a:r>
                      <a:r>
                        <a:rPr lang="en-US" baseline="0" dirty="0" smtClean="0"/>
                        <a:t> Instability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>
                  <a:txBody>
                    <a:bodyPr/>
                    <a:lstStyle/>
                    <a:p>
                      <a:r>
                        <a:rPr lang="en-US" dirty="0" smtClean="0"/>
                        <a:t>Dipole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Quadrupole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none (tune shift)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</a:t>
                      </a:r>
                      <a:r>
                        <a:rPr lang="en-US" i="1" dirty="0" smtClean="0">
                          <a:latin typeface="Trebuchet MS"/>
                        </a:rPr>
                        <a:t>1/2,1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Sextupole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m/3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0,1/3,2/3,1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Octupole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0,</a:t>
                      </a:r>
                      <a:r>
                        <a:rPr lang="en-US" i="1" dirty="0" smtClean="0">
                          <a:latin typeface="+mn-lt"/>
                        </a:rPr>
                        <a:t>1/2,1</a:t>
                      </a:r>
                      <a:endParaRPr lang="en-US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None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0,1/2,1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m/4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0,1/4,1/2,3/4,1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Periodicity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If our ring is </a:t>
            </a:r>
            <a:r>
              <a:rPr lang="en-US" sz="1800" i="1" dirty="0" smtClean="0"/>
              <a:t>perfectly</a:t>
            </a:r>
            <a:r>
              <a:rPr lang="en-US" sz="1800" dirty="0" smtClean="0"/>
              <a:t> periodic (never quite true), with a period N, then we can express our driving term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we have invoked the periodicity as</a:t>
            </a:r>
          </a:p>
          <a:p>
            <a:r>
              <a:rPr lang="en-US" sz="1800" dirty="0" smtClean="0"/>
              <a:t>Clearly, if </a:t>
            </a:r>
            <a:r>
              <a:rPr lang="en-US" sz="1800" i="1" dirty="0" smtClean="0"/>
              <a:t>m</a:t>
            </a:r>
            <a:r>
              <a:rPr lang="en-US" sz="1800" dirty="0" smtClean="0"/>
              <a:t> is any integer multiple of </a:t>
            </a:r>
            <a:r>
              <a:rPr lang="en-US" sz="1800" i="1" dirty="0" smtClean="0"/>
              <a:t>N</a:t>
            </a:r>
            <a:r>
              <a:rPr lang="en-US" sz="1800" dirty="0" smtClean="0"/>
              <a:t>, then all values are </a:t>
            </a:r>
            <a:r>
              <a:rPr lang="en-US" sz="1800" i="1" dirty="0" smtClean="0"/>
              <a:t>1. </a:t>
            </a:r>
            <a:r>
              <a:rPr lang="en-US" sz="1800" dirty="0" smtClean="0"/>
              <a:t>Otherwise, the sum describes a closed path in the complex plane, which adds to zero, 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That is, we are only sensitive to terms where </a:t>
            </a:r>
            <a:r>
              <a:rPr lang="en-US" sz="1800" i="1" dirty="0" smtClean="0"/>
              <a:t>m</a:t>
            </a:r>
            <a:r>
              <a:rPr lang="en-US" sz="1800" dirty="0" smtClean="0"/>
              <a:t> is a multiple of the periodicity.</a:t>
            </a:r>
          </a:p>
          <a:p>
            <a:pPr lvl="1"/>
            <a:r>
              <a:rPr lang="en-US" sz="1400" dirty="0" smtClean="0"/>
              <a:t>This reduces the effect of the periodic non-</a:t>
            </a:r>
            <a:r>
              <a:rPr lang="en-US" sz="1400" dirty="0" err="1" smtClean="0"/>
              <a:t>linearities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" y="1371600"/>
          <a:ext cx="784796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3" imgW="5918040" imgH="1320480" progId="Equation.3">
                  <p:embed/>
                </p:oleObj>
              </mc:Choice>
              <mc:Fallback>
                <p:oleObj name="Equation" r:id="rId3" imgW="5918040" imgH="13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84796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57800" y="2971800"/>
          <a:ext cx="1447800" cy="54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5" imgW="1155600" imgH="431640" progId="Equation.3">
                  <p:embed/>
                </p:oleObj>
              </mc:Choice>
              <mc:Fallback>
                <p:oleObj name="Equation" r:id="rId5" imgW="1155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1447800" cy="540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09800" y="4038600"/>
          <a:ext cx="3581400" cy="130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7" imgW="2234880" imgH="812520" progId="Equation.3">
                  <p:embed/>
                </p:oleObj>
              </mc:Choice>
              <mc:Fallback>
                <p:oleObj name="Equation" r:id="rId7" imgW="2234880" imgH="8125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581400" cy="13020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sz="1800" dirty="0" smtClean="0"/>
              <a:t>Remember that our unperturbed motion is just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 resonance will modify the shape and size of</a:t>
            </a:r>
            <a:br>
              <a:rPr lang="en-US" sz="1800" dirty="0" smtClean="0"/>
            </a:br>
            <a:r>
              <a:rPr lang="en-US" sz="1800" dirty="0" smtClean="0"/>
              <a:t>this trajectory, so we replace </a:t>
            </a:r>
            <a:r>
              <a:rPr lang="en-US" sz="1800" i="1" dirty="0" smtClean="0"/>
              <a:t>a</a:t>
            </a:r>
            <a:r>
              <a:rPr lang="en-US" sz="1800" dirty="0" smtClean="0"/>
              <a:t> with a variable</a:t>
            </a:r>
            <a:r>
              <a:rPr lang="en-US" sz="1800" i="1" dirty="0" smtClean="0"/>
              <a:t> r</a:t>
            </a:r>
            <a:br>
              <a:rPr lang="en-US" sz="1800" i="1" dirty="0" smtClean="0"/>
            </a:br>
            <a:r>
              <a:rPr lang="en-US" sz="1800" dirty="0" smtClean="0"/>
              <a:t>and we can now express the </a:t>
            </a:r>
            <a:r>
              <a:rPr lang="en-US" sz="1800" dirty="0" err="1" smtClean="0"/>
              <a:t>postion</a:t>
            </a:r>
            <a:r>
              <a:rPr lang="en-US" sz="1800" dirty="0" smtClean="0"/>
              <a:t> in the </a:t>
            </a:r>
            <a:r>
              <a:rPr lang="en-US" sz="1800" i="1" dirty="0" err="1" smtClean="0"/>
              <a:t>rξ</a:t>
            </a:r>
            <a:r>
              <a:rPr lang="en-US" sz="1800" i="1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plane</a:t>
            </a:r>
            <a:endParaRPr lang="en-US" sz="1800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2800" dirty="0" smtClean="0"/>
          </a:p>
          <a:p>
            <a:r>
              <a:rPr lang="en-US" sz="1800" dirty="0" smtClean="0"/>
              <a:t>We express </a:t>
            </a:r>
            <a:r>
              <a:rPr lang="en-US" sz="1800" i="1" dirty="0" smtClean="0"/>
              <a:t>r</a:t>
            </a:r>
            <a:r>
              <a:rPr lang="en-US" sz="1800" i="1" baseline="30000" dirty="0" smtClean="0"/>
              <a:t>2</a:t>
            </a:r>
            <a:r>
              <a:rPr lang="en-US" sz="1800" dirty="0" smtClean="0"/>
              <a:t> in terms of our variables and we have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0" y="7620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43600" y="21336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00800" y="12192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/>
        </p:nvGraphicFramePr>
        <p:xfrm>
          <a:off x="8382000" y="21336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1336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6"/>
          <p:cNvGraphicFramePr>
            <a:graphicFrameLocks noChangeAspect="1"/>
          </p:cNvGraphicFramePr>
          <p:nvPr/>
        </p:nvGraphicFramePr>
        <p:xfrm>
          <a:off x="7315200" y="4572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5" imgW="152280" imgH="419040" progId="Equation.3">
                  <p:embed/>
                </p:oleObj>
              </mc:Choice>
              <mc:Fallback>
                <p:oleObj name="Equation" r:id="rId5" imgW="152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7315200" y="2133600"/>
            <a:ext cx="631918" cy="555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24800" y="2667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6"/>
          <p:cNvGraphicFramePr>
            <a:graphicFrameLocks noChangeAspect="1"/>
          </p:cNvGraphicFramePr>
          <p:nvPr/>
        </p:nvGraphicFramePr>
        <p:xfrm>
          <a:off x="7620000" y="2133600"/>
          <a:ext cx="52264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7" imgW="419040" imgH="203040" progId="Equation.3">
                  <p:embed/>
                </p:oleObj>
              </mc:Choice>
              <mc:Fallback>
                <p:oleObj name="Equation" r:id="rId7" imgW="4190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133600"/>
                        <a:ext cx="52264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543800" y="2133600"/>
            <a:ext cx="762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905000" y="990600"/>
          <a:ext cx="243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9" imgW="1409400" imgH="457200" progId="Equation.3">
                  <p:embed/>
                </p:oleObj>
              </mc:Choice>
              <mc:Fallback>
                <p:oleObj name="Equation" r:id="rId9" imgW="1409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0600"/>
                        <a:ext cx="2438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981200" y="2667000"/>
          <a:ext cx="2895600" cy="127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1" imgW="2108160" imgH="927000" progId="Equation.3">
                  <p:embed/>
                </p:oleObj>
              </mc:Choice>
              <mc:Fallback>
                <p:oleObj name="Equation" r:id="rId11" imgW="2108160" imgH="927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2895600" cy="1273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371600" y="4191000"/>
          <a:ext cx="5270500" cy="234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13" imgW="3174840" imgH="1409400" progId="Equation.3">
                  <p:embed/>
                </p:oleObj>
              </mc:Choice>
              <mc:Fallback>
                <p:oleObj name="Equation" r:id="rId13" imgW="3174840" imgH="1409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5270500" cy="234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 rot="5400000">
            <a:off x="4533900" y="45339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91000" y="4343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in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driving term for this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Angular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These are our general equations to evaluate the effects of particular types of field errors. Remember that our sensitivity to these errors is actually contained in the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m,n</a:t>
            </a:r>
            <a:r>
              <a:rPr lang="en-US" sz="1800" dirty="0" smtClean="0"/>
              <a:t> coefficients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990600" y="1066800"/>
          <a:ext cx="6075363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3" imgW="3593880" imgH="2577960" progId="Equation.3">
                  <p:embed/>
                </p:oleObj>
              </mc:Choice>
              <mc:Fallback>
                <p:oleObj name="Equation" r:id="rId3" imgW="3593880" imgH="257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6075363" cy="436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81800" y="2209800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5" imgW="1726920" imgH="609480" progId="Equation.3">
                  <p:embed/>
                </p:oleObj>
              </mc:Choice>
              <mc:Fallback>
                <p:oleObj name="Equation" r:id="rId5" imgW="172692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9800"/>
                        <a:ext cx="21590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>
          <a:xfrm>
            <a:off x="3429001" y="2514600"/>
            <a:ext cx="2438400" cy="776990"/>
          </a:xfrm>
          <a:custGeom>
            <a:avLst/>
            <a:gdLst>
              <a:gd name="connsiteX0" fmla="*/ 1289154 w 1369101"/>
              <a:gd name="connsiteY0" fmla="*/ 0 h 929390"/>
              <a:gd name="connsiteX1" fmla="*/ 1154242 w 1369101"/>
              <a:gd name="connsiteY1" fmla="*/ 419725 h 929390"/>
              <a:gd name="connsiteX2" fmla="*/ 0 w 1369101"/>
              <a:gd name="connsiteY2" fmla="*/ 929390 h 929390"/>
              <a:gd name="connsiteX0" fmla="*/ 1289154 w 1329127"/>
              <a:gd name="connsiteY0" fmla="*/ 0 h 929390"/>
              <a:gd name="connsiteX1" fmla="*/ 1085955 w 1329127"/>
              <a:gd name="connsiteY1" fmla="*/ 318541 h 929390"/>
              <a:gd name="connsiteX2" fmla="*/ 0 w 1329127"/>
              <a:gd name="connsiteY2" fmla="*/ 929390 h 9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27" h="929390">
                <a:moveTo>
                  <a:pt x="1289154" y="0"/>
                </a:moveTo>
                <a:cubicBezTo>
                  <a:pt x="1329127" y="132413"/>
                  <a:pt x="1300814" y="163643"/>
                  <a:pt x="1085955" y="318541"/>
                </a:cubicBezTo>
                <a:cubicBezTo>
                  <a:pt x="871096" y="473439"/>
                  <a:pt x="469691" y="752006"/>
                  <a:pt x="0" y="9293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Third Order 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err="1" smtClean="0"/>
              <a:t>Sextupole</a:t>
            </a:r>
            <a:r>
              <a:rPr lang="en-US" sz="1800" dirty="0" smtClean="0"/>
              <a:t> terms (n=2) can drive a third order resonance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will consider one value of |</a:t>
            </a:r>
            <a:r>
              <a:rPr lang="en-US" sz="1800" i="1" dirty="0" smtClean="0"/>
              <a:t>m</a:t>
            </a:r>
            <a:r>
              <a:rPr lang="en-US" sz="1800" dirty="0" smtClean="0"/>
              <a:t>| at a time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We’ll redefine things in terms of all real components by combining the positive and negative m values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590800" y="990601"/>
          <a:ext cx="3356546" cy="145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3" imgW="2108160" imgH="914400" progId="Equation.3">
                  <p:embed/>
                </p:oleObj>
              </mc:Choice>
              <mc:Fallback>
                <p:oleObj name="Equation" r:id="rId3" imgW="2108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1"/>
                        <a:ext cx="3356546" cy="1455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14599" y="2819401"/>
          <a:ext cx="4038601" cy="7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5" imgW="2222280" imgH="419040" progId="Equation.3">
                  <p:embed/>
                </p:oleObj>
              </mc:Choice>
              <mc:Fallback>
                <p:oleObj name="Equation" r:id="rId5" imgW="2222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2819401"/>
                        <a:ext cx="4038601" cy="76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33400" y="4267200"/>
          <a:ext cx="84411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Equation" r:id="rId7" imgW="5359320" imgH="1282680" progId="Equation.3">
                  <p:embed/>
                </p:oleObj>
              </mc:Choice>
              <mc:Fallback>
                <p:oleObj name="Equation" r:id="rId7" imgW="5359320" imgH="1282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844110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52401"/>
            <a:ext cx="8251825" cy="1523999"/>
          </a:xfrm>
        </p:spPr>
        <p:txBody>
          <a:bodyPr/>
          <a:lstStyle/>
          <a:p>
            <a:r>
              <a:rPr lang="en-US" sz="1800" dirty="0" smtClean="0"/>
              <a:t>So we have define real driving terms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we plug this into the formulas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unperturbed motion                   and we’re interested in behavior near the third order resonance, where </a:t>
            </a:r>
            <a:r>
              <a:rPr lang="en-US" sz="1800" i="1" dirty="0" smtClean="0">
                <a:latin typeface="Symbol" pitchFamily="18" charset="2"/>
              </a:rPr>
              <a:t>n</a:t>
            </a:r>
            <a:r>
              <a:rPr lang="en-US" sz="1800" i="1" dirty="0" smtClean="0"/>
              <a:t> ~</a:t>
            </a:r>
            <a:r>
              <a:rPr lang="en-US" sz="1800" i="1" dirty="0" smtClean="0">
                <a:sym typeface="Symbol"/>
              </a:rPr>
              <a:t> m/3</a:t>
            </a:r>
            <a:r>
              <a:rPr lang="en-US" sz="1800" dirty="0" smtClean="0">
                <a:sym typeface="Symbol"/>
              </a:rPr>
              <a:t>, so</a:t>
            </a:r>
          </a:p>
          <a:p>
            <a:endParaRPr lang="en-US" sz="1800" i="1" dirty="0" smtClean="0">
              <a:sym typeface="Symbol"/>
            </a:endParaRPr>
          </a:p>
          <a:p>
            <a:endParaRPr lang="en-US" sz="1800" i="1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All other terms will oscillate rapidly and not lead to resonant behavior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910138" y="228600"/>
          <a:ext cx="3055937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Equation" r:id="rId3" imgW="1701720" imgH="863280" progId="Equation.3">
                  <p:embed/>
                </p:oleObj>
              </mc:Choice>
              <mc:Fallback>
                <p:oleObj name="Equation" r:id="rId3" imgW="170172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28600"/>
                        <a:ext cx="3055937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457200" y="2209800"/>
          <a:ext cx="8454489" cy="196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5" imgW="4711680" imgH="1091880" progId="Equation.3">
                  <p:embed/>
                </p:oleObj>
              </mc:Choice>
              <mc:Fallback>
                <p:oleObj name="Equation" r:id="rId5" imgW="4711680" imgH="1091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454489" cy="1960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352800" y="4343400"/>
          <a:ext cx="12525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12525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971800" y="4953000"/>
          <a:ext cx="23447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Equation" r:id="rId9" imgW="1307880" imgH="431640" progId="Equation.3">
                  <p:embed/>
                </p:oleObj>
              </mc:Choice>
              <mc:Fallback>
                <p:oleObj name="Equation" r:id="rId9" imgW="13078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23447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51825" cy="381000"/>
          </a:xfrm>
        </p:spPr>
        <p:txBody>
          <a:bodyPr/>
          <a:lstStyle/>
          <a:p>
            <a:r>
              <a:rPr lang="en-US" sz="1800" dirty="0" smtClean="0"/>
              <a:t>So we’re left with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angular coordinate is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perform </a:t>
            </a:r>
            <a:r>
              <a:rPr lang="en-US" sz="1800" i="1" dirty="0" smtClean="0"/>
              <a:t>yet another </a:t>
            </a:r>
            <a:r>
              <a:rPr lang="en-US" sz="1800" dirty="0" smtClean="0"/>
              <a:t>transformation to the (rotating) coordinate system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then divide the two differentials to get the behavior of </a:t>
            </a:r>
            <a:r>
              <a:rPr lang="en-US" sz="1800" i="1" dirty="0" smtClean="0"/>
              <a:t>r</a:t>
            </a:r>
            <a:r>
              <a:rPr lang="en-US" sz="1800" i="1" baseline="30000" dirty="0" smtClean="0"/>
              <a:t>2</a:t>
            </a:r>
            <a:r>
              <a:rPr lang="en-US" sz="1800" dirty="0" smtClean="0"/>
              <a:t> in this plane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81331"/>
              </p:ext>
            </p:extLst>
          </p:nvPr>
        </p:nvGraphicFramePr>
        <p:xfrm>
          <a:off x="974725" y="1762125"/>
          <a:ext cx="73723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3" imgW="4864100" imgH="825500" progId="Equation.DSMT4">
                  <p:embed/>
                </p:oleObj>
              </mc:Choice>
              <mc:Fallback>
                <p:oleObj name="Equation" r:id="rId3" imgW="4864100" imgH="825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762125"/>
                        <a:ext cx="73723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371600" y="533400"/>
          <a:ext cx="5859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5" imgW="3111480" imgH="444240" progId="Equation.3">
                  <p:embed/>
                </p:oleObj>
              </mc:Choice>
              <mc:Fallback>
                <p:oleObj name="Equation" r:id="rId5" imgW="31114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"/>
                        <a:ext cx="5859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219200" y="3429000"/>
          <a:ext cx="13763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3" name="Equation" r:id="rId7" imgW="888840" imgH="863280" progId="Equation.3">
                  <p:embed/>
                </p:oleObj>
              </mc:Choice>
              <mc:Fallback>
                <p:oleObj name="Equation" r:id="rId7" imgW="88884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3763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867400" y="3429000"/>
          <a:ext cx="1236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4" name="Equation" r:id="rId9" imgW="876240" imgH="431640" progId="Equation.3">
                  <p:embed/>
                </p:oleObj>
              </mc:Choice>
              <mc:Fallback>
                <p:oleObj name="Equation" r:id="rId9" imgW="87624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1236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0400" y="3429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Note: in an unperturbed system, this would just be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3429000"/>
            <a:ext cx="4114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36554"/>
              </p:ext>
            </p:extLst>
          </p:nvPr>
        </p:nvGraphicFramePr>
        <p:xfrm>
          <a:off x="2190750" y="5124450"/>
          <a:ext cx="5003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11" imgW="3302000" imgH="838200" progId="Equation.DSMT4">
                  <p:embed/>
                </p:oleObj>
              </mc:Choice>
              <mc:Fallback>
                <p:oleObj name="Equation" r:id="rId11" imgW="3302000" imgH="838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124450"/>
                        <a:ext cx="5003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381000"/>
          </a:xfrm>
        </p:spPr>
        <p:txBody>
          <a:bodyPr/>
          <a:lstStyle/>
          <a:p>
            <a:r>
              <a:rPr lang="en-US" sz="1800" dirty="0" smtClean="0"/>
              <a:t>This equation can be integrated to yield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and B are related to the angular distribution of the driving elements around the ring.  We can always define our starting point so </a:t>
            </a:r>
            <a:r>
              <a:rPr lang="en-US" sz="1800" i="1" dirty="0" smtClean="0"/>
              <a:t>B=0, </a:t>
            </a:r>
            <a:r>
              <a:rPr lang="en-US" sz="1800" dirty="0" smtClean="0"/>
              <a:t>so let’s look at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i="1" dirty="0" smtClean="0"/>
              <a:t>a</a:t>
            </a:r>
            <a:r>
              <a:rPr lang="en-US" sz="1800" dirty="0" smtClean="0"/>
              <a:t> is an integration constant which is equal to the emittance in the absence of the resonance.  </a:t>
            </a:r>
          </a:p>
          <a:p>
            <a:r>
              <a:rPr lang="en-US" sz="1800" dirty="0" smtClean="0"/>
              <a:t>This is ugly, but let’s examine some general features</a:t>
            </a:r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447800" y="685800"/>
          <a:ext cx="6273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3" imgW="4140000" imgH="672840" progId="Equation.3">
                  <p:embed/>
                </p:oleObj>
              </mc:Choice>
              <mc:Fallback>
                <p:oleObj name="Equation" r:id="rId3" imgW="414000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62738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347913" y="2805113"/>
          <a:ext cx="2438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5" imgW="1434960" imgH="419040" progId="Equation.3">
                  <p:embed/>
                </p:oleObj>
              </mc:Choice>
              <mc:Fallback>
                <p:oleObj name="Equation" r:id="rId5" imgW="14349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805113"/>
                        <a:ext cx="2438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3400" y="4953000"/>
          <a:ext cx="5105400" cy="138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7" imgW="4076640" imgH="1104840" progId="Equation.3">
                  <p:embed/>
                </p:oleObj>
              </mc:Choice>
              <mc:Fallback>
                <p:oleObj name="Equation" r:id="rId7" imgW="4076640" imgH="1104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5105400" cy="1382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267200"/>
            <a:ext cx="2209800" cy="21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381000"/>
          </a:xfrm>
        </p:spPr>
        <p:txBody>
          <a:bodyPr/>
          <a:lstStyle/>
          <a:p>
            <a:r>
              <a:rPr lang="en-US" sz="1800" dirty="0" smtClean="0"/>
              <a:t>The separatrix is defined by a triangle.  We’d like to solve for the maximum </a:t>
            </a:r>
            <a:r>
              <a:rPr lang="en-US" sz="1800" i="1" dirty="0" smtClean="0"/>
              <a:t>a</a:t>
            </a:r>
            <a:r>
              <a:rPr lang="en-US" sz="1800" dirty="0" smtClean="0"/>
              <a:t> as a function of the driving term </a:t>
            </a:r>
            <a:r>
              <a:rPr lang="en-US" sz="1800" i="1" dirty="0" smtClean="0"/>
              <a:t>A. </a:t>
            </a:r>
            <a:r>
              <a:rPr lang="en-US" sz="1800" dirty="0" smtClean="0"/>
              <a:t>When a corresponds to the maximum bounded by the separatrix, we have that at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09800" y="1066800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24384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52700" y="1638300"/>
            <a:ext cx="0" cy="16002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81100" y="1638300"/>
            <a:ext cx="1371600" cy="8001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1100" y="2438400"/>
            <a:ext cx="1371600" cy="8001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1981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286000" y="2438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3" imgW="253800" imgH="241200" progId="Equation.3">
                  <p:embed/>
                </p:oleObj>
              </mc:Choice>
              <mc:Fallback>
                <p:oleObj name="Equation" r:id="rId3" imgW="253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25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279650" y="203835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name="Equation" r:id="rId5" imgW="114120" imgH="126720" progId="Equation.3">
                  <p:embed/>
                </p:oleObj>
              </mc:Choice>
              <mc:Fallback>
                <p:oleObj name="Equation" r:id="rId5" imgW="1141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038350"/>
                        <a:ext cx="1143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362200" y="22098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733800" y="1066800"/>
          <a:ext cx="45751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Equation" r:id="rId9" imgW="2831760" imgH="431640" progId="Equation.3">
                  <p:embed/>
                </p:oleObj>
              </mc:Choice>
              <mc:Fallback>
                <p:oleObj name="Equation" r:id="rId9" imgW="2831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45751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0" y="1828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 when the angle =0, and we have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4191000" y="2362200"/>
          <a:ext cx="4041775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11" imgW="2501640" imgH="1447560" progId="Equation.3">
                  <p:embed/>
                </p:oleObj>
              </mc:Choice>
              <mc:Fallback>
                <p:oleObj name="Equation" r:id="rId11" imgW="2501640" imgH="1447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4041775" cy="234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38200" y="495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general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438400" y="4800600"/>
          <a:ext cx="2236788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13" imgW="1384200" imgH="965160" progId="Equation.3">
                  <p:embed/>
                </p:oleObj>
              </mc:Choice>
              <mc:Fallback>
                <p:oleObj name="Equation" r:id="rId13" imgW="1384200" imgH="965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2236788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5257800" y="4876800"/>
          <a:ext cx="297656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15" imgW="1841400" imgH="863280" progId="Equation.3">
                  <p:embed/>
                </p:oleObj>
              </mc:Choice>
              <mc:Fallback>
                <p:oleObj name="Equation" r:id="rId15" imgW="1841400" imgH="863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76800"/>
                        <a:ext cx="2976562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2286000" y="4800600"/>
            <a:ext cx="6096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in Phase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We convert back to our normal </a:t>
            </a:r>
            <a:r>
              <a:rPr lang="en-US" sz="1800" dirty="0" err="1" smtClean="0"/>
              <a:t>Floquet</a:t>
            </a:r>
            <a:r>
              <a:rPr lang="en-US" sz="1800" dirty="0" smtClean="0"/>
              <a:t> angle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as we move around the ring,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 advances and</a:t>
            </a:r>
            <a:br>
              <a:rPr lang="en-US" sz="1800" dirty="0" smtClean="0"/>
            </a:br>
            <a:r>
              <a:rPr lang="en-US" sz="1800" dirty="0" smtClean="0"/>
              <a:t>the shape will rotate by an amount (m/3)</a:t>
            </a:r>
            <a:r>
              <a:rPr lang="en-US" sz="1800" dirty="0" smtClean="0">
                <a:latin typeface="Symbol" pitchFamily="18" charset="2"/>
              </a:rPr>
              <a:t>f</a:t>
            </a:r>
          </a:p>
          <a:p>
            <a:r>
              <a:rPr lang="en-US" sz="1800" dirty="0" smtClean="0"/>
              <a:t>Since m/3~ν is a non-integer, particles must always</a:t>
            </a:r>
            <a:br>
              <a:rPr lang="en-US" sz="1800" dirty="0" smtClean="0"/>
            </a:br>
            <a:r>
              <a:rPr lang="en-US" sz="1800" dirty="0" smtClean="0"/>
              <a:t>make three circuits (</a:t>
            </a:r>
            <a:r>
              <a:rPr lang="en-US" sz="1800" dirty="0" err="1" smtClean="0"/>
              <a:t>Δϕ</a:t>
            </a:r>
            <a:r>
              <a:rPr lang="en-US" sz="1800" dirty="0" smtClean="0"/>
              <a:t>=6π) before the shape completely</a:t>
            </a:r>
            <a:br>
              <a:rPr lang="en-US" sz="1800" dirty="0" smtClean="0"/>
            </a:br>
            <a:r>
              <a:rPr lang="en-US" sz="1800" dirty="0" smtClean="0"/>
              <a:t>rotates at the origin.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85800" y="1143000"/>
          <a:ext cx="49069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3" imgW="3238200" imgH="609480" progId="Equation.3">
                  <p:embed/>
                </p:oleObj>
              </mc:Choice>
              <mc:Fallback>
                <p:oleObj name="Equation" r:id="rId3" imgW="32382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49069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91400" y="1143000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362700" y="1714500"/>
            <a:ext cx="1371600" cy="1600200"/>
            <a:chOff x="6362700" y="1714500"/>
            <a:chExt cx="1371600" cy="1600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734300" y="1714500"/>
              <a:ext cx="0" cy="16002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62700" y="17145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62700" y="25146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20103697">
            <a:off x="6445615" y="1814763"/>
            <a:ext cx="1371600" cy="1600200"/>
            <a:chOff x="6362700" y="1714500"/>
            <a:chExt cx="1371600" cy="1600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734300" y="1714500"/>
              <a:ext cx="0" cy="16002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362700" y="17145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62700" y="2514600"/>
              <a:ext cx="1371600" cy="80010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7426036" y="1562485"/>
            <a:ext cx="295564" cy="127770"/>
          </a:xfrm>
          <a:custGeom>
            <a:avLst/>
            <a:gdLst>
              <a:gd name="connsiteX0" fmla="*/ 0 w 295564"/>
              <a:gd name="connsiteY0" fmla="*/ 26170 h 127770"/>
              <a:gd name="connsiteX1" fmla="*/ 147782 w 295564"/>
              <a:gd name="connsiteY1" fmla="*/ 16933 h 127770"/>
              <a:gd name="connsiteX2" fmla="*/ 295564 w 295564"/>
              <a:gd name="connsiteY2" fmla="*/ 127770 h 12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127770">
                <a:moveTo>
                  <a:pt x="0" y="26170"/>
                </a:moveTo>
                <a:cubicBezTo>
                  <a:pt x="49260" y="13085"/>
                  <a:pt x="98521" y="0"/>
                  <a:pt x="147782" y="16933"/>
                </a:cubicBezTo>
                <a:cubicBezTo>
                  <a:pt x="197043" y="33866"/>
                  <a:pt x="246303" y="80818"/>
                  <a:pt x="295564" y="12777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543800" y="12192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5" imgW="279360" imgH="393480" progId="Equation.3">
                  <p:embed/>
                </p:oleObj>
              </mc:Choice>
              <mc:Fallback>
                <p:oleObj name="Equation" r:id="rId5" imgW="2793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219200"/>
                        <a:ext cx="27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Perturbations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9046"/>
          </a:xfrm>
        </p:spPr>
        <p:txBody>
          <a:bodyPr/>
          <a:lstStyle/>
          <a:p>
            <a:r>
              <a:rPr lang="en-US" sz="1800" dirty="0" smtClean="0"/>
              <a:t>In our earlier lectures, we found the general equations of motion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initially considered only the linear </a:t>
            </a:r>
            <a:br>
              <a:rPr lang="en-US" sz="1800" dirty="0" smtClean="0"/>
            </a:br>
            <a:r>
              <a:rPr lang="en-US" sz="1800" dirty="0" smtClean="0"/>
              <a:t>fields, but now we will bundle all </a:t>
            </a:r>
            <a:br>
              <a:rPr lang="en-US" sz="1800" dirty="0" smtClean="0"/>
            </a:br>
            <a:r>
              <a:rPr lang="en-US" sz="1800" dirty="0" smtClean="0"/>
              <a:t>additional terms into </a:t>
            </a:r>
            <a:r>
              <a:rPr lang="en-US" sz="1800" dirty="0" smtClean="0">
                <a:latin typeface="Symbol" pitchFamily="18" charset="2"/>
              </a:rPr>
              <a:t>Δ</a:t>
            </a:r>
            <a:r>
              <a:rPr lang="en-US" sz="1800" dirty="0" smtClean="0"/>
              <a:t>B</a:t>
            </a:r>
          </a:p>
          <a:p>
            <a:pPr lvl="1"/>
            <a:r>
              <a:rPr lang="en-US" sz="1400" dirty="0" smtClean="0"/>
              <a:t>non-linear plus linear field errors</a:t>
            </a:r>
          </a:p>
          <a:p>
            <a:r>
              <a:rPr lang="en-US" sz="1800" dirty="0" smtClean="0"/>
              <a:t>We see that if we keep the lowest</a:t>
            </a:r>
            <a:br>
              <a:rPr lang="en-US" sz="1800" dirty="0" smtClean="0"/>
            </a:br>
            <a:r>
              <a:rPr lang="en-US" sz="1800" dirty="0" smtClean="0"/>
              <a:t>order term in ΔB, we have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19200" y="990600"/>
          <a:ext cx="3252605" cy="213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3" imgW="1815840" imgH="1193760" progId="Equation.3">
                  <p:embed/>
                </p:oleObj>
              </mc:Choice>
              <mc:Fallback>
                <p:oleObj name="Equation" r:id="rId3" imgW="181584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3252605" cy="2130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443538" y="3054350"/>
          <a:ext cx="3098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5" imgW="1562040" imgH="457200" progId="Equation.3">
                  <p:embed/>
                </p:oleObj>
              </mc:Choice>
              <mc:Fallback>
                <p:oleObj name="Equation" r:id="rId5" imgW="1562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3054350"/>
                        <a:ext cx="30988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6430780" y="3522689"/>
            <a:ext cx="359765" cy="107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1350" y="4227226"/>
            <a:ext cx="245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This part gave us the Hill’s equation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98381" y="4729944"/>
          <a:ext cx="33210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7" imgW="1854000" imgH="863280" progId="Equation.3">
                  <p:embed/>
                </p:oleObj>
              </mc:Choice>
              <mc:Fallback>
                <p:oleObj name="Equation" r:id="rId7" imgW="185400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381" y="4729944"/>
                        <a:ext cx="3321050" cy="15414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1800" dirty="0" smtClean="0"/>
              <a:t>If we increase the driving term (or move the tune closer to m/3), then the area of the triangle will shrink, and particles which were inside the separatrix will now find themselves outside</a:t>
            </a:r>
          </a:p>
          <a:p>
            <a:r>
              <a:rPr lang="en-US" sz="1800" dirty="0" smtClean="0"/>
              <a:t>These will stream out along the </a:t>
            </a:r>
            <a:r>
              <a:rPr lang="en-US" sz="1800" dirty="0" err="1" smtClean="0"/>
              <a:t>asymtotes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at the corners.</a:t>
            </a:r>
          </a:p>
          <a:p>
            <a:r>
              <a:rPr lang="en-US" sz="1800" dirty="0" smtClean="0"/>
              <a:t>These particles can be intercepted</a:t>
            </a:r>
            <a:br>
              <a:rPr lang="en-US" sz="1800" dirty="0" smtClean="0"/>
            </a:br>
            <a:r>
              <a:rPr lang="en-US" sz="1800" dirty="0" smtClean="0"/>
              <a:t>by an extraction channel</a:t>
            </a:r>
          </a:p>
          <a:p>
            <a:pPr lvl="1"/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400" dirty="0" smtClean="0"/>
              <a:t>Slow extraction</a:t>
            </a:r>
          </a:p>
          <a:p>
            <a:pPr lvl="1"/>
            <a:r>
              <a:rPr lang="en-US" sz="1400" dirty="0" smtClean="0"/>
              <a:t>Very common technique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257800" y="1066800"/>
            <a:ext cx="2971800" cy="3048000"/>
            <a:chOff x="5257800" y="1066800"/>
            <a:chExt cx="2971800" cy="30480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9800" y="1447800"/>
              <a:ext cx="2209800" cy="2132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7696200" y="1066800"/>
              <a:ext cx="5334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257800" y="2514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467600" y="3505200"/>
              <a:ext cx="533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3124200" y="4114800"/>
            <a:ext cx="22860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3136900" y="4876800"/>
            <a:ext cx="2197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2514600" y="4178300"/>
            <a:ext cx="393700" cy="18415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441700" y="4267200"/>
            <a:ext cx="19939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Extraction Field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327400" y="5016500"/>
            <a:ext cx="1320800" cy="36933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Septum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4457700" y="4940300"/>
            <a:ext cx="165100" cy="177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5257800" y="4876800"/>
            <a:ext cx="304800" cy="1143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5638800" y="3657600"/>
            <a:ext cx="190500" cy="889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3200400" y="5638800"/>
            <a:ext cx="1371600" cy="342900"/>
          </a:xfrm>
          <a:prstGeom prst="rightArrow">
            <a:avLst>
              <a:gd name="adj1" fmla="val 50000"/>
              <a:gd name="adj2" fmla="val 65556"/>
            </a:avLst>
          </a:prstGeom>
          <a:solidFill>
            <a:srgbClr val="FF0000"/>
          </a:solidFill>
          <a:ln w="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 rot="20006097">
            <a:off x="5897309" y="3834716"/>
            <a:ext cx="1009650" cy="430117"/>
          </a:xfrm>
          <a:prstGeom prst="rightArrow">
            <a:avLst>
              <a:gd name="adj1" fmla="val 50000"/>
              <a:gd name="adj2" fmla="val 44167"/>
            </a:avLst>
          </a:prstGeom>
          <a:solidFill>
            <a:srgbClr val="FF0000"/>
          </a:solidFill>
          <a:ln w="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600000">
            <a:off x="2451100" y="4102100"/>
            <a:ext cx="228600" cy="762000"/>
          </a:xfrm>
          <a:prstGeom prst="leftBrace">
            <a:avLst>
              <a:gd name="adj1" fmla="val 22222"/>
              <a:gd name="adj2" fmla="val 48333"/>
            </a:avLst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04800" y="4013200"/>
            <a:ext cx="2120900" cy="52322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+mn-lt"/>
              </a:rPr>
              <a:t>Unstable beam motion in N(order) turns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5611812" y="4722812"/>
            <a:ext cx="723900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5638800" y="4800600"/>
            <a:ext cx="723900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V="1">
            <a:off x="5640387" y="4865687"/>
            <a:ext cx="723900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019800" y="4876800"/>
            <a:ext cx="12573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+mn-lt"/>
              </a:rPr>
              <a:t>Lost beam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477000" y="4191000"/>
            <a:ext cx="1676400" cy="33855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Extracted beam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Approach to Resonances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820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want to define a new coordinate which represents the “flutter” with respect to the average phase advance.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4257"/>
              </p:ext>
            </p:extLst>
          </p:nvPr>
        </p:nvGraphicFramePr>
        <p:xfrm>
          <a:off x="2240756" y="1295400"/>
          <a:ext cx="46624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3" imgW="2336800" imgH="469900" progId="Equation.DSMT4">
                  <p:embed/>
                </p:oleObj>
              </mc:Choice>
              <mc:Fallback>
                <p:oleObj name="Equation" r:id="rId3" imgW="233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756" y="1295400"/>
                        <a:ext cx="466248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881" y="2279668"/>
            <a:ext cx="78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define a new coordinate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12781"/>
              </p:ext>
            </p:extLst>
          </p:nvPr>
        </p:nvGraphicFramePr>
        <p:xfrm>
          <a:off x="2673962" y="2764178"/>
          <a:ext cx="3149199" cy="74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5" imgW="1993900" imgH="469900" progId="Equation.DSMT4">
                  <p:embed/>
                </p:oleObj>
              </mc:Choice>
              <mc:Fallback>
                <p:oleObj name="Equation" r:id="rId5" imgW="1993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3962" y="2764178"/>
                        <a:ext cx="3149199" cy="74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005" y="3539335"/>
            <a:ext cx="78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want to transform to new variables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. Try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53565"/>
              </p:ext>
            </p:extLst>
          </p:nvPr>
        </p:nvGraphicFramePr>
        <p:xfrm>
          <a:off x="1255690" y="3936551"/>
          <a:ext cx="1813724" cy="163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7" imgW="1270000" imgH="1143000" progId="Equation.DSMT4">
                  <p:embed/>
                </p:oleObj>
              </mc:Choice>
              <mc:Fallback>
                <p:oleObj name="Equation" r:id="rId7" imgW="1270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5690" y="3936551"/>
                        <a:ext cx="1813724" cy="1632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1787"/>
              </p:ext>
            </p:extLst>
          </p:nvPr>
        </p:nvGraphicFramePr>
        <p:xfrm>
          <a:off x="947630" y="5660767"/>
          <a:ext cx="2548772" cy="77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9" imgW="1625600" imgH="495300" progId="Equation.DSMT4">
                  <p:embed/>
                </p:oleObj>
              </mc:Choice>
              <mc:Fallback>
                <p:oleObj name="Equation" r:id="rId9" imgW="1625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7630" y="5660767"/>
                        <a:ext cx="2548772" cy="776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5281" y="4190246"/>
            <a:ext cx="286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unperturbed Hamiltonian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91189"/>
              </p:ext>
            </p:extLst>
          </p:nvPr>
        </p:nvGraphicFramePr>
        <p:xfrm>
          <a:off x="5695438" y="4647722"/>
          <a:ext cx="1056385" cy="69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11" imgW="596900" imgH="393700" progId="Equation.DSMT4">
                  <p:embed/>
                </p:oleObj>
              </mc:Choice>
              <mc:Fallback>
                <p:oleObj name="Equation" r:id="rId11" imgW="596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5438" y="4647722"/>
                        <a:ext cx="1056385" cy="69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0856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Order Resonances Revisited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041" y="759889"/>
            <a:ext cx="828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the x plane + a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316715"/>
              </p:ext>
            </p:extLst>
          </p:nvPr>
        </p:nvGraphicFramePr>
        <p:xfrm>
          <a:off x="2136102" y="1429338"/>
          <a:ext cx="3824110" cy="134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2374900" imgH="838200" progId="Equation.DSMT4">
                  <p:embed/>
                </p:oleObj>
              </mc:Choice>
              <mc:Fallback>
                <p:oleObj name="Equation" r:id="rId3" imgW="23749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102" y="1429338"/>
                        <a:ext cx="3824110" cy="1349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5429" y="2019135"/>
            <a:ext cx="28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sextupole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moment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23274" y="2192823"/>
            <a:ext cx="629590" cy="1628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881" y="2844157"/>
            <a:ext cx="724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0341"/>
              </p:ext>
            </p:extLst>
          </p:nvPr>
        </p:nvGraphicFramePr>
        <p:xfrm>
          <a:off x="1888882" y="2980683"/>
          <a:ext cx="4743537" cy="46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2565400" imgH="254000" progId="Equation.DSMT4">
                  <p:embed/>
                </p:oleObj>
              </mc:Choice>
              <mc:Fallback>
                <p:oleObj name="Equation" r:id="rId5" imgW="2565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8882" y="2980683"/>
                        <a:ext cx="4743537" cy="46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27505"/>
              </p:ext>
            </p:extLst>
          </p:nvPr>
        </p:nvGraphicFramePr>
        <p:xfrm>
          <a:off x="2750163" y="3616446"/>
          <a:ext cx="3154970" cy="67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1841500" imgH="393700" progId="Equation.DSMT4">
                  <p:embed/>
                </p:oleObj>
              </mc:Choice>
              <mc:Fallback>
                <p:oleObj name="Equation" r:id="rId7" imgW="1841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163" y="3616446"/>
                        <a:ext cx="3154970" cy="67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6171" y="4255380"/>
            <a:ext cx="707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expand this in a Fourier series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40486"/>
              </p:ext>
            </p:extLst>
          </p:nvPr>
        </p:nvGraphicFramePr>
        <p:xfrm>
          <a:off x="2717382" y="4648934"/>
          <a:ext cx="3274589" cy="13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9" imgW="1993900" imgH="825500" progId="Equation.DSMT4">
                  <p:embed/>
                </p:oleObj>
              </mc:Choice>
              <mc:Fallback>
                <p:oleObj name="Equation" r:id="rId9" imgW="19939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7382" y="4648934"/>
                        <a:ext cx="3274589" cy="1355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6019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rest proceeds as before</a:t>
            </a:r>
          </a:p>
        </p:txBody>
      </p:sp>
    </p:spTree>
    <p:extLst>
      <p:ext uri="{BB962C8B-B14F-4D97-AF65-F5344CB8AC3E}">
        <p14:creationId xmlns:p14="http://schemas.microsoft.com/office/powerpoint/2010/main" val="40374630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736" y="238822"/>
            <a:ext cx="7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Expand the cos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3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terms and just keep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cos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terms.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90431"/>
              </p:ext>
            </p:extLst>
          </p:nvPr>
        </p:nvGraphicFramePr>
        <p:xfrm>
          <a:off x="514350" y="692150"/>
          <a:ext cx="83280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3" imgW="6108700" imgH="901700" progId="Equation.DSMT4">
                  <p:embed/>
                </p:oleObj>
              </mc:Choice>
              <mc:Fallback>
                <p:oleObj name="Equation" r:id="rId3" imgW="61087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" y="692150"/>
                        <a:ext cx="8328025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866" y="2127690"/>
            <a:ext cx="6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Looking at Hamilton’s Equations, we have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43480"/>
              </p:ext>
            </p:extLst>
          </p:nvPr>
        </p:nvGraphicFramePr>
        <p:xfrm>
          <a:off x="560516" y="2641609"/>
          <a:ext cx="8373169" cy="134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5" imgW="5524500" imgH="889000" progId="Equation.DSMT4">
                  <p:embed/>
                </p:oleObj>
              </mc:Choice>
              <mc:Fallback>
                <p:oleObj name="Equation" r:id="rId5" imgW="55245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516" y="2641609"/>
                        <a:ext cx="8373169" cy="1346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866" y="4114257"/>
            <a:ext cx="8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Examine near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00336"/>
              </p:ext>
            </p:extLst>
          </p:nvPr>
        </p:nvGraphicFramePr>
        <p:xfrm>
          <a:off x="2334885" y="4007244"/>
          <a:ext cx="965041" cy="62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7" imgW="609600" imgH="393700" progId="Equation.DSMT4">
                  <p:embed/>
                </p:oleObj>
              </mc:Choice>
              <mc:Fallback>
                <p:oleObj name="Equation" r:id="rId7" imgW="609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4885" y="4007244"/>
                        <a:ext cx="965041" cy="62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142" y="4733024"/>
            <a:ext cx="69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Define a new variable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17863"/>
              </p:ext>
            </p:extLst>
          </p:nvPr>
        </p:nvGraphicFramePr>
        <p:xfrm>
          <a:off x="3352800" y="4724400"/>
          <a:ext cx="2442380" cy="17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9" imgW="1968500" imgH="1371600" progId="Equation.DSMT4">
                  <p:embed/>
                </p:oleObj>
              </mc:Choice>
              <mc:Fallback>
                <p:oleObj name="Equation" r:id="rId9" imgW="19685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2442380" cy="17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819400" y="556260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196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16716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40913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4533"/>
              </p:ext>
            </p:extLst>
          </p:nvPr>
        </p:nvGraphicFramePr>
        <p:xfrm>
          <a:off x="67183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14979"/>
              </p:ext>
            </p:extLst>
          </p:nvPr>
        </p:nvGraphicFramePr>
        <p:xfrm>
          <a:off x="1497013" y="838200"/>
          <a:ext cx="5870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8" name="Equation" r:id="rId7" imgW="3822700" imgH="495300" progId="Equation.DSMT4">
                  <p:embed/>
                </p:oleObj>
              </mc:Choice>
              <mc:Fallback>
                <p:oleObj name="Equation" r:id="rId7" imgW="3822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7013" y="838200"/>
                        <a:ext cx="58705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228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part of the Hamiltonian which drives the resonance 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have the equations of motion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49063"/>
              </p:ext>
            </p:extLst>
          </p:nvPr>
        </p:nvGraphicFramePr>
        <p:xfrm>
          <a:off x="1447800" y="2286000"/>
          <a:ext cx="60848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9" name="Equation" r:id="rId9" imgW="3962400" imgH="1003300" progId="Equation.DSMT4">
                  <p:embed/>
                </p:oleObj>
              </mc:Choice>
              <mc:Fallback>
                <p:oleObj name="Equation" r:id="rId9" imgW="39624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6084887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fixed points are when the two are zero so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79295"/>
              </p:ext>
            </p:extLst>
          </p:nvPr>
        </p:nvGraphicFramePr>
        <p:xfrm>
          <a:off x="2819400" y="4648200"/>
          <a:ext cx="339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Equation" r:id="rId11" imgW="2006600" imgH="495300" progId="Equation.DSMT4">
                  <p:embed/>
                </p:oleObj>
              </mc:Choice>
              <mc:Fallback>
                <p:oleObj name="Equation" r:id="rId11" imgW="2006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4648200"/>
                        <a:ext cx="33956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5638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rest proceeds in a similar fashion as before…</a:t>
            </a:r>
          </a:p>
        </p:txBody>
      </p:sp>
    </p:spTree>
    <p:extLst>
      <p:ext uri="{BB962C8B-B14F-4D97-AF65-F5344CB8AC3E}">
        <p14:creationId xmlns:p14="http://schemas.microsoft.com/office/powerpoint/2010/main" val="36746863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Floquet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24175"/>
          </a:xfrm>
        </p:spPr>
        <p:txBody>
          <a:bodyPr/>
          <a:lstStyle/>
          <a:p>
            <a:r>
              <a:rPr lang="en-US" sz="2000" dirty="0" smtClean="0"/>
              <a:t>Evaluating these perturbed equations can be very complicated, so we will seek a transformation which will simplify things</a:t>
            </a:r>
          </a:p>
          <a:p>
            <a:r>
              <a:rPr lang="en-US" sz="2000" dirty="0" smtClean="0"/>
              <a:t>Our general equation of Motion is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looks quite a bit like a harmonic oscillator, so not surprisingly there is a transformation which looks </a:t>
            </a:r>
            <a:r>
              <a:rPr lang="en-US" sz="2000" i="1" dirty="0" smtClean="0"/>
              <a:t>exactly</a:t>
            </a:r>
            <a:r>
              <a:rPr lang="en-US" sz="2000" dirty="0" smtClean="0"/>
              <a:t> like harmonic oscillations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27979" y="1843192"/>
          <a:ext cx="3323314" cy="47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3" imgW="1777680" imgH="253800" progId="Equation.3">
                  <p:embed/>
                </p:oleObj>
              </mc:Choice>
              <mc:Fallback>
                <p:oleObj name="Equation" r:id="rId3" imgW="17776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979" y="1843192"/>
                        <a:ext cx="3323314" cy="474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371908" y="3284564"/>
          <a:ext cx="4105285" cy="199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5" imgW="1828800" imgH="888840" progId="Equation.3">
                  <p:embed/>
                </p:oleObj>
              </mc:Choice>
              <mc:Fallback>
                <p:oleObj name="Equation" r:id="rId5" imgW="182880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08" y="3284564"/>
                        <a:ext cx="4105285" cy="199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back into the Equation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943598" y="675571"/>
          <a:ext cx="5198634" cy="365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3035160" imgH="2133360" progId="Equation.3">
                  <p:embed/>
                </p:oleObj>
              </mc:Choice>
              <mc:Fallback>
                <p:oleObj name="Equation" r:id="rId3" imgW="3035160" imgH="213336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598" y="675571"/>
                        <a:ext cx="5198634" cy="3656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38" y="4197246"/>
            <a:ext cx="604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our differential equation becomes</a:t>
            </a:r>
          </a:p>
        </p:txBody>
      </p:sp>
      <p:graphicFrame>
        <p:nvGraphicFramePr>
          <p:cNvPr id="38916" name="Content Placeholder 6"/>
          <p:cNvGraphicFramePr>
            <a:graphicFrameLocks noChangeAspect="1"/>
          </p:cNvGraphicFramePr>
          <p:nvPr/>
        </p:nvGraphicFramePr>
        <p:xfrm>
          <a:off x="1620838" y="4660900"/>
          <a:ext cx="50482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5" imgW="2946240" imgH="914400" progId="Equation.3">
                  <p:embed/>
                </p:oleObj>
              </mc:Choice>
              <mc:Fallback>
                <p:oleObj name="Equation" r:id="rId5" imgW="29462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660900"/>
                        <a:ext cx="5048250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73880"/>
          </a:xfrm>
        </p:spPr>
        <p:txBody>
          <a:bodyPr/>
          <a:lstStyle/>
          <a:p>
            <a:r>
              <a:rPr lang="en-US" sz="2000" dirty="0" smtClean="0"/>
              <a:t>We showed a few lectures back that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So our rather messy equation simplifies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28778" y="1143000"/>
          <a:ext cx="334810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3" imgW="2044440" imgH="1117440" progId="Equation.3">
                  <p:embed/>
                </p:oleObj>
              </mc:Choice>
              <mc:Fallback>
                <p:oleObj name="Equation" r:id="rId3" imgW="2044440" imgH="1117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8" y="1143000"/>
                        <a:ext cx="3348109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Content Placeholder 6"/>
          <p:cNvGraphicFramePr>
            <a:graphicFrameLocks noChangeAspect="1"/>
          </p:cNvGraphicFramePr>
          <p:nvPr/>
        </p:nvGraphicFramePr>
        <p:xfrm>
          <a:off x="2133600" y="3733800"/>
          <a:ext cx="4660648" cy="177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5" imgW="2336760" imgH="888840" progId="Equation.3">
                  <p:embed/>
                </p:oleObj>
              </mc:Choice>
              <mc:Fallback>
                <p:oleObj name="Equation" r:id="rId5" imgW="2336760" imgH="88884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4660648" cy="1774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63180" y="4648069"/>
            <a:ext cx="311168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Floquet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81193"/>
          </a:xfrm>
        </p:spPr>
        <p:txBody>
          <a:bodyPr/>
          <a:lstStyle/>
          <a:p>
            <a:r>
              <a:rPr lang="en-US" sz="1800" dirty="0" smtClean="0"/>
              <a:t>In the absence of nonlinear terms, our equation of motion</a:t>
            </a:r>
            <a:br>
              <a:rPr lang="en-US" sz="1800" dirty="0" smtClean="0"/>
            </a:br>
            <a:r>
              <a:rPr lang="en-US" sz="1800" dirty="0" smtClean="0"/>
              <a:t>is simply that of a harmonic oscillator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and we write down the solution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Thus, motion is a circle in the        plane</a:t>
            </a:r>
          </a:p>
          <a:p>
            <a:r>
              <a:rPr lang="en-US" sz="1800" dirty="0" smtClean="0"/>
              <a:t>Using our standard formalism, we can express this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 common mistake is to view </a:t>
            </a:r>
            <a:r>
              <a:rPr lang="en-US" sz="1800" dirty="0" smtClean="0">
                <a:latin typeface="Symbol" pitchFamily="18" charset="2"/>
              </a:rPr>
              <a:t>f </a:t>
            </a:r>
            <a:r>
              <a:rPr lang="en-US" sz="1800" dirty="0" smtClean="0"/>
              <a:t>as the phase angle of the oscillation.</a:t>
            </a:r>
          </a:p>
          <a:p>
            <a:pPr lvl="1"/>
            <a:r>
              <a:rPr lang="en-US" sz="1400" dirty="0" err="1" smtClean="0"/>
              <a:t>νϕ</a:t>
            </a:r>
            <a:r>
              <a:rPr lang="en-US" sz="1400" dirty="0" smtClean="0"/>
              <a:t> the phase angle of the oscillation</a:t>
            </a:r>
          </a:p>
          <a:p>
            <a:pPr lvl="1"/>
            <a:r>
              <a:rPr lang="en-US" sz="1400" dirty="0" err="1" smtClean="0"/>
              <a:t>φ</a:t>
            </a:r>
            <a:r>
              <a:rPr lang="en-US" sz="1400" dirty="0" smtClean="0"/>
              <a:t> advances by 2π in one revolution, so it’s </a:t>
            </a:r>
            <a:r>
              <a:rPr lang="en-US" sz="1400" i="1" dirty="0" smtClean="0"/>
              <a:t>related</a:t>
            </a:r>
            <a:r>
              <a:rPr lang="en-US" sz="1400" dirty="0" smtClean="0"/>
              <a:t> (but NOT equal to!) the angle around the 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5298" name="Content Placeholder 6"/>
          <p:cNvGraphicFramePr>
            <a:graphicFrameLocks noChangeAspect="1"/>
          </p:cNvGraphicFramePr>
          <p:nvPr/>
        </p:nvGraphicFramePr>
        <p:xfrm>
          <a:off x="1295400" y="1447800"/>
          <a:ext cx="22018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Equation" r:id="rId3" imgW="1104840" imgH="228600" progId="Equation.3">
                  <p:embed/>
                </p:oleObj>
              </mc:Choice>
              <mc:Fallback>
                <p:oleObj name="Equation" r:id="rId3" imgW="1104840" imgH="22860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22018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239000" y="9144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22860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24600" y="13716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299" name="Content Placeholder 6"/>
          <p:cNvGraphicFramePr>
            <a:graphicFrameLocks noChangeAspect="1"/>
          </p:cNvGraphicFramePr>
          <p:nvPr/>
        </p:nvGraphicFramePr>
        <p:xfrm>
          <a:off x="8305800" y="22860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Equation" r:id="rId5" imgW="126720" imgH="203040" progId="Equation.3">
                  <p:embed/>
                </p:oleObj>
              </mc:Choice>
              <mc:Fallback>
                <p:oleObj name="Equation" r:id="rId5" imgW="126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860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Content Placeholder 6"/>
          <p:cNvGraphicFramePr>
            <a:graphicFrameLocks noChangeAspect="1"/>
          </p:cNvGraphicFramePr>
          <p:nvPr/>
        </p:nvGraphicFramePr>
        <p:xfrm>
          <a:off x="7239000" y="6096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Equation" r:id="rId7" imgW="152280" imgH="419040" progId="Equation.3">
                  <p:embed/>
                </p:oleObj>
              </mc:Choice>
              <mc:Fallback>
                <p:oleObj name="Equation" r:id="rId7" imgW="1522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096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>
            <a:endCxn id="22" idx="1"/>
          </p:cNvCxnSpPr>
          <p:nvPr/>
        </p:nvCxnSpPr>
        <p:spPr>
          <a:xfrm>
            <a:off x="7239000" y="2286000"/>
            <a:ext cx="708118" cy="479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301" name="Content Placeholder 6"/>
          <p:cNvGraphicFramePr>
            <a:graphicFrameLocks noChangeAspect="1"/>
          </p:cNvGraphicFramePr>
          <p:nvPr/>
        </p:nvGraphicFramePr>
        <p:xfrm>
          <a:off x="7543800" y="2286000"/>
          <a:ext cx="52264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Equation" r:id="rId9" imgW="419040" imgH="203040" progId="Equation.3">
                  <p:embed/>
                </p:oleObj>
              </mc:Choice>
              <mc:Fallback>
                <p:oleObj name="Equation" r:id="rId9" imgW="4190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52264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7391400" y="2286000"/>
            <a:ext cx="1524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2" name="Content Placeholder 6"/>
          <p:cNvGraphicFramePr>
            <a:graphicFrameLocks noChangeAspect="1"/>
          </p:cNvGraphicFramePr>
          <p:nvPr/>
        </p:nvGraphicFramePr>
        <p:xfrm>
          <a:off x="1143000" y="2362200"/>
          <a:ext cx="2438400" cy="79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11" imgW="1409400" imgH="457200" progId="Equation.3">
                  <p:embed/>
                </p:oleObj>
              </mc:Choice>
              <mc:Fallback>
                <p:oleObj name="Equation" r:id="rId11" imgW="1409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438400" cy="790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962400" y="3048000"/>
          <a:ext cx="44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13" imgW="444240" imgH="482400" progId="Equation.3">
                  <p:embed/>
                </p:oleObj>
              </mc:Choice>
              <mc:Fallback>
                <p:oleObj name="Equation" r:id="rId13" imgW="44424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4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5105400" y="25146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4" name="Content Placeholder 6"/>
          <p:cNvGraphicFramePr>
            <a:graphicFrameLocks noChangeAspect="1"/>
          </p:cNvGraphicFramePr>
          <p:nvPr/>
        </p:nvGraphicFramePr>
        <p:xfrm>
          <a:off x="533400" y="3733800"/>
          <a:ext cx="8458200" cy="101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15" imgW="5486400" imgH="660240" progId="Equation.3">
                  <p:embed/>
                </p:oleObj>
              </mc:Choice>
              <mc:Fallback>
                <p:oleObj name="Equation" r:id="rId15" imgW="548640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8458200" cy="1017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45315"/>
              </p:ext>
            </p:extLst>
          </p:nvPr>
        </p:nvGraphicFramePr>
        <p:xfrm>
          <a:off x="1785938" y="6029325"/>
          <a:ext cx="41735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17" imgW="2413000" imgH="228600" progId="Equation.DSMT4">
                  <p:embed/>
                </p:oleObj>
              </mc:Choice>
              <mc:Fallback>
                <p:oleObj name="Equation" r:id="rId17" imgW="241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6029325"/>
                        <a:ext cx="417353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770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unnormalized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!</a:t>
            </a:r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>
            <a:off x="6096000" y="60579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51825" cy="376575"/>
          </a:xfrm>
        </p:spPr>
        <p:txBody>
          <a:bodyPr/>
          <a:lstStyle/>
          <a:p>
            <a:r>
              <a:rPr lang="en-US" sz="1800" dirty="0" smtClean="0"/>
              <a:t>In general, resonant growth will occur if the perturbation has a component at the same frequency as the unperturbed oscillation; that is if</a:t>
            </a:r>
          </a:p>
          <a:p>
            <a:endParaRPr lang="en-US" sz="1800" dirty="0" smtClean="0"/>
          </a:p>
          <a:p>
            <a:r>
              <a:rPr lang="en-US" sz="1800" dirty="0" smtClean="0"/>
              <a:t>We will expand our magnetic errors at one point in </a:t>
            </a:r>
            <a:r>
              <a:rPr lang="en-US" sz="1800" dirty="0" smtClean="0">
                <a:latin typeface="Symbol" pitchFamily="18" charset="2"/>
              </a:rPr>
              <a:t>f </a:t>
            </a:r>
            <a:r>
              <a:rPr lang="en-US" sz="1800" dirty="0" smtClean="0"/>
              <a:t>as</a:t>
            </a: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3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r>
              <a:rPr lang="en-US" sz="1800" dirty="0" smtClean="0"/>
              <a:t>But in general, </a:t>
            </a:r>
            <a:r>
              <a:rPr lang="en-US" sz="1800" i="1" dirty="0" err="1"/>
              <a:t>b</a:t>
            </a:r>
            <a:r>
              <a:rPr lang="en-US" sz="1800" i="1" baseline="-25000" dirty="0" err="1" smtClean="0"/>
              <a:t>n</a:t>
            </a:r>
            <a:r>
              <a:rPr lang="en-US" sz="1800" dirty="0" smtClean="0"/>
              <a:t> is a function of </a:t>
            </a:r>
            <a:r>
              <a:rPr lang="en-US" sz="1800" dirty="0" err="1" smtClean="0"/>
              <a:t>ϕ</a:t>
            </a:r>
            <a:r>
              <a:rPr lang="en-US" sz="1800" dirty="0" smtClean="0"/>
              <a:t>, as is β, so we bundle all the dependence into harmonics of </a:t>
            </a:r>
            <a:r>
              <a:rPr lang="en-US" sz="1800" dirty="0" err="1" smtClean="0"/>
              <a:t>ϕ</a:t>
            </a:r>
            <a:endParaRPr lang="en-US" sz="1800" dirty="0" smtClean="0">
              <a:latin typeface="Symbol" pitchFamily="18" charset="2"/>
            </a:endParaRPr>
          </a:p>
          <a:p>
            <a:endParaRPr lang="en-US" sz="1800" dirty="0" smtClean="0">
              <a:latin typeface="Symbol" pitchFamily="18" charset="2"/>
            </a:endParaRPr>
          </a:p>
          <a:p>
            <a:r>
              <a:rPr lang="en-US" sz="1800" dirty="0" smtClean="0"/>
              <a:t>So the equation associated with the n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driving term becomes</a:t>
            </a:r>
          </a:p>
          <a:p>
            <a:endParaRPr lang="en-US" sz="1800" dirty="0" smtClean="0"/>
          </a:p>
          <a:p>
            <a:endParaRPr lang="en-US" sz="9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676400" y="1828800"/>
          <a:ext cx="5334000" cy="23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3" imgW="3288960" imgH="1422360" progId="Equation.3">
                  <p:embed/>
                </p:oleObj>
              </mc:Choice>
              <mc:Fallback>
                <p:oleObj name="Equation" r:id="rId3" imgW="328896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334000" cy="230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384675" y="4343400"/>
          <a:ext cx="32893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5" imgW="1777680" imgH="431640" progId="Equation.3">
                  <p:embed/>
                </p:oleObj>
              </mc:Choice>
              <mc:Fallback>
                <p:oleObj name="Equation" r:id="rId5" imgW="1777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343400"/>
                        <a:ext cx="32893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554288" y="54864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7" imgW="1726920" imgH="431640" progId="Equation.3">
                  <p:embed/>
                </p:oleObj>
              </mc:Choice>
              <mc:Fallback>
                <p:oleObj name="Equation" r:id="rId7" imgW="17269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486400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00800" y="541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Remember!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ξ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Symbol"/>
              </a:rPr>
              <a:t>,β, and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b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  <a:sym typeface="Symbol"/>
              </a:rPr>
              <a:t>n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Symbol"/>
              </a:rPr>
              <a:t> are all functions of (only)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Symbol"/>
              </a:rPr>
              <a:t>ϕ</a:t>
            </a:r>
            <a:endParaRPr lang="en-US" sz="1800" dirty="0" smtClean="0">
              <a:solidFill>
                <a:srgbClr val="C00000"/>
              </a:solidFill>
              <a:latin typeface="Symbol" pitchFamily="18" charset="2"/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133600" y="1143000"/>
          <a:ext cx="4289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9" imgW="2209680" imgH="228600" progId="Equation.3">
                  <p:embed/>
                </p:oleObj>
              </mc:Choice>
              <mc:Fallback>
                <p:oleObj name="Equation" r:id="rId9" imgW="22096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4289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Driving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We can calculate the coefficients in the usual way with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we generally know things as functions of </a:t>
            </a:r>
            <a:r>
              <a:rPr lang="en-US" sz="1800" i="1" dirty="0" smtClean="0"/>
              <a:t>s</a:t>
            </a:r>
            <a:r>
              <a:rPr lang="en-US" sz="1800" dirty="0" smtClean="0"/>
              <a:t>, so we use</a:t>
            </a:r>
            <a:br>
              <a:rPr lang="en-US" sz="1800" dirty="0" smtClean="0"/>
            </a:br>
            <a:r>
              <a:rPr lang="en-US" sz="1800" dirty="0" smtClean="0"/>
              <a:t>to get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(for a change) we have explicitly shown the </a:t>
            </a:r>
            <a:r>
              <a:rPr lang="en-US" sz="1800" i="1" dirty="0" smtClean="0"/>
              <a:t>s</a:t>
            </a:r>
            <a:r>
              <a:rPr lang="en-US" sz="1800" dirty="0" smtClean="0"/>
              <a:t> dependent terms.</a:t>
            </a:r>
          </a:p>
          <a:p>
            <a:r>
              <a:rPr lang="en-US" sz="1800" dirty="0" smtClean="0"/>
              <a:t>We’re going to assume small perturbations, so we can approximate β</a:t>
            </a:r>
            <a:r>
              <a:rPr lang="en-US" sz="1800" dirty="0" smtClean="0">
                <a:sym typeface="Symbol"/>
              </a:rPr>
              <a:t> with the solution to the homogeneous equation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303463" y="1143000"/>
          <a:ext cx="4137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3" imgW="2095200" imgH="482400" progId="Equation.3">
                  <p:embed/>
                </p:oleObj>
              </mc:Choice>
              <mc:Fallback>
                <p:oleObj name="Equation" r:id="rId3" imgW="2095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143000"/>
                        <a:ext cx="41370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35125" y="2514600"/>
          <a:ext cx="5424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5" imgW="2489040" imgH="419040" progId="Equation.3">
                  <p:embed/>
                </p:oleObj>
              </mc:Choice>
              <mc:Fallback>
                <p:oleObj name="Equation" r:id="rId5" imgW="2489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514600"/>
                        <a:ext cx="5424488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781799" y="2057400"/>
          <a:ext cx="2286001" cy="50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7" imgW="1879560" imgH="419040" progId="Equation.3">
                  <p:embed/>
                </p:oleObj>
              </mc:Choice>
              <mc:Fallback>
                <p:oleObj name="Equation" r:id="rId7" imgW="1879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2057400"/>
                        <a:ext cx="2286001" cy="509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219200" y="4648200"/>
          <a:ext cx="672306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Equation" r:id="rId9" imgW="3809880" imgH="838080" progId="Equation.3">
                  <p:embed/>
                </p:oleObj>
              </mc:Choice>
              <mc:Fallback>
                <p:oleObj name="Equation" r:id="rId9" imgW="3809880" imgH="838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672306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"/>
            <a:ext cx="8251825" cy="457200"/>
          </a:xfrm>
        </p:spPr>
        <p:txBody>
          <a:bodyPr/>
          <a:lstStyle/>
          <a:p>
            <a:r>
              <a:rPr lang="en-US" sz="1800" dirty="0" smtClean="0"/>
              <a:t>Plugging this in, we can write the nth driving term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see that a resonance will occur whenever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Since </a:t>
            </a:r>
            <a:r>
              <a:rPr lang="en-US" sz="1800" i="1" dirty="0" smtClean="0"/>
              <a:t>m</a:t>
            </a:r>
            <a:r>
              <a:rPr lang="en-US" sz="1800" dirty="0" smtClean="0"/>
              <a:t> and </a:t>
            </a:r>
            <a:r>
              <a:rPr lang="en-US" sz="1800" i="1" dirty="0" smtClean="0"/>
              <a:t>k</a:t>
            </a:r>
            <a:r>
              <a:rPr lang="en-US" sz="1800" dirty="0" smtClean="0"/>
              <a:t> can have either sign, we can cover all possible combinations by writing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Floquet Transformations and Resonances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828800" y="381000"/>
          <a:ext cx="4940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3" imgW="2197080" imgH="609480" progId="Equation.3">
                  <p:embed/>
                </p:oleObj>
              </mc:Choice>
              <mc:Fallback>
                <p:oleObj name="Equation" r:id="rId3" imgW="21970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49401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828800" y="2209800"/>
          <a:ext cx="5265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5" imgW="2984400" imgH="431640" progId="Equation.3">
                  <p:embed/>
                </p:oleObj>
              </mc:Choice>
              <mc:Fallback>
                <p:oleObj name="Equation" r:id="rId5" imgW="2984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265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352800" y="3657600"/>
          <a:ext cx="1802297" cy="79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7" imgW="888840" imgH="393480" progId="Equation.3">
                  <p:embed/>
                </p:oleObj>
              </mc:Choice>
              <mc:Fallback>
                <p:oleObj name="Equation" r:id="rId7" imgW="888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1802297" cy="797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5776</TotalTime>
  <Words>1461</Words>
  <Application>Microsoft Macintosh PowerPoint</Application>
  <PresentationFormat>On-screen Show (4:3)</PresentationFormat>
  <Paragraphs>345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Opulent</vt:lpstr>
      <vt:lpstr>Equation</vt:lpstr>
      <vt:lpstr>Floquet Transformations and Harmonic Resonances</vt:lpstr>
      <vt:lpstr>Non-linear Perturbations</vt:lpstr>
      <vt:lpstr>Floquet Transformation</vt:lpstr>
      <vt:lpstr>Plugging back into the Equation</vt:lpstr>
      <vt:lpstr>PowerPoint Presentation</vt:lpstr>
      <vt:lpstr>Understanding Floquet Coordinates</vt:lpstr>
      <vt:lpstr>Perturbations</vt:lpstr>
      <vt:lpstr>Calculating Driving Terms</vt:lpstr>
      <vt:lpstr>PowerPoint Presentation</vt:lpstr>
      <vt:lpstr>Types of Resonances</vt:lpstr>
      <vt:lpstr>Effect of Periodicity</vt:lpstr>
      <vt:lpstr>Resonant Behavior</vt:lpstr>
      <vt:lpstr>Evolution of Angular Variable</vt:lpstr>
      <vt:lpstr>Example: Third Order Resonance</vt:lpstr>
      <vt:lpstr>PowerPoint Presentation</vt:lpstr>
      <vt:lpstr>PowerPoint Presentation</vt:lpstr>
      <vt:lpstr>PowerPoint Presentation</vt:lpstr>
      <vt:lpstr>PowerPoint Presentation</vt:lpstr>
      <vt:lpstr>Behavior in Phase Space</vt:lpstr>
      <vt:lpstr>Application of Resonance</vt:lpstr>
      <vt:lpstr>Hamiltonian Approach to Resonances</vt:lpstr>
      <vt:lpstr>Third Order Resonances Revisited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195</cp:revision>
  <dcterms:created xsi:type="dcterms:W3CDTF">2003-06-24T14:15:57Z</dcterms:created>
  <dcterms:modified xsi:type="dcterms:W3CDTF">2015-01-29T01:02:35Z</dcterms:modified>
</cp:coreProperties>
</file>