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71" r:id="rId2"/>
    <p:sldId id="286" r:id="rId3"/>
    <p:sldId id="287" r:id="rId4"/>
    <p:sldId id="28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emf"/><Relationship Id="rId8" Type="http://schemas.openxmlformats.org/officeDocument/2006/relationships/image" Target="../media/image33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1645-93D7-EB46-972C-23547257556D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1D42-D521-B247-B1CB-0800073B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9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20" Type="http://schemas.openxmlformats.org/officeDocument/2006/relationships/image" Target="../media/image32.emf"/><Relationship Id="rId21" Type="http://schemas.openxmlformats.org/officeDocument/2006/relationships/oleObject" Target="../embeddings/oleObject40.bin"/><Relationship Id="rId22" Type="http://schemas.openxmlformats.org/officeDocument/2006/relationships/oleObject" Target="../embeddings/oleObject41.bin"/><Relationship Id="rId23" Type="http://schemas.openxmlformats.org/officeDocument/2006/relationships/image" Target="../media/image33.wmf"/><Relationship Id="rId24" Type="http://schemas.openxmlformats.org/officeDocument/2006/relationships/oleObject" Target="../embeddings/oleObject42.bin"/><Relationship Id="rId10" Type="http://schemas.openxmlformats.org/officeDocument/2006/relationships/oleObject" Target="../embeddings/oleObject34.bin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29.w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30.wmf"/><Relationship Id="rId17" Type="http://schemas.openxmlformats.org/officeDocument/2006/relationships/oleObject" Target="../embeddings/oleObject38.bin"/><Relationship Id="rId18" Type="http://schemas.openxmlformats.org/officeDocument/2006/relationships/image" Target="../media/image31.wmf"/><Relationship Id="rId19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31.bin"/><Relationship Id="rId8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20" Type="http://schemas.openxmlformats.org/officeDocument/2006/relationships/oleObject" Target="../embeddings/oleObject22.bin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21.wmf"/><Relationship Id="rId23" Type="http://schemas.openxmlformats.org/officeDocument/2006/relationships/oleObject" Target="../embeddings/oleObject24.bin"/><Relationship Id="rId24" Type="http://schemas.openxmlformats.org/officeDocument/2006/relationships/image" Target="../media/image22.wmf"/><Relationship Id="rId25" Type="http://schemas.openxmlformats.org/officeDocument/2006/relationships/oleObject" Target="../embeddings/oleObject25.bin"/><Relationship Id="rId26" Type="http://schemas.openxmlformats.org/officeDocument/2006/relationships/image" Target="../media/image23.wmf"/><Relationship Id="rId27" Type="http://schemas.openxmlformats.org/officeDocument/2006/relationships/oleObject" Target="../embeddings/oleObject26.bin"/><Relationship Id="rId28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11" Type="http://schemas.openxmlformats.org/officeDocument/2006/relationships/oleObject" Target="../embeddings/oleObject16.bin"/><Relationship Id="rId12" Type="http://schemas.openxmlformats.org/officeDocument/2006/relationships/oleObject" Target="../embeddings/oleObject17.bin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18" Type="http://schemas.openxmlformats.org/officeDocument/2006/relationships/oleObject" Target="../embeddings/oleObject21.bin"/><Relationship Id="rId19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8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Insertions and Matching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833775"/>
          </a:xfrm>
        </p:spPr>
        <p:txBody>
          <a:bodyPr/>
          <a:lstStyle/>
          <a:p>
            <a:r>
              <a:rPr lang="en-US" sz="1800" dirty="0" smtClean="0"/>
              <a:t>On common technique is called the “missing magnet” scheme, in which the FODO cells on either side of the straight section are operated with two different bending dipoles and a half-strength quad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the dispersion matrix for a FODO half cell is (lecture 6)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981200" y="1905000"/>
            <a:ext cx="228600" cy="857250"/>
            <a:chOff x="3077" y="2111"/>
            <a:chExt cx="176" cy="481"/>
          </a:xfrm>
        </p:grpSpPr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1238250" y="1905000"/>
            <a:ext cx="285750" cy="800100"/>
            <a:chOff x="4267" y="2160"/>
            <a:chExt cx="240" cy="481"/>
          </a:xfrm>
        </p:grpSpPr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3409950" y="1905000"/>
            <a:ext cx="228600" cy="857250"/>
            <a:chOff x="3077" y="2111"/>
            <a:chExt cx="176" cy="481"/>
          </a:xfrm>
        </p:grpSpPr>
        <p:sp>
          <p:nvSpPr>
            <p:cNvPr id="25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2667000" y="1905000"/>
            <a:ext cx="285750" cy="800100"/>
            <a:chOff x="4267" y="2160"/>
            <a:chExt cx="240" cy="481"/>
          </a:xfrm>
        </p:grpSpPr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1638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38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3241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241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6705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135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6705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1239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3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19240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4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257175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5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33718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6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4800600" y="1905000"/>
            <a:ext cx="228600" cy="857250"/>
            <a:chOff x="3077" y="2111"/>
            <a:chExt cx="176" cy="481"/>
          </a:xfrm>
        </p:grpSpPr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4057650" y="1905000"/>
            <a:ext cx="285750" cy="800100"/>
            <a:chOff x="4267" y="2160"/>
            <a:chExt cx="240" cy="481"/>
          </a:xfrm>
        </p:grpSpPr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>
            <a:off x="44577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720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77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533400" y="1905000"/>
            <a:ext cx="228600" cy="857250"/>
            <a:chOff x="3077" y="2111"/>
            <a:chExt cx="176" cy="481"/>
          </a:xfrm>
        </p:grpSpPr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/>
          <p:cNvCxnSpPr/>
          <p:nvPr/>
        </p:nvCxnSpPr>
        <p:spPr>
          <a:xfrm flipH="1">
            <a:off x="876300" y="20193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90600" y="19621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76300" y="26479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476250" y="2819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7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8194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Straight Connector 87"/>
          <p:cNvCxnSpPr/>
          <p:nvPr/>
        </p:nvCxnSpPr>
        <p:spPr>
          <a:xfrm flipH="1">
            <a:off x="3733800" y="2057400"/>
            <a:ext cx="11430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48100" y="2000250"/>
            <a:ext cx="1143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733800" y="26860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3405" name="Object 13"/>
          <p:cNvGraphicFramePr>
            <a:graphicFrameLocks noChangeAspect="1"/>
          </p:cNvGraphicFramePr>
          <p:nvPr/>
        </p:nvGraphicFramePr>
        <p:xfrm>
          <a:off x="4000500" y="28194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8" name="Equation" r:id="rId10" imgW="266400" imgH="203040" progId="Equation.3">
                  <p:embed/>
                </p:oleObj>
              </mc:Choice>
              <mc:Fallback>
                <p:oleObj name="Equation" r:id="rId10" imgW="2664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8194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6" name="Object 14"/>
          <p:cNvGraphicFramePr>
            <a:graphicFrameLocks noChangeAspect="1"/>
          </p:cNvGraphicFramePr>
          <p:nvPr/>
        </p:nvGraphicFramePr>
        <p:xfrm>
          <a:off x="4724400" y="28194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9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5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7" name="Object 15"/>
          <p:cNvGraphicFramePr>
            <a:graphicFrameLocks noChangeAspect="1"/>
          </p:cNvGraphicFramePr>
          <p:nvPr/>
        </p:nvGraphicFramePr>
        <p:xfrm>
          <a:off x="8636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0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8" name="Object 16"/>
          <p:cNvGraphicFramePr>
            <a:graphicFrameLocks noChangeAspect="1"/>
          </p:cNvGraphicFramePr>
          <p:nvPr/>
        </p:nvGraphicFramePr>
        <p:xfrm>
          <a:off x="1600200" y="2616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1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16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/>
        </p:nvGraphicFramePr>
        <p:xfrm>
          <a:off x="2286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2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5" name="Straight Arrow Connector 104"/>
          <p:cNvCxnSpPr/>
          <p:nvPr/>
        </p:nvCxnSpPr>
        <p:spPr>
          <a:xfrm>
            <a:off x="5105400" y="22860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578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Straight section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1752600"/>
            <a:ext cx="1676400" cy="1143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620000" y="1981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Mirror image</a:t>
            </a:r>
          </a:p>
        </p:txBody>
      </p:sp>
      <p:graphicFrame>
        <p:nvGraphicFramePr>
          <p:cNvPr id="443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17223"/>
              </p:ext>
            </p:extLst>
          </p:nvPr>
        </p:nvGraphicFramePr>
        <p:xfrm>
          <a:off x="457200" y="3962400"/>
          <a:ext cx="8553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3" name="Equation" r:id="rId19" imgW="8661400" imgH="2082800" progId="Equation.DSMT4">
                  <p:embed/>
                </p:oleObj>
              </mc:Choice>
              <mc:Fallback>
                <p:oleObj name="Equation" r:id="rId19" imgW="8661400" imgH="2082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553237" cy="205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5" name="Object 23"/>
          <p:cNvGraphicFramePr>
            <a:graphicFrameLocks noChangeAspect="1"/>
          </p:cNvGraphicFramePr>
          <p:nvPr/>
        </p:nvGraphicFramePr>
        <p:xfrm>
          <a:off x="3048000" y="2590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4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6" name="Object 24"/>
          <p:cNvGraphicFramePr>
            <a:graphicFrameLocks noChangeAspect="1"/>
          </p:cNvGraphicFramePr>
          <p:nvPr/>
        </p:nvGraphicFramePr>
        <p:xfrm>
          <a:off x="3721100" y="26670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5" name="Equation" r:id="rId22" imgW="164880" imgH="215640" progId="Equation.3">
                  <p:embed/>
                </p:oleObj>
              </mc:Choice>
              <mc:Fallback>
                <p:oleObj name="Equation" r:id="rId22" imgW="16488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6670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7" name="Object 25"/>
          <p:cNvGraphicFramePr>
            <a:graphicFrameLocks noChangeAspect="1"/>
          </p:cNvGraphicFramePr>
          <p:nvPr/>
        </p:nvGraphicFramePr>
        <p:xfrm>
          <a:off x="4419600" y="25908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6" name="Equation" r:id="rId24" imgW="164880" imgH="215640" progId="Equation.3">
                  <p:embed/>
                </p:oleObj>
              </mc:Choice>
              <mc:Fallback>
                <p:oleObj name="Equation" r:id="rId24" imgW="164880" imgH="2156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228601"/>
            <a:ext cx="8251825" cy="380999"/>
          </a:xfrm>
        </p:spPr>
        <p:txBody>
          <a:bodyPr/>
          <a:lstStyle/>
          <a:p>
            <a:r>
              <a:rPr lang="en-US" sz="1800" dirty="0" smtClean="0"/>
              <a:t>So we solve for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D</a:t>
            </a:r>
            <a:r>
              <a:rPr lang="en-US" sz="1800" i="1" baseline="-25000" dirty="0" smtClean="0"/>
              <a:t>m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 are the dispersion functions at the end of a normal cell (for a simple lattice, </a:t>
            </a:r>
            <a:r>
              <a:rPr lang="en-US" sz="1800" i="1" dirty="0" err="1" smtClean="0"/>
              <a:t>D’</a:t>
            </a:r>
            <a:r>
              <a:rPr lang="en-US" sz="1800" i="1" baseline="-25000" dirty="0" err="1" smtClean="0"/>
              <a:t>m</a:t>
            </a:r>
            <a:r>
              <a:rPr lang="en-US" sz="1800" dirty="0" smtClean="0"/>
              <a:t>=0) </a:t>
            </a:r>
          </a:p>
          <a:p>
            <a:r>
              <a:rPr lang="en-US" sz="1800" dirty="0" smtClean="0"/>
              <a:t>We get the surprisingly simple result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if </a:t>
            </a:r>
            <a:r>
              <a:rPr lang="en-US" sz="1800" dirty="0">
                <a:latin typeface="Symbol" pitchFamily="18" charset="2"/>
              </a:rPr>
              <a:t>m</a:t>
            </a:r>
            <a:r>
              <a:rPr lang="en-US" sz="1800" dirty="0" smtClean="0"/>
              <a:t>=</a:t>
            </a:r>
            <a:r>
              <a:rPr lang="en-US" sz="1800" dirty="0" smtClean="0"/>
              <a:t>60°</a:t>
            </a:r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endParaRPr lang="en-US" sz="1800" dirty="0" smtClean="0">
              <a:sym typeface="Symbol"/>
            </a:endParaRPr>
          </a:p>
          <a:p>
            <a:r>
              <a:rPr lang="en-US" sz="1800" dirty="0" smtClean="0">
                <a:sym typeface="Symbol"/>
              </a:rPr>
              <a:t>So the cell next to the insertion is normal, and the next one has no magnets, hence the name “missing magnet”.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444418" name="Object 2"/>
          <p:cNvGraphicFramePr>
            <a:graphicFrameLocks noChangeAspect="1"/>
          </p:cNvGraphicFramePr>
          <p:nvPr/>
        </p:nvGraphicFramePr>
        <p:xfrm>
          <a:off x="1905000" y="685800"/>
          <a:ext cx="35854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1" name="Equation" r:id="rId3" imgW="1968480" imgH="711000" progId="Equation.3">
                  <p:embed/>
                </p:oleObj>
              </mc:Choice>
              <mc:Fallback>
                <p:oleObj name="Equation" r:id="rId3" imgW="19684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358548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2286000" y="3048000"/>
          <a:ext cx="40259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2" name="Equation" r:id="rId5" imgW="2209680" imgH="787320" progId="Equation.3">
                  <p:embed/>
                </p:oleObj>
              </mc:Choice>
              <mc:Fallback>
                <p:oleObj name="Equation" r:id="rId5" imgW="220968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40259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/>
        </p:nvGraphicFramePr>
        <p:xfrm>
          <a:off x="3146425" y="4800600"/>
          <a:ext cx="2290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3" name="Equation" r:id="rId7" imgW="1257120" imgH="215640" progId="Equation.3">
                  <p:embed/>
                </p:oleObj>
              </mc:Choice>
              <mc:Fallback>
                <p:oleObj name="Equation" r:id="rId7" imgW="1257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800600"/>
                        <a:ext cx="2290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290975"/>
          </a:xfrm>
        </p:spPr>
        <p:txBody>
          <a:bodyPr/>
          <a:lstStyle/>
          <a:p>
            <a:r>
              <a:rPr lang="en-US" sz="1800" dirty="0" smtClean="0"/>
              <a:t>Because the Collins Insertion has no bend magnets, it cannot generate dispersion if there is none there to begin with, so if we put a Collins Insertion inside of a dispersion suppressor, we match both dispersion and the lattice functions.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429000" cy="39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Triplet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In experimental applications, we will often want to focus beam down to a waist (minimum </a:t>
            </a:r>
            <a:r>
              <a:rPr lang="en-US" sz="1800" dirty="0" smtClean="0">
                <a:latin typeface="Symbol" pitchFamily="18" charset="2"/>
              </a:rPr>
              <a:t>b</a:t>
            </a:r>
            <a:r>
              <a:rPr lang="en-US" sz="1800" dirty="0" smtClean="0"/>
              <a:t>) in both planes.  In general, we can accomplish this with a triplet of quadrupoles (you’ll learn more about this in the computer lab).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Such triplets are a workhorse in beam lines, and you’ll see them wherever you want to focus beam down to a point.</a:t>
            </a:r>
          </a:p>
          <a:p>
            <a:r>
              <a:rPr lang="en-US" sz="1800" dirty="0" smtClean="0"/>
              <a:t>The solution, starting with a arbitrary lattice functions, is not trivial and in general these problems are solved numerically.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276600" y="1752600"/>
            <a:ext cx="228600" cy="857250"/>
            <a:chOff x="3077" y="2111"/>
            <a:chExt cx="176" cy="481"/>
          </a:xfrm>
        </p:grpSpPr>
        <p:sp>
          <p:nvSpPr>
            <p:cNvPr id="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334000" y="1752600"/>
            <a:ext cx="228600" cy="857250"/>
            <a:chOff x="3077" y="2111"/>
            <a:chExt cx="176" cy="481"/>
          </a:xfrm>
        </p:grpSpPr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267200" y="1752600"/>
            <a:ext cx="285750" cy="800100"/>
            <a:chOff x="4267" y="2160"/>
            <a:chExt cx="240" cy="481"/>
          </a:xfrm>
        </p:grpSpPr>
        <p:sp>
          <p:nvSpPr>
            <p:cNvPr id="14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7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367175"/>
          </a:xfrm>
        </p:spPr>
        <p:txBody>
          <a:bodyPr/>
          <a:lstStyle/>
          <a:p>
            <a:r>
              <a:rPr lang="en-US" sz="1800" dirty="0" smtClean="0"/>
              <a:t>In a collider, we will want to focus the beam in both planes as small as possible.</a:t>
            </a:r>
          </a:p>
          <a:p>
            <a:r>
              <a:rPr lang="en-US" sz="1800" dirty="0" smtClean="0"/>
              <a:t>This can be done with a symmetric pair of focusing triplets, matched to the lattice functions (dispersion suppression is assumed)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Recall that in a drift, β evolves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dirty="0" smtClean="0"/>
              <a:t> is measured from the location of the waist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33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3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86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056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15200" y="2819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52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FODO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28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2819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28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06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triplet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38600" y="28194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74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3124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Dispersion suppression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2133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Symmetric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62400" y="2438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724400" y="24384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4364568" y="3733800"/>
          <a:ext cx="141816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7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68" y="3733800"/>
                        <a:ext cx="141816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 flipV="1">
            <a:off x="4495800" y="30480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2743200" y="4419600"/>
          <a:ext cx="36068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8" name="Equation" r:id="rId5" imgW="2108160" imgH="444240" progId="Equation.3">
                  <p:embed/>
                </p:oleObj>
              </mc:Choice>
              <mc:Fallback>
                <p:oleObj name="Equation" r:id="rId5" imgW="2108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36068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Advance of a Low Beta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can calculate the phase advance of the insertion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L&gt;&gt;β*, this is about 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, which guarantees that all the lattice parameters will match except dispersion (and we’ve suppressed that).</a:t>
            </a:r>
          </a:p>
          <a:p>
            <a:r>
              <a:rPr lang="en-US" sz="1800" dirty="0" smtClean="0"/>
              <a:t>This means that each low beta insertion will increase the tune by about 1/2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05000" y="1143000"/>
          <a:ext cx="507541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5" name="Equation" r:id="rId3" imgW="3035160" imgH="774360" progId="Equation.3">
                  <p:embed/>
                </p:oleObj>
              </mc:Choice>
              <mc:Fallback>
                <p:oleObj name="Equation" r:id="rId3" imgW="3035160" imgH="774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3000"/>
                        <a:ext cx="5075419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90500"/>
            <a:ext cx="6837637" cy="463731"/>
          </a:xfrm>
        </p:spPr>
        <p:txBody>
          <a:bodyPr/>
          <a:lstStyle/>
          <a:p>
            <a:r>
              <a:rPr lang="en-US" dirty="0" smtClean="0"/>
              <a:t>Limits to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9FA3-8426-4C5C-8E62-0AF2AB6B41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34"/>
          <p:cNvGrpSpPr/>
          <p:nvPr/>
        </p:nvGrpSpPr>
        <p:grpSpPr>
          <a:xfrm>
            <a:off x="616286" y="817461"/>
            <a:ext cx="2688349" cy="4262955"/>
            <a:chOff x="1153956" y="894271"/>
            <a:chExt cx="2688349" cy="4262955"/>
          </a:xfrm>
        </p:grpSpPr>
        <p:cxnSp>
          <p:nvCxnSpPr>
            <p:cNvPr id="8" name="Straight Connector 7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5"/>
          <p:cNvGrpSpPr/>
          <p:nvPr/>
        </p:nvGrpSpPr>
        <p:grpSpPr>
          <a:xfrm flipH="1">
            <a:off x="3304635" y="817460"/>
            <a:ext cx="2688336" cy="4262955"/>
            <a:chOff x="1153956" y="894271"/>
            <a:chExt cx="2688349" cy="4262955"/>
          </a:xfrm>
        </p:grpSpPr>
        <p:cxnSp>
          <p:nvCxnSpPr>
            <p:cNvPr id="37" name="Straight Connector 36"/>
            <p:cNvCxnSpPr/>
            <p:nvPr/>
          </p:nvCxnSpPr>
          <p:spPr>
            <a:xfrm rot="5400000" flipH="1" flipV="1">
              <a:off x="1653221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1941259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229297" y="3928267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2517335" y="3947468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0399" y="2296054"/>
              <a:ext cx="3418045" cy="61448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H="1">
              <a:off x="1557207" y="2872128"/>
              <a:ext cx="4224551" cy="345645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077146" y="3928266"/>
              <a:ext cx="460860" cy="307240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1365184" y="3947467"/>
              <a:ext cx="460860" cy="268837"/>
            </a:xfrm>
            <a:prstGeom prst="line">
              <a:avLst/>
            </a:prstGeom>
            <a:ln>
              <a:solidFill>
                <a:srgbClr val="097D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307575" y="5426060"/>
          <a:ext cx="2027784" cy="80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9" name="Equation" r:id="rId3" imgW="1117440" imgH="444240" progId="Equation.3">
                  <p:embed/>
                </p:oleObj>
              </mc:Choice>
              <mc:Fallback>
                <p:oleObj name="Equation" r:id="rId3" imgW="11174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575" y="5426060"/>
                        <a:ext cx="2027784" cy="806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2"/>
          <p:cNvGrpSpPr/>
          <p:nvPr/>
        </p:nvGrpSpPr>
        <p:grpSpPr>
          <a:xfrm>
            <a:off x="2958992" y="894269"/>
            <a:ext cx="3033994" cy="4147745"/>
            <a:chOff x="2958992" y="894269"/>
            <a:chExt cx="3033994" cy="4147745"/>
          </a:xfrm>
        </p:grpSpPr>
        <p:cxnSp>
          <p:nvCxnSpPr>
            <p:cNvPr id="47" name="Straight Connector 46"/>
            <p:cNvCxnSpPr/>
            <p:nvPr/>
          </p:nvCxnSpPr>
          <p:spPr>
            <a:xfrm rot="16200000" flipH="1">
              <a:off x="1077145" y="2776116"/>
              <a:ext cx="4147743" cy="38404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576409" y="2968142"/>
              <a:ext cx="3878908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555739" y="2296053"/>
              <a:ext cx="2803565" cy="61448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207152" y="3678634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4303166" y="3851456"/>
              <a:ext cx="768100" cy="307240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783227" y="4024280"/>
              <a:ext cx="384053" cy="268836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5109674" y="4005079"/>
              <a:ext cx="345643" cy="115212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5301696" y="3736244"/>
              <a:ext cx="499266" cy="268835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5474518" y="3870659"/>
              <a:ext cx="729697" cy="307239"/>
            </a:xfrm>
            <a:prstGeom prst="line">
              <a:avLst/>
            </a:prstGeom>
            <a:ln>
              <a:solidFill>
                <a:srgbClr val="FF1F1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2037270" y="5042010"/>
            <a:ext cx="1190556" cy="57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19850" y="5579680"/>
            <a:ext cx="334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ym typeface="Symbol"/>
              </a:rPr>
              <a:t> small </a:t>
            </a:r>
            <a:r>
              <a:rPr lang="en-US" sz="1600" dirty="0" smtClean="0"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ym typeface="Symbol"/>
              </a:rPr>
              <a:t>* means large β</a:t>
            </a:r>
            <a:br>
              <a:rPr lang="en-US" sz="1600" dirty="0" smtClean="0">
                <a:sym typeface="Symbol"/>
              </a:rPr>
            </a:br>
            <a:r>
              <a:rPr lang="en-US" sz="1600" dirty="0" smtClean="0">
                <a:sym typeface="Symbol"/>
              </a:rPr>
              <a:t>    (aperture) at focusing triplet</a:t>
            </a:r>
            <a:endParaRPr lang="en-US" sz="1600" dirty="0"/>
          </a:p>
        </p:txBody>
      </p:sp>
      <p:sp>
        <p:nvSpPr>
          <p:cNvPr id="71" name="Freeform 70"/>
          <p:cNvSpPr/>
          <p:nvPr/>
        </p:nvSpPr>
        <p:spPr>
          <a:xfrm>
            <a:off x="3713019" y="894271"/>
            <a:ext cx="4987520" cy="4915840"/>
          </a:xfrm>
          <a:custGeom>
            <a:avLst/>
            <a:gdLst>
              <a:gd name="connsiteX0" fmla="*/ 4590473 w 5138498"/>
              <a:gd name="connsiteY0" fmla="*/ 4405746 h 4405746"/>
              <a:gd name="connsiteX1" fmla="*/ 4867564 w 5138498"/>
              <a:gd name="connsiteY1" fmla="*/ 3722255 h 4405746"/>
              <a:gd name="connsiteX2" fmla="*/ 4738255 w 5138498"/>
              <a:gd name="connsiteY2" fmla="*/ 1958109 h 4405746"/>
              <a:gd name="connsiteX3" fmla="*/ 2466109 w 5138498"/>
              <a:gd name="connsiteY3" fmla="*/ 637309 h 4405746"/>
              <a:gd name="connsiteX4" fmla="*/ 0 w 5138498"/>
              <a:gd name="connsiteY4" fmla="*/ 0 h 4405746"/>
              <a:gd name="connsiteX0" fmla="*/ 4590473 w 5092316"/>
              <a:gd name="connsiteY0" fmla="*/ 4405746 h 4405746"/>
              <a:gd name="connsiteX1" fmla="*/ 4738255 w 5092316"/>
              <a:gd name="connsiteY1" fmla="*/ 1958109 h 4405746"/>
              <a:gd name="connsiteX2" fmla="*/ 2466109 w 5092316"/>
              <a:gd name="connsiteY2" fmla="*/ 637309 h 4405746"/>
              <a:gd name="connsiteX3" fmla="*/ 0 w 5092316"/>
              <a:gd name="connsiteY3" fmla="*/ 0 h 4405746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4752808"/>
              <a:gd name="connsiteY0" fmla="*/ 4819961 h 4819961"/>
              <a:gd name="connsiteX1" fmla="*/ 4738255 w 4752808"/>
              <a:gd name="connsiteY1" fmla="*/ 1958109 h 4819961"/>
              <a:gd name="connsiteX2" fmla="*/ 2466109 w 4752808"/>
              <a:gd name="connsiteY2" fmla="*/ 637309 h 4819961"/>
              <a:gd name="connsiteX3" fmla="*/ 0 w 4752808"/>
              <a:gd name="connsiteY3" fmla="*/ 0 h 4819961"/>
              <a:gd name="connsiteX0" fmla="*/ 2553426 w 5027528"/>
              <a:gd name="connsiteY0" fmla="*/ 4819961 h 4819961"/>
              <a:gd name="connsiteX1" fmla="*/ 5012975 w 5027528"/>
              <a:gd name="connsiteY1" fmla="*/ 2598259 h 4819961"/>
              <a:gd name="connsiteX2" fmla="*/ 2466109 w 5027528"/>
              <a:gd name="connsiteY2" fmla="*/ 637309 h 4819961"/>
              <a:gd name="connsiteX3" fmla="*/ 0 w 5027528"/>
              <a:gd name="connsiteY3" fmla="*/ 0 h 4819961"/>
              <a:gd name="connsiteX0" fmla="*/ 2553426 w 5072480"/>
              <a:gd name="connsiteY0" fmla="*/ 4819961 h 4819961"/>
              <a:gd name="connsiteX1" fmla="*/ 5012975 w 5072480"/>
              <a:gd name="connsiteY1" fmla="*/ 2598259 h 4819961"/>
              <a:gd name="connsiteX2" fmla="*/ 2910457 w 5072480"/>
              <a:gd name="connsiteY2" fmla="*/ 753118 h 4819961"/>
              <a:gd name="connsiteX3" fmla="*/ 0 w 5072480"/>
              <a:gd name="connsiteY3" fmla="*/ 0 h 4819961"/>
              <a:gd name="connsiteX0" fmla="*/ 2553426 w 5151821"/>
              <a:gd name="connsiteY0" fmla="*/ 4819961 h 4819961"/>
              <a:gd name="connsiteX1" fmla="*/ 5092316 w 5151821"/>
              <a:gd name="connsiteY1" fmla="*/ 2861851 h 4819961"/>
              <a:gd name="connsiteX2" fmla="*/ 2910457 w 5151821"/>
              <a:gd name="connsiteY2" fmla="*/ 753118 h 4819961"/>
              <a:gd name="connsiteX3" fmla="*/ 0 w 5151821"/>
              <a:gd name="connsiteY3" fmla="*/ 0 h 481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821" h="4819961">
                <a:moveTo>
                  <a:pt x="2553426" y="4819961"/>
                </a:moveTo>
                <a:cubicBezTo>
                  <a:pt x="3408173" y="4619443"/>
                  <a:pt x="5032811" y="3539658"/>
                  <a:pt x="5092316" y="2861851"/>
                </a:cubicBezTo>
                <a:cubicBezTo>
                  <a:pt x="5151821" y="2184044"/>
                  <a:pt x="3759176" y="1230093"/>
                  <a:pt x="2910457" y="753118"/>
                </a:cubicBezTo>
                <a:cubicBezTo>
                  <a:pt x="2061738" y="276143"/>
                  <a:pt x="838200" y="155479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24260" y="5118820"/>
            <a:ext cx="683609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-1726420" y="3044950"/>
            <a:ext cx="44549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37895" y="504201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7880" y="817460"/>
            <a:ext cx="26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9239" y="2315255"/>
            <a:ext cx="241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</a:rPr>
              <a:t>β</a:t>
            </a:r>
            <a:r>
              <a:rPr lang="en-US" sz="1600" dirty="0" smtClean="0">
                <a:solidFill>
                  <a:srgbClr val="FF0000"/>
                </a:solidFill>
              </a:rPr>
              <a:t> distortion of off-momentum particles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 1/</a:t>
            </a:r>
            <a:r>
              <a:rPr lang="en-US" sz="1600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* </a:t>
            </a:r>
            <a:br>
              <a:rPr lang="en-US" sz="1600" dirty="0" smtClean="0">
                <a:solidFill>
                  <a:srgbClr val="FF0000"/>
                </a:solidFill>
                <a:sym typeface="Symbol"/>
              </a:rPr>
            </a:br>
            <a:r>
              <a:rPr lang="en-US" sz="16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ffects collimation)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4552798" y="3256177"/>
            <a:ext cx="345645" cy="230430"/>
          </a:xfrm>
          <a:prstGeom prst="straightConnector1">
            <a:avLst/>
          </a:prstGeom>
          <a:ln>
            <a:solidFill>
              <a:srgbClr val="FF1F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665" y="164575"/>
            <a:ext cx="8262937" cy="441325"/>
          </a:xfrm>
        </p:spPr>
        <p:txBody>
          <a:bodyPr/>
          <a:lstStyle/>
          <a:p>
            <a:r>
              <a:rPr lang="en-US" dirty="0" smtClean="0"/>
              <a:t>Example: The Case for New LHC </a:t>
            </a:r>
            <a:r>
              <a:rPr lang="en-US" dirty="0" err="1" smtClean="0"/>
              <a:t>Quadupoles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2665" y="625435"/>
            <a:ext cx="8355012" cy="363005"/>
          </a:xfrm>
        </p:spPr>
        <p:txBody>
          <a:bodyPr/>
          <a:lstStyle/>
          <a:p>
            <a:r>
              <a:rPr lang="en-US" dirty="0" smtClean="0"/>
              <a:t>Proposal to increase luminosity: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*=55 cm </a:t>
            </a:r>
            <a:r>
              <a:rPr 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*=10 cm</a:t>
            </a:r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>
              <a:buNone/>
            </a:pP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Need bigger quads to go to smaller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β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B3B5A-5052-4940-8887-DC0AFF3E24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4070930" cy="361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410200" y="16764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Existing quads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70 mm aperture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200 T/m gradient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Proposed for upgrade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At least 120 mm aperture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200 T/m gradient</a:t>
            </a:r>
          </a:p>
          <a:p>
            <a:pPr marL="228600" indent="-1143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Field 70% higher at pole face</a:t>
            </a:r>
          </a:p>
          <a:p>
            <a:pPr marL="228600" indent="-114300" algn="l"/>
            <a:endParaRPr lang="en-US" sz="1800" dirty="0" smtClean="0"/>
          </a:p>
          <a:p>
            <a:pPr marL="114300" algn="l"/>
            <a:r>
              <a:rPr lang="en-US" sz="1800" dirty="0" smtClean="0">
                <a:solidFill>
                  <a:srgbClr val="FF1F1F"/>
                </a:solidFill>
                <a:sym typeface="Symbol"/>
              </a:rPr>
              <a:t>Beyond the limit of </a:t>
            </a:r>
            <a:r>
              <a:rPr lang="en-US" sz="1800" dirty="0" err="1" smtClean="0">
                <a:solidFill>
                  <a:srgbClr val="FF1F1F"/>
                </a:solidFill>
                <a:sym typeface="Symbol"/>
              </a:rPr>
              <a:t>NbTi</a:t>
            </a:r>
            <a:endParaRPr lang="en-US" sz="1800" dirty="0" smtClean="0">
              <a:solidFill>
                <a:srgbClr val="FF1F1F"/>
              </a:solidFill>
              <a:sym typeface="Symbol"/>
            </a:endParaRPr>
          </a:p>
          <a:p>
            <a:pPr marL="114300" algn="l"/>
            <a:r>
              <a:rPr lang="en-US" sz="1800" dirty="0" smtClean="0">
                <a:solidFill>
                  <a:srgbClr val="FF1F1F"/>
                </a:solidFill>
                <a:sym typeface="Symbol"/>
              </a:rPr>
              <a:t>Must go to Nb</a:t>
            </a:r>
            <a:r>
              <a:rPr lang="en-US" sz="1800" baseline="-25000" dirty="0" smtClean="0">
                <a:solidFill>
                  <a:srgbClr val="FF1F1F"/>
                </a:solidFill>
                <a:sym typeface="Symbol"/>
              </a:rPr>
              <a:t>3</a:t>
            </a:r>
            <a:r>
              <a:rPr lang="en-US" sz="1800" dirty="0" smtClean="0">
                <a:solidFill>
                  <a:srgbClr val="FF1F1F"/>
                </a:solidFill>
                <a:sym typeface="Symbol"/>
              </a:rPr>
              <a:t>Sn</a:t>
            </a:r>
            <a:endParaRPr lang="en-US" sz="1800" dirty="0" smtClean="0">
              <a:solidFill>
                <a:srgbClr val="FF1F1F"/>
              </a:solidFill>
            </a:endParaRPr>
          </a:p>
          <a:p>
            <a:pPr marL="228600" indent="-114300" algn="l"/>
            <a:endParaRPr lang="en-US" sz="1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and Emittance Dilution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01596"/>
          </a:xfrm>
        </p:spPr>
        <p:txBody>
          <a:bodyPr/>
          <a:lstStyle/>
          <a:p>
            <a:r>
              <a:rPr lang="en-US" sz="1800" dirty="0" smtClean="0"/>
              <a:t>In our previous discussion, we implicitly assumed that the distribution of particles in phase space followed the ellipse defined by the lattice function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Once injected, these particles will </a:t>
            </a:r>
            <a:br>
              <a:rPr lang="en-US" sz="1800" dirty="0" smtClean="0"/>
            </a:br>
            <a:r>
              <a:rPr lang="en-US" sz="1800" dirty="0" smtClean="0"/>
              <a:t>follow the path defined by the lattice </a:t>
            </a:r>
            <a:br>
              <a:rPr lang="en-US" sz="1800" dirty="0" smtClean="0"/>
            </a:br>
            <a:r>
              <a:rPr lang="en-US" sz="1800" dirty="0" smtClean="0"/>
              <a:t>ellipse, effectively increasing the </a:t>
            </a:r>
            <a:br>
              <a:rPr lang="en-US" sz="1800" dirty="0" smtClean="0"/>
            </a:br>
            <a:r>
              <a:rPr lang="en-US" sz="1800" dirty="0" smtClean="0"/>
              <a:t>emittance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369325" y="181820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1125" y="273260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 rot="2700000">
            <a:off x="1151044" y="1928539"/>
            <a:ext cx="457200" cy="1601788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613" y="2778645"/>
            <a:ext cx="2825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4038" y="1667395"/>
            <a:ext cx="33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1990038" y="215634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142438" y="2156345"/>
            <a:ext cx="0" cy="5334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1961463" y="1824558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380438" y="2003945"/>
            <a:ext cx="5334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25"/>
          <p:cNvSpPr>
            <a:spLocks/>
          </p:cNvSpPr>
          <p:nvPr/>
        </p:nvSpPr>
        <p:spPr bwMode="auto">
          <a:xfrm>
            <a:off x="1521725" y="2613545"/>
            <a:ext cx="304800" cy="838200"/>
          </a:xfrm>
          <a:custGeom>
            <a:avLst/>
            <a:gdLst>
              <a:gd name="T0" fmla="*/ 2147483647 w 240"/>
              <a:gd name="T1" fmla="*/ 2147483647 h 456"/>
              <a:gd name="T2" fmla="*/ 2147483647 w 240"/>
              <a:gd name="T3" fmla="*/ 2147483647 h 456"/>
              <a:gd name="T4" fmla="*/ 0 w 240"/>
              <a:gd name="T5" fmla="*/ 0 h 456"/>
              <a:gd name="T6" fmla="*/ 0 60000 65536"/>
              <a:gd name="T7" fmla="*/ 0 60000 65536"/>
              <a:gd name="T8" fmla="*/ 0 60000 65536"/>
              <a:gd name="T9" fmla="*/ 0 w 240"/>
              <a:gd name="T10" fmla="*/ 0 h 456"/>
              <a:gd name="T11" fmla="*/ 240 w 240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56">
                <a:moveTo>
                  <a:pt x="240" y="432"/>
                </a:moveTo>
                <a:cubicBezTo>
                  <a:pt x="164" y="444"/>
                  <a:pt x="88" y="456"/>
                  <a:pt x="48" y="384"/>
                </a:cubicBezTo>
                <a:cubicBezTo>
                  <a:pt x="8" y="312"/>
                  <a:pt x="4" y="156"/>
                  <a:pt x="0" y="0"/>
                </a:cubicBezTo>
              </a:path>
            </a:pathLst>
          </a:custGeom>
          <a:noFill/>
          <a:ln w="9525" cap="flat" cmpd="sng">
            <a:solidFill>
              <a:srgbClr val="0099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7"/>
          <p:cNvSpPr>
            <a:spLocks noChangeAspect="1" noChangeArrowheads="1"/>
          </p:cNvSpPr>
          <p:nvPr/>
        </p:nvSpPr>
        <p:spPr bwMode="auto">
          <a:xfrm rot="2700000">
            <a:off x="1222576" y="1984814"/>
            <a:ext cx="365454" cy="14416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7"/>
          <p:cNvSpPr>
            <a:spLocks noChangeAspect="1" noChangeArrowheads="1"/>
          </p:cNvSpPr>
          <p:nvPr/>
        </p:nvSpPr>
        <p:spPr bwMode="auto">
          <a:xfrm rot="2700000">
            <a:off x="1250535" y="2145214"/>
            <a:ext cx="265206" cy="11532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7"/>
          <p:cNvSpPr>
            <a:spLocks noChangeAspect="1" noChangeArrowheads="1"/>
          </p:cNvSpPr>
          <p:nvPr/>
        </p:nvSpPr>
        <p:spPr bwMode="auto">
          <a:xfrm rot="2700000">
            <a:off x="1303104" y="2286977"/>
            <a:ext cx="136127" cy="9226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70746" y="2238233"/>
            <a:ext cx="324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…but there’s no guarantee 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What happens if this it’s not?</a:t>
            </a: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7117307" y="1875074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 flipV="1">
            <a:off x="6279107" y="2784144"/>
            <a:ext cx="1814015" cy="5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 rot="2700000">
            <a:off x="6899026" y="1985405"/>
            <a:ext cx="457200" cy="1601788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2020" y="1724261"/>
            <a:ext cx="33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Oval 7"/>
          <p:cNvSpPr>
            <a:spLocks noChangeAspect="1" noChangeArrowheads="1"/>
          </p:cNvSpPr>
          <p:nvPr/>
        </p:nvSpPr>
        <p:spPr bwMode="auto">
          <a:xfrm rot="4997903">
            <a:off x="6970558" y="2041680"/>
            <a:ext cx="365454" cy="144160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7"/>
          <p:cNvSpPr>
            <a:spLocks noChangeAspect="1" noChangeArrowheads="1"/>
          </p:cNvSpPr>
          <p:nvPr/>
        </p:nvSpPr>
        <p:spPr bwMode="auto">
          <a:xfrm rot="4997903">
            <a:off x="6998517" y="2202080"/>
            <a:ext cx="265206" cy="11532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7"/>
          <p:cNvSpPr>
            <a:spLocks noChangeAspect="1" noChangeArrowheads="1"/>
          </p:cNvSpPr>
          <p:nvPr/>
        </p:nvSpPr>
        <p:spPr bwMode="auto">
          <a:xfrm rot="4997903">
            <a:off x="7051086" y="2343843"/>
            <a:ext cx="136127" cy="9226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4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9106" y="2808215"/>
            <a:ext cx="2825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7629098" y="1351128"/>
            <a:ext cx="13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Lattice ellipse</a:t>
            </a:r>
          </a:p>
        </p:txBody>
      </p:sp>
      <p:cxnSp>
        <p:nvCxnSpPr>
          <p:cNvPr id="57" name="Straight Arrow Connector 56"/>
          <p:cNvCxnSpPr>
            <a:endCxn id="41" idx="0"/>
          </p:cNvCxnSpPr>
          <p:nvPr/>
        </p:nvCxnSpPr>
        <p:spPr>
          <a:xfrm flipH="1">
            <a:off x="7693944" y="1965278"/>
            <a:ext cx="180814" cy="25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40304" y="3195850"/>
            <a:ext cx="149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Injected particle distribution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7560860" y="2893325"/>
            <a:ext cx="68239" cy="272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263487" y="4020049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 flipV="1">
            <a:off x="4425287" y="4929119"/>
            <a:ext cx="1814015" cy="5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 rot="2700000">
            <a:off x="5045206" y="4130380"/>
            <a:ext cx="457200" cy="1601788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4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8200" y="3869236"/>
            <a:ext cx="338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" name="Group 71"/>
          <p:cNvGrpSpPr/>
          <p:nvPr/>
        </p:nvGrpSpPr>
        <p:grpSpPr>
          <a:xfrm>
            <a:off x="4578660" y="4724733"/>
            <a:ext cx="1441609" cy="365454"/>
            <a:chOff x="2899985" y="5216051"/>
            <a:chExt cx="1441609" cy="365454"/>
          </a:xfrm>
        </p:grpSpPr>
        <p:sp>
          <p:nvSpPr>
            <p:cNvPr id="65" name="Oval 7"/>
            <p:cNvSpPr>
              <a:spLocks noChangeAspect="1" noChangeArrowheads="1"/>
            </p:cNvSpPr>
            <p:nvPr/>
          </p:nvSpPr>
          <p:spPr bwMode="auto">
            <a:xfrm rot="4997903">
              <a:off x="3438063" y="4677973"/>
              <a:ext cx="365454" cy="14416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7"/>
            <p:cNvSpPr>
              <a:spLocks noChangeAspect="1" noChangeArrowheads="1"/>
            </p:cNvSpPr>
            <p:nvPr/>
          </p:nvSpPr>
          <p:spPr bwMode="auto">
            <a:xfrm rot="4997903">
              <a:off x="3466022" y="4838373"/>
              <a:ext cx="265206" cy="1153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7"/>
            <p:cNvSpPr>
              <a:spLocks noChangeAspect="1" noChangeArrowheads="1"/>
            </p:cNvSpPr>
            <p:nvPr/>
          </p:nvSpPr>
          <p:spPr bwMode="auto">
            <a:xfrm rot="4997903">
              <a:off x="3518591" y="4980136"/>
              <a:ext cx="136127" cy="9226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8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5286" y="4953190"/>
            <a:ext cx="2825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" name="Group 72"/>
          <p:cNvGrpSpPr/>
          <p:nvPr/>
        </p:nvGrpSpPr>
        <p:grpSpPr>
          <a:xfrm rot="2168851">
            <a:off x="4748725" y="4716012"/>
            <a:ext cx="1133695" cy="365454"/>
            <a:chOff x="2899985" y="5216051"/>
            <a:chExt cx="1441609" cy="365454"/>
          </a:xfrm>
        </p:grpSpPr>
        <p:sp>
          <p:nvSpPr>
            <p:cNvPr id="74" name="Oval 7"/>
            <p:cNvSpPr>
              <a:spLocks noChangeAspect="1" noChangeArrowheads="1"/>
            </p:cNvSpPr>
            <p:nvPr/>
          </p:nvSpPr>
          <p:spPr bwMode="auto">
            <a:xfrm rot="4997903">
              <a:off x="3438063" y="4677973"/>
              <a:ext cx="365454" cy="14416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7"/>
            <p:cNvSpPr>
              <a:spLocks noChangeAspect="1" noChangeArrowheads="1"/>
            </p:cNvSpPr>
            <p:nvPr/>
          </p:nvSpPr>
          <p:spPr bwMode="auto">
            <a:xfrm rot="4997903">
              <a:off x="3466022" y="4838373"/>
              <a:ext cx="265206" cy="1153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"/>
            <p:cNvSpPr>
              <a:spLocks noChangeAspect="1" noChangeArrowheads="1"/>
            </p:cNvSpPr>
            <p:nvPr/>
          </p:nvSpPr>
          <p:spPr bwMode="auto">
            <a:xfrm rot="4997903">
              <a:off x="3518591" y="4980136"/>
              <a:ext cx="136127" cy="9226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Oval 7"/>
          <p:cNvSpPr>
            <a:spLocks noChangeAspect="1" noChangeArrowheads="1"/>
          </p:cNvSpPr>
          <p:nvPr/>
        </p:nvSpPr>
        <p:spPr bwMode="auto">
          <a:xfrm rot="2700000">
            <a:off x="4677982" y="3183683"/>
            <a:ext cx="1042245" cy="3651478"/>
          </a:xfrm>
          <a:prstGeom prst="ellipse">
            <a:avLst/>
          </a:prstGeom>
          <a:noFill/>
          <a:ln w="25400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648734" y="5147481"/>
            <a:ext cx="173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Effective (increased) emittance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6305266" y="4763069"/>
            <a:ext cx="36848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73157"/>
              </p:ext>
            </p:extLst>
          </p:nvPr>
        </p:nvGraphicFramePr>
        <p:xfrm>
          <a:off x="1447800" y="1524000"/>
          <a:ext cx="4572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77" name="Equation" r:id="rId5" imgW="317500" imgH="254000" progId="Equation.DSMT4">
                  <p:embed/>
                </p:oleObj>
              </mc:Choice>
              <mc:Fallback>
                <p:oleObj name="Equation" r:id="rId5" imgW="317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1524000"/>
                        <a:ext cx="45720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125"/>
              </p:ext>
            </p:extLst>
          </p:nvPr>
        </p:nvGraphicFramePr>
        <p:xfrm>
          <a:off x="2209800" y="2286000"/>
          <a:ext cx="457200" cy="3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78" name="Equation" r:id="rId7" imgW="292100" imgH="254000" progId="Equation.DSMT4">
                  <p:embed/>
                </p:oleObj>
              </mc:Choice>
              <mc:Fallback>
                <p:oleObj name="Equation" r:id="rId7" imgW="292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286000"/>
                        <a:ext cx="457200" cy="396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6982"/>
              </p:ext>
            </p:extLst>
          </p:nvPr>
        </p:nvGraphicFramePr>
        <p:xfrm>
          <a:off x="1981200" y="3276600"/>
          <a:ext cx="10144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79" name="Equation" r:id="rId9" imgW="647700" imgH="152400" progId="Equation.DSMT4">
                  <p:embed/>
                </p:oleObj>
              </mc:Choice>
              <mc:Fallback>
                <p:oleObj name="Equation" r:id="rId9" imgW="647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276600"/>
                        <a:ext cx="10144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61171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961154"/>
          </a:xfrm>
        </p:spPr>
        <p:txBody>
          <a:bodyPr/>
          <a:lstStyle/>
          <a:p>
            <a:r>
              <a:rPr lang="en-US" sz="1800" dirty="0" smtClean="0"/>
              <a:t>In our definition and derivation of the lattice function, a closed path through a periodic system.  This definition doesn’t exist for a beam line, but once we know the lattice functions at one point, we know how to propagate the lattice function down the beam line.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90146" name="Picture 2" descr="http://nahandbook.web.cern.ch/nahandbook/default/h8/layout/H8beamline.gif"/>
          <p:cNvPicPr>
            <a:picLocks noChangeAspect="1" noChangeArrowheads="1"/>
          </p:cNvPicPr>
          <p:nvPr/>
        </p:nvPicPr>
        <p:blipFill>
          <a:blip r:embed="rId3" cstate="print"/>
          <a:srcRect t="17223" b="37997"/>
          <a:stretch>
            <a:fillRect/>
          </a:stretch>
        </p:blipFill>
        <p:spPr bwMode="auto">
          <a:xfrm>
            <a:off x="1684124" y="2770495"/>
            <a:ext cx="6096000" cy="1419368"/>
          </a:xfrm>
          <a:prstGeom prst="rect">
            <a:avLst/>
          </a:prstGeom>
          <a:noFill/>
        </p:spPr>
      </p:pic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1151198" y="4678410"/>
          <a:ext cx="71294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3568680" imgH="711000" progId="Equation.3">
                  <p:embed/>
                </p:oleObj>
              </mc:Choice>
              <mc:Fallback>
                <p:oleObj name="Equation" r:id="rId4" imgW="3568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98" y="4678410"/>
                        <a:ext cx="71294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871371" y="2823665"/>
          <a:ext cx="735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368280" imgH="711000" progId="Equation.3">
                  <p:embed/>
                </p:oleObj>
              </mc:Choice>
              <mc:Fallback>
                <p:oleObj name="Equation" r:id="rId6" imgW="368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71" y="2823665"/>
                        <a:ext cx="735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7877412" y="2662735"/>
          <a:ext cx="838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419040" imgH="711000" progId="Equation.3">
                  <p:embed/>
                </p:oleObj>
              </mc:Choice>
              <mc:Fallback>
                <p:oleObj name="Equation" r:id="rId8" imgW="419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412" y="2662735"/>
                        <a:ext cx="8382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0" name="Object 6"/>
          <p:cNvGraphicFramePr>
            <a:graphicFrameLocks noChangeAspect="1"/>
          </p:cNvGraphicFramePr>
          <p:nvPr/>
        </p:nvGraphicFramePr>
        <p:xfrm>
          <a:off x="3852342" y="1924738"/>
          <a:ext cx="1319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0" imgW="660240" imgH="215640" progId="Equation.DSMT4">
                  <p:embed/>
                </p:oleObj>
              </mc:Choice>
              <mc:Fallback>
                <p:oleObj name="Equation" r:id="rId10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42" y="1924738"/>
                        <a:ext cx="13192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>
          <a:xfrm rot="5400000">
            <a:off x="4592472" y="-525439"/>
            <a:ext cx="232015" cy="6168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796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961154"/>
          </a:xfrm>
        </p:spPr>
        <p:txBody>
          <a:bodyPr/>
          <a:lstStyle/>
          <a:p>
            <a:r>
              <a:rPr lang="en-US" sz="1800" dirty="0" smtClean="0"/>
              <a:t>When extracting beam from a ring, the initial optics of the beam line are set by the optics at the point of extraction.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particles from a source, the initial lattice functions can be defined by the distribution of the particles out of the source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90148" name="Object 4"/>
          <p:cNvGraphicFramePr>
            <a:graphicFrameLocks noChangeAspect="1"/>
          </p:cNvGraphicFramePr>
          <p:nvPr/>
        </p:nvGraphicFramePr>
        <p:xfrm>
          <a:off x="3723753" y="1622662"/>
          <a:ext cx="735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7" name="Equation" r:id="rId3" imgW="368280" imgH="711000" progId="Equation.3">
                  <p:embed/>
                </p:oleObj>
              </mc:Choice>
              <mc:Fallback>
                <p:oleObj name="Equation" r:id="rId3" imgW="368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3" y="1622662"/>
                        <a:ext cx="735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1255595" y="1514902"/>
            <a:ext cx="1692322" cy="1555844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flipV="1">
            <a:off x="2101756" y="1514901"/>
            <a:ext cx="3835020" cy="1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47666" y="1596790"/>
            <a:ext cx="982638" cy="31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2168438">
            <a:off x="1148680" y="4302201"/>
            <a:ext cx="405327" cy="1091821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351128" y="4176215"/>
            <a:ext cx="27296" cy="140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36979" y="4858603"/>
            <a:ext cx="1310185" cy="2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254156" y="4817660"/>
            <a:ext cx="2972937" cy="2276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2811627" y="5091468"/>
          <a:ext cx="735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8" name="Equation" r:id="rId5" imgW="368280" imgH="711000" progId="Equation.DSMT4">
                  <p:embed/>
                </p:oleObj>
              </mc:Choice>
              <mc:Fallback>
                <p:oleObj name="Equation" r:id="rId5" imgW="368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627" y="5091468"/>
                        <a:ext cx="735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 flipV="1">
            <a:off x="1735540" y="5065596"/>
            <a:ext cx="982638" cy="313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09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91175"/>
          </a:xfrm>
        </p:spPr>
        <p:txBody>
          <a:bodyPr/>
          <a:lstStyle/>
          <a:p>
            <a:r>
              <a:rPr lang="en-US" sz="2000" dirty="0" smtClean="0"/>
              <a:t>So far, we’ve talked about nice, periodic lattice, but that may not be all that useful in the real world.  In particular, we generally want</a:t>
            </a:r>
          </a:p>
          <a:p>
            <a:pPr lvl="1"/>
            <a:r>
              <a:rPr lang="en-US" sz="1800" dirty="0" smtClean="0"/>
              <a:t>Locations for injection of extraction.</a:t>
            </a:r>
          </a:p>
          <a:p>
            <a:pPr lvl="1"/>
            <a:r>
              <a:rPr lang="en-US" sz="1800" dirty="0" smtClean="0"/>
              <a:t>“Straight” sections for RF, instrumentation, etc</a:t>
            </a:r>
          </a:p>
          <a:p>
            <a:pPr lvl="1"/>
            <a:r>
              <a:rPr lang="en-US" sz="1800" dirty="0" smtClean="0"/>
              <a:t>Low beta points for collisions</a:t>
            </a:r>
          </a:p>
          <a:p>
            <a:r>
              <a:rPr lang="en-US" dirty="0" smtClean="0"/>
              <a:t>Since we generally think of these as taking the place of things in our lattice, we call them “insertions”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5800" y="4343400"/>
            <a:ext cx="1143000" cy="457200"/>
            <a:chOff x="914400" y="4343400"/>
            <a:chExt cx="1143000" cy="457200"/>
          </a:xfrm>
        </p:grpSpPr>
        <p:sp>
          <p:nvSpPr>
            <p:cNvPr id="9" name="Rectangle 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4343400"/>
            <a:ext cx="1143000" cy="457200"/>
            <a:chOff x="914400" y="4343400"/>
            <a:chExt cx="1143000" cy="457200"/>
          </a:xfrm>
        </p:grpSpPr>
        <p:sp>
          <p:nvSpPr>
            <p:cNvPr id="13" name="Rectangle 12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4343400"/>
            <a:ext cx="1143000" cy="457200"/>
            <a:chOff x="914400" y="4343400"/>
            <a:chExt cx="1143000" cy="457200"/>
          </a:xfrm>
        </p:grpSpPr>
        <p:sp>
          <p:nvSpPr>
            <p:cNvPr id="16" name="Rectangle 15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4343400"/>
            <a:ext cx="1143000" cy="457200"/>
            <a:chOff x="914400" y="4343400"/>
            <a:chExt cx="1143000" cy="457200"/>
          </a:xfrm>
        </p:grpSpPr>
        <p:sp>
          <p:nvSpPr>
            <p:cNvPr id="19" name="Rectangle 18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9400" y="4343400"/>
            <a:ext cx="1143000" cy="457200"/>
            <a:chOff x="914400" y="4343400"/>
            <a:chExt cx="1143000" cy="457200"/>
          </a:xfrm>
        </p:grpSpPr>
        <p:sp>
          <p:nvSpPr>
            <p:cNvPr id="22" name="Rectangle 21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72400" y="4343400"/>
            <a:ext cx="1143000" cy="457200"/>
            <a:chOff x="914400" y="4343400"/>
            <a:chExt cx="1143000" cy="457200"/>
          </a:xfrm>
        </p:grpSpPr>
        <p:sp>
          <p:nvSpPr>
            <p:cNvPr id="25" name="Rectangle 2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419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latin typeface="+mn-lt"/>
                </a:rPr>
                <a:t>FODO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114800" y="43434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672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Insertion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9000" y="541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 lattice functions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054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91000" y="4953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and Beta 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86175"/>
          </a:xfrm>
        </p:spPr>
        <p:txBody>
          <a:bodyPr/>
          <a:lstStyle/>
          <a:p>
            <a:r>
              <a:rPr lang="en-US" sz="2000" dirty="0" smtClean="0"/>
              <a:t>Simply modifying a section of the lattice without matching will result in a distortion of the lattice functions around the ring (sometimes called “beta” beating)</a:t>
            </a:r>
          </a:p>
          <a:p>
            <a:r>
              <a:rPr lang="en-US" sz="2000" dirty="0" smtClean="0"/>
              <a:t>Here’s an example of increasing the drift space in one FODO cell from 5 to 7.5 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3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0930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Collins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51825" cy="681375"/>
          </a:xfrm>
        </p:spPr>
        <p:txBody>
          <a:bodyPr/>
          <a:lstStyle/>
          <a:p>
            <a:r>
              <a:rPr lang="en-US" sz="1800" dirty="0" smtClean="0"/>
              <a:t>A Collins Insertion is a way of using two quads to put a straight section into a FODO lattice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</a:t>
            </a:r>
            <a:r>
              <a:rPr lang="en-US" sz="1800" i="1" dirty="0" smtClean="0"/>
              <a:t>s</a:t>
            </a:r>
            <a:r>
              <a:rPr lang="en-US" sz="1800" i="1" baseline="-25000" dirty="0" smtClean="0"/>
              <a:t>2</a:t>
            </a:r>
            <a:r>
              <a:rPr lang="en-US" sz="1800" dirty="0" smtClean="0"/>
              <a:t> is the usable straight region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1143000" y="2057400"/>
            <a:ext cx="2400300" cy="857250"/>
            <a:chOff x="685800" y="1600200"/>
            <a:chExt cx="3200400" cy="1143000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26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3"/>
          <p:cNvGrpSpPr>
            <a:grpSpLocks/>
          </p:cNvGrpSpPr>
          <p:nvPr/>
        </p:nvGrpSpPr>
        <p:grpSpPr bwMode="auto">
          <a:xfrm>
            <a:off x="4953000" y="1981200"/>
            <a:ext cx="381000" cy="1066800"/>
            <a:chOff x="4267" y="2160"/>
            <a:chExt cx="240" cy="481"/>
          </a:xfrm>
        </p:grpSpPr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4267" y="2161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4416" y="2160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4267" y="216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4267" y="2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0"/>
          <p:cNvGrpSpPr>
            <a:grpSpLocks/>
          </p:cNvGrpSpPr>
          <p:nvPr/>
        </p:nvGrpSpPr>
        <p:grpSpPr bwMode="auto">
          <a:xfrm>
            <a:off x="4038600" y="1981200"/>
            <a:ext cx="304800" cy="1143000"/>
            <a:chOff x="3077" y="2111"/>
            <a:chExt cx="176" cy="481"/>
          </a:xfrm>
        </p:grpSpPr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168" y="2112"/>
              <a:ext cx="85" cy="480"/>
            </a:xfrm>
            <a:custGeom>
              <a:avLst/>
              <a:gdLst>
                <a:gd name="T0" fmla="*/ 0 w 85"/>
                <a:gd name="T1" fmla="*/ 0 h 480"/>
                <a:gd name="T2" fmla="*/ 81 w 85"/>
                <a:gd name="T3" fmla="*/ 244 h 480"/>
                <a:gd name="T4" fmla="*/ 23 w 85"/>
                <a:gd name="T5" fmla="*/ 480 h 480"/>
                <a:gd name="T6" fmla="*/ 0 60000 65536"/>
                <a:gd name="T7" fmla="*/ 0 60000 65536"/>
                <a:gd name="T8" fmla="*/ 0 60000 65536"/>
                <a:gd name="T9" fmla="*/ 0 w 85"/>
                <a:gd name="T10" fmla="*/ 0 h 480"/>
                <a:gd name="T11" fmla="*/ 85 w 85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80">
                  <a:moveTo>
                    <a:pt x="0" y="0"/>
                  </a:moveTo>
                  <a:cubicBezTo>
                    <a:pt x="14" y="41"/>
                    <a:pt x="77" y="164"/>
                    <a:pt x="81" y="244"/>
                  </a:cubicBezTo>
                  <a:cubicBezTo>
                    <a:pt x="85" y="324"/>
                    <a:pt x="35" y="431"/>
                    <a:pt x="23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3077" y="2111"/>
              <a:ext cx="90" cy="480"/>
            </a:xfrm>
            <a:custGeom>
              <a:avLst/>
              <a:gdLst>
                <a:gd name="T0" fmla="*/ 90 w 90"/>
                <a:gd name="T1" fmla="*/ 480 h 480"/>
                <a:gd name="T2" fmla="*/ 4 w 90"/>
                <a:gd name="T3" fmla="*/ 264 h 480"/>
                <a:gd name="T4" fmla="*/ 67 w 90"/>
                <a:gd name="T5" fmla="*/ 0 h 480"/>
                <a:gd name="T6" fmla="*/ 0 60000 65536"/>
                <a:gd name="T7" fmla="*/ 0 60000 65536"/>
                <a:gd name="T8" fmla="*/ 0 60000 65536"/>
                <a:gd name="T9" fmla="*/ 0 w 90"/>
                <a:gd name="T10" fmla="*/ 0 h 480"/>
                <a:gd name="T11" fmla="*/ 90 w 9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480">
                  <a:moveTo>
                    <a:pt x="90" y="480"/>
                  </a:moveTo>
                  <a:cubicBezTo>
                    <a:pt x="76" y="444"/>
                    <a:pt x="8" y="344"/>
                    <a:pt x="4" y="264"/>
                  </a:cubicBezTo>
                  <a:cubicBezTo>
                    <a:pt x="0" y="184"/>
                    <a:pt x="54" y="55"/>
                    <a:pt x="6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5715000" y="2057400"/>
            <a:ext cx="2400300" cy="857250"/>
            <a:chOff x="685800" y="1600200"/>
            <a:chExt cx="3200400" cy="1143000"/>
          </a:xfrm>
        </p:grpSpPr>
        <p:grpSp>
          <p:nvGrpSpPr>
            <p:cNvPr id="62" name="Group 50"/>
            <p:cNvGrpSpPr>
              <a:grpSpLocks/>
            </p:cNvGrpSpPr>
            <p:nvPr/>
          </p:nvGrpSpPr>
          <p:grpSpPr bwMode="auto">
            <a:xfrm>
              <a:off x="1676400" y="1600200"/>
              <a:ext cx="304800" cy="1143000"/>
              <a:chOff x="3077" y="2111"/>
              <a:chExt cx="176" cy="481"/>
            </a:xfrm>
          </p:grpSpPr>
          <p:sp>
            <p:nvSpPr>
              <p:cNvPr id="85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53"/>
            <p:cNvGrpSpPr>
              <a:grpSpLocks/>
            </p:cNvGrpSpPr>
            <p:nvPr/>
          </p:nvGrpSpPr>
          <p:grpSpPr bwMode="auto">
            <a:xfrm>
              <a:off x="685800" y="1600200"/>
              <a:ext cx="381000" cy="1066800"/>
              <a:chOff x="4267" y="2160"/>
              <a:chExt cx="240" cy="481"/>
            </a:xfrm>
          </p:grpSpPr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50"/>
            <p:cNvGrpSpPr>
              <a:grpSpLocks/>
            </p:cNvGrpSpPr>
            <p:nvPr/>
          </p:nvGrpSpPr>
          <p:grpSpPr bwMode="auto">
            <a:xfrm>
              <a:off x="3581400" y="1600200"/>
              <a:ext cx="304800" cy="1143000"/>
              <a:chOff x="3077" y="2111"/>
              <a:chExt cx="176" cy="481"/>
            </a:xfrm>
          </p:grpSpPr>
          <p:sp>
            <p:nvSpPr>
              <p:cNvPr id="79" name="Freeform 51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2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3"/>
            <p:cNvGrpSpPr>
              <a:grpSpLocks/>
            </p:cNvGrpSpPr>
            <p:nvPr/>
          </p:nvGrpSpPr>
          <p:grpSpPr bwMode="auto">
            <a:xfrm>
              <a:off x="2590800" y="1600200"/>
              <a:ext cx="381000" cy="1066800"/>
              <a:chOff x="4267" y="2160"/>
              <a:chExt cx="240" cy="481"/>
            </a:xfrm>
          </p:grpSpPr>
          <p:sp>
            <p:nvSpPr>
              <p:cNvPr id="75" name="Freeform 54"/>
              <p:cNvSpPr>
                <a:spLocks/>
              </p:cNvSpPr>
              <p:nvPr/>
            </p:nvSpPr>
            <p:spPr bwMode="auto">
              <a:xfrm>
                <a:off x="4267" y="2161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55"/>
              <p:cNvSpPr>
                <a:spLocks/>
              </p:cNvSpPr>
              <p:nvPr/>
            </p:nvSpPr>
            <p:spPr bwMode="auto">
              <a:xfrm>
                <a:off x="4416" y="2160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56"/>
              <p:cNvSpPr>
                <a:spLocks noChangeShapeType="1"/>
              </p:cNvSpPr>
              <p:nvPr/>
            </p:nvSpPr>
            <p:spPr bwMode="auto">
              <a:xfrm>
                <a:off x="4267" y="216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57"/>
              <p:cNvSpPr>
                <a:spLocks noChangeShapeType="1"/>
              </p:cNvSpPr>
              <p:nvPr/>
            </p:nvSpPr>
            <p:spPr bwMode="auto">
              <a:xfrm>
                <a:off x="4267" y="264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1219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19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1336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2860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124200" y="1752600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276600" y="1676400"/>
              <a:ext cx="15240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2590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10287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9" name="Equation" r:id="rId3" imgW="266400" imgH="203040" progId="Equation.3">
                  <p:embed/>
                </p:oleObj>
              </mc:Choice>
              <mc:Fallback>
                <p:oleObj name="Equation" r:id="rId3" imgW="266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3" name="Object 3"/>
          <p:cNvGraphicFramePr>
            <a:graphicFrameLocks noChangeAspect="1"/>
          </p:cNvGraphicFramePr>
          <p:nvPr/>
        </p:nvGraphicFramePr>
        <p:xfrm>
          <a:off x="1828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0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24765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1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3276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2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56388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3" name="Equation" r:id="rId9" imgW="266400" imgH="203040" progId="Equation.3">
                  <p:embed/>
                </p:oleObj>
              </mc:Choice>
              <mc:Fallback>
                <p:oleObj name="Equation" r:id="rId9" imgW="2664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64008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4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8" name="Object 8"/>
          <p:cNvGraphicFramePr>
            <a:graphicFrameLocks noChangeAspect="1"/>
          </p:cNvGraphicFramePr>
          <p:nvPr/>
        </p:nvGraphicFramePr>
        <p:xfrm>
          <a:off x="7010400" y="29718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5" name="Equation" r:id="rId11" imgW="266400" imgH="203040" progId="Equation.3">
                  <p:embed/>
                </p:oleObj>
              </mc:Choice>
              <mc:Fallback>
                <p:oleObj name="Equation" r:id="rId11" imgW="2664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53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7848600" y="2971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6" name="Equation" r:id="rId12" imgW="152280" imgH="203040" progId="Equation.3">
                  <p:embed/>
                </p:oleObj>
              </mc:Choice>
              <mc:Fallback>
                <p:oleObj name="Equation" r:id="rId12" imgW="1522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971800"/>
                        <a:ext cx="30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38100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290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752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0" name="Object 10"/>
          <p:cNvGraphicFramePr>
            <a:graphicFrameLocks noChangeAspect="1"/>
          </p:cNvGraphicFramePr>
          <p:nvPr/>
        </p:nvGraphicFramePr>
        <p:xfrm>
          <a:off x="4495800" y="20574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7" name="Equation" r:id="rId13" imgW="152280" imgH="215640" progId="Equation.3">
                  <p:embed/>
                </p:oleObj>
              </mc:Choice>
              <mc:Fallback>
                <p:oleObj name="Equation" r:id="rId13" imgW="152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1" name="Object 11"/>
          <p:cNvGraphicFramePr>
            <a:graphicFrameLocks noChangeAspect="1"/>
          </p:cNvGraphicFramePr>
          <p:nvPr/>
        </p:nvGraphicFramePr>
        <p:xfrm>
          <a:off x="3810000" y="1371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8" name="Equation" r:id="rId15" imgW="139680" imgH="215640" progId="Equation.3">
                  <p:embed/>
                </p:oleObj>
              </mc:Choice>
              <mc:Fallback>
                <p:oleObj name="Equation" r:id="rId15" imgW="1396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>
            <a:off x="3810000" y="19050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5181600" y="12954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9" name="Equation" r:id="rId17" imgW="139680" imgH="215640" progId="Equation.3">
                  <p:embed/>
                </p:oleObj>
              </mc:Choice>
              <mc:Fallback>
                <p:oleObj name="Equation" r:id="rId17" imgW="1396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>
            <a:off x="5181600" y="1828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53" idx="1"/>
          </p:cNvCxnSpPr>
          <p:nvPr/>
        </p:nvCxnSpPr>
        <p:spPr>
          <a:xfrm>
            <a:off x="4343400" y="2514600"/>
            <a:ext cx="738188" cy="99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90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562600" y="37338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3" name="Object 13"/>
          <p:cNvGraphicFramePr>
            <a:graphicFrameLocks noChangeAspect="1"/>
          </p:cNvGraphicFramePr>
          <p:nvPr/>
        </p:nvGraphicFramePr>
        <p:xfrm>
          <a:off x="34290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0" name="Equation" r:id="rId18" imgW="164880" imgH="393480" progId="Equation.3">
                  <p:embed/>
                </p:oleObj>
              </mc:Choice>
              <mc:Fallback>
                <p:oleObj name="Equation" r:id="rId18" imgW="16488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5638800" y="3810000"/>
          <a:ext cx="33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1" name="Equation" r:id="rId20" imgW="164880" imgH="393480" progId="Equation.3">
                  <p:embed/>
                </p:oleObj>
              </mc:Choice>
              <mc:Fallback>
                <p:oleObj name="Equation" r:id="rId20" imgW="16488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10000"/>
                        <a:ext cx="33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Connector 122"/>
          <p:cNvCxnSpPr/>
          <p:nvPr/>
        </p:nvCxnSpPr>
        <p:spPr>
          <a:xfrm>
            <a:off x="1981200" y="3352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81200" y="36576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5" name="Object 15"/>
          <p:cNvGraphicFramePr>
            <a:graphicFrameLocks noChangeAspect="1"/>
          </p:cNvGraphicFramePr>
          <p:nvPr/>
        </p:nvGraphicFramePr>
        <p:xfrm>
          <a:off x="2463800" y="3810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2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8100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6" name="Object 16"/>
          <p:cNvGraphicFramePr>
            <a:graphicFrameLocks noChangeAspect="1"/>
          </p:cNvGraphicFramePr>
          <p:nvPr/>
        </p:nvGraphicFramePr>
        <p:xfrm>
          <a:off x="4051300" y="44831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3" name="Equation" r:id="rId23" imgW="660240" imgH="228600" progId="Equation.3">
                  <p:embed/>
                </p:oleObj>
              </mc:Choice>
              <mc:Fallback>
                <p:oleObj name="Equation" r:id="rId23" imgW="6602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483100"/>
                        <a:ext cx="132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 flipH="1" flipV="1">
            <a:off x="3886200" y="3962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257800" y="39624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37" name="Object 17"/>
          <p:cNvGraphicFramePr>
            <a:graphicFrameLocks noChangeAspect="1"/>
          </p:cNvGraphicFramePr>
          <p:nvPr/>
        </p:nvGraphicFramePr>
        <p:xfrm>
          <a:off x="4025900" y="32385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4" name="Equation" r:id="rId25" imgW="164880" imgH="164880" progId="Equation.3">
                  <p:embed/>
                </p:oleObj>
              </mc:Choice>
              <mc:Fallback>
                <p:oleObj name="Equation" r:id="rId25" imgW="16488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385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8" name="Object 18"/>
          <p:cNvGraphicFramePr>
            <a:graphicFrameLocks noChangeAspect="1"/>
          </p:cNvGraphicFramePr>
          <p:nvPr/>
        </p:nvGraphicFramePr>
        <p:xfrm>
          <a:off x="4953000" y="3276600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5" name="Equation" r:id="rId27" imgW="266400" imgH="164880" progId="Equation.3">
                  <p:embed/>
                </p:oleObj>
              </mc:Choice>
              <mc:Fallback>
                <p:oleObj name="Equation" r:id="rId27" imgW="26640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51825" cy="762000"/>
          </a:xfrm>
        </p:spPr>
        <p:txBody>
          <a:bodyPr/>
          <a:lstStyle/>
          <a:p>
            <a:r>
              <a:rPr lang="en-US" sz="1800" dirty="0" smtClean="0"/>
              <a:t>Require that the lattice functions at both ends of the insertion match the regular lattice functions at those point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μ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is a free parameter</a:t>
            </a:r>
          </a:p>
          <a:p>
            <a:r>
              <a:rPr lang="en-US" sz="1800" dirty="0" smtClean="0"/>
              <a:t>After a bit of algebra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Maximize 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with </a:t>
            </a:r>
            <a:r>
              <a:rPr lang="en-US" sz="1800" dirty="0" err="1" smtClean="0"/>
              <a:t>μ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latin typeface="Symbol" pitchFamily="18" charset="2"/>
              </a:rPr>
              <a:t>p</a:t>
            </a:r>
            <a:r>
              <a:rPr lang="en-US" sz="1800" dirty="0" smtClean="0"/>
              <a:t>/2, α max (which is why we locate it </a:t>
            </a:r>
            <a:r>
              <a:rPr lang="en-US" sz="1800" i="1" dirty="0" smtClean="0"/>
              <a:t>L/2 </a:t>
            </a:r>
            <a:r>
              <a:rPr lang="en-US" sz="1800" dirty="0" smtClean="0"/>
              <a:t>from quad)</a:t>
            </a:r>
          </a:p>
          <a:p>
            <a:r>
              <a:rPr lang="en-US" sz="1800" dirty="0" smtClean="0"/>
              <a:t>Works in both planes if α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=-α</a:t>
            </a:r>
            <a:r>
              <a:rPr lang="en-US" sz="1800" baseline="-25000" dirty="0" smtClean="0"/>
              <a:t>y</a:t>
            </a:r>
            <a:r>
              <a:rPr lang="en-US" sz="1800" dirty="0" smtClean="0"/>
              <a:t> (true for simple FODO)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35100" y="990600"/>
          <a:ext cx="6046788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3" name="Equation" r:id="rId3" imgW="2895480" imgH="1041120" progId="Equation.3">
                  <p:embed/>
                </p:oleObj>
              </mc:Choice>
              <mc:Fallback>
                <p:oleObj name="Equation" r:id="rId3" imgW="2895480" imgH="104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990600"/>
                        <a:ext cx="6046788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286000" y="4038600"/>
          <a:ext cx="46402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4" name="Equation" r:id="rId5" imgW="2222280" imgH="596880" progId="Equation.3">
                  <p:embed/>
                </p:oleObj>
              </mc:Choice>
              <mc:Fallback>
                <p:oleObj name="Equation" r:id="rId5" imgW="2222280" imgH="596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640262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The problem with the Collins insertion is that it does </a:t>
            </a:r>
            <a:r>
              <a:rPr lang="en-US" sz="1800" i="1" dirty="0" smtClean="0"/>
              <a:t>not</a:t>
            </a:r>
            <a:r>
              <a:rPr lang="en-US" sz="1800" dirty="0" smtClean="0"/>
              <a:t> match dispersion, so just sticking it in the lattice will lead to distortions in the dispersion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typically dealt with by suppressing the dispersion entirely in the region of the insertion.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Lattice Matching and Insertions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42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1447800"/>
            <a:ext cx="3407278" cy="376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5029200" y="19050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Collins Insertion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3989</TotalTime>
  <Words>1239</Words>
  <Application>Microsoft Macintosh PowerPoint</Application>
  <PresentationFormat>On-screen Show (4:3)</PresentationFormat>
  <Paragraphs>239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Opulent</vt:lpstr>
      <vt:lpstr>Equation</vt:lpstr>
      <vt:lpstr>MathType 6.0 Equation</vt:lpstr>
      <vt:lpstr>Insertions and Matching</vt:lpstr>
      <vt:lpstr>Mismatch and Emittance Dilution</vt:lpstr>
      <vt:lpstr>Beam Lines</vt:lpstr>
      <vt:lpstr>Establishing Initial Conditions</vt:lpstr>
      <vt:lpstr>Insertions</vt:lpstr>
      <vt:lpstr>Mismatch and Beta Beating</vt:lpstr>
      <vt:lpstr>Collins Insertion</vt:lpstr>
      <vt:lpstr>PowerPoint Presentation</vt:lpstr>
      <vt:lpstr>Dispersion Suppression</vt:lpstr>
      <vt:lpstr>Dispersion Suppression (cont’d)</vt:lpstr>
      <vt:lpstr>PowerPoint Presentation</vt:lpstr>
      <vt:lpstr>Combining Insertions</vt:lpstr>
      <vt:lpstr>Focusing Triplet </vt:lpstr>
      <vt:lpstr>Low b Insertions</vt:lpstr>
      <vt:lpstr>Phase Advance of a Low Beta Insertion</vt:lpstr>
      <vt:lpstr>Limits to b*</vt:lpstr>
      <vt:lpstr>Example: The Case for New LHC Quadupoles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139</cp:revision>
  <dcterms:created xsi:type="dcterms:W3CDTF">2003-06-24T14:15:57Z</dcterms:created>
  <dcterms:modified xsi:type="dcterms:W3CDTF">2015-01-26T22:32:22Z</dcterms:modified>
</cp:coreProperties>
</file>