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71" r:id="rId2"/>
    <p:sldId id="429" r:id="rId3"/>
    <p:sldId id="443" r:id="rId4"/>
    <p:sldId id="444" r:id="rId5"/>
    <p:sldId id="436" r:id="rId6"/>
    <p:sldId id="437" r:id="rId7"/>
    <p:sldId id="438" r:id="rId8"/>
    <p:sldId id="442" r:id="rId9"/>
    <p:sldId id="439" r:id="rId10"/>
    <p:sldId id="445" r:id="rId11"/>
    <p:sldId id="440" r:id="rId12"/>
    <p:sldId id="441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5" Type="http://schemas.openxmlformats.org/officeDocument/2006/relationships/image" Target="../media/image50.wmf"/><Relationship Id="rId6" Type="http://schemas.openxmlformats.org/officeDocument/2006/relationships/image" Target="../media/image51.emf"/><Relationship Id="rId7" Type="http://schemas.openxmlformats.org/officeDocument/2006/relationships/image" Target="../media/image52.e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Relationship Id="rId3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e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wmf"/><Relationship Id="rId8" Type="http://schemas.openxmlformats.org/officeDocument/2006/relationships/image" Target="../media/image42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755C0-5780-5248-B34A-B1AAA640D9DF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D34DC-AC3F-1744-8927-DD64042C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7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15" Type="http://schemas.openxmlformats.org/officeDocument/2006/relationships/oleObject" Target="../embeddings/oleObject38.bin"/><Relationship Id="rId16" Type="http://schemas.openxmlformats.org/officeDocument/2006/relationships/image" Target="../media/image41.wmf"/><Relationship Id="rId17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14" Type="http://schemas.openxmlformats.org/officeDocument/2006/relationships/image" Target="../media/image51.emf"/><Relationship Id="rId15" Type="http://schemas.openxmlformats.org/officeDocument/2006/relationships/oleObject" Target="../embeddings/oleObject49.bin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5" Type="http://schemas.openxmlformats.org/officeDocument/2006/relationships/image" Target="../media/image19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15" Type="http://schemas.openxmlformats.org/officeDocument/2006/relationships/oleObject" Target="../embeddings/oleObject23.bin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Off Momentum Particles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Closed Form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640224" cy="427375"/>
          </a:xfrm>
        </p:spPr>
        <p:txBody>
          <a:bodyPr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Our linear equations of motion are in the form of a “Hill’s Equation”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If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is a constant </a:t>
            </a: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</a:rPr>
              <a:t>&gt;0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then                                     so try a solution of the form</a:t>
            </a:r>
          </a:p>
          <a:p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If we plug this into the equation, we get</a:t>
            </a: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Coefficients must independently vanish, so the sin term gives</a:t>
            </a: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If we re-express our general solution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02566" y="1174894"/>
          <a:ext cx="32877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2082600" imgH="203040" progId="Equation.3">
                  <p:embed/>
                </p:oleObj>
              </mc:Choice>
              <mc:Fallback>
                <p:oleObj name="Equation" r:id="rId3" imgW="2082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66" y="1174894"/>
                        <a:ext cx="328771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56726" y="1025237"/>
            <a:ext cx="319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Consider only periodic systems at the moment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0255" y="1246909"/>
            <a:ext cx="434109" cy="92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748001" y="2168092"/>
          <a:ext cx="3193046" cy="41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650960" imgH="215640" progId="Equation.3">
                  <p:embed/>
                </p:oleObj>
              </mc:Choice>
              <mc:Fallback>
                <p:oleObj name="Equation" r:id="rId5" imgW="1650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01" y="2168092"/>
                        <a:ext cx="3193046" cy="418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892897" y="3011487"/>
          <a:ext cx="70786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4483080" imgH="228600" progId="Equation.3">
                  <p:embed/>
                </p:oleObj>
              </mc:Choice>
              <mc:Fallback>
                <p:oleObj name="Equation" r:id="rId7" imgW="4483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97" y="3011487"/>
                        <a:ext cx="70786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888567" y="3771755"/>
          <a:ext cx="7267141" cy="66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4330440" imgH="393480" progId="Equation.3">
                  <p:embed/>
                </p:oleObj>
              </mc:Choice>
              <mc:Fallback>
                <p:oleObj name="Equation" r:id="rId9" imgW="433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67" y="3771755"/>
                        <a:ext cx="7267141" cy="661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3" name="Object 9"/>
          <p:cNvGraphicFramePr>
            <a:graphicFrameLocks noChangeAspect="1"/>
          </p:cNvGraphicFramePr>
          <p:nvPr/>
        </p:nvGraphicFramePr>
        <p:xfrm>
          <a:off x="1476953" y="4844759"/>
          <a:ext cx="4956513" cy="151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1" imgW="2946240" imgH="901440" progId="Equation.3">
                  <p:embed/>
                </p:oleObj>
              </mc:Choice>
              <mc:Fallback>
                <p:oleObj name="Equation" r:id="rId11" imgW="29462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953" y="4844759"/>
                        <a:ext cx="4956513" cy="1519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3"/>
          <p:cNvSpPr/>
          <p:nvPr/>
        </p:nvSpPr>
        <p:spPr>
          <a:xfrm>
            <a:off x="6410037" y="4451927"/>
            <a:ext cx="1450109" cy="1477818"/>
          </a:xfrm>
          <a:custGeom>
            <a:avLst/>
            <a:gdLst>
              <a:gd name="connsiteX0" fmla="*/ 1450109 w 1450109"/>
              <a:gd name="connsiteY0" fmla="*/ 0 h 1477818"/>
              <a:gd name="connsiteX1" fmla="*/ 1191491 w 1450109"/>
              <a:gd name="connsiteY1" fmla="*/ 960582 h 1477818"/>
              <a:gd name="connsiteX2" fmla="*/ 0 w 1450109"/>
              <a:gd name="connsiteY2" fmla="*/ 1477818 h 1477818"/>
              <a:gd name="connsiteX0" fmla="*/ 1450109 w 1450109"/>
              <a:gd name="connsiteY0" fmla="*/ 0 h 1477818"/>
              <a:gd name="connsiteX1" fmla="*/ 996619 w 1450109"/>
              <a:gd name="connsiteY1" fmla="*/ 810680 h 1477818"/>
              <a:gd name="connsiteX2" fmla="*/ 0 w 1450109"/>
              <a:gd name="connsiteY2" fmla="*/ 1477818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109" h="1477818">
                <a:moveTo>
                  <a:pt x="1450109" y="0"/>
                </a:moveTo>
                <a:cubicBezTo>
                  <a:pt x="1441642" y="357139"/>
                  <a:pt x="1238304" y="564377"/>
                  <a:pt x="996619" y="810680"/>
                </a:cubicBezTo>
                <a:cubicBezTo>
                  <a:pt x="754934" y="1056983"/>
                  <a:pt x="0" y="1477818"/>
                  <a:pt x="0" y="147781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3255819" y="1635124"/>
          <a:ext cx="2165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3" imgW="1371600" imgH="241200" progId="Equation.3">
                  <p:embed/>
                </p:oleObj>
              </mc:Choice>
              <mc:Fallback>
                <p:oleObj name="Equation" r:id="rId13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19" y="1635124"/>
                        <a:ext cx="2165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6" name="Object 12"/>
          <p:cNvGraphicFramePr>
            <a:graphicFrameLocks noChangeAspect="1"/>
          </p:cNvGraphicFramePr>
          <p:nvPr/>
        </p:nvGraphicFramePr>
        <p:xfrm>
          <a:off x="5780954" y="2029258"/>
          <a:ext cx="2968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5" imgW="1879560" imgH="431640" progId="Equation.3">
                  <p:embed/>
                </p:oleObj>
              </mc:Choice>
              <mc:Fallback>
                <p:oleObj name="Equation" r:id="rId15" imgW="1879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954" y="2029258"/>
                        <a:ext cx="2968625" cy="6826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7" name="Object 13"/>
          <p:cNvGraphicFramePr>
            <a:graphicFrameLocks noChangeAspect="1"/>
          </p:cNvGraphicFramePr>
          <p:nvPr/>
        </p:nvGraphicFramePr>
        <p:xfrm>
          <a:off x="6814722" y="5721871"/>
          <a:ext cx="21240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7" imgW="1091880" imgH="419040" progId="Equation.DSMT4">
                  <p:embed/>
                </p:oleObj>
              </mc:Choice>
              <mc:Fallback>
                <p:oleObj name="Equation" r:id="rId17" imgW="1091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722" y="5721871"/>
                        <a:ext cx="212407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99816" y="4826833"/>
            <a:ext cx="124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We’ll see this much later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09876" y="5681272"/>
            <a:ext cx="239842" cy="254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9701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 in Terms of Lattice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73880"/>
          </a:xfrm>
        </p:spPr>
        <p:txBody>
          <a:bodyPr/>
          <a:lstStyle/>
          <a:p>
            <a:r>
              <a:rPr lang="en-US" sz="1800" dirty="0" smtClean="0"/>
              <a:t>On the </a:t>
            </a:r>
            <a:r>
              <a:rPr lang="en-US" sz="1800" smtClean="0"/>
              <a:t>last page, </a:t>
            </a:r>
            <a:r>
              <a:rPr lang="en-US" sz="1800" dirty="0" smtClean="0"/>
              <a:t>we derived two relationships when solving our Hill’s equation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(We’re going to use that in a few lectures), but for now, divide by β to get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our general expression for chromaticity becomes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7424" y="1140677"/>
          <a:ext cx="5158386" cy="285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6" name="Equation" r:id="rId3" imgW="3720960" imgH="2057400" progId="Equation.3">
                  <p:embed/>
                </p:oleObj>
              </mc:Choice>
              <mc:Fallback>
                <p:oleObj name="Equation" r:id="rId3" imgW="3720960" imgH="2057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424" y="1140677"/>
                        <a:ext cx="5158386" cy="2852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Content Placeholder 6"/>
          <p:cNvGraphicFramePr>
            <a:graphicFrameLocks noChangeAspect="1"/>
          </p:cNvGraphicFramePr>
          <p:nvPr/>
        </p:nvGraphicFramePr>
        <p:xfrm>
          <a:off x="2286000" y="4419600"/>
          <a:ext cx="4227512" cy="81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7" name="Equation" r:id="rId5" imgW="2311200" imgH="444240" progId="Equation.3">
                  <p:embed/>
                </p:oleObj>
              </mc:Choice>
              <mc:Fallback>
                <p:oleObj name="Equation" r:id="rId5" imgW="2311200" imgH="44424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4227512" cy="814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5363570" y="2251881"/>
            <a:ext cx="1355678" cy="1815152"/>
          </a:xfrm>
          <a:custGeom>
            <a:avLst/>
            <a:gdLst>
              <a:gd name="connsiteX0" fmla="*/ 464024 w 1355678"/>
              <a:gd name="connsiteY0" fmla="*/ 0 h 1815152"/>
              <a:gd name="connsiteX1" fmla="*/ 1119117 w 1355678"/>
              <a:gd name="connsiteY1" fmla="*/ 272955 h 1815152"/>
              <a:gd name="connsiteX2" fmla="*/ 1337481 w 1355678"/>
              <a:gd name="connsiteY2" fmla="*/ 914400 h 1815152"/>
              <a:gd name="connsiteX3" fmla="*/ 1228299 w 1355678"/>
              <a:gd name="connsiteY3" fmla="*/ 1433015 h 1815152"/>
              <a:gd name="connsiteX4" fmla="*/ 696036 w 1355678"/>
              <a:gd name="connsiteY4" fmla="*/ 1774209 h 1815152"/>
              <a:gd name="connsiteX5" fmla="*/ 0 w 1355678"/>
              <a:gd name="connsiteY5" fmla="*/ 1678674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678" h="1815152">
                <a:moveTo>
                  <a:pt x="464024" y="0"/>
                </a:moveTo>
                <a:cubicBezTo>
                  <a:pt x="718782" y="60277"/>
                  <a:pt x="973541" y="120555"/>
                  <a:pt x="1119117" y="272955"/>
                </a:cubicBezTo>
                <a:cubicBezTo>
                  <a:pt x="1264693" y="425355"/>
                  <a:pt x="1319284" y="721057"/>
                  <a:pt x="1337481" y="914400"/>
                </a:cubicBezTo>
                <a:cubicBezTo>
                  <a:pt x="1355678" y="1107743"/>
                  <a:pt x="1335206" y="1289714"/>
                  <a:pt x="1228299" y="1433015"/>
                </a:cubicBezTo>
                <a:cubicBezTo>
                  <a:pt x="1121392" y="1576316"/>
                  <a:pt x="900753" y="1733266"/>
                  <a:pt x="696036" y="1774209"/>
                </a:cubicBezTo>
                <a:cubicBezTo>
                  <a:pt x="491319" y="1815152"/>
                  <a:pt x="0" y="1678674"/>
                  <a:pt x="0" y="167867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96584" y="3084395"/>
            <a:ext cx="129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Multiply by β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3/2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3657600"/>
            <a:ext cx="219728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3200400" y="5562600"/>
          <a:ext cx="2627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8" name="Equation" r:id="rId7" imgW="1638000" imgH="393480" progId="Equation.3">
                  <p:embed/>
                </p:oleObj>
              </mc:Choice>
              <mc:Fallback>
                <p:oleObj name="Equation" r:id="rId7" imgW="16380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2600"/>
                        <a:ext cx="2627312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 and </a:t>
            </a:r>
            <a:r>
              <a:rPr lang="en-US" dirty="0" err="1" smtClean="0"/>
              <a:t>Sextupoles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24175"/>
          </a:xfrm>
        </p:spPr>
        <p:txBody>
          <a:bodyPr/>
          <a:lstStyle/>
          <a:p>
            <a:r>
              <a:rPr lang="en-US" sz="1800" dirty="0" smtClean="0"/>
              <a:t>we can write the field of a </a:t>
            </a:r>
            <a:r>
              <a:rPr lang="en-US" sz="1800" dirty="0" err="1" smtClean="0"/>
              <a:t>sextupole</a:t>
            </a:r>
            <a:r>
              <a:rPr lang="en-US" sz="1800" dirty="0" smtClean="0"/>
              <a:t> magnet as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we put a </a:t>
            </a:r>
            <a:r>
              <a:rPr lang="en-US" sz="1800" dirty="0" err="1" smtClean="0"/>
              <a:t>sextupole</a:t>
            </a:r>
            <a:r>
              <a:rPr lang="en-US" sz="1800" dirty="0" smtClean="0"/>
              <a:t> in a dispersive region</a:t>
            </a:r>
            <a:br>
              <a:rPr lang="en-US" sz="1800" dirty="0" smtClean="0"/>
            </a:br>
            <a:r>
              <a:rPr lang="en-US" sz="1800" dirty="0" smtClean="0"/>
              <a:t>then off momentum particles will see a </a:t>
            </a:r>
            <a:br>
              <a:rPr lang="en-US" sz="1800" dirty="0" smtClean="0"/>
            </a:br>
            <a:r>
              <a:rPr lang="en-US" sz="1800" dirty="0" smtClean="0"/>
              <a:t>gradient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which is effectively like a position</a:t>
            </a:r>
            <a:br>
              <a:rPr lang="en-US" sz="1800" dirty="0" smtClean="0"/>
            </a:br>
            <a:r>
              <a:rPr lang="en-US" sz="1800" dirty="0" smtClean="0"/>
              <a:t>dependent quadrupole, with a focal</a:t>
            </a:r>
            <a:br>
              <a:rPr lang="en-US" sz="1800" dirty="0" smtClean="0"/>
            </a:br>
            <a:r>
              <a:rPr lang="en-US" sz="1800" dirty="0" smtClean="0"/>
              <a:t>length given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we write down the tune-shift as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Note, this is only valid when the motion due to </a:t>
            </a:r>
            <a:r>
              <a:rPr lang="en-US" sz="1800" dirty="0" err="1" smtClean="0"/>
              <a:t>mometum</a:t>
            </a:r>
            <a:r>
              <a:rPr lang="en-US" sz="1800" dirty="0" smtClean="0"/>
              <a:t> is large compared to the particle spread (homework problem)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600" y="990600"/>
          <a:ext cx="3873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86" name="Equation" r:id="rId3" imgW="2438280" imgH="393480" progId="Equation.3">
                  <p:embed/>
                </p:oleObj>
              </mc:Choice>
              <mc:Fallback>
                <p:oleObj name="Equation" r:id="rId3" imgW="24382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3873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00600" y="1600200"/>
            <a:ext cx="4147740" cy="2346810"/>
            <a:chOff x="507754" y="3489978"/>
            <a:chExt cx="4147740" cy="234681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813524" y="4526914"/>
              <a:ext cx="2073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36714" y="4795748"/>
              <a:ext cx="20738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120765" y="3643598"/>
              <a:ext cx="1459390" cy="1178777"/>
            </a:xfrm>
            <a:custGeom>
              <a:avLst/>
              <a:gdLst>
                <a:gd name="connsiteX0" fmla="*/ 0 w 1228725"/>
                <a:gd name="connsiteY0" fmla="*/ 0 h 871537"/>
                <a:gd name="connsiteX1" fmla="*/ 628650 w 1228725"/>
                <a:gd name="connsiteY1" fmla="*/ 866775 h 871537"/>
                <a:gd name="connsiteX2" fmla="*/ 1228725 w 1228725"/>
                <a:gd name="connsiteY2" fmla="*/ 28575 h 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871537">
                  <a:moveTo>
                    <a:pt x="0" y="0"/>
                  </a:moveTo>
                  <a:cubicBezTo>
                    <a:pt x="211931" y="431006"/>
                    <a:pt x="423863" y="862013"/>
                    <a:pt x="628650" y="866775"/>
                  </a:cubicBezTo>
                  <a:cubicBezTo>
                    <a:pt x="833437" y="871537"/>
                    <a:pt x="1031081" y="450056"/>
                    <a:pt x="1228725" y="2857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695369" y="4834153"/>
            <a:ext cx="209482" cy="230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87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369" y="4834153"/>
                          <a:ext cx="209482" cy="230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850459" y="3489978"/>
            <a:ext cx="31115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88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59" y="3489978"/>
                          <a:ext cx="31115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2735244" y="4718938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7879471">
              <a:off x="3080889" y="4450103"/>
              <a:ext cx="230430" cy="153620"/>
            </a:xfrm>
            <a:prstGeom prst="ellipse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754" y="5102988"/>
              <a:ext cx="1997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Nominal momentum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428004" y="4910963"/>
              <a:ext cx="230430" cy="192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95369" y="4142863"/>
              <a:ext cx="96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p=p</a:t>
              </a:r>
              <a:r>
                <a:rPr lang="en-US" sz="1400" baseline="-25000" dirty="0" smtClean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Symbol" pitchFamily="18" charset="2"/>
                </a:rPr>
                <a:t>D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0800000" flipV="1">
              <a:off x="3349725" y="4334888"/>
              <a:ext cx="345645" cy="192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80889" y="5102988"/>
              <a:ext cx="230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50459" y="5102988"/>
              <a:ext cx="345645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2845197" y="5141463"/>
            <a:ext cx="1270000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89" name="Equation" r:id="rId9" imgW="774360" imgH="419040" progId="Equation.3">
                    <p:embed/>
                  </p:oleObj>
                </mc:Choice>
                <mc:Fallback>
                  <p:oleObj name="Equation" r:id="rId9" imgW="774360" imgH="419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197" y="5141463"/>
                          <a:ext cx="1270000" cy="695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2438400" y="2362200"/>
          <a:ext cx="2087562" cy="66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90" name="Equation" r:id="rId11" imgW="1358640" imgH="431640" progId="Equation.3">
                  <p:embed/>
                </p:oleObj>
              </mc:Choice>
              <mc:Fallback>
                <p:oleObj name="Equation" r:id="rId11" imgW="13586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2087562" cy="664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555277"/>
              </p:ext>
            </p:extLst>
          </p:nvPr>
        </p:nvGraphicFramePr>
        <p:xfrm>
          <a:off x="2438400" y="3733800"/>
          <a:ext cx="18716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91" name="Equation" r:id="rId13" imgW="1168400" imgH="444500" progId="Equation.DSMT4">
                  <p:embed/>
                </p:oleObj>
              </mc:Choice>
              <mc:Fallback>
                <p:oleObj name="Equation" r:id="rId13" imgW="1168400" imgH="444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187166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62115"/>
              </p:ext>
            </p:extLst>
          </p:nvPr>
        </p:nvGraphicFramePr>
        <p:xfrm>
          <a:off x="2386013" y="4699000"/>
          <a:ext cx="3378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92" name="Equation" r:id="rId15" imgW="2527300" imgH="901700" progId="Equation.DSMT4">
                  <p:embed/>
                </p:oleObj>
              </mc:Choice>
              <mc:Fallback>
                <p:oleObj name="Equation" r:id="rId15" imgW="2527300" imgH="901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4699000"/>
                        <a:ext cx="33782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0"/>
            <a:ext cx="8262937" cy="441325"/>
          </a:xfrm>
        </p:spPr>
        <p:txBody>
          <a:bodyPr/>
          <a:lstStyle/>
          <a:p>
            <a:r>
              <a:rPr lang="en-US" dirty="0" smtClean="0"/>
              <a:t>Off-Momentum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85" y="465372"/>
            <a:ext cx="8251825" cy="2819593"/>
          </a:xfrm>
        </p:spPr>
        <p:txBody>
          <a:bodyPr/>
          <a:lstStyle/>
          <a:p>
            <a:r>
              <a:rPr lang="en-US" sz="2000" dirty="0" smtClean="0"/>
              <a:t>Our previous discussion implicitly assumed that all particles were at the same momentum</a:t>
            </a:r>
          </a:p>
          <a:p>
            <a:pPr lvl="1"/>
            <a:r>
              <a:rPr lang="en-US" sz="1600" dirty="0" smtClean="0"/>
              <a:t>Each quad has a constant focal length</a:t>
            </a:r>
          </a:p>
          <a:p>
            <a:pPr lvl="1"/>
            <a:r>
              <a:rPr lang="en-US" sz="1600" dirty="0" smtClean="0"/>
              <a:t>There is a single nominal trajectory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In practice, this is never true. Particles will have a distribution about the nominal momentum</a:t>
            </a:r>
          </a:p>
          <a:p>
            <a:r>
              <a:rPr lang="en-US" sz="2000" dirty="0" smtClean="0"/>
              <a:t>We will characterize the behavior of off-momentum particles in the following ways</a:t>
            </a:r>
          </a:p>
          <a:p>
            <a:pPr lvl="1"/>
            <a:r>
              <a:rPr lang="en-US" sz="1600" dirty="0" smtClean="0"/>
              <a:t>“Dispersion” (</a:t>
            </a:r>
            <a:r>
              <a:rPr lang="en-US" sz="1600" i="1" dirty="0" smtClean="0"/>
              <a:t>D)</a:t>
            </a:r>
            <a:r>
              <a:rPr lang="en-US" sz="1600" dirty="0" smtClean="0"/>
              <a:t>: the dependence of position on deviations from the nominal momentum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r>
              <a:rPr lang="en-US" sz="1600" i="1" dirty="0" smtClean="0"/>
              <a:t>D</a:t>
            </a:r>
            <a:r>
              <a:rPr lang="en-US" sz="1600" dirty="0" smtClean="0"/>
              <a:t> has units of length</a:t>
            </a:r>
          </a:p>
          <a:p>
            <a:pPr lvl="1"/>
            <a:r>
              <a:rPr lang="en-US" sz="1600" dirty="0" smtClean="0"/>
              <a:t>“Chromaticity” (</a:t>
            </a:r>
            <a:r>
              <a:rPr lang="en-US" sz="1600" dirty="0" err="1" smtClean="0"/>
              <a:t>η</a:t>
            </a:r>
            <a:r>
              <a:rPr lang="en-US" sz="1600" dirty="0" smtClean="0">
                <a:sym typeface="Symbol"/>
              </a:rPr>
              <a:t>)</a:t>
            </a:r>
            <a:r>
              <a:rPr lang="en-US" sz="1600" dirty="0" smtClean="0"/>
              <a:t> : the change in the tune caused by the different focal lengths for off-momentum particles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Path length changes (momentum compaction)</a:t>
            </a:r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87240" y="3520475"/>
          <a:ext cx="1651577" cy="64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6" name="Equation" r:id="rId3" imgW="1104840" imgH="431640" progId="Equation.3">
                  <p:embed/>
                </p:oleObj>
              </mc:Choice>
              <mc:Fallback>
                <p:oleObj name="Equation" r:id="rId3" imgW="11048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40" y="3520475"/>
                        <a:ext cx="1651577" cy="645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2392410" y="4858227"/>
          <a:ext cx="38147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7" name="Equation" r:id="rId5" imgW="2552400" imgH="482400" progId="Equation.3">
                  <p:embed/>
                </p:oleObj>
              </mc:Choice>
              <mc:Fallback>
                <p:oleObj name="Equation" r:id="rId5" imgW="25524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10" y="4858227"/>
                        <a:ext cx="3814762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4483100" y="331470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8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1470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3708400" y="5809989"/>
          <a:ext cx="1082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9" name="Equation" r:id="rId9" imgW="723600" imgH="419040" progId="Equation.3">
                  <p:embed/>
                </p:oleObj>
              </mc:Choice>
              <mc:Fallback>
                <p:oleObj name="Equation" r:id="rId9" imgW="723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09989"/>
                        <a:ext cx="10826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off-momentum Particle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523978"/>
          </a:xfrm>
        </p:spPr>
        <p:txBody>
          <a:bodyPr/>
          <a:lstStyle/>
          <a:p>
            <a:r>
              <a:rPr lang="en-US" sz="1800" dirty="0" smtClean="0"/>
              <a:t>We have our original equations of motion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Note that </a:t>
            </a:r>
            <a:r>
              <a:rPr lang="en-US" sz="1800" dirty="0" err="1" smtClean="0"/>
              <a:t>ρ</a:t>
            </a:r>
            <a:r>
              <a:rPr lang="en-US" sz="1800" dirty="0" smtClean="0"/>
              <a:t> is still the </a:t>
            </a:r>
            <a:r>
              <a:rPr lang="en-US" sz="1800" i="1" dirty="0" smtClean="0"/>
              <a:t>nominal</a:t>
            </a:r>
            <a:r>
              <a:rPr lang="en-US" sz="1800" dirty="0" smtClean="0"/>
              <a:t> orbit.  The momentum is the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 </a:t>
            </a:r>
            <a:r>
              <a:rPr lang="en-US" sz="1800" dirty="0" smtClean="0"/>
              <a:t>term.  If we leave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 </a:t>
            </a:r>
            <a:r>
              <a:rPr lang="en-US" sz="1800" dirty="0" smtClean="0"/>
              <a:t>in the equation as the nominal value, then we must replace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 </a:t>
            </a:r>
            <a:r>
              <a:rPr lang="en-US" sz="1800" dirty="0" smtClean="0"/>
              <a:t>with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Bρ</a:t>
            </a:r>
            <a:r>
              <a:rPr lang="en-US" sz="1800" i="1" dirty="0" smtClean="0"/>
              <a:t>)p/p</a:t>
            </a:r>
            <a:r>
              <a:rPr lang="en-US" sz="1800" i="1" baseline="-25000" dirty="0" smtClean="0"/>
              <a:t>0</a:t>
            </a:r>
            <a:r>
              <a:rPr lang="en-US" sz="1800" dirty="0" smtClean="0"/>
              <a:t>, so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Where we have kept only the lowest term in </a:t>
            </a:r>
            <a:r>
              <a:rPr lang="en-US" sz="1800" i="1" dirty="0" err="1" smtClean="0">
                <a:latin typeface="Symbol" pitchFamily="18" charset="2"/>
              </a:rPr>
              <a:t>Δ</a:t>
            </a:r>
            <a:r>
              <a:rPr lang="en-US" sz="1800" i="1" dirty="0" err="1" smtClean="0"/>
              <a:t>p</a:t>
            </a:r>
            <a:r>
              <a:rPr lang="en-US" sz="1800" i="1" dirty="0" smtClean="0"/>
              <a:t>/p</a:t>
            </a:r>
            <a:r>
              <a:rPr lang="en-US" sz="1800" dirty="0" smtClean="0"/>
              <a:t>. If we also  keep only the lowest terms in B, then this term vanishes </a:t>
            </a:r>
            <a:r>
              <a:rPr lang="en-US" sz="1800" i="1" dirty="0" smtClean="0"/>
              <a:t>except</a:t>
            </a:r>
            <a:r>
              <a:rPr lang="en-US" sz="1800" dirty="0" smtClean="0"/>
              <a:t> in bend sectors, where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99362" name="Object 2"/>
          <p:cNvGraphicFramePr>
            <a:graphicFrameLocks noChangeAspect="1"/>
          </p:cNvGraphicFramePr>
          <p:nvPr/>
        </p:nvGraphicFramePr>
        <p:xfrm>
          <a:off x="5388929" y="780023"/>
          <a:ext cx="2989678" cy="1568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8" name="Equation" r:id="rId3" imgW="1930320" imgH="1015920" progId="Equation.3">
                  <p:embed/>
                </p:oleObj>
              </mc:Choice>
              <mc:Fallback>
                <p:oleObj name="Equation" r:id="rId3" imgW="1930320" imgH="1015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929" y="780023"/>
                        <a:ext cx="2989678" cy="1568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46845"/>
              </p:ext>
            </p:extLst>
          </p:nvPr>
        </p:nvGraphicFramePr>
        <p:xfrm>
          <a:off x="533400" y="3276600"/>
          <a:ext cx="832008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9" name="Equation" r:id="rId5" imgW="5371920" imgH="1015920" progId="Equation.3">
                  <p:embed/>
                </p:oleObj>
              </mc:Choice>
              <mc:Fallback>
                <p:oleObj name="Equation" r:id="rId5" imgW="5371920" imgH="10159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832008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2859562" y="5741988"/>
          <a:ext cx="36385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0" name="Equation" r:id="rId7" imgW="2349360" imgH="444240" progId="Equation.3">
                  <p:embed/>
                </p:oleObj>
              </mc:Choice>
              <mc:Fallback>
                <p:oleObj name="Equation" r:id="rId7" imgW="23493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562" y="5741988"/>
                        <a:ext cx="3638550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85258"/>
            <a:ext cx="8251825" cy="579017"/>
          </a:xfrm>
        </p:spPr>
        <p:txBody>
          <a:bodyPr/>
          <a:lstStyle/>
          <a:p>
            <a:r>
              <a:rPr lang="en-US" sz="1800" dirty="0" smtClean="0"/>
              <a:t>This is a second order differential inhomogeneous differential equation, so the solution is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d(s) is the solution particular solution of the differential equation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solve this piecewise, for </a:t>
            </a:r>
            <a:r>
              <a:rPr lang="en-US" sz="1800" i="1" dirty="0" smtClean="0"/>
              <a:t>K </a:t>
            </a:r>
            <a:r>
              <a:rPr lang="en-US" sz="1800" dirty="0" smtClean="0"/>
              <a:t>constant and find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00386" name="Object 2"/>
          <p:cNvGraphicFramePr>
            <a:graphicFrameLocks noChangeAspect="1"/>
          </p:cNvGraphicFramePr>
          <p:nvPr/>
        </p:nvGraphicFramePr>
        <p:xfrm>
          <a:off x="2373266" y="531709"/>
          <a:ext cx="4177660" cy="95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6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66" y="531709"/>
                        <a:ext cx="4177660" cy="95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/>
        </p:nvGraphicFramePr>
        <p:xfrm>
          <a:off x="3343701" y="1817854"/>
          <a:ext cx="1481849" cy="76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7" name="Equation" r:id="rId5" imgW="812520" imgH="419040" progId="Equation.3">
                  <p:embed/>
                </p:oleObj>
              </mc:Choice>
              <mc:Fallback>
                <p:oleObj name="Equation" r:id="rId5" imgW="8125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701" y="1817854"/>
                        <a:ext cx="1481849" cy="76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/>
          <p:cNvGraphicFramePr>
            <a:graphicFrameLocks noChangeAspect="1"/>
          </p:cNvGraphicFramePr>
          <p:nvPr/>
        </p:nvGraphicFramePr>
        <p:xfrm>
          <a:off x="2743201" y="2940289"/>
          <a:ext cx="3330053" cy="235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8" name="Equation" r:id="rId7" imgW="2260440" imgH="1600200" progId="Equation.3">
                  <p:embed/>
                </p:oleObj>
              </mc:Choice>
              <mc:Fallback>
                <p:oleObj name="Equation" r:id="rId7" imgW="2260440" imgH="1600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940289"/>
                        <a:ext cx="3330053" cy="2354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9" name="Object 5"/>
          <p:cNvGraphicFramePr>
            <a:graphicFrameLocks noChangeAspect="1"/>
          </p:cNvGraphicFramePr>
          <p:nvPr/>
        </p:nvGraphicFramePr>
        <p:xfrm>
          <a:off x="2391486" y="5483556"/>
          <a:ext cx="3938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19" name="Equation" r:id="rId9" imgW="2158920" imgH="457200" progId="Equation.3">
                  <p:embed/>
                </p:oleObj>
              </mc:Choice>
              <mc:Fallback>
                <p:oleObj name="Equation" r:id="rId9" imgW="215892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486" y="5483556"/>
                        <a:ext cx="39385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FODO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79017"/>
          </a:xfrm>
        </p:spPr>
        <p:txBody>
          <a:bodyPr/>
          <a:lstStyle/>
          <a:p>
            <a:r>
              <a:rPr lang="en-US" sz="1800" dirty="0" smtClean="0"/>
              <a:t>We look at our symmetric FODO cell, but assume that the drifts are bend magnets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For a thin lens </a:t>
            </a:r>
            <a:r>
              <a:rPr lang="en-US" sz="1800" i="1" dirty="0" smtClean="0"/>
              <a:t>d~d’~0</a:t>
            </a:r>
            <a:r>
              <a:rPr lang="en-US" sz="1800" dirty="0" smtClean="0"/>
              <a:t>.  For a pure bend magnet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Leading to the transfer Matrix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82794" y="1157084"/>
            <a:ext cx="3933755" cy="1595916"/>
            <a:chOff x="2470705" y="3392971"/>
            <a:chExt cx="3933755" cy="1595916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705110" y="3392971"/>
              <a:ext cx="147205" cy="1140624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019800" y="3429000"/>
              <a:ext cx="155864" cy="1140624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67236" y="3429000"/>
              <a:ext cx="381002" cy="1066800"/>
              <a:chOff x="4267" y="2160"/>
              <a:chExt cx="240" cy="481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TextBox 25"/>
            <p:cNvSpPr txBox="1"/>
            <p:nvPr/>
          </p:nvSpPr>
          <p:spPr>
            <a:xfrm>
              <a:off x="2470705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2f</a:t>
              </a:r>
              <a:endParaRPr lang="en-US" dirty="0"/>
            </a:p>
          </p:txBody>
        </p:sp>
        <p:sp>
          <p:nvSpPr>
            <p:cNvPr id="12" name="TextBox 26"/>
            <p:cNvSpPr txBox="1"/>
            <p:nvPr/>
          </p:nvSpPr>
          <p:spPr>
            <a:xfrm>
              <a:off x="4275740" y="461955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-f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70113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67765" y="3966670"/>
              <a:ext cx="1694653" cy="5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9"/>
            <p:cNvSpPr txBox="1"/>
            <p:nvPr/>
          </p:nvSpPr>
          <p:spPr>
            <a:xfrm>
              <a:off x="3354020" y="4005075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6" name="TextBox 30"/>
            <p:cNvSpPr txBox="1"/>
            <p:nvPr/>
          </p:nvSpPr>
          <p:spPr>
            <a:xfrm>
              <a:off x="5083704" y="3931184"/>
              <a:ext cx="737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715165" y="343327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72200" y="3429000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/>
            <p:nvPr/>
          </p:nvSpPr>
          <p:spPr>
            <a:xfrm>
              <a:off x="5943600" y="4572000"/>
              <a:ext cx="46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2f</a:t>
              </a:r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848669" y="1228299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219435" y="1255594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62317" y="1228299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93392" y="1244221"/>
            <a:ext cx="354842" cy="1119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64158" y="1271516"/>
            <a:ext cx="243383" cy="1080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07040" y="1244221"/>
            <a:ext cx="5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2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26297"/>
              </p:ext>
            </p:extLst>
          </p:nvPr>
        </p:nvGraphicFramePr>
        <p:xfrm>
          <a:off x="196850" y="2917825"/>
          <a:ext cx="82597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6" name="Equation" r:id="rId3" imgW="4978400" imgH="1016000" progId="Equation.DSMT4">
                  <p:embed/>
                </p:oleObj>
              </mc:Choice>
              <mc:Fallback>
                <p:oleObj name="Equation" r:id="rId3" imgW="49784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2917825"/>
                        <a:ext cx="825976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7420497" y="2633354"/>
          <a:ext cx="699922" cy="25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7" name="Equation" r:id="rId5" imgW="444240" imgH="164880" progId="Equation.3">
                  <p:embed/>
                </p:oleObj>
              </mc:Choice>
              <mc:Fallback>
                <p:oleObj name="Equation" r:id="rId5" imgW="44424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497" y="2633354"/>
                        <a:ext cx="699922" cy="2599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7246961" y="2947917"/>
            <a:ext cx="150125" cy="259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99330"/>
              </p:ext>
            </p:extLst>
          </p:nvPr>
        </p:nvGraphicFramePr>
        <p:xfrm>
          <a:off x="533400" y="4953000"/>
          <a:ext cx="8258175" cy="124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88" name="Equation" r:id="rId7" imgW="8394700" imgH="1270000" progId="Equation.DSMT4">
                  <p:embed/>
                </p:oleObj>
              </mc:Choice>
              <mc:Fallback>
                <p:oleObj name="Equation" r:id="rId7" imgW="8394700" imgH="1270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258175" cy="12488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Lattice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60653"/>
          </a:xfrm>
        </p:spPr>
        <p:txBody>
          <a:bodyPr/>
          <a:lstStyle/>
          <a:p>
            <a:r>
              <a:rPr lang="en-US" sz="2000" dirty="0" smtClean="0"/>
              <a:t>Solve for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you’ll solve in the homework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2438400"/>
          <a:ext cx="2599046" cy="3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6" name="Equation" r:id="rId3" imgW="1485720" imgH="2133360" progId="Equation.3">
                  <p:embed/>
                </p:oleObj>
              </mc:Choice>
              <mc:Fallback>
                <p:oleObj name="Equation" r:id="rId3" imgW="1485720" imgH="2133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2599046" cy="3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34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2340" y="2792035"/>
            <a:ext cx="4547445" cy="282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762000"/>
          <a:ext cx="140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7" name="Equation" r:id="rId6" imgW="939600" imgH="711000" progId="Equation.3">
                  <p:embed/>
                </p:oleObj>
              </mc:Choice>
              <mc:Fallback>
                <p:oleObj name="Equation" r:id="rId6" imgW="93960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0"/>
                        <a:ext cx="1409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Compaction and Slip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783733"/>
          </a:xfrm>
        </p:spPr>
        <p:txBody>
          <a:bodyPr/>
          <a:lstStyle/>
          <a:p>
            <a:r>
              <a:rPr lang="en-US" sz="1800" dirty="0" smtClean="0"/>
              <a:t>In general, particles with a high momentum will travel a longer path length. We have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slip factor is defined as the fractional </a:t>
            </a:r>
            <a:br>
              <a:rPr lang="en-US" sz="1800" dirty="0" smtClean="0"/>
            </a:br>
            <a:r>
              <a:rPr lang="en-US" sz="1800" dirty="0" smtClean="0"/>
              <a:t>change in the orbital period</a:t>
            </a:r>
          </a:p>
          <a:p>
            <a:r>
              <a:rPr lang="en-US" sz="1800" dirty="0" smtClean="0"/>
              <a:t>Note that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2590800" y="1371600"/>
            <a:ext cx="5464098" cy="5334000"/>
            <a:chOff x="3429000" y="2286000"/>
            <a:chExt cx="3200400" cy="3124200"/>
          </a:xfrm>
        </p:grpSpPr>
        <p:sp>
          <p:nvSpPr>
            <p:cNvPr id="11" name="Arc 10"/>
            <p:cNvSpPr/>
            <p:nvPr/>
          </p:nvSpPr>
          <p:spPr>
            <a:xfrm>
              <a:off x="3657600" y="2514600"/>
              <a:ext cx="2743200" cy="2743200"/>
            </a:xfrm>
            <a:prstGeom prst="arc">
              <a:avLst>
                <a:gd name="adj1" fmla="val 16200000"/>
                <a:gd name="adj2" fmla="val 187203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429000" y="2286000"/>
              <a:ext cx="3200400" cy="3124200"/>
            </a:xfrm>
            <a:prstGeom prst="arc">
              <a:avLst>
                <a:gd name="adj1" fmla="val 16200000"/>
                <a:gd name="adj2" fmla="val 18800002"/>
              </a:avLst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029200" y="2895600"/>
              <a:ext cx="9144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29200" y="2514600"/>
              <a:ext cx="0" cy="13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791200" y="3048000"/>
          <a:ext cx="304800" cy="39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0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304800" cy="39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/>
        </p:nvGraphicFramePr>
        <p:xfrm>
          <a:off x="7010400" y="2133600"/>
          <a:ext cx="762000" cy="32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1" name="Equation" r:id="rId5" imgW="495000" imgH="177480" progId="Equation.3">
                  <p:embed/>
                </p:oleObj>
              </mc:Choice>
              <mc:Fallback>
                <p:oleObj name="Equation" r:id="rId5" imgW="4950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133600"/>
                        <a:ext cx="762000" cy="32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>
            <a:stCxn id="11" idx="2"/>
            <a:endCxn id="12" idx="2"/>
          </p:cNvCxnSpPr>
          <p:nvPr/>
        </p:nvCxnSpPr>
        <p:spPr>
          <a:xfrm flipV="1">
            <a:off x="6889981" y="2076842"/>
            <a:ext cx="283700" cy="28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5930900" y="1889125"/>
          <a:ext cx="177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2" name="Equation" r:id="rId7" imgW="88560" imgH="177480" progId="Equation.3">
                  <p:embed/>
                </p:oleObj>
              </mc:Choice>
              <mc:Fallback>
                <p:oleObj name="Equation" r:id="rId7" imgW="8856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889125"/>
                        <a:ext cx="177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6400800" y="1066800"/>
          <a:ext cx="1371600" cy="65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3" name="Equation" r:id="rId9" imgW="1155600" imgH="457200" progId="Equation.3">
                  <p:embed/>
                </p:oleObj>
              </mc:Choice>
              <mc:Fallback>
                <p:oleObj name="Equation" r:id="rId9" imgW="11556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0"/>
                        <a:ext cx="1371600" cy="656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1579374" y="1447800"/>
          <a:ext cx="247986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4" name="Equation" r:id="rId11" imgW="1942920" imgH="1676160" progId="Equation.3">
                  <p:embed/>
                </p:oleObj>
              </mc:Choice>
              <mc:Fallback>
                <p:oleObj name="Equation" r:id="rId11" imgW="1942920" imgH="1676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374" y="1447800"/>
                        <a:ext cx="2479864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6705600" y="3200400"/>
          <a:ext cx="2035175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5" name="Equation" r:id="rId13" imgW="1714320" imgH="2209680" progId="Equation.3">
                  <p:embed/>
                </p:oleObj>
              </mc:Choice>
              <mc:Fallback>
                <p:oleObj name="Equation" r:id="rId13" imgW="1714320" imgH="220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200400"/>
                        <a:ext cx="2035175" cy="317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457200" y="5257800"/>
          <a:ext cx="59600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6" name="Equation" r:id="rId15" imgW="4178160" imgH="672840" progId="Equation.3">
                  <p:embed/>
                </p:oleObj>
              </mc:Choice>
              <mc:Fallback>
                <p:oleObj name="Equation" r:id="rId15" imgW="4178160" imgH="6728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596009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>
                <a:latin typeface="Symbol" charset="2"/>
                <a:cs typeface="Symbol" charset="2"/>
              </a:rPr>
              <a:t>g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In homework, you showed that for a simple FODO CELL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we assume they vary ~linearly between maxima, then for small μ</a:t>
            </a:r>
          </a:p>
          <a:p>
            <a:endParaRPr lang="en-US" sz="1800" dirty="0" smtClean="0"/>
          </a:p>
          <a:p>
            <a:r>
              <a:rPr lang="en-US" sz="1800" dirty="0" smtClean="0"/>
              <a:t>It follows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approximation generally works better than it should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1066800"/>
          <a:ext cx="51054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0" name="Equation" r:id="rId3" imgW="3403440" imgH="799920" progId="Equation.3">
                  <p:embed/>
                </p:oleObj>
              </mc:Choice>
              <mc:Fallback>
                <p:oleObj name="Equation" r:id="rId3" imgW="3403440" imgH="799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66800"/>
                        <a:ext cx="51054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72674"/>
              </p:ext>
            </p:extLst>
          </p:nvPr>
        </p:nvGraphicFramePr>
        <p:xfrm>
          <a:off x="2590800" y="3403777"/>
          <a:ext cx="3137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1" name="Equation" r:id="rId5" imgW="1663560" imgH="444240" progId="Equation.3">
                  <p:embed/>
                </p:oleObj>
              </mc:Choice>
              <mc:Fallback>
                <p:oleObj name="Equation" r:id="rId5" imgW="16635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03777"/>
                        <a:ext cx="31372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2514600" y="4191000"/>
          <a:ext cx="3328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2" name="Equation" r:id="rId7" imgW="1765080" imgH="888840" progId="Equation.3">
                  <p:embed/>
                </p:oleObj>
              </mc:Choice>
              <mc:Fallback>
                <p:oleObj name="Equation" r:id="rId7" imgW="1765080" imgH="888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32898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74859"/>
              </p:ext>
            </p:extLst>
          </p:nvPr>
        </p:nvGraphicFramePr>
        <p:xfrm>
          <a:off x="2524125" y="2381250"/>
          <a:ext cx="3562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3" name="Equation" r:id="rId9" imgW="2374900" imgH="457200" progId="Equation.DSMT4">
                  <p:embed/>
                </p:oleObj>
              </mc:Choice>
              <mc:Fallback>
                <p:oleObj name="Equation" r:id="rId9" imgW="23749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381250"/>
                        <a:ext cx="3562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In general, momentum changes will lead to </a:t>
            </a:r>
            <a:br>
              <a:rPr lang="en-US" sz="1800" dirty="0" smtClean="0"/>
            </a:br>
            <a:r>
              <a:rPr lang="en-US" sz="1800" dirty="0" smtClean="0"/>
              <a:t>a tune shift by changing the effective focal </a:t>
            </a:r>
            <a:br>
              <a:rPr lang="en-US" sz="1800" dirty="0" smtClean="0"/>
            </a:br>
            <a:r>
              <a:rPr lang="en-US" sz="1800" dirty="0" smtClean="0"/>
              <a:t>lengths of the magnets</a:t>
            </a:r>
          </a:p>
          <a:p>
            <a:r>
              <a:rPr lang="en-US" sz="1800" dirty="0" smtClean="0"/>
              <a:t>As we are passing trough a magnet, we can </a:t>
            </a:r>
            <a:br>
              <a:rPr lang="en-US" sz="1800" dirty="0" smtClean="0"/>
            </a:br>
            <a:r>
              <a:rPr lang="en-US" sz="1800" dirty="0" smtClean="0"/>
              <a:t>find the focal length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But remember that our general equation of motion is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Clearly, a change in momentum will have the same effect on the entire focusing term, so we can write in general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Off Momentum Particles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62600" y="304800"/>
          <a:ext cx="3124200" cy="18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6" name="Equation" r:id="rId3" imgW="2349360" imgH="1396800" progId="Equation.3">
                  <p:embed/>
                </p:oleObj>
              </mc:Choice>
              <mc:Fallback>
                <p:oleObj name="Equation" r:id="rId3" imgW="2349360" imgH="139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"/>
                        <a:ext cx="3124200" cy="1857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/>
          <p:cNvGraphicFramePr>
            <a:graphicFrameLocks noChangeAspect="1"/>
          </p:cNvGraphicFramePr>
          <p:nvPr/>
        </p:nvGraphicFramePr>
        <p:xfrm>
          <a:off x="3429000" y="2057400"/>
          <a:ext cx="1447800" cy="77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7" name="Equation" r:id="rId5" imgW="901440" imgH="482400" progId="Equation.3">
                  <p:embed/>
                </p:oleObj>
              </mc:Choice>
              <mc:Fallback>
                <p:oleObj name="Equation" r:id="rId5" imgW="9014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447800" cy="774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2743200" y="3276600"/>
          <a:ext cx="3565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8" name="Equation" r:id="rId7" imgW="2222280" imgH="457200" progId="Equation.3">
                  <p:embed/>
                </p:oleObj>
              </mc:Choice>
              <mc:Fallback>
                <p:oleObj name="Equation" r:id="rId7" imgW="22222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5655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2971800" y="4724400"/>
          <a:ext cx="23637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9" name="Equation" r:id="rId9" imgW="1473120" imgH="393480" progId="Equation.3">
                  <p:embed/>
                </p:oleObj>
              </mc:Choice>
              <mc:Fallback>
                <p:oleObj name="Equation" r:id="rId9" imgW="147312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2363788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4686</TotalTime>
  <Words>724</Words>
  <Application>Microsoft Macintosh PowerPoint</Application>
  <PresentationFormat>On-screen Show (4:3)</PresentationFormat>
  <Paragraphs>183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Opulent</vt:lpstr>
      <vt:lpstr>Equation</vt:lpstr>
      <vt:lpstr>Off Momentum Particles</vt:lpstr>
      <vt:lpstr>Off-Momentum Particles</vt:lpstr>
      <vt:lpstr>Treating off-momentum Particle Motion</vt:lpstr>
      <vt:lpstr>PowerPoint Presentation</vt:lpstr>
      <vt:lpstr>Example: FODO Cell</vt:lpstr>
      <vt:lpstr>Solving for Lattice Functions</vt:lpstr>
      <vt:lpstr>Momentum Compaction and Slip Factor</vt:lpstr>
      <vt:lpstr>Transition g</vt:lpstr>
      <vt:lpstr>Chromaticity</vt:lpstr>
      <vt:lpstr>Review: Closed Form Solution</vt:lpstr>
      <vt:lpstr>Chromaticity in Terms of Lattice Functions</vt:lpstr>
      <vt:lpstr>Chromaticity and Sextupoles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162</cp:revision>
  <cp:lastPrinted>2015-01-26T01:17:49Z</cp:lastPrinted>
  <dcterms:created xsi:type="dcterms:W3CDTF">2003-06-24T14:15:57Z</dcterms:created>
  <dcterms:modified xsi:type="dcterms:W3CDTF">2015-01-26T22:35:54Z</dcterms:modified>
</cp:coreProperties>
</file>