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95" autoAdjust="0"/>
  </p:normalViewPr>
  <p:slideViewPr>
    <p:cSldViewPr snapToGrid="0">
      <p:cViewPr varScale="1">
        <p:scale>
          <a:sx n="98" d="100"/>
          <a:sy n="98" d="100"/>
        </p:scale>
        <p:origin x="-1336" y="-104"/>
      </p:cViewPr>
      <p:guideLst>
        <p:guide orient="horz" pos="4082"/>
        <p:guide pos="2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6" Type="http://schemas.openxmlformats.org/officeDocument/2006/relationships/image" Target="../media/image71.emf"/><Relationship Id="rId7" Type="http://schemas.openxmlformats.org/officeDocument/2006/relationships/image" Target="../media/image72.emf"/><Relationship Id="rId8" Type="http://schemas.openxmlformats.org/officeDocument/2006/relationships/image" Target="../media/image73.emf"/><Relationship Id="rId1" Type="http://schemas.openxmlformats.org/officeDocument/2006/relationships/image" Target="../media/image66.emf"/><Relationship Id="rId2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4" Type="http://schemas.openxmlformats.org/officeDocument/2006/relationships/image" Target="../media/image78.emf"/><Relationship Id="rId1" Type="http://schemas.openxmlformats.org/officeDocument/2006/relationships/image" Target="../media/image75.emf"/><Relationship Id="rId2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Relationship Id="rId2" Type="http://schemas.openxmlformats.org/officeDocument/2006/relationships/image" Target="../media/image8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Relationship Id="rId6" Type="http://schemas.openxmlformats.org/officeDocument/2006/relationships/image" Target="../media/image92.emf"/><Relationship Id="rId1" Type="http://schemas.openxmlformats.org/officeDocument/2006/relationships/image" Target="../media/image87.emf"/><Relationship Id="rId2" Type="http://schemas.openxmlformats.org/officeDocument/2006/relationships/image" Target="../media/image8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1" Type="http://schemas.openxmlformats.org/officeDocument/2006/relationships/image" Target="../media/image93.emf"/><Relationship Id="rId2" Type="http://schemas.openxmlformats.org/officeDocument/2006/relationships/image" Target="../media/image9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Relationship Id="rId2" Type="http://schemas.openxmlformats.org/officeDocument/2006/relationships/image" Target="../media/image99.emf"/><Relationship Id="rId3" Type="http://schemas.openxmlformats.org/officeDocument/2006/relationships/image" Target="../media/image10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Relationship Id="rId2" Type="http://schemas.openxmlformats.org/officeDocument/2006/relationships/image" Target="../media/image10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image" Target="../media/image44.emf"/><Relationship Id="rId1" Type="http://schemas.openxmlformats.org/officeDocument/2006/relationships/image" Target="../media/image33.wmf"/><Relationship Id="rId2" Type="http://schemas.openxmlformats.org/officeDocument/2006/relationships/image" Target="../media/image34.emf"/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0.e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5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4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9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6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2.bin"/><Relationship Id="rId12" Type="http://schemas.openxmlformats.org/officeDocument/2006/relationships/image" Target="../media/image6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8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63.emf"/><Relationship Id="rId9" Type="http://schemas.openxmlformats.org/officeDocument/2006/relationships/oleObject" Target="../embeddings/oleObject61.bin"/><Relationship Id="rId10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7.bin"/><Relationship Id="rId12" Type="http://schemas.openxmlformats.org/officeDocument/2006/relationships/image" Target="../media/image70.emf"/><Relationship Id="rId13" Type="http://schemas.openxmlformats.org/officeDocument/2006/relationships/oleObject" Target="../embeddings/oleObject68.bin"/><Relationship Id="rId14" Type="http://schemas.openxmlformats.org/officeDocument/2006/relationships/image" Target="../media/image71.emf"/><Relationship Id="rId15" Type="http://schemas.openxmlformats.org/officeDocument/2006/relationships/oleObject" Target="../embeddings/oleObject69.bin"/><Relationship Id="rId16" Type="http://schemas.openxmlformats.org/officeDocument/2006/relationships/image" Target="../media/image72.emf"/><Relationship Id="rId17" Type="http://schemas.openxmlformats.org/officeDocument/2006/relationships/oleObject" Target="../embeddings/oleObject70.bin"/><Relationship Id="rId18" Type="http://schemas.openxmlformats.org/officeDocument/2006/relationships/image" Target="../media/image7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63.bin"/><Relationship Id="rId4" Type="http://schemas.openxmlformats.org/officeDocument/2006/relationships/image" Target="../media/image66.e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7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8.emf"/><Relationship Id="rId9" Type="http://schemas.openxmlformats.org/officeDocument/2006/relationships/oleObject" Target="../embeddings/oleObject66.bin"/><Relationship Id="rId10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7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75.e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76.emf"/><Relationship Id="rId7" Type="http://schemas.openxmlformats.org/officeDocument/2006/relationships/oleObject" Target="../embeddings/oleObject74.bin"/><Relationship Id="rId8" Type="http://schemas.openxmlformats.org/officeDocument/2006/relationships/image" Target="../media/image77.emf"/><Relationship Id="rId9" Type="http://schemas.openxmlformats.org/officeDocument/2006/relationships/oleObject" Target="../embeddings/oleObject75.bin"/><Relationship Id="rId10" Type="http://schemas.openxmlformats.org/officeDocument/2006/relationships/image" Target="../media/image7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79.emf"/><Relationship Id="rId5" Type="http://schemas.openxmlformats.org/officeDocument/2006/relationships/image" Target="../media/image80.emf"/><Relationship Id="rId6" Type="http://schemas.openxmlformats.org/officeDocument/2006/relationships/image" Target="../media/image8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82.emf"/><Relationship Id="rId5" Type="http://schemas.openxmlformats.org/officeDocument/2006/relationships/image" Target="../media/image84.e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8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5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5.bin"/><Relationship Id="rId12" Type="http://schemas.openxmlformats.org/officeDocument/2006/relationships/image" Target="../media/image91.emf"/><Relationship Id="rId13" Type="http://schemas.openxmlformats.org/officeDocument/2006/relationships/oleObject" Target="../embeddings/oleObject86.bin"/><Relationship Id="rId14" Type="http://schemas.openxmlformats.org/officeDocument/2006/relationships/image" Target="../media/image9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81.bin"/><Relationship Id="rId4" Type="http://schemas.openxmlformats.org/officeDocument/2006/relationships/image" Target="../media/image87.emf"/><Relationship Id="rId5" Type="http://schemas.openxmlformats.org/officeDocument/2006/relationships/oleObject" Target="../embeddings/oleObject82.bin"/><Relationship Id="rId6" Type="http://schemas.openxmlformats.org/officeDocument/2006/relationships/image" Target="../media/image88.emf"/><Relationship Id="rId7" Type="http://schemas.openxmlformats.org/officeDocument/2006/relationships/oleObject" Target="../embeddings/oleObject83.bin"/><Relationship Id="rId8" Type="http://schemas.openxmlformats.org/officeDocument/2006/relationships/image" Target="../media/image89.emf"/><Relationship Id="rId9" Type="http://schemas.openxmlformats.org/officeDocument/2006/relationships/oleObject" Target="../embeddings/oleObject84.bin"/><Relationship Id="rId10" Type="http://schemas.openxmlformats.org/officeDocument/2006/relationships/image" Target="../media/image90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1.bin"/><Relationship Id="rId12" Type="http://schemas.openxmlformats.org/officeDocument/2006/relationships/image" Target="../media/image9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87.bin"/><Relationship Id="rId4" Type="http://schemas.openxmlformats.org/officeDocument/2006/relationships/image" Target="../media/image93.emf"/><Relationship Id="rId5" Type="http://schemas.openxmlformats.org/officeDocument/2006/relationships/oleObject" Target="../embeddings/oleObject88.bin"/><Relationship Id="rId6" Type="http://schemas.openxmlformats.org/officeDocument/2006/relationships/image" Target="../media/image94.emf"/><Relationship Id="rId7" Type="http://schemas.openxmlformats.org/officeDocument/2006/relationships/oleObject" Target="../embeddings/oleObject89.bin"/><Relationship Id="rId8" Type="http://schemas.openxmlformats.org/officeDocument/2006/relationships/image" Target="../media/image95.emf"/><Relationship Id="rId9" Type="http://schemas.openxmlformats.org/officeDocument/2006/relationships/oleObject" Target="../embeddings/oleObject90.bin"/><Relationship Id="rId10" Type="http://schemas.openxmlformats.org/officeDocument/2006/relationships/image" Target="../media/image9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4" Type="http://schemas.openxmlformats.org/officeDocument/2006/relationships/image" Target="../media/image98.emf"/><Relationship Id="rId5" Type="http://schemas.openxmlformats.org/officeDocument/2006/relationships/oleObject" Target="../embeddings/oleObject93.bin"/><Relationship Id="rId6" Type="http://schemas.openxmlformats.org/officeDocument/2006/relationships/image" Target="../media/image99.emf"/><Relationship Id="rId7" Type="http://schemas.openxmlformats.org/officeDocument/2006/relationships/oleObject" Target="../embeddings/oleObject94.bin"/><Relationship Id="rId8" Type="http://schemas.openxmlformats.org/officeDocument/2006/relationships/image" Target="../media/image10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4" Type="http://schemas.openxmlformats.org/officeDocument/2006/relationships/image" Target="../media/image101.emf"/><Relationship Id="rId5" Type="http://schemas.openxmlformats.org/officeDocument/2006/relationships/oleObject" Target="../embeddings/oleObject96.bin"/><Relationship Id="rId6" Type="http://schemas.openxmlformats.org/officeDocument/2006/relationships/image" Target="../media/image10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oleObject" Target="../embeddings/oleObject20.bin"/><Relationship Id="rId13" Type="http://schemas.openxmlformats.org/officeDocument/2006/relationships/image" Target="../media/image24.emf"/><Relationship Id="rId14" Type="http://schemas.openxmlformats.org/officeDocument/2006/relationships/oleObject" Target="../embeddings/oleObject21.bin"/><Relationship Id="rId15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31.emf"/><Relationship Id="rId15" Type="http://schemas.openxmlformats.org/officeDocument/2006/relationships/oleObject" Target="../embeddings/oleObject28.bin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20" Type="http://schemas.openxmlformats.org/officeDocument/2006/relationships/image" Target="../media/image41.emf"/><Relationship Id="rId21" Type="http://schemas.openxmlformats.org/officeDocument/2006/relationships/oleObject" Target="../embeddings/oleObject38.bin"/><Relationship Id="rId22" Type="http://schemas.openxmlformats.org/officeDocument/2006/relationships/image" Target="../media/image42.emf"/><Relationship Id="rId23" Type="http://schemas.openxmlformats.org/officeDocument/2006/relationships/oleObject" Target="../embeddings/oleObject39.bin"/><Relationship Id="rId24" Type="http://schemas.openxmlformats.org/officeDocument/2006/relationships/image" Target="../media/image43.emf"/><Relationship Id="rId25" Type="http://schemas.openxmlformats.org/officeDocument/2006/relationships/oleObject" Target="../embeddings/oleObject40.bin"/><Relationship Id="rId26" Type="http://schemas.openxmlformats.org/officeDocument/2006/relationships/image" Target="../media/image44.emf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33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34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35.bin"/><Relationship Id="rId16" Type="http://schemas.openxmlformats.org/officeDocument/2006/relationships/image" Target="../media/image39.emf"/><Relationship Id="rId17" Type="http://schemas.openxmlformats.org/officeDocument/2006/relationships/oleObject" Target="../embeddings/oleObject36.bin"/><Relationship Id="rId18" Type="http://schemas.openxmlformats.org/officeDocument/2006/relationships/image" Target="../media/image40.emf"/><Relationship Id="rId19" Type="http://schemas.openxmlformats.org/officeDocument/2006/relationships/oleObject" Target="../embeddings/oleObject3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43.bin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45.bin"/><Relationship Id="rId11" Type="http://schemas.openxmlformats.org/officeDocument/2006/relationships/image" Target="../media/image4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Synchrotron Radiation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1608" y="273014"/>
            <a:ext cx="78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Going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way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back to our original equation (p. 7)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363623"/>
              </p:ext>
            </p:extLst>
          </p:nvPr>
        </p:nvGraphicFramePr>
        <p:xfrm>
          <a:off x="783197" y="772174"/>
          <a:ext cx="39116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0" name="Equation" r:id="rId3" imgW="2387600" imgH="927100" progId="Equation.DSMT4">
                  <p:embed/>
                </p:oleObj>
              </mc:Choice>
              <mc:Fallback>
                <p:oleObj name="Equation" r:id="rId3" imgW="23876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197" y="772174"/>
                        <a:ext cx="3911600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2169150" y="1759779"/>
            <a:ext cx="356087" cy="1287867"/>
          </a:xfrm>
          <a:prstGeom prst="leftBrac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3698417" y="1769737"/>
            <a:ext cx="356087" cy="1287867"/>
          </a:xfrm>
          <a:prstGeom prst="leftBrac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80432" y="2635181"/>
            <a:ext cx="11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9700" y="2621399"/>
            <a:ext cx="11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heating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49927"/>
              </p:ext>
            </p:extLst>
          </p:nvPr>
        </p:nvGraphicFramePr>
        <p:xfrm>
          <a:off x="1036638" y="3171825"/>
          <a:ext cx="41608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1" name="Equation" r:id="rId5" imgW="2540000" imgH="1257300" progId="Equation.DSMT4">
                  <p:embed/>
                </p:oleObj>
              </mc:Choice>
              <mc:Fallback>
                <p:oleObj name="Equation" r:id="rId5" imgW="2540000" imgH="1257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6638" y="3171825"/>
                        <a:ext cx="41608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524" y="3974600"/>
            <a:ext cx="492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energy then decays in a time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7314"/>
              </p:ext>
            </p:extLst>
          </p:nvPr>
        </p:nvGraphicFramePr>
        <p:xfrm>
          <a:off x="4542655" y="4611581"/>
          <a:ext cx="2475050" cy="134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2" name="Equation" r:id="rId7" imgW="1257300" imgH="685800" progId="Equation.DSMT4">
                  <p:embed/>
                </p:oleObj>
              </mc:Choice>
              <mc:Fallback>
                <p:oleObj name="Equation" r:id="rId7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2655" y="4611581"/>
                        <a:ext cx="2475050" cy="134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68855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4" y="308625"/>
            <a:ext cx="713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 separated function lattice, there is no bend in the quads, so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Further assume uniform dipole field (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ρ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=ρ</a:t>
            </a:r>
            <a:r>
              <a:rPr lang="en-US" sz="1800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64604"/>
              </p:ext>
            </p:extLst>
          </p:nvPr>
        </p:nvGraphicFramePr>
        <p:xfrm>
          <a:off x="7515746" y="395788"/>
          <a:ext cx="1324091" cy="24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8" name="Equation" r:id="rId3" imgW="1028700" imgH="190500" progId="Equation.DSMT4">
                  <p:embed/>
                </p:oleObj>
              </mc:Choice>
              <mc:Fallback>
                <p:oleObj name="Equation" r:id="rId3" imgW="1028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5746" y="395788"/>
                        <a:ext cx="1324091" cy="245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40573"/>
              </p:ext>
            </p:extLst>
          </p:nvPr>
        </p:nvGraphicFramePr>
        <p:xfrm>
          <a:off x="5575300" y="3708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9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5300" y="3708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59086"/>
              </p:ext>
            </p:extLst>
          </p:nvPr>
        </p:nvGraphicFramePr>
        <p:xfrm>
          <a:off x="1191795" y="1029674"/>
          <a:ext cx="4659890" cy="193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0" name="Equation" r:id="rId7" imgW="3124200" imgH="1295400" progId="Equation.DSMT4">
                  <p:embed/>
                </p:oleObj>
              </mc:Choice>
              <mc:Fallback>
                <p:oleObj name="Equation" r:id="rId7" imgW="3124200" imgH="129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1795" y="1029674"/>
                        <a:ext cx="4659890" cy="1932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18798"/>
              </p:ext>
            </p:extLst>
          </p:nvPr>
        </p:nvGraphicFramePr>
        <p:xfrm>
          <a:off x="1463409" y="3187592"/>
          <a:ext cx="1468369" cy="9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1" name="Equation" r:id="rId9" imgW="647700" imgH="431800" progId="Equation.DSMT4">
                  <p:embed/>
                </p:oleObj>
              </mc:Choice>
              <mc:Fallback>
                <p:oleObj name="Equation" r:id="rId9" imgW="6477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3409" y="3187592"/>
                        <a:ext cx="1468369" cy="9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58172" y="3157469"/>
            <a:ext cx="1792301" cy="1139538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5295" y="3228691"/>
            <a:ext cx="367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probably the answer you would have guessed without doing any calculations.</a:t>
            </a:r>
          </a:p>
        </p:txBody>
      </p:sp>
    </p:spTree>
    <p:extLst>
      <p:ext uri="{BB962C8B-B14F-4D97-AF65-F5344CB8AC3E}">
        <p14:creationId xmlns:p14="http://schemas.microsoft.com/office/powerpoint/2010/main" val="65970639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347" y="320495"/>
            <a:ext cx="5744859" cy="379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Equilibrium energy spread will be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53742"/>
              </p:ext>
            </p:extLst>
          </p:nvPr>
        </p:nvGraphicFramePr>
        <p:xfrm>
          <a:off x="4459288" y="331788"/>
          <a:ext cx="2601931" cy="148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3" name="Equation" r:id="rId4" imgW="1473200" imgH="838200" progId="Equation.DSMT4">
                  <p:embed/>
                </p:oleObj>
              </mc:Choice>
              <mc:Fallback>
                <p:oleObj name="Equation" r:id="rId4" imgW="14732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9288" y="331788"/>
                        <a:ext cx="2601931" cy="1480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55400"/>
              </p:ext>
            </p:extLst>
          </p:nvPr>
        </p:nvGraphicFramePr>
        <p:xfrm>
          <a:off x="1270440" y="2149871"/>
          <a:ext cx="51816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4" name="Equation" r:id="rId6" imgW="2933700" imgH="927100" progId="Equation.DSMT4">
                  <p:embed/>
                </p:oleObj>
              </mc:Choice>
              <mc:Fallback>
                <p:oleObj name="Equation" r:id="rId6" imgW="29337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440" y="2149871"/>
                        <a:ext cx="5181600" cy="163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28880" y="3409896"/>
            <a:ext cx="57215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7442" y="3975385"/>
            <a:ext cx="50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Effects of synchrotron radiation</a:t>
            </a:r>
          </a:p>
          <a:p>
            <a:pPr marL="285750" indent="-174625">
              <a:buFont typeface="Arial"/>
              <a:buChar char="•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 in both planes</a:t>
            </a:r>
          </a:p>
          <a:p>
            <a:pPr marL="285750" indent="-174625">
              <a:buFont typeface="Arial"/>
              <a:buChar char="•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Heating in bend plane</a:t>
            </a:r>
          </a:p>
        </p:txBody>
      </p:sp>
    </p:spTree>
    <p:extLst>
      <p:ext uri="{BB962C8B-B14F-4D97-AF65-F5344CB8AC3E}">
        <p14:creationId xmlns:p14="http://schemas.microsoft.com/office/powerpoint/2010/main" val="16467606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beams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578" y="754587"/>
            <a:ext cx="5199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We’re going to derive two important results</a:t>
            </a:r>
          </a:p>
          <a:p>
            <a:pPr marL="515938" indent="-285750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Robinson’s Theorem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separated function lattice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pPr marL="515938" indent="-285750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equilibrium horizontal emittance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14668"/>
              </p:ext>
            </p:extLst>
          </p:nvPr>
        </p:nvGraphicFramePr>
        <p:xfrm>
          <a:off x="3478655" y="1160326"/>
          <a:ext cx="2033195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0" name="Equation" r:id="rId3" imgW="1244600" imgH="444500" progId="Equation.DSMT4">
                  <p:embed/>
                </p:oleObj>
              </mc:Choice>
              <mc:Fallback>
                <p:oleObj name="Equation" r:id="rId3" imgW="1244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8655" y="1160326"/>
                        <a:ext cx="2033195" cy="72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938741" y="1104274"/>
            <a:ext cx="892659" cy="855812"/>
          </a:xfrm>
          <a:prstGeom prst="ellips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7413" y="1960085"/>
            <a:ext cx="321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transverse damping times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66982" y="1785243"/>
            <a:ext cx="138040" cy="1472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59812"/>
              </p:ext>
            </p:extLst>
          </p:nvPr>
        </p:nvGraphicFramePr>
        <p:xfrm>
          <a:off x="3489641" y="2534733"/>
          <a:ext cx="35099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1" name="Equation" r:id="rId5" imgW="2146300" imgH="673100" progId="Equation.DSMT4">
                  <p:embed/>
                </p:oleObj>
              </mc:Choice>
              <mc:Fallback>
                <p:oleObj name="Equation" r:id="rId5" imgW="21463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9641" y="2534733"/>
                        <a:ext cx="3509962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60782"/>
              </p:ext>
            </p:extLst>
          </p:nvPr>
        </p:nvGraphicFramePr>
        <p:xfrm>
          <a:off x="3444875" y="4318000"/>
          <a:ext cx="22844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2" name="Equation" r:id="rId7" imgW="1397000" imgH="533400" progId="Equation.DSMT4">
                  <p:embed/>
                </p:oleObj>
              </mc:Choice>
              <mc:Fallback>
                <p:oleObj name="Equation" r:id="rId7" imgW="1397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4875" y="4318000"/>
                        <a:ext cx="2284413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8940" y="5180884"/>
            <a:ext cx="221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photons emitted in a damping period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47943" y="4987636"/>
            <a:ext cx="184054" cy="2024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258" y="5204452"/>
            <a:ext cx="221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Mean dispersion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710812" y="4965193"/>
            <a:ext cx="151287" cy="1880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413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we go…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768" y="754587"/>
            <a:ext cx="304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Synchrotron radiation</a:t>
            </a:r>
          </a:p>
        </p:txBody>
      </p:sp>
      <p:sp>
        <p:nvSpPr>
          <p:cNvPr id="8" name="Arc 7"/>
          <p:cNvSpPr>
            <a:spLocks noChangeAspect="1"/>
          </p:cNvSpPr>
          <p:nvPr/>
        </p:nvSpPr>
        <p:spPr>
          <a:xfrm rot="18499549">
            <a:off x="947875" y="2033704"/>
            <a:ext cx="2743200" cy="2743200"/>
          </a:xfrm>
          <a:prstGeom prst="arc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162628" y="2042906"/>
            <a:ext cx="156444" cy="136193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16338"/>
              </p:ext>
            </p:extLst>
          </p:nvPr>
        </p:nvGraphicFramePr>
        <p:xfrm>
          <a:off x="2319409" y="2542335"/>
          <a:ext cx="284946" cy="33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9" name="Equation" r:id="rId3" imgW="139700" imgH="165100" progId="Equation.DSMT4">
                  <p:embed/>
                </p:oleObj>
              </mc:Choice>
              <mc:Fallback>
                <p:oleObj name="Equation" r:id="rId3" imgW="139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409" y="2542335"/>
                        <a:ext cx="284946" cy="33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162627" y="1509174"/>
            <a:ext cx="1444818" cy="515328"/>
          </a:xfrm>
          <a:prstGeom prst="straightConnector1">
            <a:avLst/>
          </a:prstGeom>
          <a:ln w="127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7784" y="1601197"/>
            <a:ext cx="1458067" cy="419266"/>
          </a:xfrm>
          <a:prstGeom prst="straightConnector1">
            <a:avLst/>
          </a:prstGeom>
          <a:ln w="127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63739" y="1417151"/>
            <a:ext cx="1379288" cy="599273"/>
          </a:xfrm>
          <a:prstGeom prst="straightConnector1">
            <a:avLst/>
          </a:prstGeom>
          <a:ln w="127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82536" y="1707586"/>
            <a:ext cx="77667" cy="1972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84123" y="1315926"/>
            <a:ext cx="93140" cy="1943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81013"/>
              </p:ext>
            </p:extLst>
          </p:nvPr>
        </p:nvGraphicFramePr>
        <p:xfrm>
          <a:off x="3552753" y="1693863"/>
          <a:ext cx="524028" cy="54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0" name="Equation" r:id="rId5" imgW="406400" imgH="419100" progId="Equation.DSMT4">
                  <p:embed/>
                </p:oleObj>
              </mc:Choice>
              <mc:Fallback>
                <p:oleObj name="Equation" r:id="rId5" imgW="4064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2753" y="1693863"/>
                        <a:ext cx="524028" cy="54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781341" y="778154"/>
            <a:ext cx="3510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lost along trajectory, so radiated power will reduce momentum along flight path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67741"/>
              </p:ext>
            </p:extLst>
          </p:nvPr>
        </p:nvGraphicFramePr>
        <p:xfrm>
          <a:off x="5045075" y="1779920"/>
          <a:ext cx="1102307" cy="620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1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5075" y="1779920"/>
                        <a:ext cx="1102307" cy="620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25781" y="4002992"/>
            <a:ext cx="821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assume that the RF system restores the energy lost each turn, then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4058" y="4459067"/>
            <a:ext cx="669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lost along the path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restored along nominal path   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”adiabatic damping”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24377"/>
              </p:ext>
            </p:extLst>
          </p:nvPr>
        </p:nvGraphicFramePr>
        <p:xfrm>
          <a:off x="3980110" y="4520178"/>
          <a:ext cx="1363915" cy="283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2" name="Equation" r:id="rId9" imgW="977900" imgH="203200" progId="Equation.DSMT4">
                  <p:embed/>
                </p:oleObj>
              </mc:Choice>
              <mc:Fallback>
                <p:oleObj name="Equation" r:id="rId9" imgW="977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0110" y="4520178"/>
                        <a:ext cx="1363915" cy="283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911741"/>
              </p:ext>
            </p:extLst>
          </p:nvPr>
        </p:nvGraphicFramePr>
        <p:xfrm>
          <a:off x="4811665" y="4766781"/>
          <a:ext cx="201901" cy="2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3"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11665" y="4766781"/>
                        <a:ext cx="201901" cy="2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221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912" y="290435"/>
            <a:ext cx="166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21552"/>
              </p:ext>
            </p:extLst>
          </p:nvPr>
        </p:nvGraphicFramePr>
        <p:xfrm>
          <a:off x="4087927" y="1458690"/>
          <a:ext cx="3329423" cy="118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5" name="Equation" r:id="rId3" imgW="2540000" imgH="901700" progId="Equation.DSMT4">
                  <p:embed/>
                </p:oleObj>
              </mc:Choice>
              <mc:Fallback>
                <p:oleObj name="Equation" r:id="rId3" imgW="25400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7927" y="1458690"/>
                        <a:ext cx="3329423" cy="118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067639" y="574417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229439" y="1488817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 rot="2700000">
            <a:off x="1849358" y="684748"/>
            <a:ext cx="457200" cy="1601788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1642189" y="155866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2267664" y="963354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572464" y="1125279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293064" y="1515804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1932702" y="185076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1499314" y="198411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1948577" y="1222117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688352" y="9125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2840752" y="912554"/>
            <a:ext cx="0" cy="533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659777" y="58076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078752" y="760154"/>
            <a:ext cx="5334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84552"/>
              </p:ext>
            </p:extLst>
          </p:nvPr>
        </p:nvGraphicFramePr>
        <p:xfrm>
          <a:off x="2873534" y="1034479"/>
          <a:ext cx="430136" cy="30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6" name="Equation" r:id="rId5" imgW="355320" imgH="253800" progId="Equation.3">
                  <p:embed/>
                </p:oleObj>
              </mc:Choice>
              <mc:Fallback>
                <p:oleObj name="Equation" r:id="rId5" imgW="355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534" y="1034479"/>
                        <a:ext cx="430136" cy="30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52643"/>
              </p:ext>
            </p:extLst>
          </p:nvPr>
        </p:nvGraphicFramePr>
        <p:xfrm>
          <a:off x="2097055" y="419677"/>
          <a:ext cx="4460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7" name="Equation" r:id="rId7" imgW="368300" imgH="254000" progId="Equation.DSMT4">
                  <p:embed/>
                </p:oleObj>
              </mc:Choice>
              <mc:Fallback>
                <p:oleObj name="Equation" r:id="rId7" imgW="368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55" y="419677"/>
                        <a:ext cx="44608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65311"/>
              </p:ext>
            </p:extLst>
          </p:nvPr>
        </p:nvGraphicFramePr>
        <p:xfrm>
          <a:off x="3113055" y="1583315"/>
          <a:ext cx="153987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8" name="Equation" r:id="rId9" imgW="127000" imgH="165100" progId="Equation.DSMT4">
                  <p:embed/>
                </p:oleObj>
              </mc:Choice>
              <mc:Fallback>
                <p:oleObj name="Equation" r:id="rId9" imgW="1270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55" y="1583315"/>
                        <a:ext cx="153987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85363"/>
              </p:ext>
            </p:extLst>
          </p:nvPr>
        </p:nvGraphicFramePr>
        <p:xfrm>
          <a:off x="1825592" y="443490"/>
          <a:ext cx="2000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9" name="Equation" r:id="rId11" imgW="165100" imgH="203200" progId="Equation.DSMT4">
                  <p:embed/>
                </p:oleObj>
              </mc:Choice>
              <mc:Fallback>
                <p:oleObj name="Equation" r:id="rId11" imgW="16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592" y="443490"/>
                        <a:ext cx="200025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631116"/>
              </p:ext>
            </p:extLst>
          </p:nvPr>
        </p:nvGraphicFramePr>
        <p:xfrm>
          <a:off x="4037899" y="441534"/>
          <a:ext cx="3793571" cy="100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0" name="Equation" r:id="rId13" imgW="2679700" imgH="711200" progId="Equation.DSMT4">
                  <p:embed/>
                </p:oleObj>
              </mc:Choice>
              <mc:Fallback>
                <p:oleObj name="Equation" r:id="rId13" imgW="26797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7899" y="441534"/>
                        <a:ext cx="3793571" cy="100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1013"/>
              </p:ext>
            </p:extLst>
          </p:nvPr>
        </p:nvGraphicFramePr>
        <p:xfrm>
          <a:off x="783831" y="2803781"/>
          <a:ext cx="4408487" cy="370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1" name="Equation" r:id="rId15" imgW="3530600" imgH="2959100" progId="Equation.DSMT4">
                  <p:embed/>
                </p:oleObj>
              </mc:Choice>
              <mc:Fallback>
                <p:oleObj name="Equation" r:id="rId15" imgW="3530600" imgH="295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3831" y="2803781"/>
                        <a:ext cx="4408487" cy="3702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ight Arrow 33"/>
          <p:cNvSpPr/>
          <p:nvPr/>
        </p:nvSpPr>
        <p:spPr>
          <a:xfrm>
            <a:off x="508907" y="2843299"/>
            <a:ext cx="331296" cy="266866"/>
          </a:xfrm>
          <a:prstGeom prst="rightArrow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19774" y="2098120"/>
            <a:ext cx="671794" cy="579744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74240" y="2807822"/>
            <a:ext cx="353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we average this over many turns, we must average over all phase angles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72771"/>
              </p:ext>
            </p:extLst>
          </p:nvPr>
        </p:nvGraphicFramePr>
        <p:xfrm>
          <a:off x="5611394" y="3846148"/>
          <a:ext cx="3376612" cy="262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2" name="Equation" r:id="rId17" imgW="2705100" imgH="2095500" progId="Equation.DSMT4">
                  <p:embed/>
                </p:oleObj>
              </mc:Choice>
              <mc:Fallback>
                <p:oleObj name="Equation" r:id="rId17" imgW="2705100" imgH="209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1394" y="3846148"/>
                        <a:ext cx="3376612" cy="262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7026791" y="5922230"/>
            <a:ext cx="1016339" cy="565378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702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403" y="423305"/>
            <a:ext cx="30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Calculating beam size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07072"/>
              </p:ext>
            </p:extLst>
          </p:nvPr>
        </p:nvGraphicFramePr>
        <p:xfrm>
          <a:off x="1300186" y="1114438"/>
          <a:ext cx="2666164" cy="253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3" imgW="2362200" imgH="2247900" progId="Equation.DSMT4">
                  <p:embed/>
                </p:oleObj>
              </mc:Choice>
              <mc:Fallback>
                <p:oleObj name="Equation" r:id="rId3" imgW="2362200" imgH="2247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86" y="1114438"/>
                        <a:ext cx="2666164" cy="2537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29469" y="1858860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0640" y="2379351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8248" y="2867072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4261" y="3400804"/>
            <a:ext cx="29448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89603" y="3147179"/>
            <a:ext cx="1472427" cy="496924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92131" y="975442"/>
            <a:ext cx="3266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Note, in the absence of any heating terms or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emittance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exchange, this will damp to a very small value.  This is why electron machines typically have flat beams.  Allowing it to get too small can cause problems (discussed shortly)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00069" y="3018348"/>
            <a:ext cx="1481630" cy="37729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089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Plane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1794" y="671766"/>
            <a:ext cx="769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Things in the horizontal plane are a bit more complicated because position depends on the energy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209458"/>
              </p:ext>
            </p:extLst>
          </p:nvPr>
        </p:nvGraphicFramePr>
        <p:xfrm>
          <a:off x="992742" y="1653001"/>
          <a:ext cx="1353938" cy="124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7" name="Equation" r:id="rId3" imgW="952500" imgH="876300" progId="Equation.DSMT4">
                  <p:embed/>
                </p:oleObj>
              </mc:Choice>
              <mc:Fallback>
                <p:oleObj name="Equation" r:id="rId3" imgW="9525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742" y="1653001"/>
                        <a:ext cx="1353938" cy="124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8971" y="1297521"/>
            <a:ext cx="78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betatron motion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08940"/>
              </p:ext>
            </p:extLst>
          </p:nvPr>
        </p:nvGraphicFramePr>
        <p:xfrm>
          <a:off x="2484720" y="1346038"/>
          <a:ext cx="347282" cy="23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8" name="Equation" r:id="rId5" imgW="241300" imgH="165100" progId="Equation.DSMT4">
                  <p:embed/>
                </p:oleObj>
              </mc:Choice>
              <mc:Fallback>
                <p:oleObj name="Equation" r:id="rId5" imgW="241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720" y="1346038"/>
                        <a:ext cx="347282" cy="237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288373" y="1693220"/>
            <a:ext cx="147243" cy="1472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17843" y="1619601"/>
            <a:ext cx="248472" cy="1472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630704"/>
              </p:ext>
            </p:extLst>
          </p:nvPr>
        </p:nvGraphicFramePr>
        <p:xfrm>
          <a:off x="3559119" y="1802973"/>
          <a:ext cx="53435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9" name="Equation" r:id="rId7" imgW="3759200" imgH="723900" progId="Equation.DSMT4">
                  <p:embed/>
                </p:oleObj>
              </mc:Choice>
              <mc:Fallback>
                <p:oleObj name="Equation" r:id="rId7" imgW="37592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9119" y="1802973"/>
                        <a:ext cx="5343525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49138" y="2144131"/>
            <a:ext cx="9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964" y="3041915"/>
            <a:ext cx="769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since the radiated photon changes the energy,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 not the position or the angle, the betatron orbit must be modified; that is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98412"/>
              </p:ext>
            </p:extLst>
          </p:nvPr>
        </p:nvGraphicFramePr>
        <p:xfrm>
          <a:off x="2575248" y="3625397"/>
          <a:ext cx="351472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0" name="Equation" r:id="rId9" imgW="2768600" imgH="2235200" progId="Equation.DSMT4">
                  <p:embed/>
                </p:oleObj>
              </mc:Choice>
              <mc:Fallback>
                <p:oleObj name="Equation" r:id="rId9" imgW="2768600" imgH="223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5248" y="3625397"/>
                        <a:ext cx="3514725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1969371" y="5079659"/>
            <a:ext cx="48774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92935" y="6179894"/>
            <a:ext cx="48774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6746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186" y="266866"/>
            <a:ext cx="49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Going back to the motion in phase space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09866"/>
              </p:ext>
            </p:extLst>
          </p:nvPr>
        </p:nvGraphicFramePr>
        <p:xfrm>
          <a:off x="1285920" y="975556"/>
          <a:ext cx="72898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Equation" r:id="rId3" imgW="4635500" imgH="3136900" progId="Equation.DSMT4">
                  <p:embed/>
                </p:oleObj>
              </mc:Choice>
              <mc:Fallback>
                <p:oleObj name="Equation" r:id="rId3" imgW="4635500" imgH="313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920" y="975556"/>
                        <a:ext cx="7289800" cy="492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2836821" y="3466095"/>
            <a:ext cx="2504474" cy="783432"/>
          </a:xfrm>
          <a:prstGeom prst="ellips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72005" y="4332618"/>
            <a:ext cx="346121" cy="330454"/>
          </a:xfrm>
          <a:prstGeom prst="ellips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4760">
            <a:off x="2006761" y="4059201"/>
            <a:ext cx="406400" cy="33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44640">
            <a:off x="5283584" y="3480052"/>
            <a:ext cx="449405" cy="2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1950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260" y="225534"/>
            <a:ext cx="40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Averaging over one turn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84121"/>
              </p:ext>
            </p:extLst>
          </p:nvPr>
        </p:nvGraphicFramePr>
        <p:xfrm>
          <a:off x="1387797" y="814171"/>
          <a:ext cx="585152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1" name="Equation" r:id="rId3" imgW="3721100" imgH="2768600" progId="Equation.DSMT4">
                  <p:embed/>
                </p:oleObj>
              </mc:Choice>
              <mc:Fallback>
                <p:oleObj name="Equation" r:id="rId3" imgW="3721100" imgH="276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7797" y="814171"/>
                        <a:ext cx="5851525" cy="434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rot="20757581">
            <a:off x="4581643" y="2314687"/>
            <a:ext cx="255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Average over all particle and phases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09318">
            <a:off x="6832682" y="2824703"/>
            <a:ext cx="558800" cy="3175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908436"/>
              </p:ext>
            </p:extLst>
          </p:nvPr>
        </p:nvGraphicFramePr>
        <p:xfrm>
          <a:off x="1777776" y="4620094"/>
          <a:ext cx="5720130" cy="149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2" name="Equation" r:id="rId6" imgW="3746500" imgH="977900" progId="Equation.DSMT4">
                  <p:embed/>
                </p:oleObj>
              </mc:Choice>
              <mc:Fallback>
                <p:oleObj name="Equation" r:id="rId6" imgW="3746500" imgH="977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7776" y="4620094"/>
                        <a:ext cx="5720130" cy="1493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566780" y="5768910"/>
            <a:ext cx="58160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640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Radiation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685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relativistic particle, the total radiated power (S&amp;E 8.1) is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08474"/>
              </p:ext>
            </p:extLst>
          </p:nvPr>
        </p:nvGraphicFramePr>
        <p:xfrm>
          <a:off x="914400" y="1447800"/>
          <a:ext cx="39338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3" imgW="2247900" imgH="965200" progId="Equation.DSMT4">
                  <p:embed/>
                </p:oleObj>
              </mc:Choice>
              <mc:Fallback>
                <p:oleObj name="Equation" r:id="rId3" imgW="22479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39338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86281"/>
              </p:ext>
            </p:extLst>
          </p:nvPr>
        </p:nvGraphicFramePr>
        <p:xfrm>
          <a:off x="3962400" y="990600"/>
          <a:ext cx="2844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5" imgW="1625600" imgH="444500" progId="Equation.DSMT4">
                  <p:embed/>
                </p:oleObj>
              </mc:Choice>
              <mc:Fallback>
                <p:oleObj name="Equation" r:id="rId5" imgW="1625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990600"/>
                        <a:ext cx="28448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590800" y="1447800"/>
            <a:ext cx="1295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3886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a magnetic field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1631"/>
              </p:ext>
            </p:extLst>
          </p:nvPr>
        </p:nvGraphicFramePr>
        <p:xfrm>
          <a:off x="3200400" y="3733800"/>
          <a:ext cx="10223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7" imgW="584200" imgH="393700" progId="Equation.DSMT4">
                  <p:embed/>
                </p:oleObj>
              </mc:Choice>
              <mc:Fallback>
                <p:oleObj name="Equation" r:id="rId7" imgW="584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3733800"/>
                        <a:ext cx="10223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50837"/>
              </p:ext>
            </p:extLst>
          </p:nvPr>
        </p:nvGraphicFramePr>
        <p:xfrm>
          <a:off x="4572000" y="3733800"/>
          <a:ext cx="29781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9" imgW="1701800" imgH="1003300" progId="Equation.DSMT4">
                  <p:embed/>
                </p:oleObj>
              </mc:Choice>
              <mc:Fallback>
                <p:oleObj name="Equation" r:id="rId9" imgW="17018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29781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295400" y="2286000"/>
            <a:ext cx="1295400" cy="8382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810000"/>
            <a:ext cx="1981200" cy="18288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18288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fixed energy and geometry, power goes as the inverse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fourth power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of the mass!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800600" y="2362200"/>
            <a:ext cx="5334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038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9738" y="249274"/>
            <a:ext cx="23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before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11126"/>
              </p:ext>
            </p:extLst>
          </p:nvPr>
        </p:nvGraphicFramePr>
        <p:xfrm>
          <a:off x="1436864" y="540047"/>
          <a:ext cx="2497509" cy="289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9" name="Equation" r:id="rId3" imgW="1612900" imgH="1866900" progId="Equation.DSMT4">
                  <p:embed/>
                </p:oleObj>
              </mc:Choice>
              <mc:Fallback>
                <p:oleObj name="Equation" r:id="rId3" imgW="1612900" imgH="186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864" y="540047"/>
                        <a:ext cx="2497509" cy="289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62897"/>
              </p:ext>
            </p:extLst>
          </p:nvPr>
        </p:nvGraphicFramePr>
        <p:xfrm>
          <a:off x="1462088" y="3660666"/>
          <a:ext cx="67818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0" name="Equation" r:id="rId5" imgW="4381500" imgH="1587500" progId="Equation.DSMT4">
                  <p:embed/>
                </p:oleObj>
              </mc:Choice>
              <mc:Fallback>
                <p:oleObj name="Equation" r:id="rId5" imgW="4381500" imgH="158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2088" y="3660666"/>
                        <a:ext cx="6781800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1707930" y="4466896"/>
            <a:ext cx="5080001" cy="490483"/>
          </a:xfrm>
          <a:prstGeom prst="downArrow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1793" y="4501931"/>
            <a:ext cx="2259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Same procedure as p. 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11448" y="5097517"/>
            <a:ext cx="867104" cy="762000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55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0552" y="227724"/>
            <a:ext cx="6157310" cy="37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Going back…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23975"/>
              </p:ext>
            </p:extLst>
          </p:nvPr>
        </p:nvGraphicFramePr>
        <p:xfrm>
          <a:off x="2136775" y="306607"/>
          <a:ext cx="3335338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2" name="Equation" r:id="rId3" imgW="2120900" imgH="914400" progId="Equation.DSMT4">
                  <p:embed/>
                </p:oleObj>
              </mc:Choice>
              <mc:Fallback>
                <p:oleObj name="Equation" r:id="rId3" imgW="21209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775" y="306607"/>
                        <a:ext cx="3335338" cy="143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2500"/>
              </p:ext>
            </p:extLst>
          </p:nvPr>
        </p:nvGraphicFramePr>
        <p:xfrm>
          <a:off x="2005451" y="2271658"/>
          <a:ext cx="3565032" cy="129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3" name="Equation" r:id="rId5" imgW="2514600" imgH="914400" progId="Equation.DSMT4">
                  <p:embed/>
                </p:oleObj>
              </mc:Choice>
              <mc:Fallback>
                <p:oleObj name="Equation" r:id="rId5" imgW="2514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5451" y="2271658"/>
                        <a:ext cx="3565032" cy="129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3034" y="1742966"/>
            <a:ext cx="849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 remember, we still have the adiabatic damping term from re-acceleration, so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12523"/>
              </p:ext>
            </p:extLst>
          </p:nvPr>
        </p:nvGraphicFramePr>
        <p:xfrm>
          <a:off x="1916167" y="3596946"/>
          <a:ext cx="3146316" cy="109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4" name="Equation" r:id="rId7" imgW="2120900" imgH="736600" progId="Equation.DSMT4">
                  <p:embed/>
                </p:oleObj>
              </mc:Choice>
              <mc:Fallback>
                <p:oleObj name="Equation" r:id="rId7" imgW="21209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6167" y="3596946"/>
                        <a:ext cx="3146316" cy="109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912" y="4829503"/>
            <a:ext cx="15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 before…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68956"/>
              </p:ext>
            </p:extLst>
          </p:nvPr>
        </p:nvGraphicFramePr>
        <p:xfrm>
          <a:off x="1471613" y="5132388"/>
          <a:ext cx="164941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5" name="Equation" r:id="rId9" imgW="1181100" imgH="939800" progId="Equation.DSMT4">
                  <p:embed/>
                </p:oleObj>
              </mc:Choice>
              <mc:Fallback>
                <p:oleObj name="Equation" r:id="rId9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1613" y="5132388"/>
                        <a:ext cx="1649412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655739" y="5456621"/>
            <a:ext cx="1103586" cy="455448"/>
          </a:xfrm>
          <a:prstGeom prst="rightArrow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065107"/>
              </p:ext>
            </p:extLst>
          </p:nvPr>
        </p:nvGraphicFramePr>
        <p:xfrm>
          <a:off x="5031883" y="4247932"/>
          <a:ext cx="2525662" cy="230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6" name="Equation" r:id="rId11" imgW="2057400" imgH="1879600" progId="Equation.DSMT4">
                  <p:embed/>
                </p:oleObj>
              </mc:Choice>
              <mc:Fallback>
                <p:oleObj name="Equation" r:id="rId11" imgW="2057400" imgH="187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31883" y="4247932"/>
                        <a:ext cx="2525662" cy="2305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079999" y="4279461"/>
            <a:ext cx="2391104" cy="2200713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18689" y="3976414"/>
            <a:ext cx="239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Robinson’s Theorem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634895"/>
              </p:ext>
            </p:extLst>
          </p:nvPr>
        </p:nvGraphicFramePr>
        <p:xfrm>
          <a:off x="7586716" y="4941832"/>
          <a:ext cx="1071805" cy="59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7" name="Equation" r:id="rId13" imgW="825500" imgH="457200" progId="Equation.DSMT4">
                  <p:embed/>
                </p:oleObj>
              </mc:Choice>
              <mc:Fallback>
                <p:oleObj name="Equation" r:id="rId13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6716" y="4941832"/>
                        <a:ext cx="1071805" cy="59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79812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91228"/>
              </p:ext>
            </p:extLst>
          </p:nvPr>
        </p:nvGraphicFramePr>
        <p:xfrm>
          <a:off x="5638800" y="5105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1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5105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33058"/>
              </p:ext>
            </p:extLst>
          </p:nvPr>
        </p:nvGraphicFramePr>
        <p:xfrm>
          <a:off x="1003410" y="289911"/>
          <a:ext cx="3107777" cy="180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2" name="Equation" r:id="rId5" imgW="2209800" imgH="1282700" progId="Equation.DSMT4">
                  <p:embed/>
                </p:oleObj>
              </mc:Choice>
              <mc:Fallback>
                <p:oleObj name="Equation" r:id="rId5" imgW="22098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3410" y="289911"/>
                        <a:ext cx="3107777" cy="180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447" y="2224690"/>
            <a:ext cx="404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Equilibrium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emittance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53325"/>
              </p:ext>
            </p:extLst>
          </p:nvPr>
        </p:nvGraphicFramePr>
        <p:xfrm>
          <a:off x="793312" y="2765152"/>
          <a:ext cx="35179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3" name="Equation" r:id="rId7" imgW="2501900" imgH="457200" progId="Equation.DSMT4">
                  <p:embed/>
                </p:oleObj>
              </mc:Choice>
              <mc:Fallback>
                <p:oleObj name="Equation" r:id="rId7" imgW="2501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312" y="2765152"/>
                        <a:ext cx="3517900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89959"/>
              </p:ext>
            </p:extLst>
          </p:nvPr>
        </p:nvGraphicFramePr>
        <p:xfrm>
          <a:off x="5373852" y="2858485"/>
          <a:ext cx="2614010" cy="100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4" name="Equation" r:id="rId9" imgW="2425700" imgH="927100" progId="Equation.DSMT4">
                  <p:embed/>
                </p:oleObj>
              </mc:Choice>
              <mc:Fallback>
                <p:oleObj name="Equation" r:id="rId9" imgW="24257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3852" y="2858485"/>
                        <a:ext cx="2614010" cy="100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263931" y="2750207"/>
            <a:ext cx="2802759" cy="1191172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8966" y="2408621"/>
            <a:ext cx="62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32186"/>
              </p:ext>
            </p:extLst>
          </p:nvPr>
        </p:nvGraphicFramePr>
        <p:xfrm>
          <a:off x="788495" y="3479800"/>
          <a:ext cx="432117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5" name="Equation" r:id="rId11" imgW="3073400" imgH="2133600" progId="Equation.DSMT4">
                  <p:embed/>
                </p:oleObj>
              </mc:Choice>
              <mc:Fallback>
                <p:oleObj name="Equation" r:id="rId11" imgW="3073400" imgH="213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8495" y="3479800"/>
                        <a:ext cx="432117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81593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50764"/>
              </p:ext>
            </p:extLst>
          </p:nvPr>
        </p:nvGraphicFramePr>
        <p:xfrm>
          <a:off x="823749" y="461635"/>
          <a:ext cx="430212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quation" r:id="rId3" imgW="3060700" imgH="2501900" progId="Equation.DSMT4">
                  <p:embed/>
                </p:oleObj>
              </mc:Choice>
              <mc:Fallback>
                <p:oleObj name="Equation" r:id="rId3" imgW="3060700" imgH="250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749" y="461635"/>
                        <a:ext cx="4302125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13103" y="2250966"/>
            <a:ext cx="4607035" cy="1813034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655" y="4282966"/>
            <a:ext cx="578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separated function, isomagnetic machine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28519"/>
              </p:ext>
            </p:extLst>
          </p:nvPr>
        </p:nvGraphicFramePr>
        <p:xfrm>
          <a:off x="5450489" y="4248149"/>
          <a:ext cx="3181411" cy="51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Equation" r:id="rId5" imgW="2654300" imgH="431800" progId="Equation.DSMT4">
                  <p:embed/>
                </p:oleObj>
              </mc:Choice>
              <mc:Fallback>
                <p:oleObj name="Equation" r:id="rId5" imgW="2654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0489" y="4248149"/>
                        <a:ext cx="3181411" cy="516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715919"/>
              </p:ext>
            </p:extLst>
          </p:nvPr>
        </p:nvGraphicFramePr>
        <p:xfrm>
          <a:off x="3013403" y="5056022"/>
          <a:ext cx="3099166" cy="74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name="Equation" r:id="rId7" imgW="1905000" imgH="457200" progId="Equation.DSMT4">
                  <p:embed/>
                </p:oleObj>
              </mc:Choice>
              <mc:Fallback>
                <p:oleObj name="Equation" r:id="rId7" imgW="1905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3403" y="5056022"/>
                        <a:ext cx="3099166" cy="74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021724" y="4992414"/>
            <a:ext cx="3240690" cy="867103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6307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621" y="350345"/>
            <a:ext cx="23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Approximate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72800"/>
              </p:ext>
            </p:extLst>
          </p:nvPr>
        </p:nvGraphicFramePr>
        <p:xfrm>
          <a:off x="1209347" y="1132544"/>
          <a:ext cx="41449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6" name="Equation" r:id="rId3" imgW="3149600" imgH="901700" progId="Equation.DSMT4">
                  <p:embed/>
                </p:oleObj>
              </mc:Choice>
              <mc:Fallback>
                <p:oleObj name="Equation" r:id="rId3" imgW="31496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347" y="1132544"/>
                        <a:ext cx="4144963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74244"/>
              </p:ext>
            </p:extLst>
          </p:nvPr>
        </p:nvGraphicFramePr>
        <p:xfrm>
          <a:off x="1473200" y="2689225"/>
          <a:ext cx="2941638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5" imgW="2235200" imgH="1790700" progId="Equation.DSMT4">
                  <p:embed/>
                </p:oleObj>
              </mc:Choice>
              <mc:Fallback>
                <p:oleObj name="Equation" r:id="rId5" imgW="2235200" imgH="179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200" y="2689225"/>
                        <a:ext cx="2941638" cy="235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919655" y="3608552"/>
            <a:ext cx="4116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91862" y="4431862"/>
            <a:ext cx="1261241" cy="718207"/>
          </a:xfrm>
          <a:prstGeom prst="rect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627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Synchrotron Radiation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33775"/>
          </a:xfrm>
        </p:spPr>
        <p:txBody>
          <a:bodyPr/>
          <a:lstStyle/>
          <a:p>
            <a:r>
              <a:rPr lang="en-US" dirty="0" smtClean="0"/>
              <a:t>Two competing effects</a:t>
            </a:r>
          </a:p>
          <a:p>
            <a:pPr lvl="1"/>
            <a:r>
              <a:rPr lang="en-US" dirty="0" smtClean="0"/>
              <a:t>Damping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Quantum effects related to the statistics of the photons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38635"/>
              </p:ext>
            </p:extLst>
          </p:nvPr>
        </p:nvGraphicFramePr>
        <p:xfrm>
          <a:off x="2825750" y="1295400"/>
          <a:ext cx="1663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2" name="Equation" r:id="rId3" imgW="673100" imgH="431800" progId="Equation.DSMT4">
                  <p:embed/>
                </p:oleObj>
              </mc:Choice>
              <mc:Fallback>
                <p:oleObj name="Equation" r:id="rId3" imgW="673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0" y="1295400"/>
                        <a:ext cx="1663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1981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period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133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lost per turn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2438400" y="1905000"/>
            <a:ext cx="228600" cy="2608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57600" y="2209800"/>
            <a:ext cx="3048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24400" y="22098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4724400" y="1327666"/>
            <a:ext cx="304800" cy="1963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969922"/>
              </p:ext>
            </p:extLst>
          </p:nvPr>
        </p:nvGraphicFramePr>
        <p:xfrm>
          <a:off x="2133600" y="3581400"/>
          <a:ext cx="51133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3" name="Equation" r:id="rId5" imgW="2070100" imgH="317500" progId="Equation.DSMT4">
                  <p:embed/>
                </p:oleObj>
              </mc:Choice>
              <mc:Fallback>
                <p:oleObj name="Equation" r:id="rId5" imgW="20701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5113338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7200" y="4419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Number of photons per period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33600" y="4191000"/>
            <a:ext cx="1524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4648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Rate of photon emission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276600" y="41910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05600" y="4648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Average photon energy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934200" y="4343400"/>
            <a:ext cx="1524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7734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81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power spectrum of radiation is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36207"/>
              </p:ext>
            </p:extLst>
          </p:nvPr>
        </p:nvGraphicFramePr>
        <p:xfrm>
          <a:off x="1752600" y="838200"/>
          <a:ext cx="4343400" cy="100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7" name="Equation" r:id="rId3" imgW="2032000" imgH="469900" progId="Equation.DSMT4">
                  <p:embed/>
                </p:oleObj>
              </mc:Choice>
              <mc:Fallback>
                <p:oleObj name="Equation" r:id="rId3" imgW="203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838200"/>
                        <a:ext cx="4343400" cy="100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4343400" y="990600"/>
            <a:ext cx="685800" cy="6096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“critical energy”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76800" y="1524000"/>
            <a:ext cx="1524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6390"/>
          <a:stretch/>
        </p:blipFill>
        <p:spPr>
          <a:xfrm>
            <a:off x="573943" y="1752600"/>
            <a:ext cx="3769457" cy="2520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72063"/>
          <a:stretch/>
        </p:blipFill>
        <p:spPr>
          <a:xfrm>
            <a:off x="2362200" y="2590800"/>
            <a:ext cx="3602989" cy="914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133601" y="3048000"/>
            <a:ext cx="5334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05353"/>
              </p:ext>
            </p:extLst>
          </p:nvPr>
        </p:nvGraphicFramePr>
        <p:xfrm>
          <a:off x="7161212" y="838200"/>
          <a:ext cx="12223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8" name="Equation" r:id="rId7" imgW="495300" imgH="406400" progId="Equation.DSMT4">
                  <p:embed/>
                </p:oleObj>
              </mc:Choice>
              <mc:Fallback>
                <p:oleObj name="Equation" r:id="rId7" imgW="495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1212" y="838200"/>
                        <a:ext cx="1222375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06948"/>
              </p:ext>
            </p:extLst>
          </p:nvPr>
        </p:nvGraphicFramePr>
        <p:xfrm>
          <a:off x="4495800" y="3581400"/>
          <a:ext cx="4401059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9" name="Equation" r:id="rId9" imgW="2781300" imgH="1778000" progId="Equation.DSMT4">
                  <p:embed/>
                </p:oleObj>
              </mc:Choice>
              <mc:Fallback>
                <p:oleObj name="Equation" r:id="rId9" imgW="27813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3581400"/>
                        <a:ext cx="4401059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361482"/>
              </p:ext>
            </p:extLst>
          </p:nvPr>
        </p:nvGraphicFramePr>
        <p:xfrm>
          <a:off x="7696200" y="6096000"/>
          <a:ext cx="1066800" cy="38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0" name="Equation" r:id="rId11" imgW="571500" imgH="203200" progId="Equation.DSMT4">
                  <p:embed/>
                </p:oleObj>
              </mc:Choice>
              <mc:Fallback>
                <p:oleObj name="Equation" r:id="rId11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96200" y="6096000"/>
                        <a:ext cx="1066800" cy="38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8001000" y="5562600"/>
            <a:ext cx="5334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800" y="4953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Calculate the photon rate per unit energy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5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total rate is: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45288"/>
              </p:ext>
            </p:extLst>
          </p:nvPr>
        </p:nvGraphicFramePr>
        <p:xfrm>
          <a:off x="3124200" y="152401"/>
          <a:ext cx="3124200" cy="92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3" name="Equation" r:id="rId3" imgW="1587500" imgH="469900" progId="Equation.DSMT4">
                  <p:embed/>
                </p:oleObj>
              </mc:Choice>
              <mc:Fallback>
                <p:oleObj name="Equation" r:id="rId3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52401"/>
                        <a:ext cx="3124200" cy="92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219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mean photon energy is then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80000"/>
              </p:ext>
            </p:extLst>
          </p:nvPr>
        </p:nvGraphicFramePr>
        <p:xfrm>
          <a:off x="3124200" y="1219200"/>
          <a:ext cx="2133600" cy="73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4" name="Equation" r:id="rId5" imgW="1181100" imgH="406400" progId="Equation.DSMT4">
                  <p:embed/>
                </p:oleObj>
              </mc:Choice>
              <mc:Fallback>
                <p:oleObj name="Equation" r:id="rId5" imgW="11811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1219200"/>
                        <a:ext cx="2133600" cy="73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2209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mean square of the photon energy is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90288"/>
              </p:ext>
            </p:extLst>
          </p:nvPr>
        </p:nvGraphicFramePr>
        <p:xfrm>
          <a:off x="3706813" y="4191000"/>
          <a:ext cx="4516437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5" name="Equation" r:id="rId7" imgW="2044700" imgH="914400" progId="Equation.DSMT4">
                  <p:embed/>
                </p:oleObj>
              </mc:Choice>
              <mc:Fallback>
                <p:oleObj name="Equation" r:id="rId7" imgW="2044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6813" y="4191000"/>
                        <a:ext cx="4516437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411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energy lost per turn is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50559"/>
              </p:ext>
            </p:extLst>
          </p:nvPr>
        </p:nvGraphicFramePr>
        <p:xfrm>
          <a:off x="3276600" y="2286000"/>
          <a:ext cx="5029200" cy="16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6" name="Equation" r:id="rId9" imgW="2603500" imgH="876300" progId="Equation.DSMT4">
                  <p:embed/>
                </p:oleObj>
              </mc:Choice>
              <mc:Fallback>
                <p:oleObj name="Equation" r:id="rId9" imgW="26035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2286000"/>
                        <a:ext cx="5029200" cy="16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40286"/>
              </p:ext>
            </p:extLst>
          </p:nvPr>
        </p:nvGraphicFramePr>
        <p:xfrm>
          <a:off x="8153400" y="5486400"/>
          <a:ext cx="269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7" name="Equation" r:id="rId11" imgW="139700" imgH="393700" progId="Equation.DSMT4">
                  <p:embed/>
                </p:oleObj>
              </mc:Choice>
              <mc:Fallback>
                <p:oleObj name="Equation" r:id="rId11" imgW="139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53400" y="5486400"/>
                        <a:ext cx="2698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 flipV="1">
            <a:off x="7772400" y="5105400"/>
            <a:ext cx="3048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2985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28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It’s important to remember that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ρ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not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the curvature of the accelerator as a whole, but rather the curvature of individual magnets.</a:t>
            </a:r>
          </a:p>
        </p:txBody>
      </p:sp>
      <p:sp>
        <p:nvSpPr>
          <p:cNvPr id="7" name="Oval 6"/>
          <p:cNvSpPr/>
          <p:nvPr/>
        </p:nvSpPr>
        <p:spPr>
          <a:xfrm>
            <a:off x="730937" y="1036902"/>
            <a:ext cx="2286000" cy="22860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7737" y="960702"/>
            <a:ext cx="2286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02690">
            <a:off x="2242080" y="1082155"/>
            <a:ext cx="2286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85076">
            <a:off x="2580256" y="1323888"/>
            <a:ext cx="2286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1910966" y="1113102"/>
            <a:ext cx="1071" cy="52542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 flipV="1">
            <a:off x="2119281" y="1226423"/>
            <a:ext cx="202847" cy="45913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4937" y="1417902"/>
            <a:ext cx="381000" cy="381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87705"/>
              </p:ext>
            </p:extLst>
          </p:nvPr>
        </p:nvGraphicFramePr>
        <p:xfrm>
          <a:off x="2372132" y="1649527"/>
          <a:ext cx="393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4" name="Equation" r:id="rId4" imgW="393700" imgH="190500" progId="Equation.DSMT4">
                  <p:embed/>
                </p:oleObj>
              </mc:Choice>
              <mc:Fallback>
                <p:oleObj name="Equation" r:id="rId4" imgW="393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2132" y="1649527"/>
                        <a:ext cx="393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 flipV="1">
            <a:off x="768596" y="1920738"/>
            <a:ext cx="1099896" cy="25319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86716"/>
              </p:ext>
            </p:extLst>
          </p:nvPr>
        </p:nvGraphicFramePr>
        <p:xfrm>
          <a:off x="1246875" y="180684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5" name="Equation" r:id="rId6" imgW="152400" imgH="152400" progId="Equation.DSMT4">
                  <p:embed/>
                </p:oleObj>
              </mc:Choice>
              <mc:Fallback>
                <p:oleObj name="Equation" r:id="rId6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6875" y="1806840"/>
                        <a:ext cx="1524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3456"/>
              </p:ext>
            </p:extLst>
          </p:nvPr>
        </p:nvGraphicFramePr>
        <p:xfrm>
          <a:off x="3871495" y="979286"/>
          <a:ext cx="19939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6" name="Equation" r:id="rId8" imgW="1397000" imgH="419100" progId="Equation.DSMT4">
                  <p:embed/>
                </p:oleObj>
              </mc:Choice>
              <mc:Fallback>
                <p:oleObj name="Equation" r:id="rId8" imgW="1397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1495" y="979286"/>
                        <a:ext cx="199390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322912" y="1650963"/>
            <a:ext cx="528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if an accelerator is built using magnets of a fixed radius ρ</a:t>
            </a:r>
            <a:r>
              <a:rPr lang="en-US" sz="1800" baseline="-250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then the energy lost per turn is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82158"/>
              </p:ext>
            </p:extLst>
          </p:nvPr>
        </p:nvGraphicFramePr>
        <p:xfrm>
          <a:off x="4191000" y="2378758"/>
          <a:ext cx="3017138" cy="84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7" name="Equation" r:id="rId10" imgW="1638300" imgH="457200" progId="Equation.DSMT4">
                  <p:embed/>
                </p:oleObj>
              </mc:Choice>
              <mc:Fallback>
                <p:oleObj name="Equation" r:id="rId10" imgW="1638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91000" y="2378758"/>
                        <a:ext cx="3017138" cy="84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83739" y="3360864"/>
            <a:ext cx="528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electrons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650164"/>
              </p:ext>
            </p:extLst>
          </p:nvPr>
        </p:nvGraphicFramePr>
        <p:xfrm>
          <a:off x="906626" y="3778799"/>
          <a:ext cx="2972549" cy="255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8" name="Equation" r:id="rId12" imgW="2451100" imgH="2108200" progId="Equation.DSMT4">
                  <p:embed/>
                </p:oleObj>
              </mc:Choice>
              <mc:Fallback>
                <p:oleObj name="Equation" r:id="rId12" imgW="2451100" imgH="210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6626" y="3778799"/>
                        <a:ext cx="2972549" cy="2555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809902" y="3321571"/>
            <a:ext cx="223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CESR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99090"/>
              </p:ext>
            </p:extLst>
          </p:nvPr>
        </p:nvGraphicFramePr>
        <p:xfrm>
          <a:off x="5326005" y="3698430"/>
          <a:ext cx="244157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9" name="Equation" r:id="rId14" imgW="1714500" imgH="1765300" progId="Equation.DSMT4">
                  <p:embed/>
                </p:oleObj>
              </mc:Choice>
              <mc:Fallback>
                <p:oleObj name="Equation" r:id="rId14" imgW="1714500" imgH="176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26005" y="3698430"/>
                        <a:ext cx="2441575" cy="251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07376" y="6253969"/>
            <a:ext cx="113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photons/turn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198166" y="5886558"/>
            <a:ext cx="207682" cy="24760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67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Amplitude Longitudinal Motion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13391" y="179318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08117" y="870793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16759" y="1278979"/>
            <a:ext cx="737073" cy="518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16305" y="1196072"/>
            <a:ext cx="147158" cy="1298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81931"/>
              </p:ext>
            </p:extLst>
          </p:nvPr>
        </p:nvGraphicFramePr>
        <p:xfrm>
          <a:off x="2490063" y="1545478"/>
          <a:ext cx="15716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2" name="Equation" r:id="rId3" imgW="127000" imgH="177800" progId="Equation.DSMT4">
                  <p:embed/>
                </p:oleObj>
              </mc:Choice>
              <mc:Fallback>
                <p:oleObj name="Equation" r:id="rId3" imgW="1270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063" y="1545478"/>
                        <a:ext cx="157162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348404" y="1653349"/>
            <a:ext cx="78913" cy="1318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35847" y="571786"/>
            <a:ext cx="4875" cy="2503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06975"/>
              </p:ext>
            </p:extLst>
          </p:nvPr>
        </p:nvGraphicFramePr>
        <p:xfrm>
          <a:off x="3201988" y="1825625"/>
          <a:ext cx="236537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3" name="Equation" r:id="rId5" imgW="190500" imgH="165100" progId="Equation.DSMT4">
                  <p:embed/>
                </p:oleObj>
              </mc:Choice>
              <mc:Fallback>
                <p:oleObj name="Equation" r:id="rId5" imgW="1905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825625"/>
                        <a:ext cx="236537" cy="20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35745"/>
              </p:ext>
            </p:extLst>
          </p:nvPr>
        </p:nvGraphicFramePr>
        <p:xfrm>
          <a:off x="2182482" y="563612"/>
          <a:ext cx="58261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4" name="Equation" r:id="rId7" imgW="469900" imgH="177800" progId="Equation.DSMT4">
                  <p:embed/>
                </p:oleObj>
              </mc:Choice>
              <mc:Fallback>
                <p:oleObj name="Equation" r:id="rId7" imgW="4699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82" y="563612"/>
                        <a:ext cx="582612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00345"/>
              </p:ext>
            </p:extLst>
          </p:nvPr>
        </p:nvGraphicFramePr>
        <p:xfrm>
          <a:off x="3942954" y="790732"/>
          <a:ext cx="2106498" cy="67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5" name="Equation" r:id="rId9" imgW="1574800" imgH="508000" progId="Equation.DSMT4">
                  <p:embed/>
                </p:oleObj>
              </mc:Choice>
              <mc:Fallback>
                <p:oleObj name="Equation" r:id="rId9" imgW="1574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954" y="790732"/>
                        <a:ext cx="2106498" cy="6787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08101"/>
              </p:ext>
            </p:extLst>
          </p:nvPr>
        </p:nvGraphicFramePr>
        <p:xfrm>
          <a:off x="4024125" y="1617862"/>
          <a:ext cx="34861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6" name="Equation" r:id="rId11" imgW="2806700" imgH="876300" progId="Equation.DSMT4">
                  <p:embed/>
                </p:oleObj>
              </mc:Choice>
              <mc:Fallback>
                <p:oleObj name="Equation" r:id="rId11" imgW="28067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125" y="1617862"/>
                        <a:ext cx="3486150" cy="10874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831072" y="2124592"/>
            <a:ext cx="22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amplitude of energy oscillation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5583451" y="2447758"/>
            <a:ext cx="247621" cy="1229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607" y="3204950"/>
            <a:ext cx="45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radiate a photon of energy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then</a:t>
            </a:r>
          </a:p>
        </p:txBody>
      </p:sp>
      <p:graphicFrame>
        <p:nvGraphicFramePr>
          <p:cNvPr id="20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82062"/>
              </p:ext>
            </p:extLst>
          </p:nvPr>
        </p:nvGraphicFramePr>
        <p:xfrm>
          <a:off x="1201466" y="3634293"/>
          <a:ext cx="2988263" cy="272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7" name="Equation" r:id="rId13" imgW="1955800" imgH="1790700" progId="Equation.DSMT4">
                  <p:embed/>
                </p:oleObj>
              </mc:Choice>
              <mc:Fallback>
                <p:oleObj name="Equation" r:id="rId13" imgW="19558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66" y="3634293"/>
                        <a:ext cx="2988263" cy="2728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17216" y="5543377"/>
            <a:ext cx="40356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790" y="6099363"/>
            <a:ext cx="40356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039463"/>
              </p:ext>
            </p:extLst>
          </p:nvPr>
        </p:nvGraphicFramePr>
        <p:xfrm>
          <a:off x="4755855" y="3832296"/>
          <a:ext cx="3182014" cy="1497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8" name="Equation" r:id="rId15" imgW="1943100" imgH="914400" progId="Equation.DSMT4">
                  <p:embed/>
                </p:oleObj>
              </mc:Choice>
              <mc:Fallback>
                <p:oleObj name="Equation" r:id="rId15" imgW="19431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55855" y="3832296"/>
                        <a:ext cx="3182014" cy="1497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415470" y="5505682"/>
            <a:ext cx="199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damping term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9944" y="5432549"/>
            <a:ext cx="16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Heating term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7900" y="5270363"/>
            <a:ext cx="93052" cy="1998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96835" y="5294103"/>
            <a:ext cx="110633" cy="2573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3829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13386" y="259337"/>
            <a:ext cx="4492580" cy="2992582"/>
            <a:chOff x="3315855" y="665018"/>
            <a:chExt cx="4492580" cy="2992582"/>
          </a:xfrm>
        </p:grpSpPr>
        <p:sp>
          <p:nvSpPr>
            <p:cNvPr id="7" name="Arc 6"/>
            <p:cNvSpPr/>
            <p:nvPr/>
          </p:nvSpPr>
          <p:spPr>
            <a:xfrm>
              <a:off x="3814618" y="1394690"/>
              <a:ext cx="1810327" cy="185651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3315855" y="960582"/>
              <a:ext cx="2761671" cy="2697018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692073" y="1579418"/>
              <a:ext cx="535709" cy="738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701309" y="1597892"/>
              <a:ext cx="1163782" cy="72043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638594"/>
                </p:ext>
              </p:extLst>
            </p:nvPr>
          </p:nvGraphicFramePr>
          <p:xfrm>
            <a:off x="4795982" y="1836738"/>
            <a:ext cx="152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32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982" y="1836738"/>
                          <a:ext cx="1524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449018"/>
                </p:ext>
              </p:extLst>
            </p:nvPr>
          </p:nvGraphicFramePr>
          <p:xfrm>
            <a:off x="5160550" y="2020884"/>
            <a:ext cx="154831" cy="225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33" name="Equation" r:id="rId5" imgW="114300" imgH="127000" progId="Equation.DSMT4">
                    <p:embed/>
                  </p:oleObj>
                </mc:Choice>
                <mc:Fallback>
                  <p:oleObj name="Equation" r:id="rId5" imgW="114300" imgH="1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550" y="2020884"/>
                          <a:ext cx="154831" cy="2259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Connector 13"/>
            <p:cNvCxnSpPr/>
            <p:nvPr/>
          </p:nvCxnSpPr>
          <p:spPr>
            <a:xfrm flipV="1">
              <a:off x="5235215" y="1211263"/>
              <a:ext cx="260855" cy="34730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511649"/>
                </p:ext>
              </p:extLst>
            </p:nvPr>
          </p:nvGraphicFramePr>
          <p:xfrm>
            <a:off x="5354638" y="1519238"/>
            <a:ext cx="1905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34" name="Equation" r:id="rId7" imgW="190500" imgH="165100" progId="Equation.DSMT4">
                    <p:embed/>
                  </p:oleObj>
                </mc:Choice>
                <mc:Fallback>
                  <p:oleObj name="Equation" r:id="rId7" imgW="1905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4638" y="1519238"/>
                          <a:ext cx="1905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ight Brace 15"/>
            <p:cNvSpPr/>
            <p:nvPr/>
          </p:nvSpPr>
          <p:spPr>
            <a:xfrm rot="18831047">
              <a:off x="5709680" y="1024918"/>
              <a:ext cx="171450" cy="513286"/>
            </a:xfrm>
            <a:prstGeom prst="rightBrace">
              <a:avLst>
                <a:gd name="adj1" fmla="val 8333"/>
                <a:gd name="adj2" fmla="val 518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7449985"/>
                </p:ext>
              </p:extLst>
            </p:nvPr>
          </p:nvGraphicFramePr>
          <p:xfrm>
            <a:off x="5908969" y="1019933"/>
            <a:ext cx="1778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35" name="Equation" r:id="rId9" imgW="177800" imgH="165100" progId="Equation.DSMT4">
                    <p:embed/>
                  </p:oleObj>
                </mc:Choice>
                <mc:Fallback>
                  <p:oleObj name="Equation" r:id="rId9" imgW="1778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8969" y="1019933"/>
                          <a:ext cx="177800" cy="16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157064"/>
                </p:ext>
              </p:extLst>
            </p:nvPr>
          </p:nvGraphicFramePr>
          <p:xfrm>
            <a:off x="6248058" y="1148159"/>
            <a:ext cx="1444047" cy="692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36" name="Equation" r:id="rId11" imgW="1320800" imgH="635000" progId="Equation.DSMT4">
                    <p:embed/>
                  </p:oleObj>
                </mc:Choice>
                <mc:Fallback>
                  <p:oleObj name="Equation" r:id="rId11" imgW="1320800" imgH="63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058" y="1148159"/>
                          <a:ext cx="1444047" cy="6929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/>
            <p:cNvSpPr/>
            <p:nvPr/>
          </p:nvSpPr>
          <p:spPr>
            <a:xfrm>
              <a:off x="4378038" y="665018"/>
              <a:ext cx="3430397" cy="171796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589918"/>
                </p:ext>
              </p:extLst>
            </p:nvPr>
          </p:nvGraphicFramePr>
          <p:xfrm>
            <a:off x="5715262" y="1830648"/>
            <a:ext cx="130984" cy="172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37" name="Equation" r:id="rId13" imgW="127000" imgH="127000" progId="Equation.DSMT4">
                    <p:embed/>
                  </p:oleObj>
                </mc:Choice>
                <mc:Fallback>
                  <p:oleObj name="Equation" r:id="rId13" imgW="127000" imgH="1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262" y="1830648"/>
                          <a:ext cx="130984" cy="1722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Connector 21"/>
            <p:cNvCxnSpPr/>
            <p:nvPr/>
          </p:nvCxnSpPr>
          <p:spPr>
            <a:xfrm flipV="1">
              <a:off x="5564014" y="1696538"/>
              <a:ext cx="372839" cy="23193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46832" y="326309"/>
            <a:ext cx="379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Evaluate integral in damping term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680025"/>
              </p:ext>
            </p:extLst>
          </p:nvPr>
        </p:nvGraphicFramePr>
        <p:xfrm>
          <a:off x="724093" y="944379"/>
          <a:ext cx="35560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8" name="Equation" r:id="rId15" imgW="2171700" imgH="952500" progId="Equation.DSMT4">
                  <p:embed/>
                </p:oleObj>
              </mc:Choice>
              <mc:Fallback>
                <p:oleObj name="Equation" r:id="rId15" imgW="21717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093" y="944379"/>
                        <a:ext cx="3556000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889563" y="767267"/>
            <a:ext cx="1040744" cy="4762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2427"/>
              </p:ext>
            </p:extLst>
          </p:nvPr>
        </p:nvGraphicFramePr>
        <p:xfrm>
          <a:off x="4643218" y="2136433"/>
          <a:ext cx="1645349" cy="54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9" name="Equation" r:id="rId17" imgW="1308100" imgH="431800" progId="Equation.DSMT4">
                  <p:embed/>
                </p:oleObj>
              </mc:Choice>
              <mc:Fallback>
                <p:oleObj name="Equation" r:id="rId17" imgW="1308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43218" y="2136433"/>
                        <a:ext cx="1645349" cy="54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 flipV="1">
            <a:off x="3527948" y="2372354"/>
            <a:ext cx="1017066" cy="617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13041"/>
              </p:ext>
            </p:extLst>
          </p:nvPr>
        </p:nvGraphicFramePr>
        <p:xfrm>
          <a:off x="980560" y="2916266"/>
          <a:ext cx="34226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0" name="Equation" r:id="rId19" imgW="1955800" imgH="939800" progId="Equation.DSMT4">
                  <p:embed/>
                </p:oleObj>
              </mc:Choice>
              <mc:Fallback>
                <p:oleObj name="Equation" r:id="rId19" imgW="19558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0560" y="2916266"/>
                        <a:ext cx="3422650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8571" y="2760397"/>
            <a:ext cx="115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0372" y="4127367"/>
            <a:ext cx="416997" cy="2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45013" y="2851063"/>
            <a:ext cx="25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Dependence of field</a:t>
            </a: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36185"/>
              </p:ext>
            </p:extLst>
          </p:nvPr>
        </p:nvGraphicFramePr>
        <p:xfrm>
          <a:off x="4874827" y="3414010"/>
          <a:ext cx="1422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1" name="Equation" r:id="rId21" imgW="812800" imgH="635000" progId="Equation.DSMT4">
                  <p:embed/>
                </p:oleObj>
              </mc:Choice>
              <mc:Fallback>
                <p:oleObj name="Equation" r:id="rId21" imgW="8128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74827" y="3414010"/>
                        <a:ext cx="142240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60763"/>
              </p:ext>
            </p:extLst>
          </p:nvPr>
        </p:nvGraphicFramePr>
        <p:xfrm>
          <a:off x="6682142" y="3279954"/>
          <a:ext cx="17113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2" name="Equation" r:id="rId23" imgW="977900" imgH="850900" progId="Equation.DSMT4">
                  <p:embed/>
                </p:oleObj>
              </mc:Choice>
              <mc:Fallback>
                <p:oleObj name="Equation" r:id="rId23" imgW="977900" imgH="85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82142" y="3279954"/>
                        <a:ext cx="1711325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6158731" y="3918182"/>
            <a:ext cx="416997" cy="2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20078"/>
              </p:ext>
            </p:extLst>
          </p:nvPr>
        </p:nvGraphicFramePr>
        <p:xfrm>
          <a:off x="4997099" y="4997458"/>
          <a:ext cx="3067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43" name="Equation" r:id="rId25" imgW="1752600" imgH="469900" progId="Equation.DSMT4">
                  <p:embed/>
                </p:oleObj>
              </mc:Choice>
              <mc:Fallback>
                <p:oleObj name="Equation" r:id="rId25" imgW="1752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97099" y="4997458"/>
                        <a:ext cx="306705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4545013" y="5455190"/>
            <a:ext cx="416997" cy="24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03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Synchrotron Radiation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590" y="291032"/>
            <a:ext cx="268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Putting it all together…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465725"/>
              </p:ext>
            </p:extLst>
          </p:nvPr>
        </p:nvGraphicFramePr>
        <p:xfrm>
          <a:off x="438150" y="891310"/>
          <a:ext cx="5918200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0" name="Equation" r:id="rId3" imgW="4089400" imgH="3149600" progId="Equation.DSMT4">
                  <p:embed/>
                </p:oleObj>
              </mc:Choice>
              <mc:Fallback>
                <p:oleObj name="Equation" r:id="rId3" imgW="4089400" imgH="314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891310"/>
                        <a:ext cx="5918200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222607" y="1975492"/>
            <a:ext cx="414534" cy="50269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76060"/>
              </p:ext>
            </p:extLst>
          </p:nvPr>
        </p:nvGraphicFramePr>
        <p:xfrm>
          <a:off x="2667213" y="179187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" name="Equation" r:id="rId5" imgW="127000" imgH="152400" progId="Equation.DSMT4">
                  <p:embed/>
                </p:oleObj>
              </mc:Choice>
              <mc:Fallback>
                <p:oleObj name="Equation" r:id="rId5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213" y="1791875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438856" y="2004423"/>
            <a:ext cx="414534" cy="50269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33965"/>
              </p:ext>
            </p:extLst>
          </p:nvPr>
        </p:nvGraphicFramePr>
        <p:xfrm>
          <a:off x="4909922" y="1803167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2" name="Equation" r:id="rId7" imgW="127000" imgH="152400" progId="Equation.DSMT4">
                  <p:embed/>
                </p:oleObj>
              </mc:Choice>
              <mc:Fallback>
                <p:oleObj name="Equation" r:id="rId7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9922" y="1803167"/>
                        <a:ext cx="1270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06164"/>
              </p:ext>
            </p:extLst>
          </p:nvPr>
        </p:nvGraphicFramePr>
        <p:xfrm>
          <a:off x="7044019" y="1488836"/>
          <a:ext cx="1861835" cy="118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3" name="Equation" r:id="rId8" imgW="1498600" imgH="952500" progId="Equation.DSMT4">
                  <p:embed/>
                </p:oleObj>
              </mc:Choice>
              <mc:Fallback>
                <p:oleObj name="Equation" r:id="rId8" imgW="14986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44019" y="1488836"/>
                        <a:ext cx="1861835" cy="118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808940" y="1984312"/>
            <a:ext cx="32633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2480" y="1181768"/>
            <a:ext cx="8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85461" y="1111214"/>
            <a:ext cx="2328446" cy="168446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50172"/>
              </p:ext>
            </p:extLst>
          </p:nvPr>
        </p:nvGraphicFramePr>
        <p:xfrm>
          <a:off x="4957763" y="3532188"/>
          <a:ext cx="4194175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4" name="Equation" r:id="rId10" imgW="3327400" imgH="2235200" progId="Equation.DSMT4">
                  <p:embed/>
                </p:oleObj>
              </mc:Choice>
              <mc:Fallback>
                <p:oleObj name="Equation" r:id="rId10" imgW="3327400" imgH="223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57763" y="3532188"/>
                        <a:ext cx="4194175" cy="281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878383" y="3430484"/>
            <a:ext cx="4265617" cy="2971814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84299" y="4558151"/>
            <a:ext cx="2931778" cy="12107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35437" y="4753448"/>
            <a:ext cx="1435210" cy="766189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6786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7275</TotalTime>
  <Words>905</Words>
  <Application>Microsoft Macintosh PowerPoint</Application>
  <PresentationFormat>On-screen Show (4:3)</PresentationFormat>
  <Paragraphs>160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Opulent</vt:lpstr>
      <vt:lpstr>Equation</vt:lpstr>
      <vt:lpstr>MathType 6.0 Equation</vt:lpstr>
      <vt:lpstr>Synchrotron Radiation</vt:lpstr>
      <vt:lpstr>Synchrotron Radiation</vt:lpstr>
      <vt:lpstr>Effects of Synchrotron Radiation</vt:lpstr>
      <vt:lpstr>PowerPoint Presentation</vt:lpstr>
      <vt:lpstr>PowerPoint Presentation</vt:lpstr>
      <vt:lpstr>PowerPoint Presentation</vt:lpstr>
      <vt:lpstr>Small Amplitude Longitudinal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Behavior of beams</vt:lpstr>
      <vt:lpstr>Here we go…</vt:lpstr>
      <vt:lpstr>PowerPoint Presentation</vt:lpstr>
      <vt:lpstr>PowerPoint Presentation</vt:lpstr>
      <vt:lpstr>Horizontal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306</cp:revision>
  <dcterms:created xsi:type="dcterms:W3CDTF">2003-06-24T14:15:57Z</dcterms:created>
  <dcterms:modified xsi:type="dcterms:W3CDTF">2015-01-29T01:05:02Z</dcterms:modified>
</cp:coreProperties>
</file>