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82" d="100"/>
          <a:sy n="82" d="100"/>
        </p:scale>
        <p:origin x="-1664" y="-104"/>
      </p:cViewPr>
      <p:guideLst>
        <p:guide orient="horz" pos="4319"/>
        <p:guide pos="3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5" Type="http://schemas.openxmlformats.org/officeDocument/2006/relationships/image" Target="../media/image50.png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20" Type="http://schemas.openxmlformats.org/officeDocument/2006/relationships/image" Target="../media/image26.emf"/><Relationship Id="rId10" Type="http://schemas.openxmlformats.org/officeDocument/2006/relationships/image" Target="../media/image21.emf"/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22.bin"/><Relationship Id="rId16" Type="http://schemas.openxmlformats.org/officeDocument/2006/relationships/image" Target="../media/image24.emf"/><Relationship Id="rId17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19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6" Type="http://schemas.openxmlformats.org/officeDocument/2006/relationships/image" Target="../media/image33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Wakefields</a:t>
            </a:r>
            <a:r>
              <a:rPr lang="en-US" dirty="0" smtClean="0"/>
              <a:t> and Impedance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 Functions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are looking for a function which describes the effect that particles have on the subsequent particles.  We will look for the average fields created by particles in their wake.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71600" y="19050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43000" y="3200400"/>
            <a:ext cx="441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29548"/>
              </p:ext>
            </p:extLst>
          </p:nvPr>
        </p:nvGraphicFramePr>
        <p:xfrm>
          <a:off x="5257800" y="3200400"/>
          <a:ext cx="242454" cy="29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3" imgW="114300" imgH="139700" progId="Equation.DSMT4">
                  <p:embed/>
                </p:oleObj>
              </mc:Choice>
              <mc:Fallback>
                <p:oleObj name="Equation" r:id="rId3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3200400"/>
                        <a:ext cx="242454" cy="296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76146"/>
              </p:ext>
            </p:extLst>
          </p:nvPr>
        </p:nvGraphicFramePr>
        <p:xfrm>
          <a:off x="1397001" y="1752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001" y="17526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1447800" y="2438400"/>
            <a:ext cx="2714887" cy="1071064"/>
          </a:xfrm>
          <a:custGeom>
            <a:avLst/>
            <a:gdLst>
              <a:gd name="connsiteX0" fmla="*/ 2705057 w 2714887"/>
              <a:gd name="connsiteY0" fmla="*/ 717986 h 1071064"/>
              <a:gd name="connsiteX1" fmla="*/ 2663821 w 2714887"/>
              <a:gd name="connsiteY1" fmla="*/ 668507 h 1071064"/>
              <a:gd name="connsiteX2" fmla="*/ 2309195 w 2714887"/>
              <a:gd name="connsiteY2" fmla="*/ 165470 h 1071064"/>
              <a:gd name="connsiteX3" fmla="*/ 2045287 w 2714887"/>
              <a:gd name="connsiteY3" fmla="*/ 313907 h 1071064"/>
              <a:gd name="connsiteX4" fmla="*/ 1649425 w 2714887"/>
              <a:gd name="connsiteY4" fmla="*/ 132484 h 1071064"/>
              <a:gd name="connsiteX5" fmla="*/ 1509224 w 2714887"/>
              <a:gd name="connsiteY5" fmla="*/ 540 h 1071064"/>
              <a:gd name="connsiteX6" fmla="*/ 964913 w 2714887"/>
              <a:gd name="connsiteY6" fmla="*/ 181963 h 1071064"/>
              <a:gd name="connsiteX7" fmla="*/ 412356 w 2714887"/>
              <a:gd name="connsiteY7" fmla="*/ 1039600 h 1071064"/>
              <a:gd name="connsiteX8" fmla="*/ 0 w 2714887"/>
              <a:gd name="connsiteY8" fmla="*/ 899409 h 1071064"/>
              <a:gd name="connsiteX9" fmla="*/ 0 w 2714887"/>
              <a:gd name="connsiteY9" fmla="*/ 899409 h 107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887" h="1071064">
                <a:moveTo>
                  <a:pt x="2705057" y="717986"/>
                </a:moveTo>
                <a:cubicBezTo>
                  <a:pt x="2717427" y="739289"/>
                  <a:pt x="2729798" y="760593"/>
                  <a:pt x="2663821" y="668507"/>
                </a:cubicBezTo>
                <a:cubicBezTo>
                  <a:pt x="2597844" y="576421"/>
                  <a:pt x="2412284" y="224570"/>
                  <a:pt x="2309195" y="165470"/>
                </a:cubicBezTo>
                <a:cubicBezTo>
                  <a:pt x="2206106" y="106370"/>
                  <a:pt x="2155249" y="319405"/>
                  <a:pt x="2045287" y="313907"/>
                </a:cubicBezTo>
                <a:cubicBezTo>
                  <a:pt x="1935325" y="308409"/>
                  <a:pt x="1738769" y="184712"/>
                  <a:pt x="1649425" y="132484"/>
                </a:cubicBezTo>
                <a:cubicBezTo>
                  <a:pt x="1560081" y="80256"/>
                  <a:pt x="1623309" y="-7706"/>
                  <a:pt x="1509224" y="540"/>
                </a:cubicBezTo>
                <a:cubicBezTo>
                  <a:pt x="1395139" y="8786"/>
                  <a:pt x="1147724" y="8786"/>
                  <a:pt x="964913" y="181963"/>
                </a:cubicBezTo>
                <a:cubicBezTo>
                  <a:pt x="782102" y="355140"/>
                  <a:pt x="573175" y="920026"/>
                  <a:pt x="412356" y="1039600"/>
                </a:cubicBezTo>
                <a:cubicBezTo>
                  <a:pt x="251537" y="1159174"/>
                  <a:pt x="0" y="899409"/>
                  <a:pt x="0" y="899409"/>
                </a:cubicBezTo>
                <a:lnTo>
                  <a:pt x="0" y="899409"/>
                </a:ln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09800" y="2438400"/>
            <a:ext cx="2714887" cy="1071064"/>
          </a:xfrm>
          <a:custGeom>
            <a:avLst/>
            <a:gdLst>
              <a:gd name="connsiteX0" fmla="*/ 2705057 w 2714887"/>
              <a:gd name="connsiteY0" fmla="*/ 717986 h 1071064"/>
              <a:gd name="connsiteX1" fmla="*/ 2663821 w 2714887"/>
              <a:gd name="connsiteY1" fmla="*/ 668507 h 1071064"/>
              <a:gd name="connsiteX2" fmla="*/ 2309195 w 2714887"/>
              <a:gd name="connsiteY2" fmla="*/ 165470 h 1071064"/>
              <a:gd name="connsiteX3" fmla="*/ 2045287 w 2714887"/>
              <a:gd name="connsiteY3" fmla="*/ 313907 h 1071064"/>
              <a:gd name="connsiteX4" fmla="*/ 1649425 w 2714887"/>
              <a:gd name="connsiteY4" fmla="*/ 132484 h 1071064"/>
              <a:gd name="connsiteX5" fmla="*/ 1509224 w 2714887"/>
              <a:gd name="connsiteY5" fmla="*/ 540 h 1071064"/>
              <a:gd name="connsiteX6" fmla="*/ 964913 w 2714887"/>
              <a:gd name="connsiteY6" fmla="*/ 181963 h 1071064"/>
              <a:gd name="connsiteX7" fmla="*/ 412356 w 2714887"/>
              <a:gd name="connsiteY7" fmla="*/ 1039600 h 1071064"/>
              <a:gd name="connsiteX8" fmla="*/ 0 w 2714887"/>
              <a:gd name="connsiteY8" fmla="*/ 899409 h 1071064"/>
              <a:gd name="connsiteX9" fmla="*/ 0 w 2714887"/>
              <a:gd name="connsiteY9" fmla="*/ 899409 h 107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887" h="1071064">
                <a:moveTo>
                  <a:pt x="2705057" y="717986"/>
                </a:moveTo>
                <a:cubicBezTo>
                  <a:pt x="2717427" y="739289"/>
                  <a:pt x="2729798" y="760593"/>
                  <a:pt x="2663821" y="668507"/>
                </a:cubicBezTo>
                <a:cubicBezTo>
                  <a:pt x="2597844" y="576421"/>
                  <a:pt x="2412284" y="224570"/>
                  <a:pt x="2309195" y="165470"/>
                </a:cubicBezTo>
                <a:cubicBezTo>
                  <a:pt x="2206106" y="106370"/>
                  <a:pt x="2155249" y="319405"/>
                  <a:pt x="2045287" y="313907"/>
                </a:cubicBezTo>
                <a:cubicBezTo>
                  <a:pt x="1935325" y="308409"/>
                  <a:pt x="1738769" y="184712"/>
                  <a:pt x="1649425" y="132484"/>
                </a:cubicBezTo>
                <a:cubicBezTo>
                  <a:pt x="1560081" y="80256"/>
                  <a:pt x="1623309" y="-7706"/>
                  <a:pt x="1509224" y="540"/>
                </a:cubicBezTo>
                <a:cubicBezTo>
                  <a:pt x="1395139" y="8786"/>
                  <a:pt x="1147724" y="8786"/>
                  <a:pt x="964913" y="181963"/>
                </a:cubicBezTo>
                <a:cubicBezTo>
                  <a:pt x="782102" y="355140"/>
                  <a:pt x="573175" y="920026"/>
                  <a:pt x="412356" y="1039600"/>
                </a:cubicBezTo>
                <a:cubicBezTo>
                  <a:pt x="251537" y="1159174"/>
                  <a:pt x="0" y="899409"/>
                  <a:pt x="0" y="899409"/>
                </a:cubicBezTo>
                <a:lnTo>
                  <a:pt x="0" y="899409"/>
                </a:lnTo>
              </a:path>
            </a:pathLst>
          </a:cu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24200" y="33528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32766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40769"/>
              </p:ext>
            </p:extLst>
          </p:nvPr>
        </p:nvGraphicFramePr>
        <p:xfrm>
          <a:off x="3276600" y="3429000"/>
          <a:ext cx="727075" cy="18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7" imgW="584200" imgH="152400" progId="Equation.DSMT4">
                  <p:embed/>
                </p:oleObj>
              </mc:Choice>
              <mc:Fallback>
                <p:oleObj name="Equation" r:id="rId7" imgW="584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3429000"/>
                        <a:ext cx="727075" cy="189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14800" y="3733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Trailing distance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962400" y="36576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4191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will represent the average forces that a particle trailing the lead particle will experience a distance s behind the lead particle, due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wakefields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it creates.  The total time derivative is thus zero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52254"/>
              </p:ext>
            </p:extLst>
          </p:nvPr>
        </p:nvGraphicFramePr>
        <p:xfrm>
          <a:off x="3124200" y="5257800"/>
          <a:ext cx="1676400" cy="104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9" imgW="1308100" imgH="812800" progId="Equation.DSMT4">
                  <p:embed/>
                </p:oleObj>
              </mc:Choice>
              <mc:Fallback>
                <p:oleObj name="Equation" r:id="rId9" imgW="13081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257800"/>
                        <a:ext cx="1676400" cy="1041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38928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So, for example, the r component of                is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60610"/>
              </p:ext>
            </p:extLst>
          </p:nvPr>
        </p:nvGraphicFramePr>
        <p:xfrm>
          <a:off x="4495800" y="228600"/>
          <a:ext cx="1005609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" imgW="850900" imgH="419100" progId="Equation.DSMT4">
                  <p:embed/>
                </p:oleObj>
              </mc:Choice>
              <mc:Fallback>
                <p:oleObj name="Equation" r:id="rId3" imgW="850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28600"/>
                        <a:ext cx="1005609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98256"/>
              </p:ext>
            </p:extLst>
          </p:nvPr>
        </p:nvGraphicFramePr>
        <p:xfrm>
          <a:off x="3048000" y="838200"/>
          <a:ext cx="1981200" cy="119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5" imgW="1346200" imgH="812800" progId="Equation.DSMT4">
                  <p:embed/>
                </p:oleObj>
              </mc:Choice>
              <mc:Fallback>
                <p:oleObj name="Equation" r:id="rId5" imgW="13462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838200"/>
                        <a:ext cx="1981200" cy="119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12954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convert to z derivative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876800" y="1449289"/>
            <a:ext cx="457200" cy="3033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2590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terms of forces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87797"/>
              </p:ext>
            </p:extLst>
          </p:nvPr>
        </p:nvGraphicFramePr>
        <p:xfrm>
          <a:off x="3200400" y="2819400"/>
          <a:ext cx="2209800" cy="161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7" imgW="1498600" imgH="1092200" progId="Equation.DSMT4">
                  <p:embed/>
                </p:oleObj>
              </mc:Choice>
              <mc:Fallback>
                <p:oleObj name="Equation" r:id="rId7" imgW="1498600" imgH="109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2819400"/>
                        <a:ext cx="2209800" cy="1610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286000" y="4113311"/>
            <a:ext cx="685800" cy="14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572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likewise show (homework) that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07810"/>
              </p:ext>
            </p:extLst>
          </p:nvPr>
        </p:nvGraphicFramePr>
        <p:xfrm>
          <a:off x="2743200" y="5029200"/>
          <a:ext cx="28829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9" imgW="1955800" imgH="812800" progId="Equation.DSMT4">
                  <p:embed/>
                </p:oleObj>
              </mc:Choice>
              <mc:Fallback>
                <p:oleObj name="Equation" r:id="rId9" imgW="1955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029200"/>
                        <a:ext cx="2882900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9201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write a general solution 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6220"/>
              </p:ext>
            </p:extLst>
          </p:nvPr>
        </p:nvGraphicFramePr>
        <p:xfrm>
          <a:off x="2514600" y="685800"/>
          <a:ext cx="326116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3" imgW="2044700" imgH="1003300" progId="Equation.DSMT4">
                  <p:embed/>
                </p:oleObj>
              </mc:Choice>
              <mc:Fallback>
                <p:oleObj name="Equation" r:id="rId3" imgW="20447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685800"/>
                        <a:ext cx="3261167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90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Verify for the r direction.  We want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Check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83547"/>
              </p:ext>
            </p:extLst>
          </p:nvPr>
        </p:nvGraphicFramePr>
        <p:xfrm>
          <a:off x="2895600" y="3048000"/>
          <a:ext cx="184354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5" imgW="952500" imgH="393700" progId="Equation.DSMT4">
                  <p:embed/>
                </p:oleObj>
              </mc:Choice>
              <mc:Fallback>
                <p:oleObj name="Equation" r:id="rId5" imgW="95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048000"/>
                        <a:ext cx="184354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0586"/>
              </p:ext>
            </p:extLst>
          </p:nvPr>
        </p:nvGraphicFramePr>
        <p:xfrm>
          <a:off x="2667000" y="4191000"/>
          <a:ext cx="3351212" cy="13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7" imgW="2006600" imgH="800100" progId="Equation.DSMT4">
                  <p:embed/>
                </p:oleObj>
              </mc:Choice>
              <mc:Fallback>
                <p:oleObj name="Equation" r:id="rId7" imgW="2006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191000"/>
                        <a:ext cx="3351212" cy="13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61699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W(s) and W’(s) are called the wake functions. Often, W(s) is referred to as the “transverse wake function” and W’(s) as the “longitudinal wake function”.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59451"/>
              </p:ext>
            </p:extLst>
          </p:nvPr>
        </p:nvGraphicFramePr>
        <p:xfrm>
          <a:off x="2286000" y="1066800"/>
          <a:ext cx="4625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3" imgW="3276600" imgH="431800" progId="Equation.DSMT4">
                  <p:embed/>
                </p:oleObj>
              </mc:Choice>
              <mc:Fallback>
                <p:oleObj name="Equation" r:id="rId3" imgW="3276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462578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05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a harmonic component of the beam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7972" r="6451" b="85806"/>
          <a:stretch/>
        </p:blipFill>
        <p:spPr>
          <a:xfrm>
            <a:off x="2133600" y="2362200"/>
            <a:ext cx="2677897" cy="12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7972" r="6451" b="85806"/>
          <a:stretch/>
        </p:blipFill>
        <p:spPr>
          <a:xfrm flipV="1">
            <a:off x="2133600" y="2590800"/>
            <a:ext cx="2677897" cy="1003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124200" y="27432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27432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28956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99216"/>
              </p:ext>
            </p:extLst>
          </p:nvPr>
        </p:nvGraphicFramePr>
        <p:xfrm>
          <a:off x="3581400" y="28956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6" imgW="787400" imgH="393700" progId="Equation.DSMT4">
                  <p:embed/>
                </p:oleObj>
              </mc:Choice>
              <mc:Fallback>
                <p:oleObj name="Equation" r:id="rId6" imgW="787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2895600"/>
                        <a:ext cx="787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105400" y="25146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3505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Propagating form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95812"/>
              </p:ext>
            </p:extLst>
          </p:nvPr>
        </p:nvGraphicFramePr>
        <p:xfrm>
          <a:off x="2514600" y="3657600"/>
          <a:ext cx="31442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8" imgW="1422400" imgH="241300" progId="Equation.DSMT4">
                  <p:embed/>
                </p:oleObj>
              </mc:Choice>
              <mc:Fallback>
                <p:oleObj name="Equation" r:id="rId8" imgW="142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3657600"/>
                        <a:ext cx="31442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66291"/>
              </p:ext>
            </p:extLst>
          </p:nvPr>
        </p:nvGraphicFramePr>
        <p:xfrm>
          <a:off x="5486400" y="41148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0" imgW="2286000" imgH="609600" progId="Equation.DSMT4">
                  <p:embed/>
                </p:oleObj>
              </mc:Choice>
              <mc:Fallback>
                <p:oleObj name="Equation" r:id="rId10" imgW="22860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400" y="4114800"/>
                        <a:ext cx="2286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5410200" y="3962400"/>
            <a:ext cx="762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4953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0 mode in the longitudinal direction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69838"/>
              </p:ext>
            </p:extLst>
          </p:nvPr>
        </p:nvGraphicFramePr>
        <p:xfrm>
          <a:off x="2765425" y="5562600"/>
          <a:ext cx="3032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12" imgW="1371600" imgH="228600" progId="Equation.DSMT4">
                  <p:embed/>
                </p:oleObj>
              </mc:Choice>
              <mc:Fallback>
                <p:oleObj name="Equation" r:id="rId12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5425" y="5562600"/>
                        <a:ext cx="30321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3017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can write the field induced by the charges in front of it as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1295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0" y="12192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12192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6"/>
          </p:cNvCxnSpPr>
          <p:nvPr/>
        </p:nvCxnSpPr>
        <p:spPr>
          <a:xfrm flipH="1">
            <a:off x="2057400" y="1371600"/>
            <a:ext cx="3505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54096"/>
              </p:ext>
            </p:extLst>
          </p:nvPr>
        </p:nvGraphicFramePr>
        <p:xfrm>
          <a:off x="3581400" y="990600"/>
          <a:ext cx="25146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3" imgW="114300" imgH="127000" progId="Equation.DSMT4">
                  <p:embed/>
                </p:oleObj>
              </mc:Choice>
              <mc:Fallback>
                <p:oleObj name="Equation" r:id="rId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990600"/>
                        <a:ext cx="25146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8061"/>
              </p:ext>
            </p:extLst>
          </p:nvPr>
        </p:nvGraphicFramePr>
        <p:xfrm>
          <a:off x="1524000" y="1600200"/>
          <a:ext cx="804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5" imgW="482600" imgH="228600" progId="Equation.DSMT4">
                  <p:embed/>
                </p:oleObj>
              </mc:Choice>
              <mc:Fallback>
                <p:oleObj name="Equation" r:id="rId5" imgW="4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80433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95179"/>
              </p:ext>
            </p:extLst>
          </p:nvPr>
        </p:nvGraphicFramePr>
        <p:xfrm>
          <a:off x="5334000" y="1600200"/>
          <a:ext cx="3381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0" y="1600200"/>
                        <a:ext cx="338137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test point</a:t>
            </a:r>
          </a:p>
        </p:txBody>
      </p: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1676400" y="1143000"/>
            <a:ext cx="250918" cy="1747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11478"/>
              </p:ext>
            </p:extLst>
          </p:nvPr>
        </p:nvGraphicFramePr>
        <p:xfrm>
          <a:off x="1447800" y="1905000"/>
          <a:ext cx="610807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9" imgW="3822700" imgH="2717800" progId="Equation.DSMT4">
                  <p:embed/>
                </p:oleObj>
              </mc:Choice>
              <mc:Fallback>
                <p:oleObj name="Equation" r:id="rId9" imgW="3822700" imgH="271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6108073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29200" y="56388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appears to be a Fourier Transform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4724400" y="5808077"/>
            <a:ext cx="304800" cy="1355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051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Recalling our discussion of the negative mass instability, we define an impedance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61893"/>
              </p:ext>
            </p:extLst>
          </p:nvPr>
        </p:nvGraphicFramePr>
        <p:xfrm>
          <a:off x="2806700" y="825500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1295400" imgH="241300" progId="Equation.DSMT4">
                  <p:embed/>
                </p:oleObj>
              </mc:Choice>
              <mc:Fallback>
                <p:oleObj name="Equation" r:id="rId3" imgW="1295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700" y="825500"/>
                        <a:ext cx="2590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295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identify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07912"/>
              </p:ext>
            </p:extLst>
          </p:nvPr>
        </p:nvGraphicFramePr>
        <p:xfrm>
          <a:off x="2500754" y="1981200"/>
          <a:ext cx="359343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1625600" imgH="723900" progId="Equation.DSMT4">
                  <p:embed/>
                </p:oleObj>
              </mc:Choice>
              <mc:Fallback>
                <p:oleObj name="Equation" r:id="rId5" imgW="16256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754" y="1981200"/>
                        <a:ext cx="359343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81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Generalize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87556"/>
              </p:ext>
            </p:extLst>
          </p:nvPr>
        </p:nvGraphicFramePr>
        <p:xfrm>
          <a:off x="2438399" y="3886200"/>
          <a:ext cx="476876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2616200" imgH="1003300" progId="Equation.DSMT4">
                  <p:embed/>
                </p:oleObj>
              </mc:Choice>
              <mc:Fallback>
                <p:oleObj name="Equation" r:id="rId7" imgW="26162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399" y="3886200"/>
                        <a:ext cx="4768769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0" y="5791200"/>
            <a:ext cx="4038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convention, because transverse fields tend to be out of phase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41524" y="5660571"/>
            <a:ext cx="492276" cy="399143"/>
          </a:xfrm>
          <a:custGeom>
            <a:avLst/>
            <a:gdLst>
              <a:gd name="connsiteX0" fmla="*/ 374952 w 374952"/>
              <a:gd name="connsiteY0" fmla="*/ 399143 h 399143"/>
              <a:gd name="connsiteX1" fmla="*/ 120952 w 374952"/>
              <a:gd name="connsiteY1" fmla="*/ 326572 h 399143"/>
              <a:gd name="connsiteX2" fmla="*/ 0 w 374952"/>
              <a:gd name="connsiteY2" fmla="*/ 0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52" h="399143">
                <a:moveTo>
                  <a:pt x="374952" y="399143"/>
                </a:moveTo>
                <a:cubicBezTo>
                  <a:pt x="279198" y="396119"/>
                  <a:pt x="183444" y="393096"/>
                  <a:pt x="120952" y="326572"/>
                </a:cubicBezTo>
                <a:cubicBezTo>
                  <a:pt x="58460" y="260048"/>
                  <a:pt x="29230" y="130024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886200"/>
            <a:ext cx="5181600" cy="25146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39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wakefields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impedances can be very difficult, even in simple geometries; however, we’ll see that if we know they exist, we can say something about their effects, and also about how to </a:t>
            </a:r>
            <a:r>
              <a:rPr lang="en-US" sz="1800" smtClean="0">
                <a:solidFill>
                  <a:srgbClr val="C00000"/>
                </a:solidFill>
                <a:latin typeface="+mn-lt"/>
              </a:rPr>
              <a:t>measure them.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3273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28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effect that one particle can have on subsequent particles through the interaction with the environment (beam pipe, RF cavities,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etc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fields of a single particle moving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relativistically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3048000"/>
            <a:ext cx="1752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28800" y="25146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5000" y="25146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5000" y="25146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28800" y="30480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048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30480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818777" y="2272122"/>
            <a:ext cx="152400" cy="152400"/>
            <a:chOff x="2019684" y="2438400"/>
            <a:chExt cx="152400" cy="152400"/>
          </a:xfrm>
        </p:grpSpPr>
        <p:sp>
          <p:nvSpPr>
            <p:cNvPr id="29" name="Oval 2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63" y="3601889"/>
            <a:ext cx="152400" cy="152400"/>
            <a:chOff x="2018147" y="3373289"/>
            <a:chExt cx="152400" cy="152400"/>
          </a:xfrm>
        </p:grpSpPr>
        <p:sp>
          <p:nvSpPr>
            <p:cNvPr id="32" name="Oval 3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1"/>
              <a:endCxn id="3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2" idx="3"/>
              <a:endCxn id="3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88945"/>
              </p:ext>
            </p:extLst>
          </p:nvPr>
        </p:nvGraphicFramePr>
        <p:xfrm>
          <a:off x="2209800" y="220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1981200" y="2320742"/>
            <a:ext cx="228600" cy="33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28800" y="2971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27520"/>
              </p:ext>
            </p:extLst>
          </p:nvPr>
        </p:nvGraphicFramePr>
        <p:xfrm>
          <a:off x="1600200" y="2667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981200" y="3352800"/>
            <a:ext cx="152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76400" y="3352800"/>
            <a:ext cx="152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95490"/>
              </p:ext>
            </p:extLst>
          </p:nvPr>
        </p:nvGraphicFramePr>
        <p:xfrm>
          <a:off x="2133600" y="3124200"/>
          <a:ext cx="336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7" imgW="279400" imgH="419100" progId="Equation.DSMT4">
                  <p:embed/>
                </p:oleObj>
              </mc:Choice>
              <mc:Fallback>
                <p:oleObj name="Equation" r:id="rId7" imgW="279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124200"/>
                        <a:ext cx="3365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363"/>
              </p:ext>
            </p:extLst>
          </p:nvPr>
        </p:nvGraphicFramePr>
        <p:xfrm>
          <a:off x="4191000" y="2438399"/>
          <a:ext cx="1676400" cy="114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9" imgW="1282700" imgH="876300" progId="Equation.DSMT4">
                  <p:embed/>
                </p:oleObj>
              </mc:Choice>
              <mc:Fallback>
                <p:oleObj name="Equation" r:id="rId9" imgW="12827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2438399"/>
                        <a:ext cx="1676400" cy="114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>
          <a:xfrm>
            <a:off x="3581400" y="2819400"/>
            <a:ext cx="381000" cy="381000"/>
          </a:xfrm>
          <a:prstGeom prst="rightArrow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400" y="411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particle is propagating through a beam pipe, we can express the charge and current densities as (homework)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95466"/>
              </p:ext>
            </p:extLst>
          </p:nvPr>
        </p:nvGraphicFramePr>
        <p:xfrm>
          <a:off x="3041650" y="5002213"/>
          <a:ext cx="18415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1" imgW="1409700" imgH="800100" progId="Equation.DSMT4">
                  <p:embed/>
                </p:oleObj>
              </mc:Choice>
              <mc:Fallback>
                <p:oleObj name="Equation" r:id="rId11" imgW="14097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1650" y="5002213"/>
                        <a:ext cx="18415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78666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28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By symmetry, we expect only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components.  We also expect the solution to propagate along the beam pipe with the particle, so we transform to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5773"/>
              </p:ext>
            </p:extLst>
          </p:nvPr>
        </p:nvGraphicFramePr>
        <p:xfrm>
          <a:off x="2901950" y="1828800"/>
          <a:ext cx="26701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1854200" imgH="952500" progId="Equation.DSMT4">
                  <p:embed/>
                </p:oleObj>
              </mc:Choice>
              <mc:Fallback>
                <p:oleObj name="Equation" r:id="rId3" imgW="18542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0" y="1828800"/>
                        <a:ext cx="26701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40153"/>
              </p:ext>
            </p:extLst>
          </p:nvPr>
        </p:nvGraphicFramePr>
        <p:xfrm>
          <a:off x="3352800" y="685800"/>
          <a:ext cx="1295400" cy="30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914400" imgH="215900" progId="Equation.DSMT4">
                  <p:embed/>
                </p:oleObj>
              </mc:Choice>
              <mc:Fallback>
                <p:oleObj name="Equation" r:id="rId5" imgW="914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685800"/>
                        <a:ext cx="1295400" cy="30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3733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Recalling the appropriate Maxwell’s equations, we have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07383"/>
              </p:ext>
            </p:extLst>
          </p:nvPr>
        </p:nvGraphicFramePr>
        <p:xfrm>
          <a:off x="3200400" y="4267200"/>
          <a:ext cx="2133600" cy="178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7" imgW="1536700" imgH="1282700" progId="Equation.DSMT4">
                  <p:embed/>
                </p:oleObj>
              </mc:Choice>
              <mc:Fallback>
                <p:oleObj name="Equation" r:id="rId7" imgW="15367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267200"/>
                        <a:ext cx="2133600" cy="178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38680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any component of the field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our transformation imply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40740"/>
              </p:ext>
            </p:extLst>
          </p:nvPr>
        </p:nvGraphicFramePr>
        <p:xfrm>
          <a:off x="3048000" y="762000"/>
          <a:ext cx="2514600" cy="18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3" imgW="1714500" imgH="1295400" progId="Equation.DSMT4">
                  <p:embed/>
                </p:oleObj>
              </mc:Choice>
              <mc:Fallback>
                <p:oleObj name="Equation" r:id="rId3" imgW="1714500" imgH="129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762000"/>
                        <a:ext cx="2514600" cy="189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66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Move the integral completely outside, and this becomes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55347"/>
              </p:ext>
            </p:extLst>
          </p:nvPr>
        </p:nvGraphicFramePr>
        <p:xfrm>
          <a:off x="2667000" y="3200400"/>
          <a:ext cx="28956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5" imgW="2171700" imgH="2425700" progId="Equation.DSMT4">
                  <p:embed/>
                </p:oleObj>
              </mc:Choice>
              <mc:Fallback>
                <p:oleObj name="Equation" r:id="rId5" imgW="2171700" imgH="242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3200400"/>
                        <a:ext cx="2895600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57400" y="4114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7400" y="55626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4555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Combining the second and the third gives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35776"/>
              </p:ext>
            </p:extLst>
          </p:nvPr>
        </p:nvGraphicFramePr>
        <p:xfrm>
          <a:off x="3505199" y="685800"/>
          <a:ext cx="1673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" imgW="1231900" imgH="673100" progId="Equation.DSMT4">
                  <p:embed/>
                </p:oleObj>
              </mc:Choice>
              <mc:Fallback>
                <p:oleObj name="Equation" r:id="rId3" imgW="12319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199" y="685800"/>
                        <a:ext cx="16735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into the first equation, we have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56252"/>
              </p:ext>
            </p:extLst>
          </p:nvPr>
        </p:nvGraphicFramePr>
        <p:xfrm>
          <a:off x="2971800" y="2438400"/>
          <a:ext cx="28783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5" imgW="1701800" imgH="495300" progId="Equation.DSMT4">
                  <p:embed/>
                </p:oleObj>
              </mc:Choice>
              <mc:Fallback>
                <p:oleObj name="Equation" r:id="rId5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438400"/>
                        <a:ext cx="287834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429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Multiply through by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integrate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49606"/>
              </p:ext>
            </p:extLst>
          </p:nvPr>
        </p:nvGraphicFramePr>
        <p:xfrm>
          <a:off x="2667000" y="4191000"/>
          <a:ext cx="315753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7" imgW="1866900" imgH="876300" progId="Equation.DSMT4">
                  <p:embed/>
                </p:oleObj>
              </mc:Choice>
              <mc:Fallback>
                <p:oleObj name="Equation" r:id="rId7" imgW="1866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191000"/>
                        <a:ext cx="3157538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971800" y="53340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2340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To solve for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look at the wall boundary, where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7732"/>
              </p:ext>
            </p:extLst>
          </p:nvPr>
        </p:nvGraphicFramePr>
        <p:xfrm>
          <a:off x="3505200" y="7620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495300" imgH="228600" progId="Equation.DSMT4">
                  <p:embed/>
                </p:oleObj>
              </mc:Choice>
              <mc:Fallback>
                <p:oleObj name="Equation" r:id="rId3" imgW="495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762000"/>
                        <a:ext cx="99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295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our equations become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04701"/>
              </p:ext>
            </p:extLst>
          </p:nvPr>
        </p:nvGraphicFramePr>
        <p:xfrm>
          <a:off x="2514600" y="1905000"/>
          <a:ext cx="3276600" cy="425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5" imgW="2222500" imgH="2882900" progId="Equation.DSMT4">
                  <p:embed/>
                </p:oleObj>
              </mc:Choice>
              <mc:Fallback>
                <p:oleObj name="Equation" r:id="rId5" imgW="2222500" imgH="288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905000"/>
                        <a:ext cx="3276600" cy="425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581400" y="3962400"/>
            <a:ext cx="304800" cy="3810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013222" y="2993481"/>
            <a:ext cx="2312251" cy="1096786"/>
          </a:xfrm>
          <a:custGeom>
            <a:avLst/>
            <a:gdLst>
              <a:gd name="connsiteX0" fmla="*/ 566030 w 2312251"/>
              <a:gd name="connsiteY0" fmla="*/ 1096786 h 1096786"/>
              <a:gd name="connsiteX1" fmla="*/ 95944 w 2312251"/>
              <a:gd name="connsiteY1" fmla="*/ 940102 h 1096786"/>
              <a:gd name="connsiteX2" fmla="*/ 46461 w 2312251"/>
              <a:gd name="connsiteY2" fmla="*/ 470051 h 1096786"/>
              <a:gd name="connsiteX3" fmla="*/ 632007 w 2312251"/>
              <a:gd name="connsiteY3" fmla="*/ 296875 h 1096786"/>
              <a:gd name="connsiteX4" fmla="*/ 2273185 w 2312251"/>
              <a:gd name="connsiteY4" fmla="*/ 189670 h 1096786"/>
              <a:gd name="connsiteX5" fmla="*/ 1836088 w 2312251"/>
              <a:gd name="connsiteY5" fmla="*/ 0 h 109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251" h="1096786">
                <a:moveTo>
                  <a:pt x="566030" y="1096786"/>
                </a:moveTo>
                <a:cubicBezTo>
                  <a:pt x="374284" y="1070672"/>
                  <a:pt x="182539" y="1044558"/>
                  <a:pt x="95944" y="940102"/>
                </a:cubicBezTo>
                <a:cubicBezTo>
                  <a:pt x="9349" y="835646"/>
                  <a:pt x="-42883" y="577255"/>
                  <a:pt x="46461" y="470051"/>
                </a:cubicBezTo>
                <a:cubicBezTo>
                  <a:pt x="135805" y="362846"/>
                  <a:pt x="260886" y="343605"/>
                  <a:pt x="632007" y="296875"/>
                </a:cubicBezTo>
                <a:cubicBezTo>
                  <a:pt x="1003128" y="250145"/>
                  <a:pt x="2072505" y="239149"/>
                  <a:pt x="2273185" y="189670"/>
                </a:cubicBezTo>
                <a:cubicBezTo>
                  <a:pt x="2473865" y="140191"/>
                  <a:pt x="1836088" y="0"/>
                  <a:pt x="183608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21656" y="2806864"/>
            <a:ext cx="4143099" cy="2289476"/>
          </a:xfrm>
          <a:custGeom>
            <a:avLst/>
            <a:gdLst>
              <a:gd name="connsiteX0" fmla="*/ 2544148 w 4143099"/>
              <a:gd name="connsiteY0" fmla="*/ 120645 h 2289476"/>
              <a:gd name="connsiteX1" fmla="*/ 3723487 w 4143099"/>
              <a:gd name="connsiteY1" fmla="*/ 128892 h 2289476"/>
              <a:gd name="connsiteX2" fmla="*/ 3954406 w 4143099"/>
              <a:gd name="connsiteY2" fmla="*/ 1440086 h 2289476"/>
              <a:gd name="connsiteX3" fmla="*/ 1084407 w 4143099"/>
              <a:gd name="connsiteY3" fmla="*/ 1951370 h 2289476"/>
              <a:gd name="connsiteX4" fmla="*/ 12280 w 4143099"/>
              <a:gd name="connsiteY4" fmla="*/ 1984356 h 2289476"/>
              <a:gd name="connsiteX5" fmla="*/ 474119 w 4143099"/>
              <a:gd name="connsiteY5" fmla="*/ 2289476 h 228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3099" h="2289476">
                <a:moveTo>
                  <a:pt x="2544148" y="120645"/>
                </a:moveTo>
                <a:cubicBezTo>
                  <a:pt x="3016296" y="14815"/>
                  <a:pt x="3488444" y="-91015"/>
                  <a:pt x="3723487" y="128892"/>
                </a:cubicBezTo>
                <a:cubicBezTo>
                  <a:pt x="3958530" y="348799"/>
                  <a:pt x="4394253" y="1136340"/>
                  <a:pt x="3954406" y="1440086"/>
                </a:cubicBezTo>
                <a:cubicBezTo>
                  <a:pt x="3514559" y="1743832"/>
                  <a:pt x="1741428" y="1860658"/>
                  <a:pt x="1084407" y="1951370"/>
                </a:cubicBezTo>
                <a:cubicBezTo>
                  <a:pt x="427386" y="2042082"/>
                  <a:pt x="113995" y="1928005"/>
                  <a:pt x="12280" y="1984356"/>
                </a:cubicBezTo>
                <a:cubicBezTo>
                  <a:pt x="-89435" y="2040707"/>
                  <a:pt x="474119" y="2289476"/>
                  <a:pt x="474119" y="2289476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5791200"/>
            <a:ext cx="533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690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back into the first equation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999305"/>
              </p:ext>
            </p:extLst>
          </p:nvPr>
        </p:nvGraphicFramePr>
        <p:xfrm>
          <a:off x="2971800" y="990600"/>
          <a:ext cx="2438400" cy="130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3" imgW="1803400" imgH="965200" progId="Equation.DSMT4">
                  <p:embed/>
                </p:oleObj>
              </mc:Choice>
              <mc:Fallback>
                <p:oleObj name="Equation" r:id="rId3" imgW="18034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990600"/>
                        <a:ext cx="2438400" cy="1305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24541"/>
              </p:ext>
            </p:extLst>
          </p:nvPr>
        </p:nvGraphicFramePr>
        <p:xfrm>
          <a:off x="1981200" y="1044574"/>
          <a:ext cx="533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5" imgW="609600" imgH="431800" progId="Equation.DSMT4">
                  <p:embed/>
                </p:oleObj>
              </mc:Choice>
              <mc:Fallback>
                <p:oleObj name="Equation" r:id="rId5" imgW="60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044574"/>
                        <a:ext cx="5334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1066800"/>
            <a:ext cx="685800" cy="3810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1371600"/>
            <a:ext cx="3048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2743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Evaluate at the wall of the beam pipe of radius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3352800"/>
            <a:ext cx="2286000" cy="304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4343400"/>
            <a:ext cx="2438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36576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3000" y="43434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19200" y="3657600"/>
            <a:ext cx="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42321"/>
              </p:ext>
            </p:extLst>
          </p:nvPr>
        </p:nvGraphicFramePr>
        <p:xfrm>
          <a:off x="914400" y="388620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7" imgW="127000" imgH="165100" progId="Equation.DSMT4">
                  <p:embed/>
                </p:oleObj>
              </mc:Choice>
              <mc:Fallback>
                <p:oleObj name="Equation" r:id="rId7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85200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58093"/>
              </p:ext>
            </p:extLst>
          </p:nvPr>
        </p:nvGraphicFramePr>
        <p:xfrm>
          <a:off x="4495800" y="3276600"/>
          <a:ext cx="2209800" cy="77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Equation" r:id="rId11" imgW="1739900" imgH="609600" progId="Equation.DSMT4">
                  <p:embed/>
                </p:oleObj>
              </mc:Choice>
              <mc:Fallback>
                <p:oleObj name="Equation" r:id="rId11" imgW="17399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3276600"/>
                        <a:ext cx="2209800" cy="77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05600" y="3429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assume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337300" y="3657600"/>
            <a:ext cx="2921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5800" y="40386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Assume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im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{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λ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}&gt;&gt;1/r, so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94649"/>
              </p:ext>
            </p:extLst>
          </p:nvPr>
        </p:nvGraphicFramePr>
        <p:xfrm>
          <a:off x="6629400" y="4038600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" name="Equation" r:id="rId13" imgW="1130300" imgH="419100" progId="Equation.DSMT4">
                  <p:embed/>
                </p:oleObj>
              </mc:Choice>
              <mc:Fallback>
                <p:oleObj name="Equation" r:id="rId13" imgW="11303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9400" y="4038600"/>
                        <a:ext cx="1130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5800" y="4724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For r&gt;b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85012"/>
              </p:ext>
            </p:extLst>
          </p:nvPr>
        </p:nvGraphicFramePr>
        <p:xfrm>
          <a:off x="1897063" y="4572000"/>
          <a:ext cx="39735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name="Equation" r:id="rId15" imgW="2730500" imgH="457200" progId="Equation.DSMT4">
                  <p:embed/>
                </p:oleObj>
              </mc:Choice>
              <mc:Fallback>
                <p:oleObj name="Equation" r:id="rId15" imgW="2730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97063" y="4572000"/>
                        <a:ext cx="39735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5800" y="53340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To keep solution finite, 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55803"/>
              </p:ext>
            </p:extLst>
          </p:nvPr>
        </p:nvGraphicFramePr>
        <p:xfrm>
          <a:off x="2819400" y="5410200"/>
          <a:ext cx="148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Equation" r:id="rId17" imgW="1485900" imgH="711200" progId="Equation.DSMT4">
                  <p:embed/>
                </p:oleObj>
              </mc:Choice>
              <mc:Fallback>
                <p:oleObj name="Equation" r:id="rId17" imgW="14859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19400" y="5410200"/>
                        <a:ext cx="1485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362200" y="58674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5715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5791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Skin depth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44039"/>
              </p:ext>
            </p:extLst>
          </p:nvPr>
        </p:nvGraphicFramePr>
        <p:xfrm>
          <a:off x="6477000" y="5715000"/>
          <a:ext cx="69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Equation" r:id="rId19" imgW="698500" imgH="431800" progId="Equation.DSMT4">
                  <p:embed/>
                </p:oleObj>
              </mc:Choice>
              <mc:Fallback>
                <p:oleObj name="Equation" r:id="rId19" imgW="698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77000" y="5715000"/>
                        <a:ext cx="698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8190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To find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800" i="1" baseline="-25000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use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82471"/>
              </p:ext>
            </p:extLst>
          </p:nvPr>
        </p:nvGraphicFramePr>
        <p:xfrm>
          <a:off x="2590800" y="304800"/>
          <a:ext cx="241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" imgW="1981200" imgH="1447800" progId="Equation.DSMT4">
                  <p:embed/>
                </p:oleObj>
              </mc:Choice>
              <mc:Fallback>
                <p:oleObj name="Equation" r:id="rId3" imgW="1981200" imgH="144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04800"/>
                        <a:ext cx="241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20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 and rearrange some terms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11430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42421"/>
              </p:ext>
            </p:extLst>
          </p:nvPr>
        </p:nvGraphicFramePr>
        <p:xfrm>
          <a:off x="2438400" y="2743200"/>
          <a:ext cx="277257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5" imgW="1574800" imgH="431800" progId="Equation.DSMT4">
                  <p:embed/>
                </p:oleObj>
              </mc:Choice>
              <mc:Fallback>
                <p:oleObj name="Equation" r:id="rId5" imgW="157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2743200"/>
                        <a:ext cx="277257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3810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Matching the solutions at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r=b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get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07199"/>
              </p:ext>
            </p:extLst>
          </p:nvPr>
        </p:nvGraphicFramePr>
        <p:xfrm>
          <a:off x="3200400" y="4343400"/>
          <a:ext cx="292701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7" imgW="2260600" imgH="1409700" progId="Equation.DSMT4">
                  <p:embed/>
                </p:oleObj>
              </mc:Choice>
              <mc:Fallback>
                <p:oleObj name="Equation" r:id="rId7" imgW="2260600" imgH="140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343400"/>
                        <a:ext cx="292701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5511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kefiel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6081881" y="3272132"/>
            <a:ext cx="2874103" cy="331172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Solve for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and after a bit of algebra,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31560"/>
              </p:ext>
            </p:extLst>
          </p:nvPr>
        </p:nvGraphicFramePr>
        <p:xfrm>
          <a:off x="2590800" y="685800"/>
          <a:ext cx="24574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4" imgW="1638300" imgH="1282700" progId="Equation.DSMT4">
                  <p:embed/>
                </p:oleObj>
              </mc:Choice>
              <mc:Fallback>
                <p:oleObj name="Equation" r:id="rId4" imgW="16383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685800"/>
                        <a:ext cx="2457450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8104">
            <a:off x="4789510" y="1860581"/>
            <a:ext cx="1206500" cy="393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800600" y="1524000"/>
            <a:ext cx="76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2971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Fourier transform back into the lab frame to get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45417"/>
              </p:ext>
            </p:extLst>
          </p:nvPr>
        </p:nvGraphicFramePr>
        <p:xfrm>
          <a:off x="609600" y="4038600"/>
          <a:ext cx="326401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7" imgW="2578100" imgH="1384300" progId="Equation.DSMT4">
                  <p:embed/>
                </p:oleObj>
              </mc:Choice>
              <mc:Fallback>
                <p:oleObj name="Equation" r:id="rId7" imgW="25781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038600"/>
                        <a:ext cx="326401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 rot="20782920">
            <a:off x="3741113" y="374307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=0 ahead of particle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81400" y="4191000"/>
            <a:ext cx="1524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23550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8386</TotalTime>
  <Words>776</Words>
  <Application>Microsoft Macintosh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Opulent</vt:lpstr>
      <vt:lpstr>Equation</vt:lpstr>
      <vt:lpstr>Wakefields and Impedance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Wake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384</cp:revision>
  <dcterms:created xsi:type="dcterms:W3CDTF">2003-06-24T14:15:57Z</dcterms:created>
  <dcterms:modified xsi:type="dcterms:W3CDTF">2015-01-29T02:24:13Z</dcterms:modified>
</cp:coreProperties>
</file>