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2" r:id="rId2"/>
  </p:sldMasterIdLst>
  <p:notesMasterIdLst>
    <p:notesMasterId r:id="rId4"/>
  </p:notesMasterIdLst>
  <p:handoutMasterIdLst>
    <p:handoutMasterId r:id="rId5"/>
  </p:handoutMasterIdLst>
  <p:sldIdLst>
    <p:sldId id="263" r:id="rId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4C97"/>
    <a:srgbClr val="003087"/>
    <a:srgbClr val="404040"/>
    <a:srgbClr val="505050"/>
    <a:srgbClr val="63666A"/>
    <a:srgbClr val="A7A8AA"/>
    <a:srgbClr val="0F2D6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napToObjects="1">
      <p:cViewPr>
        <p:scale>
          <a:sx n="128" d="100"/>
          <a:sy n="128" d="100"/>
        </p:scale>
        <p:origin x="-1568" y="-3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80DBBE75-B897-4C2D-851E-711B34683BA3}" type="datetimeFigureOut">
              <a:rPr lang="en-US" altLang="en-US"/>
              <a:pPr/>
              <a:t>7/27/15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CABB725D-266A-4787-B290-EA1B210292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761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4050BF1F-29FD-4232-8E96-B3FD1DCB3ADE}" type="datetimeFigureOut">
              <a:rPr lang="en-US" altLang="en-US"/>
              <a:pPr/>
              <a:t>7/27/15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60BFB643-3B51-4A23-96A6-8ED93A064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476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Geneva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MS PGothic" panose="020B0600070205080204" pitchFamily="34" charset="-128"/>
        <a:cs typeface="MS PGothic" panose="020B0600070205080204" pitchFamily="34" charset="-128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MS PGothic" panose="020B0600070205080204" pitchFamily="34" charset="-128"/>
        <a:cs typeface="MS PGothic" panose="020B0600070205080204" pitchFamily="34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MS PGothic" panose="020B0600070205080204" pitchFamily="34" charset="-128"/>
        <a:cs typeface="MS PGothic" panose="020B0600070205080204" pitchFamily="34" charset="-128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MS PGothic" panose="020B0600070205080204" pitchFamily="34" charset="-128"/>
        <a:cs typeface="MS PGothic" panose="020B0600070205080204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itleSlide_0605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FermiLogo_RGB_NAL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149350"/>
            <a:ext cx="32670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06450" y="3559283"/>
            <a:ext cx="7526338" cy="1139271"/>
          </a:xfrm>
          <a:prstGeom prst="rect">
            <a:avLst/>
          </a:prstGeom>
        </p:spPr>
        <p:txBody>
          <a:bodyPr wrap="square" lIns="0" tIns="0" rIns="0" bIns="0" anchor="t"/>
          <a:lstStyle>
            <a:lvl1pPr algn="l">
              <a:defRPr sz="3200" b="1" i="0" baseline="0">
                <a:solidFill>
                  <a:srgbClr val="004C97"/>
                </a:solidFill>
                <a:latin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806450" y="4841093"/>
            <a:ext cx="7526338" cy="14899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000">
                <a:solidFill>
                  <a:srgbClr val="004C97"/>
                </a:solidFill>
                <a:latin typeface="Helvetica"/>
              </a:defRPr>
            </a:lvl1pPr>
            <a:lvl2pPr marL="4572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2pPr>
            <a:lvl3pPr marL="9144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3pPr>
            <a:lvl4pPr marL="13716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4pPr>
            <a:lvl5pPr marL="18288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0079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3046"/>
            <a:ext cx="8672513" cy="498786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404040"/>
                </a:solidFill>
              </a:defRPr>
            </a:lvl1pPr>
            <a:lvl2pPr>
              <a:defRPr sz="2200">
                <a:solidFill>
                  <a:srgbClr val="404040"/>
                </a:solidFill>
              </a:defRPr>
            </a:lvl2pPr>
            <a:lvl3pPr>
              <a:defRPr sz="2000">
                <a:solidFill>
                  <a:srgbClr val="404040"/>
                </a:solidFill>
              </a:defRPr>
            </a:lvl3pPr>
            <a:lvl4pPr>
              <a:defRPr sz="1800">
                <a:solidFill>
                  <a:srgbClr val="40404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0013" y="6515100"/>
            <a:ext cx="1076325" cy="241300"/>
          </a:xfrm>
        </p:spPr>
        <p:txBody>
          <a:bodyPr/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 smtClean="0">
                <a:solidFill>
                  <a:srgbClr val="004C97"/>
                </a:solidFill>
              </a:defRPr>
            </a:lvl1pPr>
          </a:lstStyle>
          <a:p>
            <a:pPr>
              <a:defRPr/>
            </a:pPr>
            <a:r>
              <a:rPr lang="en-US" smtClean="0"/>
              <a:t>E. Prebys</a:t>
            </a:r>
            <a:endParaRPr lang="en-US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52E9C158-AEF1-41A2-A6CE-6F0BAB305E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22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half" idx="12"/>
          </p:nvPr>
        </p:nvSpPr>
        <p:spPr>
          <a:xfrm>
            <a:off x="229365" y="4765101"/>
            <a:ext cx="4251960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54550" y="4765101"/>
            <a:ext cx="4260850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7"/>
          </p:nvPr>
        </p:nvSpPr>
        <p:spPr>
          <a:xfrm>
            <a:off x="228601" y="1043694"/>
            <a:ext cx="4251324" cy="356870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8"/>
          </p:nvPr>
        </p:nvSpPr>
        <p:spPr>
          <a:xfrm>
            <a:off x="4654550" y="1043694"/>
            <a:ext cx="4260851" cy="356870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 smtClean="0"/>
              <a:t>E. Prebys</a:t>
            </a:r>
            <a:endParaRPr lang="en-US" b="1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z="1200"/>
            </a:lvl1pPr>
          </a:lstStyle>
          <a:p>
            <a:fld id="{47C05DF5-FB48-4D3F-AF82-EC74A689CA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9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43693"/>
            <a:ext cx="3027894" cy="49942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5"/>
          </p:nvPr>
        </p:nvSpPr>
        <p:spPr>
          <a:xfrm>
            <a:off x="3469958" y="1043694"/>
            <a:ext cx="5420360" cy="499427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 smtClean="0"/>
              <a:t>E. Prebys</a:t>
            </a:r>
            <a:endParaRPr lang="en-US" b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z="1200"/>
            </a:lvl1pPr>
          </a:lstStyle>
          <a:p>
            <a:fld id="{071AFBCB-9629-4487-8658-FCC7F72DA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79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4073" y="1043694"/>
            <a:ext cx="8700851" cy="3695054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1600">
                <a:solidFill>
                  <a:srgbClr val="50505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73" y="4943005"/>
            <a:ext cx="8700851" cy="1091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 smtClean="0"/>
              <a:t>E. Prebys</a:t>
            </a:r>
            <a:endParaRPr lang="en-US" b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077094B4-CDBE-4107-9E6E-D38410A9E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33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28601" y="361950"/>
            <a:ext cx="8675688" cy="5668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 smtClean="0"/>
              <a:t>E. Prebys</a:t>
            </a:r>
            <a:endParaRPr lang="en-US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B71519E6-F709-4990-B973-B339820CA7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52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Pictur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224073" y="361950"/>
            <a:ext cx="8700851" cy="4369742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1600">
                <a:solidFill>
                  <a:srgbClr val="50505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73" y="4943005"/>
            <a:ext cx="8700851" cy="1091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 smtClean="0"/>
              <a:t>E. Prebys</a:t>
            </a:r>
            <a:endParaRPr lang="en-US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C2BC038B-CA57-479E-BFA9-9E819877A5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38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43046"/>
            <a:ext cx="8672513" cy="498786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 smtClean="0"/>
              <a:t>E. Prebys</a:t>
            </a:r>
            <a:endParaRPr lang="en-US" b="1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B5585131-D98E-4CC9-8879-1D32CC470D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77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228601" y="355192"/>
            <a:ext cx="4206240" cy="4250146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5"/>
          </p:nvPr>
        </p:nvSpPr>
        <p:spPr>
          <a:xfrm>
            <a:off x="4709161" y="355192"/>
            <a:ext cx="4206240" cy="4250146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29365" y="4765101"/>
            <a:ext cx="4205476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09160" y="4765101"/>
            <a:ext cx="4206239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2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 smtClean="0"/>
              <a:t>E. Prebys</a:t>
            </a:r>
            <a:endParaRPr lang="en-US" b="1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2C85A5DC-9CCB-48FE-8FD9-B52B9FD57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55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459538" y="6515100"/>
            <a:ext cx="1076325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4C97"/>
                </a:solidFill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6450" y="6515100"/>
            <a:ext cx="5373688" cy="2413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9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smtClean="0"/>
              <a:t>E. Prebys</a:t>
            </a:r>
            <a:endParaRPr lang="en-US" b="1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6515100"/>
            <a:ext cx="447675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4C97"/>
                </a:solidFill>
                <a:latin typeface="Helvetica" panose="020B0604020202020204" pitchFamily="34" charset="0"/>
              </a:defRPr>
            </a:lvl1pPr>
          </a:lstStyle>
          <a:p>
            <a:fld id="{6827BE81-7C2D-481B-BBCE-23778685B2B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29" name="Picture 2" descr="HeaderFooter_006031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700" b="1" kern="1200">
          <a:solidFill>
            <a:srgbClr val="074184"/>
          </a:solidFill>
          <a:latin typeface="Helvetica"/>
          <a:ea typeface="Geneva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074184"/>
          </a:solidFill>
          <a:latin typeface="Helvetica" charset="0"/>
          <a:ea typeface="Geneva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074184"/>
          </a:solidFill>
          <a:latin typeface="Helvetica" charset="0"/>
          <a:ea typeface="Geneva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074184"/>
          </a:solidFill>
          <a:latin typeface="Helvetica" charset="0"/>
          <a:ea typeface="Geneva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074184"/>
          </a:solidFill>
          <a:latin typeface="Helvetica" charset="0"/>
          <a:ea typeface="Geneva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595959"/>
          </a:solidFill>
          <a:latin typeface="Helvetica"/>
          <a:ea typeface="Geneva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595959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595959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rgbClr val="595959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rgbClr val="595959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450013" y="6515100"/>
            <a:ext cx="10763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14400">
              <a:defRPr sz="900">
                <a:solidFill>
                  <a:srgbClr val="004C97"/>
                </a:solidFill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806450" y="6515100"/>
            <a:ext cx="537368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14400">
              <a:defRPr sz="900">
                <a:solidFill>
                  <a:srgbClr val="004C97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smtClean="0"/>
              <a:t>E. Prebys</a:t>
            </a:r>
            <a:endParaRPr lang="en-US" b="1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14400">
              <a:defRPr sz="900">
                <a:solidFill>
                  <a:srgbClr val="004C97"/>
                </a:solidFill>
                <a:latin typeface="Helvetica" panose="020B0604020202020204" pitchFamily="34" charset="0"/>
              </a:defRPr>
            </a:lvl1pPr>
          </a:lstStyle>
          <a:p>
            <a:fld id="{319E6341-E9E7-4128-9402-327DA868150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173" name="Picture 1" descr="Footer_0603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700" b="1" kern="1200">
          <a:solidFill>
            <a:srgbClr val="2E5286"/>
          </a:solidFill>
          <a:latin typeface="Helvetica"/>
          <a:ea typeface="Geneva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Helvetica"/>
          <a:ea typeface="Geneva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7F7F7F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7F7F7F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rgbClr val="7F7F7F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rgbClr val="7F7F7F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</a:t>
            </a:r>
            <a:r>
              <a:rPr lang="en-US" smtClean="0"/>
              <a:t>Funds for HINS </a:t>
            </a:r>
            <a:r>
              <a:rPr lang="en-US" dirty="0" smtClean="0"/>
              <a:t>in FY15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Top priority: $50k to expedite the source refurbishment</a:t>
            </a:r>
          </a:p>
          <a:p>
            <a:pPr lvl="2"/>
            <a:r>
              <a:rPr lang="en-US" dirty="0" smtClean="0"/>
              <a:t>Solenoid </a:t>
            </a:r>
            <a:r>
              <a:rPr lang="en-US" dirty="0" smtClean="0"/>
              <a:t>magnet PS (x2)</a:t>
            </a:r>
          </a:p>
          <a:p>
            <a:pPr lvl="2"/>
            <a:r>
              <a:rPr lang="en-US" dirty="0" smtClean="0"/>
              <a:t>Steering magnet PS</a:t>
            </a:r>
          </a:p>
          <a:p>
            <a:pPr lvl="2"/>
            <a:r>
              <a:rPr lang="en-US" dirty="0" smtClean="0"/>
              <a:t>Grounded Copper sheets</a:t>
            </a:r>
          </a:p>
          <a:p>
            <a:pPr lvl="2"/>
            <a:r>
              <a:rPr lang="en-US" dirty="0" smtClean="0"/>
              <a:t>PLCs (x3)</a:t>
            </a:r>
          </a:p>
          <a:p>
            <a:pPr lvl="2"/>
            <a:r>
              <a:rPr lang="en-US" dirty="0" smtClean="0"/>
              <a:t>Water hardware and labor</a:t>
            </a:r>
          </a:p>
          <a:p>
            <a:pPr lvl="1"/>
            <a:r>
              <a:rPr lang="en-US" dirty="0" smtClean="0"/>
              <a:t>Next priority: an additional $50k to expedite future work</a:t>
            </a:r>
            <a:endParaRPr lang="en-US" dirty="0" smtClean="0"/>
          </a:p>
          <a:p>
            <a:pPr lvl="2"/>
            <a:r>
              <a:rPr lang="en-US" dirty="0" smtClean="0"/>
              <a:t>Labor to begin work on refurbishing </a:t>
            </a:r>
            <a:r>
              <a:rPr lang="en-US" dirty="0" smtClean="0"/>
              <a:t>PFN.  This includes the labor to determine the exact scope of future work, so we can accurately  estimate its cost and schedule.</a:t>
            </a:r>
            <a:endParaRPr lang="en-US" dirty="0" smtClean="0"/>
          </a:p>
          <a:p>
            <a:pPr lvl="2"/>
            <a:r>
              <a:rPr lang="en-US" dirty="0" smtClean="0"/>
              <a:t>M&amp;S for miscellaneous </a:t>
            </a:r>
            <a:r>
              <a:rPr lang="en-US" dirty="0" smtClean="0"/>
              <a:t>vacuum </a:t>
            </a:r>
            <a:r>
              <a:rPr lang="en-US" dirty="0" smtClean="0"/>
              <a:t>supplies which will be needed throughout the project.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E. Prebys</a:t>
            </a:r>
            <a:endParaRPr lang="en-US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C158-AEF1-41A2-A6CE-6F0BAB305EF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636068"/>
      </p:ext>
    </p:extLst>
  </p:cSld>
  <p:clrMapOvr>
    <a:masterClrMapping/>
  </p:clrMapOvr>
</p:sld>
</file>

<file path=ppt/theme/theme1.xml><?xml version="1.0" encoding="utf-8"?>
<a:theme xmlns:a="http://schemas.openxmlformats.org/drawingml/2006/main" name="FNAL_TemplateMac_060514">
  <a:themeElements>
    <a:clrScheme name="Fermilab">
      <a:dk1>
        <a:srgbClr val="004C97"/>
      </a:dk1>
      <a:lt1>
        <a:srgbClr val="FFFFFF"/>
      </a:lt1>
      <a:dk2>
        <a:srgbClr val="004C97"/>
      </a:dk2>
      <a:lt2>
        <a:srgbClr val="FFFFFF"/>
      </a:lt2>
      <a:accent1>
        <a:srgbClr val="99D6EA"/>
      </a:accent1>
      <a:accent2>
        <a:srgbClr val="DB720C"/>
      </a:accent2>
      <a:accent3>
        <a:srgbClr val="519A24"/>
      </a:accent3>
      <a:accent4>
        <a:srgbClr val="AF272F"/>
      </a:accent4>
      <a:accent5>
        <a:srgbClr val="00B5E2"/>
      </a:accent5>
      <a:accent6>
        <a:srgbClr val="40404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1" id="{FA6561EA-5476-4052-84D7-7BCA5B4A2A6E}" vid="{B6CED81E-951A-4DFA-9287-6DC86C25A1D3}"/>
    </a:ext>
  </a:extLst>
</a:theme>
</file>

<file path=ppt/theme/theme2.xml><?xml version="1.0" encoding="utf-8"?>
<a:theme xmlns:a="http://schemas.openxmlformats.org/drawingml/2006/main" name="Fermilab: Footer Only">
  <a:themeElements>
    <a:clrScheme name="Fermilab 1">
      <a:dk1>
        <a:srgbClr val="003087"/>
      </a:dk1>
      <a:lt1>
        <a:srgbClr val="FFFFFF"/>
      </a:lt1>
      <a:dk2>
        <a:srgbClr val="003087"/>
      </a:dk2>
      <a:lt2>
        <a:srgbClr val="FFFFFF"/>
      </a:lt2>
      <a:accent1>
        <a:srgbClr val="99D6EA"/>
      </a:accent1>
      <a:accent2>
        <a:srgbClr val="DB720C"/>
      </a:accent2>
      <a:accent3>
        <a:srgbClr val="519A24"/>
      </a:accent3>
      <a:accent4>
        <a:srgbClr val="AF272F"/>
      </a:accent4>
      <a:accent5>
        <a:srgbClr val="00B5E2"/>
      </a:accent5>
      <a:accent6>
        <a:srgbClr val="50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Presentation1" id="{FA6561EA-5476-4052-84D7-7BCA5B4A2A6E}" vid="{3CED6F7E-0C40-4358-9557-CEEF733EC3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1691</TotalTime>
  <Words>97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FNAL_TemplateMac_060514</vt:lpstr>
      <vt:lpstr>Fermilab: Footer Only</vt:lpstr>
      <vt:lpstr>Additional Funds for HINS in FY15</vt:lpstr>
    </vt:vector>
  </TitlesOfParts>
  <Company>Sandbox Studio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 sCVD Diamond Halo / Loss Monitor</dc:title>
  <dc:creator>Arden A. Warner x6119 11014N</dc:creator>
  <cp:lastModifiedBy>Eric Prebys</cp:lastModifiedBy>
  <cp:revision>116</cp:revision>
  <cp:lastPrinted>2014-01-20T19:40:21Z</cp:lastPrinted>
  <dcterms:created xsi:type="dcterms:W3CDTF">2015-07-08T20:52:13Z</dcterms:created>
  <dcterms:modified xsi:type="dcterms:W3CDTF">2015-07-27T16:46:57Z</dcterms:modified>
</cp:coreProperties>
</file>