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776" y="-112"/>
      </p:cViewPr>
      <p:guideLst>
        <p:guide orient="horz" pos="4223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2,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2,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HINS to IOTA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39864"/>
            <a:ext cx="7478620" cy="11012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Eric </a:t>
            </a:r>
            <a:r>
              <a:rPr lang="en-US" dirty="0" err="1" smtClean="0">
                <a:solidFill>
                  <a:srgbClr val="FF0000"/>
                </a:solidFill>
              </a:rPr>
              <a:t>Prebys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076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FY15 begins, we’re starting to get serious about moving HINS stuff to ASTA (or safe storage) before anything else disappears.</a:t>
            </a:r>
          </a:p>
          <a:p>
            <a:r>
              <a:rPr lang="en-US" dirty="0" smtClean="0"/>
              <a:t>Getting Kermit Carlson involved and bringing </a:t>
            </a:r>
            <a:r>
              <a:rPr lang="en-US" dirty="0" err="1" smtClean="0"/>
              <a:t>Henryk</a:t>
            </a:r>
            <a:r>
              <a:rPr lang="en-US" dirty="0" smtClean="0"/>
              <a:t> </a:t>
            </a:r>
            <a:r>
              <a:rPr lang="en-US" dirty="0" err="1" smtClean="0"/>
              <a:t>Piekarz</a:t>
            </a:r>
            <a:r>
              <a:rPr lang="en-US" dirty="0" smtClean="0"/>
              <a:t> on board (he was largely responsible for the ion source and entire upstream vacuum system).</a:t>
            </a:r>
          </a:p>
          <a:p>
            <a:r>
              <a:rPr lang="en-US" dirty="0" smtClean="0"/>
              <a:t>Starting discussions with the people who know where things are:</a:t>
            </a:r>
          </a:p>
          <a:p>
            <a:pPr lvl="1"/>
            <a:r>
              <a:rPr lang="en-US" dirty="0" smtClean="0"/>
              <a:t>Bruce Hannah</a:t>
            </a:r>
          </a:p>
          <a:p>
            <a:pPr lvl="1"/>
            <a:r>
              <a:rPr lang="en-US" dirty="0" smtClean="0"/>
              <a:t>Steve Hays </a:t>
            </a:r>
          </a:p>
          <a:p>
            <a:pPr lvl="1"/>
            <a:r>
              <a:rPr lang="en-US" dirty="0" smtClean="0"/>
              <a:t>Jim </a:t>
            </a:r>
            <a:r>
              <a:rPr lang="en-US" dirty="0" err="1" smtClean="0"/>
              <a:t>Steimel</a:t>
            </a:r>
            <a:endParaRPr lang="en-US" dirty="0" smtClean="0"/>
          </a:p>
          <a:p>
            <a:pPr lvl="1"/>
            <a:r>
              <a:rPr lang="en-US" dirty="0" smtClean="0"/>
              <a:t>Jeff Reid</a:t>
            </a:r>
          </a:p>
          <a:p>
            <a:pPr lvl="1"/>
            <a:r>
              <a:rPr lang="en-US" dirty="0" smtClean="0"/>
              <a:t>Cons </a:t>
            </a:r>
            <a:r>
              <a:rPr lang="en-US" dirty="0" err="1" smtClean="0"/>
              <a:t>Gattuso</a:t>
            </a:r>
            <a:r>
              <a:rPr lang="en-US" dirty="0" smtClean="0"/>
              <a:t> (magnets)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25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28975"/>
          </a:xfrm>
        </p:spPr>
        <p:txBody>
          <a:bodyPr/>
          <a:lstStyle/>
          <a:p>
            <a:r>
              <a:rPr lang="en-US" dirty="0" smtClean="0"/>
              <a:t>These pictures say it all:</a:t>
            </a:r>
          </a:p>
          <a:p>
            <a:pPr marL="2921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Major hardware is there, but almost everything attached to that hardware is gone</a:t>
            </a:r>
          </a:p>
          <a:p>
            <a:pPr lvl="2"/>
            <a:r>
              <a:rPr lang="en-US" dirty="0" smtClean="0"/>
              <a:t>Vacuum systems</a:t>
            </a:r>
          </a:p>
          <a:p>
            <a:pPr lvl="2"/>
            <a:r>
              <a:rPr lang="en-US" dirty="0" smtClean="0"/>
              <a:t>Power supplies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 descr="DSC02148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8"/>
          <a:stretch/>
        </p:blipFill>
        <p:spPr>
          <a:xfrm>
            <a:off x="381000" y="1600200"/>
            <a:ext cx="2916935" cy="2437469"/>
          </a:xfrm>
          <a:prstGeom prst="rect">
            <a:avLst/>
          </a:prstGeom>
        </p:spPr>
      </p:pic>
      <p:pic>
        <p:nvPicPr>
          <p:cNvPr id="8" name="Picture 7" descr="DSC02149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0" y="1600200"/>
            <a:ext cx="2819400" cy="2457450"/>
          </a:xfrm>
          <a:prstGeom prst="rect">
            <a:avLst/>
          </a:prstGeom>
        </p:spPr>
      </p:pic>
      <p:pic>
        <p:nvPicPr>
          <p:cNvPr id="9" name="Picture 8" descr="DSC021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729223" y="1238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194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good finds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buncher</a:t>
            </a:r>
            <a:r>
              <a:rPr lang="en-US" dirty="0" smtClean="0"/>
              <a:t> cavities available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86200"/>
            <a:ext cx="5626100" cy="246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5105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smaller than we hoped, but probably OK</a:t>
            </a:r>
            <a:endParaRPr lang="en-US" sz="12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048000" y="5334000"/>
            <a:ext cx="228600" cy="22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SC0215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1219200"/>
            <a:ext cx="2446491" cy="3877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233" t="2450" r="31112" b="3450"/>
          <a:stretch/>
        </p:blipFill>
        <p:spPr>
          <a:xfrm>
            <a:off x="5638800" y="152400"/>
            <a:ext cx="1718243" cy="35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8410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Optics*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6553200" cy="507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9000" y="6248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*S.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Antipov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81200" y="59436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624919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Debuncher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location</a:t>
            </a:r>
            <a:endParaRPr lang="en-US" sz="16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05494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Quads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066800"/>
            <a:ext cx="723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qF1 	L[cm]=10         	G[</a:t>
            </a:r>
            <a:r>
              <a:rPr lang="it-IT" sz="1600" dirty="0" err="1"/>
              <a:t>kG</a:t>
            </a:r>
            <a:r>
              <a:rPr lang="it-IT" sz="1600" dirty="0"/>
              <a:t>/cm]=0.9    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qF11 	L[cm]=10         	G[</a:t>
            </a:r>
            <a:r>
              <a:rPr lang="it-IT" sz="1600" dirty="0" err="1"/>
              <a:t>kG</a:t>
            </a:r>
            <a:r>
              <a:rPr lang="it-IT" sz="1600" dirty="0"/>
              <a:t>/cm]=0.55   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qD1 	L[cm]=10         	G[</a:t>
            </a:r>
            <a:r>
              <a:rPr lang="it-IT" sz="1600" dirty="0" err="1"/>
              <a:t>kG</a:t>
            </a:r>
            <a:r>
              <a:rPr lang="it-IT" sz="1600" dirty="0"/>
              <a:t>/cm]=-1.0   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qF3 	L[cm]=10         	G[</a:t>
            </a:r>
            <a:r>
              <a:rPr lang="it-IT" sz="1600" dirty="0" err="1"/>
              <a:t>kG</a:t>
            </a:r>
            <a:r>
              <a:rPr lang="it-IT" sz="1600" dirty="0"/>
              <a:t>/cm]=0.230165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qD3 	L[cm]=10         	G[</a:t>
            </a:r>
            <a:r>
              <a:rPr lang="it-IT" sz="1600" dirty="0" err="1"/>
              <a:t>kG</a:t>
            </a:r>
            <a:r>
              <a:rPr lang="it-IT" sz="1600" dirty="0"/>
              <a:t>/cm]=-0.2346747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qF2 	L[cm]=10         	G[</a:t>
            </a:r>
            <a:r>
              <a:rPr lang="it-IT" sz="1600" dirty="0" err="1"/>
              <a:t>kG</a:t>
            </a:r>
            <a:r>
              <a:rPr lang="it-IT" sz="1600" dirty="0"/>
              <a:t>/cm]=0.371036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qD2 	L[cm]=10         	G[</a:t>
            </a:r>
            <a:r>
              <a:rPr lang="it-IT" sz="1600" dirty="0" err="1"/>
              <a:t>kG</a:t>
            </a:r>
            <a:r>
              <a:rPr lang="it-IT" sz="1600" dirty="0"/>
              <a:t>/cm]=-0.3205972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q_Disp1 	L[cm]=10         	G[</a:t>
            </a:r>
            <a:r>
              <a:rPr lang="it-IT" sz="1600" dirty="0" err="1"/>
              <a:t>kG</a:t>
            </a:r>
            <a:r>
              <a:rPr lang="it-IT" sz="1600" dirty="0"/>
              <a:t>/cm]=-0.225	Tilt[</a:t>
            </a:r>
            <a:r>
              <a:rPr lang="it-IT" sz="1600" dirty="0" err="1"/>
              <a:t>deg</a:t>
            </a:r>
            <a:r>
              <a:rPr lang="it-IT" sz="1600" dirty="0"/>
              <a:t>]=0              </a:t>
            </a:r>
          </a:p>
          <a:p>
            <a:r>
              <a:rPr lang="it-IT" sz="1600" dirty="0"/>
              <a:t>q_Disp2 	L[cm]=10         	G[</a:t>
            </a:r>
            <a:r>
              <a:rPr lang="it-IT" sz="1600" dirty="0" err="1"/>
              <a:t>kG</a:t>
            </a:r>
            <a:r>
              <a:rPr lang="it-IT" sz="1600" dirty="0"/>
              <a:t>/cm]=0.45	Tilt[</a:t>
            </a:r>
            <a:r>
              <a:rPr lang="it-IT" sz="1600" dirty="0" err="1"/>
              <a:t>deg</a:t>
            </a:r>
            <a:r>
              <a:rPr lang="it-IT" sz="1600" dirty="0"/>
              <a:t>]=0              </a:t>
            </a:r>
          </a:p>
          <a:p>
            <a:r>
              <a:rPr lang="it-IT" sz="1600" dirty="0"/>
              <a:t>q_Disp3 	L[cm]=10         	G[</a:t>
            </a:r>
            <a:r>
              <a:rPr lang="it-IT" sz="1600" dirty="0" err="1"/>
              <a:t>kG</a:t>
            </a:r>
            <a:r>
              <a:rPr lang="it-IT" sz="1600" dirty="0"/>
              <a:t>/cm]=-0.225 Tilt[</a:t>
            </a:r>
            <a:r>
              <a:rPr lang="it-IT" sz="1600" dirty="0" err="1"/>
              <a:t>deg</a:t>
            </a:r>
            <a:r>
              <a:rPr lang="it-IT" sz="1600" dirty="0"/>
              <a:t>]=0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81400" y="990600"/>
            <a:ext cx="2057400" cy="2819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6600" y="3810000"/>
            <a:ext cx="2971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Too big for trims. 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Working to identify available candidates</a:t>
            </a:r>
            <a:endParaRPr lang="en-US" sz="16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64192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Our Proposed Budget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4648200"/>
            <a:ext cx="8251825" cy="1447800"/>
          </a:xfrm>
        </p:spPr>
        <p:txBody>
          <a:bodyPr/>
          <a:lstStyle/>
          <a:p>
            <a:r>
              <a:rPr lang="en-US" sz="2000" dirty="0" smtClean="0"/>
              <a:t>Probably in the right ball park for most stuff</a:t>
            </a:r>
          </a:p>
          <a:p>
            <a:r>
              <a:rPr lang="en-US" sz="2000" dirty="0" smtClean="0"/>
              <a:t>Assumes we can scrounge magnets and power supply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382000" cy="37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252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Term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exactly what we have and what we need.</a:t>
            </a:r>
          </a:p>
          <a:p>
            <a:r>
              <a:rPr lang="en-US" dirty="0" smtClean="0"/>
              <a:t>Figure out what to move and where to move it.</a:t>
            </a:r>
          </a:p>
          <a:p>
            <a:pPr lvl="1"/>
            <a:r>
              <a:rPr lang="en-US" dirty="0" smtClean="0"/>
              <a:t>Would be nice to move at least the source and RFQ to their real location so we can start assembling things and commissioning.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 descr="DSC02165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265834" y="2077566"/>
            <a:ext cx="3962400" cy="4379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0" y="6248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~view from the RFQ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9892127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3888</TotalTime>
  <Words>299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Moving HINS to IOTA Update</vt:lpstr>
      <vt:lpstr>Update</vt:lpstr>
      <vt:lpstr>Current Status</vt:lpstr>
      <vt:lpstr>Some good finds</vt:lpstr>
      <vt:lpstr>Latest Optics*</vt:lpstr>
      <vt:lpstr>Required Quads</vt:lpstr>
      <vt:lpstr>Reminder: Our Proposed Budget</vt:lpstr>
      <vt:lpstr>Near Term Action Items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228</cp:revision>
  <dcterms:created xsi:type="dcterms:W3CDTF">2003-06-24T14:15:57Z</dcterms:created>
  <dcterms:modified xsi:type="dcterms:W3CDTF">2014-10-02T17:19:15Z</dcterms:modified>
</cp:coreProperties>
</file>