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7"/>
  </p:notesMasterIdLst>
  <p:handoutMasterIdLst>
    <p:handoutMasterId r:id="rId8"/>
  </p:handoutMasterIdLst>
  <p:sldIdLst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C97"/>
    <a:srgbClr val="003087"/>
    <a:srgbClr val="404040"/>
    <a:srgbClr val="505050"/>
    <a:srgbClr val="63666A"/>
    <a:srgbClr val="A7A8AA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napToObjects="1">
      <p:cViewPr>
        <p:scale>
          <a:sx n="128" d="100"/>
          <a:sy n="128" d="100"/>
        </p:scale>
        <p:origin x="-1560" y="-8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80DBBE75-B897-4C2D-851E-711B34683BA3}" type="datetimeFigureOut">
              <a:rPr lang="en-US" altLang="en-US"/>
              <a:pPr/>
              <a:t>7/27/15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CABB725D-266A-4787-B290-EA1B2102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76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050BF1F-29FD-4232-8E96-B3FD1DCB3ADE}" type="datetimeFigureOut">
              <a:rPr lang="en-US" altLang="en-US"/>
              <a:pPr/>
              <a:t>7/27/15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60BFB643-3B51-4A23-96A6-8ED93A064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7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Slide_060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ermiLogo_RGB_NAL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9350"/>
            <a:ext cx="326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06450" y="3559283"/>
            <a:ext cx="7526338" cy="1139271"/>
          </a:xfrm>
          <a:prstGeom prst="rect">
            <a:avLst/>
          </a:prstGeom>
        </p:spPr>
        <p:txBody>
          <a:bodyPr wrap="square" lIns="0" tIns="0" rIns="0" bIns="0" anchor="t"/>
          <a:lstStyle>
            <a:lvl1pPr algn="l">
              <a:defRPr sz="3200" b="1" i="0" baseline="0">
                <a:solidFill>
                  <a:srgbClr val="004C97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806450" y="4841093"/>
            <a:ext cx="7526338" cy="14899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0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2E9C158-AEF1-41A2-A6CE-6F0BAB30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</a:lstStyle>
          <a:p>
            <a:fld id="{47C05DF5-FB48-4D3F-AF82-EC74A689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/>
            </a:lvl1pPr>
          </a:lstStyle>
          <a:p>
            <a:fld id="{071AFBCB-9629-4487-8658-FCC7F72DA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7094B4-CDBE-4107-9E6E-D38410A9E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3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71519E6-F709-4990-B973-B339820C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C2BC038B-CA57-479E-BFA9-9E819877A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5585131-D98E-4CC9-8879-1D32CC47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C85A5DC-9CCB-48FE-8FD9-B52B9FD57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459538" y="6515100"/>
            <a:ext cx="107632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450" y="6515100"/>
            <a:ext cx="5373688" cy="241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15100"/>
            <a:ext cx="44767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6827BE81-7C2D-481B-BBCE-23778685B2B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2" descr="HeaderFooter_00603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074184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319E6341-E9E7-4128-9402-327DA86815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smtClean="0"/>
              <a:t>Prebys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82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Hardware:</a:t>
            </a:r>
          </a:p>
          <a:p>
            <a:pPr lvl="1"/>
            <a:r>
              <a:rPr lang="en-US" dirty="0" smtClean="0"/>
              <a:t>Work continues on the ion source</a:t>
            </a:r>
          </a:p>
          <a:p>
            <a:pPr lvl="1"/>
            <a:r>
              <a:rPr lang="en-US" dirty="0" smtClean="0"/>
              <a:t>Vacuum equipment ordered</a:t>
            </a:r>
          </a:p>
          <a:p>
            <a:pPr lvl="1"/>
            <a:r>
              <a:rPr lang="en-US" dirty="0" smtClean="0"/>
              <a:t>HV racks located</a:t>
            </a:r>
          </a:p>
          <a:p>
            <a:pPr lvl="1"/>
            <a:r>
              <a:rPr lang="en-US" dirty="0" smtClean="0"/>
              <a:t>Design of flanges and support for Allison detector (nearly?) complete</a:t>
            </a:r>
          </a:p>
          <a:p>
            <a:pPr lvl="1"/>
            <a:r>
              <a:rPr lang="en-US" dirty="0" smtClean="0"/>
              <a:t>Assessing work necessary to resurrect klystron and supporting system.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C158-AEF1-41A2-A6CE-6F0BAB305EF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3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Sergei informed us that it may be possible to get between $50-100k of extra money this fiscal year.</a:t>
            </a:r>
          </a:p>
          <a:p>
            <a:r>
              <a:rPr lang="en-US" dirty="0" smtClean="0"/>
              <a:t>We decided to ask for</a:t>
            </a:r>
          </a:p>
          <a:p>
            <a:pPr lvl="1"/>
            <a:r>
              <a:rPr lang="en-US" dirty="0" smtClean="0"/>
              <a:t>First $50k (expedite source refurbishment)</a:t>
            </a:r>
          </a:p>
          <a:p>
            <a:pPr lvl="2"/>
            <a:r>
              <a:rPr lang="en-US" dirty="0" smtClean="0"/>
              <a:t>Solenoid magnet PS (x2)</a:t>
            </a:r>
          </a:p>
          <a:p>
            <a:pPr lvl="2"/>
            <a:r>
              <a:rPr lang="en-US" dirty="0" smtClean="0"/>
              <a:t>Steering magnet PS</a:t>
            </a:r>
          </a:p>
          <a:p>
            <a:pPr lvl="2"/>
            <a:r>
              <a:rPr lang="en-US" dirty="0" smtClean="0"/>
              <a:t>Grounded Copper sheets</a:t>
            </a:r>
          </a:p>
          <a:p>
            <a:pPr lvl="2"/>
            <a:r>
              <a:rPr lang="en-US" dirty="0" smtClean="0"/>
              <a:t>PLCs (x3)</a:t>
            </a:r>
          </a:p>
          <a:p>
            <a:pPr lvl="2"/>
            <a:r>
              <a:rPr lang="en-US" dirty="0" smtClean="0"/>
              <a:t>Water hardware and labor</a:t>
            </a:r>
          </a:p>
          <a:p>
            <a:pPr lvl="1"/>
            <a:r>
              <a:rPr lang="en-US" dirty="0" smtClean="0"/>
              <a:t>Next $50k</a:t>
            </a:r>
          </a:p>
          <a:p>
            <a:pPr lvl="2"/>
            <a:r>
              <a:rPr lang="en-US" dirty="0" smtClean="0"/>
              <a:t>PFN work (including assessing scope of total work)</a:t>
            </a:r>
          </a:p>
          <a:p>
            <a:pPr lvl="2"/>
            <a:r>
              <a:rPr lang="en-US" dirty="0" smtClean="0"/>
              <a:t>Misc. vacuum supplies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C158-AEF1-41A2-A6CE-6F0BAB305EF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63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Action Items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whether we’re just getting the </a:t>
            </a:r>
            <a:r>
              <a:rPr lang="en-US" dirty="0" err="1" smtClean="0"/>
              <a:t>Alisson</a:t>
            </a:r>
            <a:r>
              <a:rPr lang="en-US" dirty="0" smtClean="0"/>
              <a:t> detector, or it’s supporting readout/control system as well</a:t>
            </a:r>
          </a:p>
          <a:p>
            <a:r>
              <a:rPr lang="en-US" dirty="0" smtClean="0"/>
              <a:t>Complete design for Allison detector mount and support and start necessary fabrication</a:t>
            </a:r>
          </a:p>
          <a:p>
            <a:r>
              <a:rPr lang="en-US" dirty="0" smtClean="0"/>
              <a:t>Figure out exactly how much of the RF coax hardware will be available after PXIE takes what they need.</a:t>
            </a:r>
          </a:p>
          <a:p>
            <a:pPr lvl="1"/>
            <a:r>
              <a:rPr lang="en-US" dirty="0" smtClean="0"/>
              <a:t>Estimate remaining cost to us</a:t>
            </a:r>
          </a:p>
          <a:p>
            <a:r>
              <a:rPr lang="en-US" dirty="0" smtClean="0"/>
              <a:t>Complete instrumentation status white paper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7/24/2015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| Intern Applications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C158-AEF1-41A2-A6CE-6F0BAB305EF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23144"/>
      </p:ext>
    </p:extLst>
  </p:cSld>
  <p:clrMapOvr>
    <a:masterClrMapping/>
  </p:clrMapOvr>
</p:sld>
</file>

<file path=ppt/theme/theme1.xml><?xml version="1.0" encoding="utf-8"?>
<a:theme xmlns:a="http://schemas.openxmlformats.org/drawingml/2006/main" name="FNAL_TemplateMac_060514">
  <a:themeElements>
    <a:clrScheme name="Fermilab">
      <a:dk1>
        <a:srgbClr val="004C97"/>
      </a:dk1>
      <a:lt1>
        <a:srgbClr val="FFFFFF"/>
      </a:lt1>
      <a:dk2>
        <a:srgbClr val="004C9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1" id="{FA6561EA-5476-4052-84D7-7BCA5B4A2A6E}" vid="{B6CED81E-951A-4DFA-9287-6DC86C25A1D3}"/>
    </a:ext>
  </a:extLst>
</a:theme>
</file>

<file path=ppt/theme/theme2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1" id="{FA6561EA-5476-4052-84D7-7BCA5B4A2A6E}" vid="{3CED6F7E-0C40-4358-9557-CEEF733EC3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1678</TotalTime>
  <Words>215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FNAL_TemplateMac_060514</vt:lpstr>
      <vt:lpstr>Fermilab: Footer Only</vt:lpstr>
      <vt:lpstr>Update</vt:lpstr>
      <vt:lpstr>Updates</vt:lpstr>
      <vt:lpstr>Extra Money</vt:lpstr>
      <vt:lpstr>Near Term Action Items </vt:lpstr>
    </vt:vector>
  </TitlesOfParts>
  <Company>Sandbox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sCVD Diamond Halo / Loss Monitor</dc:title>
  <dc:creator>Arden A. Warner x6119 11014N</dc:creator>
  <cp:lastModifiedBy>Eric Prebys</cp:lastModifiedBy>
  <cp:revision>114</cp:revision>
  <cp:lastPrinted>2014-01-20T19:40:21Z</cp:lastPrinted>
  <dcterms:created xsi:type="dcterms:W3CDTF">2015-07-08T20:52:13Z</dcterms:created>
  <dcterms:modified xsi:type="dcterms:W3CDTF">2015-07-27T15:36:35Z</dcterms:modified>
</cp:coreProperties>
</file>