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643" r:id="rId2"/>
    <p:sldId id="644" r:id="rId3"/>
    <p:sldId id="645" r:id="rId4"/>
    <p:sldId id="646" r:id="rId5"/>
    <p:sldId id="647" r:id="rId6"/>
    <p:sldId id="648" r:id="rId7"/>
    <p:sldId id="649" r:id="rId8"/>
    <p:sldId id="650" r:id="rId9"/>
    <p:sldId id="651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080" y="-11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September 18,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September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September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September 18,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29794" y="2291938"/>
            <a:ext cx="6752293" cy="6799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Simulation of Protons in IOTA Using </a:t>
            </a:r>
            <a:r>
              <a:rPr lang="en-US" dirty="0" err="1" smtClean="0"/>
              <a:t>Synergia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08090" y="3003630"/>
            <a:ext cx="4123564" cy="65891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6506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Synergia</a:t>
            </a:r>
            <a:r>
              <a:rPr lang="en-US" dirty="0" smtClean="0"/>
              <a:t>?*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Synergia</a:t>
            </a:r>
            <a:r>
              <a:rPr lang="en-US" dirty="0"/>
              <a:t> is a hybrid Python/C++ package for single or multiple bunch accelerator simulations utilizing PIC methods. It includes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Fully nonlinear and </a:t>
            </a:r>
            <a:r>
              <a:rPr lang="en-US" dirty="0" err="1"/>
              <a:t>symplectic</a:t>
            </a:r>
            <a:r>
              <a:rPr lang="en-US" dirty="0"/>
              <a:t> independent-particle physics, as well as </a:t>
            </a:r>
            <a:r>
              <a:rPr lang="en-US" dirty="0" err="1"/>
              <a:t>symplectic</a:t>
            </a:r>
            <a:r>
              <a:rPr lang="en-US" dirty="0"/>
              <a:t> linear maps and arbitrary-order polynomial maps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Collective effects, including space charge and wake fields, in various approximations ranging from the very simple to computationally-intense, 3-dimensional field calculations</a:t>
            </a:r>
            <a:r>
              <a:rPr lang="en-US" dirty="0" smtClean="0"/>
              <a:t>.</a:t>
            </a:r>
          </a:p>
          <a:p>
            <a:r>
              <a:rPr lang="en-US" dirty="0" err="1"/>
              <a:t>Synergia</a:t>
            </a:r>
            <a:r>
              <a:rPr lang="en-US" dirty="0"/>
              <a:t> is open source​.</a:t>
            </a:r>
          </a:p>
          <a:p>
            <a:r>
              <a:rPr lang="en-US" dirty="0" err="1" smtClean="0"/>
              <a:t>Synergia</a:t>
            </a:r>
            <a:r>
              <a:rPr lang="en-US" dirty="0" smtClean="0"/>
              <a:t> </a:t>
            </a:r>
            <a:r>
              <a:rPr lang="en-US" dirty="0"/>
              <a:t>was developed under the DOE </a:t>
            </a:r>
            <a:r>
              <a:rPr lang="en-US" dirty="0" err="1"/>
              <a:t>SciDAC</a:t>
            </a:r>
            <a:r>
              <a:rPr lang="en-US" dirty="0"/>
              <a:t> program as part of the </a:t>
            </a:r>
            <a:r>
              <a:rPr lang="en-US" dirty="0" err="1"/>
              <a:t>ComPASS</a:t>
            </a:r>
            <a:r>
              <a:rPr lang="en-US" dirty="0"/>
              <a:t>​ project by James </a:t>
            </a:r>
            <a:r>
              <a:rPr lang="en-US" dirty="0" err="1"/>
              <a:t>Amundson</a:t>
            </a:r>
            <a:r>
              <a:rPr lang="en-US" dirty="0"/>
              <a:t>, Steve </a:t>
            </a:r>
            <a:r>
              <a:rPr lang="en-US" dirty="0" err="1"/>
              <a:t>Goldhaber</a:t>
            </a:r>
            <a:r>
              <a:rPr lang="en-US" dirty="0"/>
              <a:t>, Paul Lebrun, </a:t>
            </a:r>
            <a:r>
              <a:rPr lang="en-US" dirty="0" err="1"/>
              <a:t>Qiming</a:t>
            </a:r>
            <a:r>
              <a:rPr lang="en-US" dirty="0"/>
              <a:t> Lu, </a:t>
            </a:r>
            <a:r>
              <a:rPr lang="en-US" dirty="0" err="1"/>
              <a:t>Alexandru</a:t>
            </a:r>
            <a:r>
              <a:rPr lang="en-US" dirty="0"/>
              <a:t> </a:t>
            </a:r>
            <a:r>
              <a:rPr lang="en-US" dirty="0" err="1"/>
              <a:t>Macridin</a:t>
            </a:r>
            <a:r>
              <a:rPr lang="en-US" dirty="0"/>
              <a:t>, Leo </a:t>
            </a:r>
            <a:r>
              <a:rPr lang="en-US" dirty="0" err="1"/>
              <a:t>Michelotti</a:t>
            </a:r>
            <a:r>
              <a:rPr lang="en-US" dirty="0"/>
              <a:t> (CHEF libraries), Chong </a:t>
            </a:r>
            <a:r>
              <a:rPr lang="en-US" dirty="0" err="1"/>
              <a:t>Shik</a:t>
            </a:r>
            <a:r>
              <a:rPr lang="en-US" dirty="0"/>
              <a:t> Park, </a:t>
            </a:r>
            <a:r>
              <a:rPr lang="en-US" dirty="0" err="1"/>
              <a:t>Panagiotis</a:t>
            </a:r>
            <a:r>
              <a:rPr lang="en-US" dirty="0"/>
              <a:t> </a:t>
            </a:r>
            <a:r>
              <a:rPr lang="en-US" dirty="0" err="1"/>
              <a:t>Spentzouris</a:t>
            </a:r>
            <a:r>
              <a:rPr lang="en-US" dirty="0"/>
              <a:t> and Eric Stern.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3743" y="6180422"/>
            <a:ext cx="33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+mn-lt"/>
              </a:rPr>
              <a:t>*from the </a:t>
            </a:r>
            <a:r>
              <a:rPr lang="en-US" sz="1800" dirty="0" err="1" smtClean="0">
                <a:latin typeface="+mn-lt"/>
              </a:rPr>
              <a:t>Synergia</a:t>
            </a:r>
            <a:r>
              <a:rPr lang="en-US" sz="1800" dirty="0" smtClean="0">
                <a:latin typeface="+mn-lt"/>
              </a:rPr>
              <a:t> web page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68684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599503"/>
            <a:ext cx="8251825" cy="5553075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Extremely powerful</a:t>
            </a:r>
          </a:p>
          <a:p>
            <a:pPr lvl="1"/>
            <a:r>
              <a:rPr lang="en-US" dirty="0" smtClean="0"/>
              <a:t>Very scalable and adaptable</a:t>
            </a:r>
          </a:p>
          <a:p>
            <a:pPr lvl="2"/>
            <a:r>
              <a:rPr lang="en-US" dirty="0" smtClean="0"/>
              <a:t>Lots of handles for custom user interfaces</a:t>
            </a:r>
          </a:p>
          <a:p>
            <a:pPr lvl="1"/>
            <a:r>
              <a:rPr lang="en-US" dirty="0" smtClean="0"/>
              <a:t>Lots of (very responsive) local support</a:t>
            </a:r>
          </a:p>
          <a:p>
            <a:pPr lvl="1"/>
            <a:r>
              <a:rPr lang="en-US" dirty="0" smtClean="0"/>
              <a:t>Reasonably user friendly</a:t>
            </a:r>
          </a:p>
          <a:p>
            <a:pPr lvl="2"/>
            <a:r>
              <a:rPr lang="en-US" dirty="0" smtClean="0"/>
              <a:t>Imports Mad8 and </a:t>
            </a:r>
            <a:r>
              <a:rPr lang="en-US" dirty="0" err="1" smtClean="0"/>
              <a:t>MadX</a:t>
            </a:r>
            <a:r>
              <a:rPr lang="en-US" dirty="0" smtClean="0"/>
              <a:t> files directly</a:t>
            </a:r>
          </a:p>
          <a:p>
            <a:pPr lvl="2"/>
            <a:r>
              <a:rPr lang="en-US" dirty="0" smtClean="0"/>
              <a:t>Operation fairly intuitive, (which is good because…)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Documentation virtually </a:t>
            </a:r>
            <a:r>
              <a:rPr lang="en-US" dirty="0" err="1" smtClean="0"/>
              <a:t>nonexistant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A couple of simple examples and lots of placeholders</a:t>
            </a:r>
          </a:p>
          <a:p>
            <a:pPr lvl="2"/>
            <a:r>
              <a:rPr lang="en-US" dirty="0" smtClean="0"/>
              <a:t>Usually end up asking Jim Amundsen or reading source code</a:t>
            </a:r>
          </a:p>
          <a:p>
            <a:pPr lvl="1"/>
            <a:r>
              <a:rPr lang="en-US" dirty="0" smtClean="0"/>
              <a:t>Extremely limited user base </a:t>
            </a:r>
          </a:p>
          <a:p>
            <a:pPr lvl="1"/>
            <a:r>
              <a:rPr lang="en-US" dirty="0" smtClean="0"/>
              <a:t>Still plenty of bugs and “features”</a:t>
            </a:r>
          </a:p>
          <a:p>
            <a:pPr lvl="2"/>
            <a:r>
              <a:rPr lang="en-US" dirty="0" smtClean="0"/>
              <a:t>Found one running examples, a second a couple days later.</a:t>
            </a:r>
          </a:p>
          <a:p>
            <a:pPr lvl="2"/>
            <a:r>
              <a:rPr lang="en-US" dirty="0" smtClean="0"/>
              <a:t>Quickly fixed by Jim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849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9661" y="691754"/>
            <a:ext cx="83232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space charge or no space charge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use_space_charge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=1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fill ring with uniform beam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turns=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200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#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number of turns</a:t>
            </a:r>
          </a:p>
          <a:p>
            <a:endParaRPr lang="en-US" sz="10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#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Define a lattice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    Read the lattice named "machine" from the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Madx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file "iota6.madx"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lattice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synergia.lattice.MadX_reader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get_lattice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("machine", "iota6.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madx”)</a:t>
            </a:r>
          </a:p>
          <a:p>
            <a:endParaRPr lang="en-US" sz="10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#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Define a bunch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x_emit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3.9e-6  # m-rad, RMS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y_emit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3.9e-6  # m-rad, RMS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z_std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2*.0018  # z bunch size,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z_period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6.73E-02 # space between bunches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dpop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1e-3  #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unitless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 RMS \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frac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{\delta p}{p_{tot}}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real_particles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1.5e8  # real particles, used for space charge, impedance,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etc</a:t>
            </a: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macro_particles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50000 # Used for PIC calculations</a:t>
            </a:r>
          </a:p>
          <a:p>
            <a:endParaRPr lang="en-US" sz="10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#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Set up the space charge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commxx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Commxx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(True)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grid = [32, 32, 32]  </a:t>
            </a:r>
            <a:endParaRPr lang="en-US" sz="1000" dirty="0" smtClean="0">
              <a:solidFill>
                <a:srgbClr val="000000"/>
              </a:solidFill>
              <a:latin typeface="+mn-lt"/>
            </a:endParaRPr>
          </a:p>
          <a:p>
            <a:endParaRPr lang="en-US" sz="10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if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use_space_charge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==1: 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space_charge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Space_charge_2d_open_hockney(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commxx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 grid)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else: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space_charge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Dummy_collective_operator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("null space charge")</a:t>
            </a:r>
          </a:p>
          <a:p>
            <a:endParaRPr lang="en-US" sz="10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#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Define a set of simulation steps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map_order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1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steps_per_element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1  # simulation steps per element</a:t>
            </a:r>
          </a:p>
          <a:p>
            <a:endParaRPr lang="en-US" sz="10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#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this tells it to do both a tracking simulation and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and a space charge update at each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stepp</a:t>
            </a: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stepper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Split_operator_stepper_elements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(lattice,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map_order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                               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space_charge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                               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steps_per_element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lattice_simulator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stepper.get_lattice_simulator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endParaRPr lang="en-US" sz="1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61150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 (cont’d)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303" y="748455"/>
            <a:ext cx="84480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Create a periodic bunch that matches the optics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seed = 1415926  # random number seed; 0 for automatic calculation (GSL)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bunch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synergia.optics.generate_matched_bunch_transverse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lattice_simulator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x_emit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y_emit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z_std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dpop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real_particles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macro_particles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seed=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seed,z_period_length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z_period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z_period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bunch.get_z_period_length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print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z_period</a:t>
            </a: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Define a bunch simulator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bunch_simulator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Bunch_simulator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(bunch)</a:t>
            </a:r>
          </a:p>
          <a:p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Define a set of bunch diagnostics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    Apply *average* bunch diagnostics every step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diagnostics = Diagnostics_full2("diagnostics.h5")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bunch_simulator.add_per_step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(diagnostics)</a:t>
            </a:r>
          </a:p>
          <a:p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apply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macroparticle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diagnostics every n turns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tracker =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Diagnostics_particles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("tracks.h5")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bunch_simulator.add_per_turn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(tracker,10)</a:t>
            </a:r>
          </a:p>
          <a:p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# Perform the simulation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propagator = Propagator(stepper)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max_turns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= 0 # Number of turns to run before writing checkpoint and stopping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# When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max_turns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is 0, the simulation continues until the end.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verbosity = 2  # Display information about each simulation step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+mn-lt"/>
              </a:rPr>
              <a:t>propagator.propagate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bunch_simulator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 turns, </a:t>
            </a:r>
            <a:r>
              <a:rPr lang="en-US" sz="1000" dirty="0" err="1">
                <a:solidFill>
                  <a:srgbClr val="000000"/>
                </a:solidFill>
                <a:latin typeface="+mn-lt"/>
              </a:rPr>
              <a:t>max_turns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 verbosity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US" sz="1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327867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small issues with iota6.madx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MadX</a:t>
            </a:r>
            <a:r>
              <a:rPr lang="en-US" dirty="0" smtClean="0"/>
              <a:t> reader is less forgiving than </a:t>
            </a:r>
            <a:r>
              <a:rPr lang="en-US" dirty="0" err="1" smtClean="0"/>
              <a:t>MadX</a:t>
            </a:r>
            <a:endParaRPr lang="en-US" dirty="0" smtClean="0"/>
          </a:p>
          <a:p>
            <a:pPr lvl="1"/>
            <a:r>
              <a:rPr lang="en-US" dirty="0" smtClean="0"/>
              <a:t>Caught missing semicolons that </a:t>
            </a:r>
            <a:r>
              <a:rPr lang="en-US" dirty="0" err="1" smtClean="0"/>
              <a:t>MadX</a:t>
            </a:r>
            <a:r>
              <a:rPr lang="en-US" dirty="0" smtClean="0"/>
              <a:t> ignored</a:t>
            </a:r>
          </a:p>
          <a:p>
            <a:r>
              <a:rPr lang="en-US" dirty="0" err="1" smtClean="0"/>
              <a:t>MadX</a:t>
            </a:r>
            <a:r>
              <a:rPr lang="en-US" dirty="0" smtClean="0"/>
              <a:t> interprets all lines, even those that are not selected.</a:t>
            </a:r>
          </a:p>
          <a:p>
            <a:pPr lvl="1"/>
            <a:r>
              <a:rPr lang="en-US" dirty="0" smtClean="0"/>
              <a:t>Missing comma in a line </a:t>
            </a:r>
            <a:r>
              <a:rPr lang="en-US" dirty="0" err="1" smtClean="0"/>
              <a:t>wich</a:t>
            </a:r>
            <a:r>
              <a:rPr lang="en-US" dirty="0" smtClean="0"/>
              <a:t> was not used (would have been an error in </a:t>
            </a:r>
            <a:r>
              <a:rPr lang="en-US" dirty="0" err="1" smtClean="0"/>
              <a:t>MadX</a:t>
            </a:r>
            <a:r>
              <a:rPr lang="en-US" dirty="0" smtClean="0"/>
              <a:t> if </a:t>
            </a:r>
            <a:r>
              <a:rPr lang="en-US" dirty="0" err="1" smtClean="0"/>
              <a:t>loption</a:t>
            </a:r>
            <a:r>
              <a:rPr lang="en-US" dirty="0" smtClean="0"/>
              <a:t>==0)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Picture 8" descr="Screen Shot 2014-09-17 at 11.23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0" y="3121304"/>
            <a:ext cx="7490778" cy="127870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756311" y="3175261"/>
            <a:ext cx="181435" cy="30618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61296" y="3565805"/>
            <a:ext cx="181435" cy="30618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81974" y="4087456"/>
            <a:ext cx="181435" cy="30618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452254" y="1303872"/>
            <a:ext cx="2200994" cy="1905411"/>
          </a:xfrm>
          <a:custGeom>
            <a:avLst/>
            <a:gdLst>
              <a:gd name="connsiteX0" fmla="*/ 0 w 2236665"/>
              <a:gd name="connsiteY0" fmla="*/ 7320 h 1198043"/>
              <a:gd name="connsiteX1" fmla="*/ 2188550 w 2236665"/>
              <a:gd name="connsiteY1" fmla="*/ 177423 h 1198043"/>
              <a:gd name="connsiteX2" fmla="*/ 1564870 w 2236665"/>
              <a:gd name="connsiteY2" fmla="*/ 1198043 h 1198043"/>
              <a:gd name="connsiteX0" fmla="*/ 0 w 2200994"/>
              <a:gd name="connsiteY0" fmla="*/ 254 h 1905411"/>
              <a:gd name="connsiteX1" fmla="*/ 2154531 w 2200994"/>
              <a:gd name="connsiteY1" fmla="*/ 884791 h 1905411"/>
              <a:gd name="connsiteX2" fmla="*/ 1530851 w 2200994"/>
              <a:gd name="connsiteY2" fmla="*/ 1905411 h 190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994" h="1905411">
                <a:moveTo>
                  <a:pt x="0" y="254"/>
                </a:moveTo>
                <a:cubicBezTo>
                  <a:pt x="963869" y="-13922"/>
                  <a:pt x="1899389" y="567265"/>
                  <a:pt x="2154531" y="884791"/>
                </a:cubicBezTo>
                <a:cubicBezTo>
                  <a:pt x="2409673" y="1202317"/>
                  <a:pt x="1530851" y="1905411"/>
                  <a:pt x="1530851" y="1905411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62482" y="2268044"/>
            <a:ext cx="617110" cy="1406188"/>
          </a:xfrm>
          <a:custGeom>
            <a:avLst/>
            <a:gdLst>
              <a:gd name="connsiteX0" fmla="*/ 578321 w 601666"/>
              <a:gd name="connsiteY0" fmla="*/ 0 h 1372167"/>
              <a:gd name="connsiteX1" fmla="*/ 532962 w 601666"/>
              <a:gd name="connsiteY1" fmla="*/ 929899 h 1372167"/>
              <a:gd name="connsiteX2" fmla="*/ 0 w 601666"/>
              <a:gd name="connsiteY2" fmla="*/ 1372167 h 1372167"/>
              <a:gd name="connsiteX0" fmla="*/ 601000 w 617110"/>
              <a:gd name="connsiteY0" fmla="*/ 0 h 1406188"/>
              <a:gd name="connsiteX1" fmla="*/ 532962 w 617110"/>
              <a:gd name="connsiteY1" fmla="*/ 963920 h 1406188"/>
              <a:gd name="connsiteX2" fmla="*/ 0 w 617110"/>
              <a:gd name="connsiteY2" fmla="*/ 1406188 h 140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110" h="1406188">
                <a:moveTo>
                  <a:pt x="601000" y="0"/>
                </a:moveTo>
                <a:cubicBezTo>
                  <a:pt x="626514" y="350602"/>
                  <a:pt x="633129" y="729555"/>
                  <a:pt x="532962" y="963920"/>
                </a:cubicBezTo>
                <a:cubicBezTo>
                  <a:pt x="432795" y="1198285"/>
                  <a:pt x="0" y="1406188"/>
                  <a:pt x="0" y="1406188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849140" y="2279386"/>
            <a:ext cx="1962101" cy="2007220"/>
          </a:xfrm>
          <a:custGeom>
            <a:avLst/>
            <a:gdLst>
              <a:gd name="connsiteX0" fmla="*/ 1803003 w 1950699"/>
              <a:gd name="connsiteY0" fmla="*/ 0 h 1270105"/>
              <a:gd name="connsiteX1" fmla="*/ 1768984 w 1950699"/>
              <a:gd name="connsiteY1" fmla="*/ 952578 h 1270105"/>
              <a:gd name="connsiteX2" fmla="*/ 0 w 1950699"/>
              <a:gd name="connsiteY2" fmla="*/ 1270105 h 1270105"/>
              <a:gd name="connsiteX0" fmla="*/ 1825682 w 1962101"/>
              <a:gd name="connsiteY0" fmla="*/ 0 h 1594387"/>
              <a:gd name="connsiteX1" fmla="*/ 1768984 w 1962101"/>
              <a:gd name="connsiteY1" fmla="*/ 1276860 h 1594387"/>
              <a:gd name="connsiteX2" fmla="*/ 0 w 1962101"/>
              <a:gd name="connsiteY2" fmla="*/ 1594387 h 159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2101" h="1594387">
                <a:moveTo>
                  <a:pt x="1825682" y="0"/>
                </a:moveTo>
                <a:cubicBezTo>
                  <a:pt x="1958922" y="370447"/>
                  <a:pt x="2073264" y="1011129"/>
                  <a:pt x="1768984" y="1276860"/>
                </a:cubicBezTo>
                <a:cubicBezTo>
                  <a:pt x="1464704" y="1542591"/>
                  <a:pt x="734242" y="1541465"/>
                  <a:pt x="0" y="1594387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34596" y="3956350"/>
            <a:ext cx="545672" cy="30618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71345" y="2664952"/>
            <a:ext cx="478017" cy="1258765"/>
          </a:xfrm>
          <a:custGeom>
            <a:avLst/>
            <a:gdLst>
              <a:gd name="connsiteX0" fmla="*/ 58450 w 478017"/>
              <a:gd name="connsiteY0" fmla="*/ 0 h 1258765"/>
              <a:gd name="connsiteX1" fmla="*/ 35771 w 478017"/>
              <a:gd name="connsiteY1" fmla="*/ 442269 h 1258765"/>
              <a:gd name="connsiteX2" fmla="*/ 478017 w 478017"/>
              <a:gd name="connsiteY2" fmla="*/ 1258765 h 125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017" h="1258765">
                <a:moveTo>
                  <a:pt x="58450" y="0"/>
                </a:moveTo>
                <a:cubicBezTo>
                  <a:pt x="12146" y="116237"/>
                  <a:pt x="-34157" y="232475"/>
                  <a:pt x="35771" y="442269"/>
                </a:cubicBezTo>
                <a:cubicBezTo>
                  <a:pt x="105699" y="652063"/>
                  <a:pt x="478017" y="1258765"/>
                  <a:pt x="478017" y="1258765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>
            <a:outerShdw blurRad="50800" dist="25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814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Remember, no nonlinearities, impedances or RF yet</a:t>
            </a:r>
          </a:p>
          <a:p>
            <a:pPr lvl="1"/>
            <a:r>
              <a:rPr lang="en-US" sz="1800" dirty="0" smtClean="0"/>
              <a:t>Expect no instabilities</a:t>
            </a:r>
          </a:p>
          <a:p>
            <a:r>
              <a:rPr lang="en-US" sz="2000" dirty="0" smtClean="0"/>
              <a:t>7 s/turn on my MacBook</a:t>
            </a:r>
          </a:p>
          <a:p>
            <a:r>
              <a:rPr lang="en-US" sz="2000" dirty="0" smtClean="0"/>
              <a:t>Distribution at injection, 10, and 200 </a:t>
            </a:r>
            <a:r>
              <a:rPr lang="en-US" sz="2000" dirty="0"/>
              <a:t>turns (Recall, bunch diagnostics every 10 turns in my </a:t>
            </a:r>
            <a:r>
              <a:rPr lang="en-US" sz="2000" dirty="0" smtClean="0"/>
              <a:t>script)</a:t>
            </a:r>
          </a:p>
          <a:p>
            <a:pPr lvl="1"/>
            <a:r>
              <a:rPr lang="en-US" sz="1800" dirty="0" smtClean="0"/>
              <a:t>&gt;</a:t>
            </a:r>
            <a:r>
              <a:rPr lang="en-US" sz="1800" dirty="0" err="1" smtClean="0"/>
              <a:t>synbeamplot</a:t>
            </a:r>
            <a:r>
              <a:rPr lang="en-US" sz="1800" dirty="0" smtClean="0"/>
              <a:t> tracks_00nn.h5 –-bins=100 z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 descr="turn_0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7135" r="8640" b="3158"/>
          <a:stretch/>
        </p:blipFill>
        <p:spPr>
          <a:xfrm>
            <a:off x="498943" y="3356705"/>
            <a:ext cx="2687547" cy="2097942"/>
          </a:xfrm>
          <a:prstGeom prst="rect">
            <a:avLst/>
          </a:prstGeom>
        </p:spPr>
      </p:pic>
      <p:pic>
        <p:nvPicPr>
          <p:cNvPr id="8" name="Picture 7" descr="turn_0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7963" r="7555" b="3364"/>
          <a:stretch/>
        </p:blipFill>
        <p:spPr>
          <a:xfrm>
            <a:off x="3379211" y="3390728"/>
            <a:ext cx="2836811" cy="2109280"/>
          </a:xfrm>
          <a:prstGeom prst="rect">
            <a:avLst/>
          </a:prstGeom>
        </p:spPr>
      </p:pic>
      <p:pic>
        <p:nvPicPr>
          <p:cNvPr id="9" name="Picture 8" descr="turn_2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7135" r="7400" b="3571"/>
          <a:stretch/>
        </p:blipFill>
        <p:spPr>
          <a:xfrm>
            <a:off x="6204306" y="3424748"/>
            <a:ext cx="2792698" cy="2109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4681" y="2993819"/>
            <a:ext cx="9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nn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=00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5292" y="2998796"/>
            <a:ext cx="9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nn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=01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866" y="3049135"/>
            <a:ext cx="9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nn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=20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3718" y="5840215"/>
            <a:ext cx="623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Note: “z” is really c</a:t>
            </a:r>
            <a:r>
              <a:rPr lang="el-GR" sz="1800" dirty="0" smtClean="0">
                <a:solidFill>
                  <a:srgbClr val="C00000"/>
                </a:solidFill>
                <a:latin typeface="+mn-lt"/>
              </a:rPr>
              <a:t>Δ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 (one of the “features” I discovered)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700946" y="5534029"/>
            <a:ext cx="124736" cy="2948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8215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Emittance</a:t>
            </a:r>
            <a:r>
              <a:rPr lang="en-US" dirty="0" smtClean="0"/>
              <a:t> Growth (first 200 turns)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&gt; </a:t>
            </a:r>
            <a:r>
              <a:rPr lang="en-US" sz="2000" dirty="0" err="1" smtClean="0"/>
              <a:t>syndiagplot</a:t>
            </a:r>
            <a:r>
              <a:rPr lang="en-US" sz="2000" dirty="0" smtClean="0"/>
              <a:t> diagnostics.h5 –-</a:t>
            </a:r>
            <a:r>
              <a:rPr lang="en-US" sz="2000" dirty="0" err="1" smtClean="0"/>
              <a:t>oneplot</a:t>
            </a:r>
            <a:r>
              <a:rPr lang="en-US" sz="2000" dirty="0" smtClean="0"/>
              <a:t> </a:t>
            </a:r>
            <a:r>
              <a:rPr lang="en-US" sz="2000" dirty="0" err="1" smtClean="0"/>
              <a:t>x_emit</a:t>
            </a:r>
            <a:r>
              <a:rPr lang="en-US" sz="2000" dirty="0" smtClean="0"/>
              <a:t> </a:t>
            </a:r>
            <a:r>
              <a:rPr lang="en-US" sz="2000" dirty="0" err="1" smtClean="0"/>
              <a:t>y_emit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 descr="200_tur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" y="1225021"/>
            <a:ext cx="6558422" cy="4918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97612" y="2234024"/>
            <a:ext cx="24422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Emittance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a bit quirky in dispersive regions</a:t>
            </a:r>
            <a:endParaRPr lang="en-US" sz="16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01206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IOTA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users</a:t>
            </a:r>
          </a:p>
          <a:p>
            <a:pPr lvl="1"/>
            <a:r>
              <a:rPr lang="en-US" dirty="0"/>
              <a:t>David </a:t>
            </a:r>
            <a:r>
              <a:rPr lang="en-US" dirty="0" err="1" smtClean="0"/>
              <a:t>Bruhwiler</a:t>
            </a:r>
            <a:r>
              <a:rPr lang="en-US" dirty="0" smtClean="0"/>
              <a:t>, </a:t>
            </a:r>
            <a:r>
              <a:rPr lang="en-US" dirty="0" err="1" smtClean="0"/>
              <a:t>RadiaSoft</a:t>
            </a:r>
            <a:endParaRPr lang="en-US" dirty="0" smtClean="0"/>
          </a:p>
          <a:p>
            <a:pPr lvl="2"/>
            <a:r>
              <a:rPr lang="en-US" dirty="0" smtClean="0"/>
              <a:t>Working on </a:t>
            </a:r>
            <a:r>
              <a:rPr lang="en-US" dirty="0" err="1" smtClean="0"/>
              <a:t>octopoles</a:t>
            </a:r>
            <a:r>
              <a:rPr lang="en-US" dirty="0" smtClean="0"/>
              <a:t>, nonlinear elements, and impedance modeling</a:t>
            </a:r>
          </a:p>
          <a:p>
            <a:pPr lvl="1"/>
            <a:r>
              <a:rPr lang="en-US" dirty="0" smtClean="0"/>
              <a:t>Me</a:t>
            </a:r>
          </a:p>
          <a:p>
            <a:pPr lvl="2"/>
            <a:r>
              <a:rPr lang="en-US" dirty="0" smtClean="0"/>
              <a:t>Introducing RF, setting up for parallel running</a:t>
            </a:r>
          </a:p>
          <a:p>
            <a:pPr lvl="1"/>
            <a:r>
              <a:rPr lang="en-US" dirty="0" smtClean="0"/>
              <a:t>Sergey </a:t>
            </a:r>
            <a:r>
              <a:rPr lang="en-US" dirty="0" err="1" smtClean="0"/>
              <a:t>Antipov</a:t>
            </a:r>
            <a:endParaRPr lang="en-US" dirty="0" smtClean="0"/>
          </a:p>
          <a:p>
            <a:pPr lvl="2"/>
            <a:r>
              <a:rPr lang="en-US" dirty="0" smtClean="0"/>
              <a:t>Getting started</a:t>
            </a:r>
          </a:p>
          <a:p>
            <a:r>
              <a:rPr lang="en-US" dirty="0" smtClean="0"/>
              <a:t>Future users</a:t>
            </a:r>
          </a:p>
          <a:p>
            <a:pPr lvl="1"/>
            <a:r>
              <a:rPr lang="en-US" dirty="0" smtClean="0"/>
              <a:t>Talk to me first</a:t>
            </a:r>
          </a:p>
          <a:p>
            <a:pPr lvl="1"/>
            <a:r>
              <a:rPr lang="en-US" dirty="0" smtClean="0"/>
              <a:t>Most people install it on their </a:t>
            </a:r>
            <a:r>
              <a:rPr lang="en-US" smtClean="0"/>
              <a:t>own computers:</a:t>
            </a:r>
            <a:endParaRPr lang="en-US" dirty="0" smtClean="0"/>
          </a:p>
          <a:p>
            <a:pPr lvl="2"/>
            <a:r>
              <a:rPr lang="en-US" dirty="0" smtClean="0"/>
              <a:t>Mostly Scientific Linux (not entirely painless)</a:t>
            </a:r>
          </a:p>
          <a:p>
            <a:pPr lvl="2"/>
            <a:r>
              <a:rPr lang="en-US" dirty="0" smtClean="0"/>
              <a:t>Probably other Linux</a:t>
            </a:r>
          </a:p>
          <a:p>
            <a:pPr lvl="2"/>
            <a:r>
              <a:rPr lang="en-US" dirty="0" smtClean="0"/>
              <a:t>Mac version coming “soon”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18,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Simulating Protons in IOTA with Synergia - E.Prebys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1589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8273</TotalTime>
  <Words>970</Words>
  <Application>Microsoft Macintosh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Simulation of Protons in IOTA Using Synergia</vt:lpstr>
      <vt:lpstr>What is Synergia?*</vt:lpstr>
      <vt:lpstr>Pros and Cons</vt:lpstr>
      <vt:lpstr>Example Script</vt:lpstr>
      <vt:lpstr>Example Script (cont’d)</vt:lpstr>
      <vt:lpstr>A couple small issues with iota6.madx</vt:lpstr>
      <vt:lpstr>Example Results</vt:lpstr>
      <vt:lpstr>Emittance Growth (first 200 turns)</vt:lpstr>
      <vt:lpstr>IOTA Users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413</cp:revision>
  <dcterms:created xsi:type="dcterms:W3CDTF">2003-06-24T14:15:57Z</dcterms:created>
  <dcterms:modified xsi:type="dcterms:W3CDTF">2014-09-17T20:47:49Z</dcterms:modified>
</cp:coreProperties>
</file>