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7" r:id="rId3"/>
    <p:sldId id="286" r:id="rId4"/>
    <p:sldId id="280" r:id="rId5"/>
    <p:sldId id="288" r:id="rId6"/>
    <p:sldId id="291" r:id="rId7"/>
    <p:sldId id="292" r:id="rId8"/>
    <p:sldId id="289" r:id="rId9"/>
    <p:sldId id="290" r:id="rId10"/>
    <p:sldId id="293" r:id="rId11"/>
    <p:sldId id="284" r:id="rId12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744" y="-120"/>
      </p:cViewPr>
      <p:guideLst>
        <p:guide orient="horz" pos="4223"/>
        <p:guide pos="3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04520-BC95-8040-A960-8008E9D6993B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7AA71-9127-3549-8844-78AC591D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6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01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October 24,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24,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ASTA/IOTA Department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October 24,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E. Prebys - ASTA/IOTA Department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044966" y="6569076"/>
            <a:ext cx="3212988" cy="1925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24,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E. Prebys - ASTA/IOTA Department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October 24,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E. Prebys - ASTA/IOTA Department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24,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ASTA/IOTA Department Meeting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24,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ASTA/IOTA Department Meeting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24,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ASTA/IOTA Department Meeting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24,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ASTA/IOTA Department Meeting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24,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ASTA/IOTA Department Meeting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October 24,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E. Prebys - ASTA/IOTA Department Meeting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018690" y="6569076"/>
            <a:ext cx="323926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October 24,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E. Prebys - ASTA/IOTA Department Meeting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Protons-&gt;IOTA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39864"/>
            <a:ext cx="7478620" cy="110124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Eric </a:t>
            </a:r>
            <a:r>
              <a:rPr lang="en-US" dirty="0" err="1" smtClean="0">
                <a:solidFill>
                  <a:srgbClr val="FF0000"/>
                </a:solidFill>
              </a:rPr>
              <a:t>Prebys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0763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Emittance Growth (first 200 turns)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Starting to run in parallel on Wilson Cluster to run more turns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24,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ASTA/IOTA Department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 descr="200_tur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6558422" cy="49188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9400" y="1600200"/>
            <a:ext cx="2442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Emittance 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calculation a 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bit quirky in dispersive regions</a:t>
            </a:r>
          </a:p>
        </p:txBody>
      </p:sp>
    </p:spTree>
    <p:extLst>
      <p:ext uri="{BB962C8B-B14F-4D97-AF65-F5344CB8AC3E}">
        <p14:creationId xmlns:p14="http://schemas.microsoft.com/office/powerpoint/2010/main" val="230763623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Our Proposed Budget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4648200"/>
            <a:ext cx="8251825" cy="1447800"/>
          </a:xfrm>
        </p:spPr>
        <p:txBody>
          <a:bodyPr/>
          <a:lstStyle/>
          <a:p>
            <a:r>
              <a:rPr lang="en-US" sz="2000" dirty="0" smtClean="0"/>
              <a:t>Working on more accurate budget (particularly </a:t>
            </a:r>
            <a:r>
              <a:rPr lang="en-US" sz="2000" dirty="0" err="1" smtClean="0"/>
              <a:t>Henryk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Probably in the right ball park for most stuff</a:t>
            </a:r>
          </a:p>
          <a:p>
            <a:r>
              <a:rPr lang="en-US" sz="2000" dirty="0" smtClean="0"/>
              <a:t>Assumes we can scrounge magnets and power supply</a:t>
            </a:r>
          </a:p>
          <a:p>
            <a:r>
              <a:rPr lang="en-US" sz="2000" dirty="0" smtClean="0"/>
              <a:t>Working to secure HINS cave so more stuff doesn’t walk away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24,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ASTA/IOTA Department Meeting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8382000" cy="37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1252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4139962"/>
          </a:xfrm>
        </p:spPr>
        <p:txBody>
          <a:bodyPr/>
          <a:lstStyle/>
          <a:p>
            <a:r>
              <a:rPr lang="en-US" dirty="0" smtClean="0"/>
              <a:t>The primary motivation for nonlinear integrable optics is to reduce the sensitivity to harmonic instabilities and thereby enable stable beams with higher space charge or beam-beam tune shifts.</a:t>
            </a:r>
          </a:p>
          <a:p>
            <a:r>
              <a:rPr lang="en-US" dirty="0" smtClean="0"/>
              <a:t>This cannot be directly measured with the electron beam.</a:t>
            </a:r>
          </a:p>
          <a:p>
            <a:pPr lvl="1"/>
            <a:r>
              <a:rPr lang="en-US" dirty="0" smtClean="0"/>
              <a:t>electron beam must be used as pencil beam to probe tune space.</a:t>
            </a:r>
          </a:p>
          <a:p>
            <a:r>
              <a:rPr lang="en-US" dirty="0" smtClean="0"/>
              <a:t>Eventually, we can experiment with space charge compensation techniques (e-lens,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DOE review recognized this as a high priority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24,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ASTA/IOTA Department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5943" y="4826612"/>
            <a:ext cx="7157429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“…the high priority R&amp;D goal for Fermilab is to develop the standalone IOTA ring</a:t>
            </a:r>
            <a:r>
              <a:rPr lang="en-US" sz="2000" b="1" dirty="0"/>
              <a:t>, including its proton source</a:t>
            </a:r>
            <a:r>
              <a:rPr lang="en-US" sz="2000" dirty="0"/>
              <a:t>. A revised cost estimate that includes these additional items [injection, instrumentation, experiments] should be provided…prior to finalizing a funding decision.”</a:t>
            </a:r>
          </a:p>
        </p:txBody>
      </p:sp>
    </p:spTree>
    <p:extLst>
      <p:ext uri="{BB962C8B-B14F-4D97-AF65-F5344CB8AC3E}">
        <p14:creationId xmlns:p14="http://schemas.microsoft.com/office/powerpoint/2010/main" val="97232665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General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681375"/>
          </a:xfrm>
        </p:spPr>
        <p:txBody>
          <a:bodyPr/>
          <a:lstStyle/>
          <a:p>
            <a:r>
              <a:rPr lang="en-US" sz="1800" dirty="0" smtClean="0"/>
              <a:t>Move HINS RFQ and proton source to IOTA ring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Locate RF hardware upstream in the NML gallery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24,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ASTA/IOTA Department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0839" t="9685" r="27500" b="48550"/>
          <a:stretch/>
        </p:blipFill>
        <p:spPr>
          <a:xfrm>
            <a:off x="1295400" y="1143000"/>
            <a:ext cx="5943600" cy="1998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505200"/>
            <a:ext cx="7162800" cy="296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9623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528975"/>
          </a:xfrm>
        </p:spPr>
        <p:txBody>
          <a:bodyPr/>
          <a:lstStyle/>
          <a:p>
            <a:r>
              <a:rPr lang="en-US" dirty="0" smtClean="0"/>
              <a:t>These pictures say it all:</a:t>
            </a:r>
          </a:p>
          <a:p>
            <a:pPr marL="2921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Major hardware is there, but almost everything attached to that hardware is gone</a:t>
            </a:r>
          </a:p>
          <a:p>
            <a:pPr lvl="2"/>
            <a:r>
              <a:rPr lang="en-US" dirty="0" smtClean="0"/>
              <a:t>Vacuum systems</a:t>
            </a:r>
          </a:p>
          <a:p>
            <a:pPr lvl="2"/>
            <a:r>
              <a:rPr lang="en-US" dirty="0" smtClean="0"/>
              <a:t>Power supplies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24,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ASTA/IOTA Department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 descr="DSC02148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8"/>
          <a:stretch/>
        </p:blipFill>
        <p:spPr>
          <a:xfrm>
            <a:off x="381000" y="1600200"/>
            <a:ext cx="2916935" cy="2437469"/>
          </a:xfrm>
          <a:prstGeom prst="rect">
            <a:avLst/>
          </a:prstGeom>
        </p:spPr>
      </p:pic>
      <p:pic>
        <p:nvPicPr>
          <p:cNvPr id="8" name="Picture 7" descr="DSC02149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0" y="1600200"/>
            <a:ext cx="2819400" cy="2457450"/>
          </a:xfrm>
          <a:prstGeom prst="rect">
            <a:avLst/>
          </a:prstGeom>
        </p:spPr>
      </p:pic>
      <p:pic>
        <p:nvPicPr>
          <p:cNvPr id="9" name="Picture 8" descr="DSC0215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5729223" y="123825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8194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Design/simulation:</a:t>
            </a:r>
          </a:p>
          <a:p>
            <a:pPr lvl="1"/>
            <a:r>
              <a:rPr lang="en-US" dirty="0"/>
              <a:t>Injection beam line design (S. </a:t>
            </a:r>
            <a:r>
              <a:rPr lang="en-US" dirty="0" err="1"/>
              <a:t>Antipov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Beam simulation in ring (S. Webb, D. </a:t>
            </a:r>
            <a:r>
              <a:rPr lang="en-US" dirty="0" err="1" smtClean="0"/>
              <a:t>Bruhwiler</a:t>
            </a:r>
            <a:r>
              <a:rPr lang="en-US" dirty="0" smtClean="0"/>
              <a:t>, E. Prebys, S. </a:t>
            </a:r>
            <a:r>
              <a:rPr lang="en-US" dirty="0" err="1" smtClean="0"/>
              <a:t>Antipov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Shielding assessment (E. Prebys)</a:t>
            </a:r>
          </a:p>
          <a:p>
            <a:r>
              <a:rPr lang="en-US" dirty="0" smtClean="0"/>
              <a:t>Hardware:</a:t>
            </a:r>
          </a:p>
          <a:p>
            <a:pPr lvl="1"/>
            <a:r>
              <a:rPr lang="en-US" dirty="0" smtClean="0"/>
              <a:t>Identify what we have and what we haven’t (E. Prebys, Jerry </a:t>
            </a:r>
            <a:r>
              <a:rPr lang="en-US" dirty="0" err="1" smtClean="0"/>
              <a:t>Leibfritz</a:t>
            </a:r>
            <a:r>
              <a:rPr lang="en-US" dirty="0" smtClean="0"/>
              <a:t>, Kermit Carlson, </a:t>
            </a:r>
            <a:r>
              <a:rPr lang="en-US" dirty="0" err="1" smtClean="0"/>
              <a:t>Henryk</a:t>
            </a:r>
            <a:r>
              <a:rPr lang="en-US" dirty="0" smtClean="0"/>
              <a:t> </a:t>
            </a:r>
            <a:r>
              <a:rPr lang="en-US" dirty="0" err="1" smtClean="0"/>
              <a:t>Piekarz</a:t>
            </a:r>
            <a:r>
              <a:rPr lang="en-US" dirty="0" smtClean="0"/>
              <a:t> + lots of help) </a:t>
            </a:r>
          </a:p>
          <a:p>
            <a:pPr lvl="1"/>
            <a:r>
              <a:rPr lang="en-US" dirty="0" smtClean="0"/>
              <a:t>Start making a plan to get the things we need</a:t>
            </a:r>
          </a:p>
          <a:p>
            <a:pPr lvl="2"/>
            <a:r>
              <a:rPr lang="en-US" dirty="0" smtClean="0"/>
              <a:t>Scrounge wherever possible</a:t>
            </a:r>
          </a:p>
          <a:p>
            <a:pPr lvl="2"/>
            <a:r>
              <a:rPr lang="en-US" dirty="0" smtClean="0"/>
              <a:t>No serious money until FY17</a:t>
            </a:r>
          </a:p>
          <a:p>
            <a:pPr lvl="1"/>
            <a:r>
              <a:rPr lang="en-US" dirty="0" smtClean="0"/>
              <a:t>Begin to resurrect ion source in HINS cave (</a:t>
            </a:r>
            <a:r>
              <a:rPr lang="en-US" dirty="0" err="1" smtClean="0"/>
              <a:t>Henryk</a:t>
            </a:r>
            <a:r>
              <a:rPr lang="en-US" dirty="0" smtClean="0"/>
              <a:t> </a:t>
            </a:r>
            <a:r>
              <a:rPr lang="en-US" dirty="0" err="1" smtClean="0"/>
              <a:t>Piekarz</a:t>
            </a:r>
            <a:r>
              <a:rPr lang="en-US" dirty="0" smtClean="0"/>
              <a:t>, et al)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24,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ASTA/IOTA Department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3235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Optics*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24,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ASTA/IOTA Department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38200"/>
            <a:ext cx="6553200" cy="50752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39000" y="62484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*S. 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Antipov</a:t>
            </a:r>
            <a:endParaRPr lang="en-US" sz="14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81200" y="5943600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6800" y="6249194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C00000"/>
                </a:solidFill>
                <a:latin typeface="+mn-lt"/>
              </a:rPr>
              <a:t>Debuncher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 location</a:t>
            </a:r>
          </a:p>
        </p:txBody>
      </p:sp>
    </p:spTree>
    <p:extLst>
      <p:ext uri="{BB962C8B-B14F-4D97-AF65-F5344CB8AC3E}">
        <p14:creationId xmlns:p14="http://schemas.microsoft.com/office/powerpoint/2010/main" val="415167985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Quads: looking for these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24,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ASTA/IOTA Department Meeting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066800"/>
            <a:ext cx="7239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qF1 	L[cm]=10         	G[</a:t>
            </a:r>
            <a:r>
              <a:rPr lang="it-IT" sz="1600" dirty="0" err="1"/>
              <a:t>kG</a:t>
            </a:r>
            <a:r>
              <a:rPr lang="it-IT" sz="1600" dirty="0"/>
              <a:t>/cm]=0.9     	Tilt[</a:t>
            </a:r>
            <a:r>
              <a:rPr lang="it-IT" sz="1600" dirty="0" err="1"/>
              <a:t>deg</a:t>
            </a:r>
            <a:r>
              <a:rPr lang="it-IT" sz="1600" dirty="0"/>
              <a:t>]=0</a:t>
            </a:r>
          </a:p>
          <a:p>
            <a:r>
              <a:rPr lang="it-IT" sz="1600" dirty="0"/>
              <a:t>qF11 	L[cm]=10         	G[</a:t>
            </a:r>
            <a:r>
              <a:rPr lang="it-IT" sz="1600" dirty="0" err="1"/>
              <a:t>kG</a:t>
            </a:r>
            <a:r>
              <a:rPr lang="it-IT" sz="1600" dirty="0"/>
              <a:t>/cm]=0.55    	Tilt[</a:t>
            </a:r>
            <a:r>
              <a:rPr lang="it-IT" sz="1600" dirty="0" err="1"/>
              <a:t>deg</a:t>
            </a:r>
            <a:r>
              <a:rPr lang="it-IT" sz="1600" dirty="0"/>
              <a:t>]=0</a:t>
            </a:r>
          </a:p>
          <a:p>
            <a:r>
              <a:rPr lang="it-IT" sz="1600" dirty="0"/>
              <a:t>qD1 	L[cm]=10         	G[</a:t>
            </a:r>
            <a:r>
              <a:rPr lang="it-IT" sz="1600" dirty="0" err="1"/>
              <a:t>kG</a:t>
            </a:r>
            <a:r>
              <a:rPr lang="it-IT" sz="1600" dirty="0"/>
              <a:t>/cm]=-1.0    	Tilt[</a:t>
            </a:r>
            <a:r>
              <a:rPr lang="it-IT" sz="1600" dirty="0" err="1"/>
              <a:t>deg</a:t>
            </a:r>
            <a:r>
              <a:rPr lang="it-IT" sz="1600" dirty="0"/>
              <a:t>]=0</a:t>
            </a:r>
          </a:p>
          <a:p>
            <a:r>
              <a:rPr lang="it-IT" sz="1600" dirty="0"/>
              <a:t>qF3 	L[cm]=10         	G[</a:t>
            </a:r>
            <a:r>
              <a:rPr lang="it-IT" sz="1600" dirty="0" err="1"/>
              <a:t>kG</a:t>
            </a:r>
            <a:r>
              <a:rPr lang="it-IT" sz="1600" dirty="0"/>
              <a:t>/cm]=0.230165 	Tilt[</a:t>
            </a:r>
            <a:r>
              <a:rPr lang="it-IT" sz="1600" dirty="0" err="1"/>
              <a:t>deg</a:t>
            </a:r>
            <a:r>
              <a:rPr lang="it-IT" sz="1600" dirty="0"/>
              <a:t>]=0</a:t>
            </a:r>
          </a:p>
          <a:p>
            <a:r>
              <a:rPr lang="it-IT" sz="1600" dirty="0"/>
              <a:t>qD3 	L[cm]=10         	G[</a:t>
            </a:r>
            <a:r>
              <a:rPr lang="it-IT" sz="1600" dirty="0" err="1"/>
              <a:t>kG</a:t>
            </a:r>
            <a:r>
              <a:rPr lang="it-IT" sz="1600" dirty="0"/>
              <a:t>/cm]=-0.2346747 	Tilt[</a:t>
            </a:r>
            <a:r>
              <a:rPr lang="it-IT" sz="1600" dirty="0" err="1"/>
              <a:t>deg</a:t>
            </a:r>
            <a:r>
              <a:rPr lang="it-IT" sz="1600" dirty="0"/>
              <a:t>]=0</a:t>
            </a:r>
          </a:p>
          <a:p>
            <a:r>
              <a:rPr lang="it-IT" sz="1600" dirty="0"/>
              <a:t>qF2 	L[cm]=10         	G[</a:t>
            </a:r>
            <a:r>
              <a:rPr lang="it-IT" sz="1600" dirty="0" err="1"/>
              <a:t>kG</a:t>
            </a:r>
            <a:r>
              <a:rPr lang="it-IT" sz="1600" dirty="0"/>
              <a:t>/cm]=0.371036 	Tilt[</a:t>
            </a:r>
            <a:r>
              <a:rPr lang="it-IT" sz="1600" dirty="0" err="1"/>
              <a:t>deg</a:t>
            </a:r>
            <a:r>
              <a:rPr lang="it-IT" sz="1600" dirty="0"/>
              <a:t>]=0</a:t>
            </a:r>
          </a:p>
          <a:p>
            <a:r>
              <a:rPr lang="it-IT" sz="1600" dirty="0"/>
              <a:t>qD2 	L[cm]=10         	G[</a:t>
            </a:r>
            <a:r>
              <a:rPr lang="it-IT" sz="1600" dirty="0" err="1"/>
              <a:t>kG</a:t>
            </a:r>
            <a:r>
              <a:rPr lang="it-IT" sz="1600" dirty="0"/>
              <a:t>/cm]=-0.3205972 	Tilt[</a:t>
            </a:r>
            <a:r>
              <a:rPr lang="it-IT" sz="1600" dirty="0" err="1"/>
              <a:t>deg</a:t>
            </a:r>
            <a:r>
              <a:rPr lang="it-IT" sz="1600" dirty="0"/>
              <a:t>]=0</a:t>
            </a:r>
          </a:p>
          <a:p>
            <a:r>
              <a:rPr lang="it-IT" sz="1600" dirty="0"/>
              <a:t>q_Disp1 	L[cm]=10         	G[</a:t>
            </a:r>
            <a:r>
              <a:rPr lang="it-IT" sz="1600" dirty="0" err="1"/>
              <a:t>kG</a:t>
            </a:r>
            <a:r>
              <a:rPr lang="it-IT" sz="1600" dirty="0"/>
              <a:t>/cm]=-0.225	Tilt[</a:t>
            </a:r>
            <a:r>
              <a:rPr lang="it-IT" sz="1600" dirty="0" err="1"/>
              <a:t>deg</a:t>
            </a:r>
            <a:r>
              <a:rPr lang="it-IT" sz="1600" dirty="0"/>
              <a:t>]=0              </a:t>
            </a:r>
          </a:p>
          <a:p>
            <a:r>
              <a:rPr lang="it-IT" sz="1600" dirty="0"/>
              <a:t>q_Disp2 	L[cm]=10         	G[</a:t>
            </a:r>
            <a:r>
              <a:rPr lang="it-IT" sz="1600" dirty="0" err="1"/>
              <a:t>kG</a:t>
            </a:r>
            <a:r>
              <a:rPr lang="it-IT" sz="1600" dirty="0"/>
              <a:t>/cm]=0.45	Tilt[</a:t>
            </a:r>
            <a:r>
              <a:rPr lang="it-IT" sz="1600" dirty="0" err="1"/>
              <a:t>deg</a:t>
            </a:r>
            <a:r>
              <a:rPr lang="it-IT" sz="1600" dirty="0"/>
              <a:t>]=0              </a:t>
            </a:r>
          </a:p>
          <a:p>
            <a:r>
              <a:rPr lang="it-IT" sz="1600" dirty="0"/>
              <a:t>q_Disp3 	L[cm]=10         	G[</a:t>
            </a:r>
            <a:r>
              <a:rPr lang="it-IT" sz="1600" dirty="0" err="1"/>
              <a:t>kG</a:t>
            </a:r>
            <a:r>
              <a:rPr lang="it-IT" sz="1600" dirty="0"/>
              <a:t>/cm]=-0.225 Tilt[</a:t>
            </a:r>
            <a:r>
              <a:rPr lang="it-IT" sz="1600" dirty="0" err="1"/>
              <a:t>deg</a:t>
            </a:r>
            <a:r>
              <a:rPr lang="it-IT" sz="1600" dirty="0"/>
              <a:t>]=0 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581400" y="990600"/>
            <a:ext cx="2057400" cy="2819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76600" y="3810000"/>
            <a:ext cx="2971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Too big for trims.  Working to identify available candidates</a:t>
            </a:r>
          </a:p>
        </p:txBody>
      </p:sp>
    </p:spTree>
    <p:extLst>
      <p:ext uri="{BB962C8B-B14F-4D97-AF65-F5344CB8AC3E}">
        <p14:creationId xmlns:p14="http://schemas.microsoft.com/office/powerpoint/2010/main" val="421595168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effort: What is </a:t>
            </a:r>
            <a:r>
              <a:rPr lang="en-US" dirty="0" err="1" smtClean="0"/>
              <a:t>Synergia</a:t>
            </a:r>
            <a:r>
              <a:rPr lang="en-US" dirty="0" smtClean="0"/>
              <a:t>?*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Synergia</a:t>
            </a:r>
            <a:r>
              <a:rPr lang="en-US" dirty="0"/>
              <a:t> is a hybrid Python/C++ package for single or multiple bunch accelerator simulations utilizing PIC methods. It includes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Fully nonlinear and </a:t>
            </a:r>
            <a:r>
              <a:rPr lang="en-US" dirty="0" err="1"/>
              <a:t>symplectic</a:t>
            </a:r>
            <a:r>
              <a:rPr lang="en-US" dirty="0"/>
              <a:t> independent-particle physics, as well as </a:t>
            </a:r>
            <a:r>
              <a:rPr lang="en-US" dirty="0" err="1"/>
              <a:t>symplectic</a:t>
            </a:r>
            <a:r>
              <a:rPr lang="en-US" dirty="0"/>
              <a:t> linear maps and arbitrary-order polynomial maps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Collective effects, including space charge and wake fields, in various approximations ranging from the very simple to computationally-intense, 3-dimensional field calculations</a:t>
            </a:r>
            <a:r>
              <a:rPr lang="en-US" dirty="0" smtClean="0"/>
              <a:t>.</a:t>
            </a:r>
          </a:p>
          <a:p>
            <a:r>
              <a:rPr lang="en-US" dirty="0" err="1"/>
              <a:t>Synergia</a:t>
            </a:r>
            <a:r>
              <a:rPr lang="en-US" dirty="0"/>
              <a:t> is open source​.</a:t>
            </a:r>
          </a:p>
          <a:p>
            <a:r>
              <a:rPr lang="en-US" dirty="0" err="1" smtClean="0"/>
              <a:t>Synergia</a:t>
            </a:r>
            <a:r>
              <a:rPr lang="en-US" dirty="0" smtClean="0"/>
              <a:t> </a:t>
            </a:r>
            <a:r>
              <a:rPr lang="en-US" dirty="0"/>
              <a:t>was developed under the DOE </a:t>
            </a:r>
            <a:r>
              <a:rPr lang="en-US" dirty="0" err="1"/>
              <a:t>SciDAC</a:t>
            </a:r>
            <a:r>
              <a:rPr lang="en-US" dirty="0"/>
              <a:t> program as part of the </a:t>
            </a:r>
            <a:r>
              <a:rPr lang="en-US" dirty="0" err="1"/>
              <a:t>ComPASS</a:t>
            </a:r>
            <a:r>
              <a:rPr lang="en-US" dirty="0"/>
              <a:t>​ project by James </a:t>
            </a:r>
            <a:r>
              <a:rPr lang="en-US" dirty="0" err="1"/>
              <a:t>Amundson</a:t>
            </a:r>
            <a:r>
              <a:rPr lang="en-US" dirty="0"/>
              <a:t>, Steve </a:t>
            </a:r>
            <a:r>
              <a:rPr lang="en-US" dirty="0" err="1"/>
              <a:t>Goldhaber</a:t>
            </a:r>
            <a:r>
              <a:rPr lang="en-US" dirty="0"/>
              <a:t>, Paul Lebrun, </a:t>
            </a:r>
            <a:r>
              <a:rPr lang="en-US" dirty="0" err="1"/>
              <a:t>Qiming</a:t>
            </a:r>
            <a:r>
              <a:rPr lang="en-US" dirty="0"/>
              <a:t> Lu, </a:t>
            </a:r>
            <a:r>
              <a:rPr lang="en-US" dirty="0" err="1"/>
              <a:t>Alexandru</a:t>
            </a:r>
            <a:r>
              <a:rPr lang="en-US" dirty="0"/>
              <a:t> </a:t>
            </a:r>
            <a:r>
              <a:rPr lang="en-US" dirty="0" err="1"/>
              <a:t>Macridin</a:t>
            </a:r>
            <a:r>
              <a:rPr lang="en-US" dirty="0"/>
              <a:t>, Leo </a:t>
            </a:r>
            <a:r>
              <a:rPr lang="en-US" dirty="0" err="1"/>
              <a:t>Michelotti</a:t>
            </a:r>
            <a:r>
              <a:rPr lang="en-US" dirty="0"/>
              <a:t> (CHEF libraries), Chong </a:t>
            </a:r>
            <a:r>
              <a:rPr lang="en-US" dirty="0" err="1"/>
              <a:t>Shik</a:t>
            </a:r>
            <a:r>
              <a:rPr lang="en-US" dirty="0"/>
              <a:t> Park, </a:t>
            </a:r>
            <a:r>
              <a:rPr lang="en-US" dirty="0" err="1"/>
              <a:t>Panagiotis</a:t>
            </a:r>
            <a:r>
              <a:rPr lang="en-US" dirty="0"/>
              <a:t> </a:t>
            </a:r>
            <a:r>
              <a:rPr lang="en-US" dirty="0" err="1"/>
              <a:t>Spentzouris</a:t>
            </a:r>
            <a:r>
              <a:rPr lang="en-US" dirty="0"/>
              <a:t> and Eric Stern.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24,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ASTA/IOTA Department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33743" y="6180422"/>
            <a:ext cx="339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latin typeface="+mn-lt"/>
              </a:rPr>
              <a:t>*from the </a:t>
            </a:r>
            <a:r>
              <a:rPr lang="en-US" sz="1800" dirty="0" err="1" smtClean="0">
                <a:latin typeface="+mn-lt"/>
              </a:rPr>
              <a:t>Synergia</a:t>
            </a:r>
            <a:r>
              <a:rPr lang="en-US" sz="1800" dirty="0" smtClean="0">
                <a:latin typeface="+mn-lt"/>
              </a:rPr>
              <a:t> web page</a:t>
            </a:r>
          </a:p>
        </p:txBody>
      </p:sp>
    </p:spTree>
    <p:extLst>
      <p:ext uri="{BB962C8B-B14F-4D97-AF65-F5344CB8AC3E}">
        <p14:creationId xmlns:p14="http://schemas.microsoft.com/office/powerpoint/2010/main" val="30202306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599503"/>
            <a:ext cx="8251825" cy="5553075"/>
          </a:xfrm>
        </p:spPr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Extremely powerful</a:t>
            </a:r>
          </a:p>
          <a:p>
            <a:pPr lvl="1"/>
            <a:r>
              <a:rPr lang="en-US" dirty="0" smtClean="0"/>
              <a:t>Very scalable and adaptable</a:t>
            </a:r>
          </a:p>
          <a:p>
            <a:pPr lvl="2"/>
            <a:r>
              <a:rPr lang="en-US" dirty="0" smtClean="0"/>
              <a:t>Lots of handles for custom user interfaces</a:t>
            </a:r>
          </a:p>
          <a:p>
            <a:pPr lvl="1"/>
            <a:r>
              <a:rPr lang="en-US" dirty="0" smtClean="0"/>
              <a:t>Lots of (very responsive) local support</a:t>
            </a:r>
          </a:p>
          <a:p>
            <a:pPr lvl="1"/>
            <a:r>
              <a:rPr lang="en-US" dirty="0" smtClean="0"/>
              <a:t>Reasonably user friendly</a:t>
            </a:r>
          </a:p>
          <a:p>
            <a:pPr lvl="2"/>
            <a:r>
              <a:rPr lang="en-US" dirty="0" smtClean="0"/>
              <a:t>Imports Mad8 and </a:t>
            </a:r>
            <a:r>
              <a:rPr lang="en-US" dirty="0" err="1" smtClean="0"/>
              <a:t>MadX</a:t>
            </a:r>
            <a:r>
              <a:rPr lang="en-US" dirty="0" smtClean="0"/>
              <a:t> files directly</a:t>
            </a:r>
          </a:p>
          <a:p>
            <a:pPr lvl="2"/>
            <a:r>
              <a:rPr lang="en-US" dirty="0" smtClean="0"/>
              <a:t>Operation fairly intuitive, (which is good because…)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Documentation virtually </a:t>
            </a:r>
            <a:r>
              <a:rPr lang="en-US" dirty="0" err="1" smtClean="0"/>
              <a:t>nonexistant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A couple of simple examples and lots of placeholders</a:t>
            </a:r>
          </a:p>
          <a:p>
            <a:pPr lvl="2"/>
            <a:r>
              <a:rPr lang="en-US" dirty="0" smtClean="0"/>
              <a:t>Usually end up asking Jim Amundsen or reading source code</a:t>
            </a:r>
          </a:p>
          <a:p>
            <a:pPr lvl="1"/>
            <a:r>
              <a:rPr lang="en-US" dirty="0" smtClean="0"/>
              <a:t>Extremely limited user base </a:t>
            </a:r>
          </a:p>
          <a:p>
            <a:pPr lvl="1"/>
            <a:r>
              <a:rPr lang="en-US" dirty="0" smtClean="0"/>
              <a:t>Still plenty of bugs and “features”</a:t>
            </a:r>
          </a:p>
          <a:p>
            <a:pPr lvl="2"/>
            <a:r>
              <a:rPr lang="en-US" dirty="0" smtClean="0"/>
              <a:t>Found one running examples, a second a couple days later.</a:t>
            </a:r>
          </a:p>
          <a:p>
            <a:pPr lvl="2"/>
            <a:r>
              <a:rPr lang="en-US" dirty="0" smtClean="0"/>
              <a:t>Quickly fixed by Jim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24,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ASTA/IOTA Department Meeting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21947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3919</TotalTime>
  <Words>719</Words>
  <Application>Microsoft Macintosh PowerPoint</Application>
  <PresentationFormat>On-screen Show (4:3)</PresentationFormat>
  <Paragraphs>137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Protons-&gt;IOTA Meeting</vt:lpstr>
      <vt:lpstr>Reminder: Motivation</vt:lpstr>
      <vt:lpstr>Reminder: General Plan</vt:lpstr>
      <vt:lpstr>Current Status</vt:lpstr>
      <vt:lpstr>Two Efforts</vt:lpstr>
      <vt:lpstr>Latest Optics*</vt:lpstr>
      <vt:lpstr>Required Quads: looking for these</vt:lpstr>
      <vt:lpstr>Simulation effort: What is Synergia?*</vt:lpstr>
      <vt:lpstr>Pros and Cons</vt:lpstr>
      <vt:lpstr>Emittance Growth (first 200 turns)</vt:lpstr>
      <vt:lpstr>Reminder: Our Proposed Budget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234</cp:revision>
  <dcterms:created xsi:type="dcterms:W3CDTF">2003-06-24T14:15:57Z</dcterms:created>
  <dcterms:modified xsi:type="dcterms:W3CDTF">2014-10-23T19:23:53Z</dcterms:modified>
</cp:coreProperties>
</file>