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4" r:id="rId1"/>
  </p:sldMasterIdLst>
  <p:notesMasterIdLst>
    <p:notesMasterId r:id="rId15"/>
  </p:notesMasterIdLst>
  <p:handoutMasterIdLst>
    <p:handoutMasterId r:id="rId16"/>
  </p:handoutMasterIdLst>
  <p:sldIdLst>
    <p:sldId id="271" r:id="rId2"/>
    <p:sldId id="391" r:id="rId3"/>
    <p:sldId id="426" r:id="rId4"/>
    <p:sldId id="275" r:id="rId5"/>
    <p:sldId id="428" r:id="rId6"/>
    <p:sldId id="429" r:id="rId7"/>
    <p:sldId id="431" r:id="rId8"/>
    <p:sldId id="392" r:id="rId9"/>
    <p:sldId id="273" r:id="rId10"/>
    <p:sldId id="274" r:id="rId11"/>
    <p:sldId id="425" r:id="rId12"/>
    <p:sldId id="427" r:id="rId13"/>
    <p:sldId id="430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56" y="-104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USPAS, 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Acclerator Fundamentals: Formalities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USPAS, 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Acclerator Fundamentals: Formalities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1" name="Picture 10" descr="FNAL_logo_sm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772041" y="0"/>
            <a:ext cx="371959" cy="381496"/>
          </a:xfrm>
          <a:prstGeom prst="rect">
            <a:avLst/>
          </a:prstGeom>
        </p:spPr>
      </p:pic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06946" cy="3739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rms@fnal.gov" TargetMode="External"/><Relationship Id="rId4" Type="http://schemas.openxmlformats.org/officeDocument/2006/relationships/hyperlink" Target="mailto:beaudoin@umd.edu" TargetMode="External"/><Relationship Id="rId5" Type="http://schemas.openxmlformats.org/officeDocument/2006/relationships/hyperlink" Target="mailto:bryantg@stanford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bys@fnal.g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1491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Formalities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Edmund Wilson, “Particle Accelerators”</a:t>
            </a:r>
          </a:p>
          <a:p>
            <a:pPr lvl="1"/>
            <a:r>
              <a:rPr lang="en-US" sz="1600" dirty="0" smtClean="0"/>
              <a:t>A bit lower level than E&amp;S.  Often used for this course.</a:t>
            </a:r>
          </a:p>
          <a:p>
            <a:pPr lvl="1"/>
            <a:r>
              <a:rPr lang="en-US" sz="1600" dirty="0" smtClean="0"/>
              <a:t>Concise reference on a number of major topics</a:t>
            </a:r>
          </a:p>
          <a:p>
            <a:pPr lvl="1"/>
            <a:r>
              <a:rPr lang="en-US" sz="1600" dirty="0" smtClean="0"/>
              <a:t>Available in paperback (important if  you are paying)</a:t>
            </a:r>
          </a:p>
          <a:p>
            <a:r>
              <a:rPr lang="en-US" sz="1800" dirty="0" smtClean="0"/>
              <a:t>Klaus </a:t>
            </a:r>
            <a:r>
              <a:rPr lang="en-US" sz="1800" dirty="0" err="1" smtClean="0"/>
              <a:t>Wille</a:t>
            </a:r>
            <a:r>
              <a:rPr lang="en-US" sz="1800" dirty="0" smtClean="0"/>
              <a:t> “The Physics of Particle Accelerators”</a:t>
            </a:r>
          </a:p>
          <a:p>
            <a:pPr lvl="1"/>
            <a:r>
              <a:rPr lang="en-US" sz="1600" dirty="0" smtClean="0"/>
              <a:t>Same comments</a:t>
            </a:r>
          </a:p>
          <a:p>
            <a:r>
              <a:rPr lang="en-US" sz="1800" dirty="0" err="1"/>
              <a:t>Welmut</a:t>
            </a:r>
            <a:r>
              <a:rPr lang="en-US" sz="1800" dirty="0"/>
              <a:t> </a:t>
            </a:r>
            <a:r>
              <a:rPr lang="en-US" sz="1800" dirty="0" err="1"/>
              <a:t>Wiedemann</a:t>
            </a:r>
            <a:r>
              <a:rPr lang="en-US" sz="1800" dirty="0"/>
              <a:t>, “Particle Accelerator Physics”</a:t>
            </a:r>
          </a:p>
          <a:p>
            <a:pPr lvl="1"/>
            <a:r>
              <a:rPr lang="en-US" sz="1600" dirty="0"/>
              <a:t>Probably the most complete and thorough book around (originally two volumes)</a:t>
            </a:r>
          </a:p>
          <a:p>
            <a:pPr lvl="1"/>
            <a:r>
              <a:rPr lang="en-US" sz="1600" dirty="0" smtClean="0"/>
              <a:t>Scope very large and mathematical level </a:t>
            </a:r>
            <a:r>
              <a:rPr lang="en-US" sz="1600" i="1" dirty="0" smtClean="0"/>
              <a:t>very</a:t>
            </a:r>
            <a:r>
              <a:rPr lang="en-US" sz="1600" dirty="0" smtClean="0"/>
              <a:t> high, even for the graduate course.</a:t>
            </a:r>
            <a:endParaRPr lang="en-US" sz="1600" dirty="0"/>
          </a:p>
          <a:p>
            <a:r>
              <a:rPr lang="en-US" sz="2000" dirty="0" smtClean="0"/>
              <a:t>Fermilab “Accelerator Concepts” (“Rookie Book”)</a:t>
            </a:r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tinyurl.com</a:t>
            </a:r>
            <a:r>
              <a:rPr lang="en-US" sz="1600" dirty="0" smtClean="0"/>
              <a:t>/FNAL-concepts</a:t>
            </a:r>
            <a:endParaRPr lang="en-US" sz="1600" dirty="0" smtClean="0"/>
          </a:p>
          <a:p>
            <a:pPr lvl="1"/>
            <a:r>
              <a:rPr lang="en-US" sz="1600" dirty="0" smtClean="0"/>
              <a:t>Particularly chapters II-IV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7" y="1585540"/>
            <a:ext cx="8251825" cy="4541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Lecture: 9-12</a:t>
            </a:r>
          </a:p>
          <a:p>
            <a:pPr lvl="1"/>
            <a:r>
              <a:rPr lang="en-US" dirty="0" smtClean="0"/>
              <a:t>Will lecture in the afternoon a bit today.</a:t>
            </a:r>
          </a:p>
          <a:p>
            <a:r>
              <a:rPr lang="en-US" dirty="0" smtClean="0"/>
              <a:t>Lunch: 12-1:30</a:t>
            </a:r>
          </a:p>
          <a:p>
            <a:r>
              <a:rPr lang="en-US" dirty="0" smtClean="0"/>
              <a:t>Labs: 1:30-5:00</a:t>
            </a:r>
          </a:p>
          <a:p>
            <a:r>
              <a:rPr lang="en-US" dirty="0" smtClean="0"/>
              <a:t>Problem sessions: 7-??</a:t>
            </a:r>
          </a:p>
          <a:p>
            <a:r>
              <a:rPr lang="en-US" dirty="0" smtClean="0"/>
              <a:t>Homework every day except Friday and next Thursday, to be turned in the next day.</a:t>
            </a:r>
          </a:p>
          <a:p>
            <a:pPr lvl="1"/>
            <a:r>
              <a:rPr lang="en-US" dirty="0" smtClean="0"/>
              <a:t>Students are encouraged to work together on homework</a:t>
            </a:r>
          </a:p>
          <a:p>
            <a:r>
              <a:rPr lang="en-US" dirty="0" smtClean="0"/>
              <a:t>In-class exam next Friday.</a:t>
            </a:r>
          </a:p>
          <a:p>
            <a:r>
              <a:rPr lang="en-US" dirty="0" smtClean="0"/>
              <a:t>As lectures, homework, and other material are ready, they will be put at:</a:t>
            </a:r>
          </a:p>
          <a:p>
            <a:pPr lvl="1"/>
            <a:r>
              <a:rPr lang="en-US" dirty="0" smtClean="0"/>
              <a:t>http://home.fnal.gov/~prebys/misc/uspas_2016/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41" y="440737"/>
            <a:ext cx="8262937" cy="441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Schedule (</a:t>
            </a:r>
            <a:r>
              <a:rPr lang="en-US" i="1" dirty="0" smtClean="0"/>
              <a:t>very</a:t>
            </a:r>
            <a:r>
              <a:rPr lang="en-US" dirty="0" smtClean="0"/>
              <a:t> approximate)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35555"/>
              </p:ext>
            </p:extLst>
          </p:nvPr>
        </p:nvGraphicFramePr>
        <p:xfrm>
          <a:off x="737316" y="1011827"/>
          <a:ext cx="773172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/>
                <a:gridCol w="1418334"/>
                <a:gridCol w="1368389"/>
                <a:gridCol w="1368972"/>
                <a:gridCol w="1276557"/>
                <a:gridCol w="1362100"/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Mon. (6/13)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Tues. (6/14)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Wed. (6/15)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Thu. (6/16)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Fri. (6/17)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Lecture: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 smtClean="0"/>
                        <a:t>Formalities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 smtClean="0"/>
                        <a:t>Introduction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baseline="0" dirty="0" smtClean="0"/>
                        <a:t>Basics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Lecture:</a:t>
                      </a:r>
                    </a:p>
                    <a:p>
                      <a:r>
                        <a:rPr lang="en-US" sz="1000" dirty="0" smtClean="0"/>
                        <a:t>- Transverse Motion 1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Lecture</a:t>
                      </a:r>
                    </a:p>
                    <a:p>
                      <a:r>
                        <a:rPr lang="en-US" sz="1000" dirty="0" smtClean="0"/>
                        <a:t>- Transverse Motion 2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Lecture</a:t>
                      </a:r>
                      <a:r>
                        <a:rPr lang="en-US" sz="1000" dirty="0" smtClean="0"/>
                        <a:t>: </a:t>
                      </a:r>
                    </a:p>
                    <a:p>
                      <a:r>
                        <a:rPr lang="en-US" sz="1000" dirty="0" smtClean="0"/>
                        <a:t> - Lattice Imperfections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smtClean="0"/>
                        <a:t>and corrections</a:t>
                      </a:r>
                    </a:p>
                    <a:p>
                      <a:r>
                        <a:rPr lang="en-US" sz="1000" baseline="0" dirty="0" smtClean="0"/>
                        <a:t>- Insertions</a:t>
                      </a:r>
                      <a:endParaRPr lang="en-US" sz="1000" dirty="0" smtClean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Guest Lecture </a:t>
                      </a:r>
                      <a:r>
                        <a:rPr lang="en-US" sz="1000" dirty="0" smtClean="0"/>
                        <a:t>(Brian </a:t>
                      </a:r>
                      <a:r>
                        <a:rPr lang="en-US" sz="1000" dirty="0" err="1" smtClean="0"/>
                        <a:t>Beaudoin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1:00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Lecture</a:t>
                      </a:r>
                      <a:r>
                        <a:rPr lang="en-US" sz="1000" dirty="0" smtClean="0"/>
                        <a:t> (cont’d)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Lab Introduction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4:00</a:t>
                      </a:r>
                      <a:r>
                        <a:rPr lang="en-US" sz="1200" baseline="0" dirty="0" smtClean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42098"/>
              </p:ext>
            </p:extLst>
          </p:nvPr>
        </p:nvGraphicFramePr>
        <p:xfrm>
          <a:off x="738372" y="3954145"/>
          <a:ext cx="773172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/>
                <a:gridCol w="1418334"/>
                <a:gridCol w="1454223"/>
                <a:gridCol w="1388420"/>
                <a:gridCol w="1171275"/>
                <a:gridCol w="1362100"/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Mon. (6/20)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Tues. (6/21)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Wed. (6/22)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Thu. (6/23)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Fri. (6/24)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Longitudinal Motion 1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Longitudinal Motion 2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Lecture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Collective effects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Instability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 smtClean="0"/>
                        <a:t>Colliders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baseline="0" dirty="0" err="1" smtClean="0"/>
                        <a:t>Luminoity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Lecture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 smtClean="0"/>
                        <a:t>Special topics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 smtClean="0"/>
                        <a:t>Requests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 smtClean="0"/>
                        <a:t>In</a:t>
                      </a:r>
                      <a:r>
                        <a:rPr lang="en-US" sz="1000" b="1" baseline="0" dirty="0" smtClean="0"/>
                        <a:t>-class final exam</a:t>
                      </a:r>
                      <a:endParaRPr lang="en-US" sz="10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/>
                        <a:t>Lunch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End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1:00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b="1" dirty="0" smtClean="0"/>
                        <a:t>Lab</a:t>
                      </a:r>
                      <a:endParaRPr lang="en-US" sz="1000" b="1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4:00</a:t>
                      </a:r>
                      <a:r>
                        <a:rPr lang="en-US" sz="1200" baseline="0" dirty="0" smtClean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7204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the details of my lectures will be in my PowerPoint slides, which I will copy and hand out (they’ll also be available online).</a:t>
            </a:r>
          </a:p>
          <a:p>
            <a:pPr lvl="1"/>
            <a:r>
              <a:rPr lang="en-US" dirty="0" smtClean="0"/>
              <a:t>This is first time I’m teaching this course, so there </a:t>
            </a:r>
            <a:r>
              <a:rPr lang="en-US" i="1" dirty="0" smtClean="0"/>
              <a:t>will</a:t>
            </a:r>
            <a:r>
              <a:rPr lang="en-US" dirty="0" smtClean="0"/>
              <a:t> be mistakes in the slides, </a:t>
            </a:r>
            <a:r>
              <a:rPr lang="en-US" smtClean="0"/>
              <a:t>which I’ll correct </a:t>
            </a:r>
            <a:r>
              <a:rPr lang="en-US" dirty="0" smtClean="0"/>
              <a:t>in the online version if and when we catch them.</a:t>
            </a:r>
          </a:p>
          <a:p>
            <a:r>
              <a:rPr lang="en-US" dirty="0" smtClean="0"/>
              <a:t>I will often write on the board simply as a way to pace myself (otherwise, I find I go way too fast).  Sometimes this will involve simply copying what’s on the slides.  </a:t>
            </a:r>
          </a:p>
          <a:p>
            <a:r>
              <a:rPr lang="en-US" dirty="0" smtClean="0"/>
              <a:t>I’ll also work through a lot of problems and examples that aren’t in the slides, so that’s where you’ll want to take notes.  I’ll copy and distribute any I think are particularly valuable, but don’t count on it. </a:t>
            </a:r>
          </a:p>
          <a:p>
            <a:r>
              <a:rPr lang="en-US" dirty="0" smtClean="0"/>
              <a:t>I used to think that if people didn’t ask questions, it’s because they understood everything I was saying.  Now I know the opposite is true, so if I don’t get any questions, I’ll keep slowing down until I do.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034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hope this course will provide you with…</a:t>
            </a:r>
          </a:p>
          <a:p>
            <a:pPr lvl="1"/>
            <a:r>
              <a:rPr lang="en-US" dirty="0" smtClean="0"/>
              <a:t>a rigorous foundation of the underlying physics of particle accelerators, </a:t>
            </a:r>
          </a:p>
          <a:p>
            <a:pPr lvl="2"/>
            <a:r>
              <a:rPr lang="en-US" dirty="0" smtClean="0"/>
              <a:t>Fairly sophisticated understanding of </a:t>
            </a:r>
            <a:r>
              <a:rPr lang="en-US" smtClean="0"/>
              <a:t>their operations. </a:t>
            </a:r>
            <a:endParaRPr lang="en-US" dirty="0" smtClean="0"/>
          </a:p>
          <a:p>
            <a:pPr lvl="2"/>
            <a:r>
              <a:rPr lang="en-US" dirty="0" smtClean="0"/>
              <a:t>The background to pursue more advanced studies on your own (or in further classes).</a:t>
            </a:r>
          </a:p>
          <a:p>
            <a:pPr lvl="1"/>
            <a:r>
              <a:rPr lang="en-US" dirty="0" smtClean="0"/>
              <a:t>a quantitative overview of the state of the art, as well as current and future challenges.</a:t>
            </a:r>
          </a:p>
          <a:p>
            <a:pPr lvl="1"/>
            <a:r>
              <a:rPr lang="en-US" dirty="0" smtClean="0"/>
              <a:t>familiarity with enabling and related technologies:</a:t>
            </a:r>
          </a:p>
          <a:p>
            <a:pPr lvl="2"/>
            <a:r>
              <a:rPr lang="en-US" dirty="0" smtClean="0"/>
              <a:t>Magnets </a:t>
            </a:r>
          </a:p>
          <a:p>
            <a:pPr lvl="2"/>
            <a:r>
              <a:rPr lang="en-US" dirty="0" smtClean="0"/>
              <a:t>RF</a:t>
            </a:r>
          </a:p>
          <a:p>
            <a:pPr lvl="2"/>
            <a:r>
              <a:rPr lang="en-US" dirty="0" smtClean="0"/>
              <a:t>Instrumentation</a:t>
            </a:r>
          </a:p>
          <a:p>
            <a:pPr lvl="2"/>
            <a:r>
              <a:rPr lang="en-US" dirty="0" smtClean="0"/>
              <a:t>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>
                <a:hlinkClick r:id="rId2"/>
              </a:rPr>
              <a:t>prebys@fnal.gov</a:t>
            </a:r>
            <a:endParaRPr lang="en-US" dirty="0" smtClean="0"/>
          </a:p>
          <a:p>
            <a:pPr lvl="1"/>
            <a:r>
              <a:rPr lang="en-US" dirty="0" smtClean="0"/>
              <a:t>630-336-1893</a:t>
            </a:r>
          </a:p>
          <a:p>
            <a:r>
              <a:rPr lang="en-US" dirty="0" smtClean="0"/>
              <a:t>Lab Instructor: Elvin Harms, FNAL</a:t>
            </a:r>
          </a:p>
          <a:p>
            <a:pPr lvl="1"/>
            <a:r>
              <a:rPr lang="en-US" dirty="0" smtClean="0">
                <a:hlinkClick r:id="rId3"/>
              </a:rPr>
              <a:t>harms@fnal.gov</a:t>
            </a:r>
            <a:endParaRPr lang="en-US" dirty="0" smtClean="0"/>
          </a:p>
          <a:p>
            <a:r>
              <a:rPr lang="en-US" dirty="0" smtClean="0"/>
              <a:t>TA: Brian </a:t>
            </a:r>
            <a:r>
              <a:rPr lang="en-US" dirty="0" err="1" smtClean="0"/>
              <a:t>Beaudoin</a:t>
            </a:r>
            <a:r>
              <a:rPr lang="en-US" dirty="0" smtClean="0"/>
              <a:t>, University of Maryland</a:t>
            </a:r>
          </a:p>
          <a:p>
            <a:pPr lvl="1"/>
            <a:r>
              <a:rPr lang="en-US" dirty="0">
                <a:hlinkClick r:id="rId4"/>
              </a:rPr>
              <a:t>beaudoin@</a:t>
            </a:r>
            <a:r>
              <a:rPr lang="en-US" dirty="0" smtClean="0">
                <a:hlinkClick r:id="rId4"/>
              </a:rPr>
              <a:t>umd.edu</a:t>
            </a:r>
            <a:endParaRPr lang="en-US" dirty="0" smtClean="0"/>
          </a:p>
          <a:p>
            <a:r>
              <a:rPr lang="en-US" dirty="0" smtClean="0"/>
              <a:t>Grader: Bryant Garcia, Stanford</a:t>
            </a:r>
          </a:p>
          <a:p>
            <a:pPr lvl="1"/>
            <a:r>
              <a:rPr lang="en-US" dirty="0" smtClean="0">
                <a:hlinkClick r:id="rId5"/>
              </a:rPr>
              <a:t>bryantg</a:t>
            </a:r>
            <a:r>
              <a:rPr lang="en-US" dirty="0">
                <a:hlinkClick r:id="rId5"/>
              </a:rPr>
              <a:t>@</a:t>
            </a:r>
            <a:r>
              <a:rPr lang="en-US" dirty="0" smtClean="0">
                <a:hlinkClick r:id="rId5"/>
              </a:rPr>
              <a:t>stanford.edu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warnings right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8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course is intended to cover in two very intense weeks the material that would be in a </a:t>
            </a:r>
            <a:r>
              <a:rPr lang="en-US" i="1" dirty="0" smtClean="0"/>
              <a:t>full semester</a:t>
            </a:r>
            <a:r>
              <a:rPr lang="en-US" dirty="0" smtClean="0"/>
              <a:t> university course </a:t>
            </a:r>
          </a:p>
          <a:p>
            <a:pPr lvl="1"/>
            <a:r>
              <a:rPr lang="en-US" dirty="0" smtClean="0"/>
              <a:t>That’s the mandate; there’s nothing I can do about it</a:t>
            </a:r>
          </a:p>
          <a:p>
            <a:r>
              <a:rPr lang="en-US" dirty="0" smtClean="0"/>
              <a:t>Students have a pretty broad range of backgrounds, so some will struggle more than others.</a:t>
            </a:r>
          </a:p>
          <a:p>
            <a:r>
              <a:rPr lang="en-US" dirty="0" smtClean="0"/>
              <a:t>If you get behind, you will never catch up!</a:t>
            </a:r>
          </a:p>
          <a:p>
            <a:pPr lvl="1"/>
            <a:r>
              <a:rPr lang="en-US" dirty="0" smtClean="0"/>
              <a:t>Ask questions</a:t>
            </a:r>
          </a:p>
          <a:p>
            <a:pPr lvl="1"/>
            <a:r>
              <a:rPr lang="en-US" dirty="0" smtClean="0"/>
              <a:t>Attend help sessions</a:t>
            </a:r>
          </a:p>
          <a:p>
            <a:pPr lvl="1"/>
            <a:r>
              <a:rPr lang="en-US" dirty="0" smtClean="0"/>
              <a:t>Work together</a:t>
            </a:r>
          </a:p>
          <a:p>
            <a:r>
              <a:rPr lang="en-US" dirty="0" smtClean="0"/>
              <a:t>This is my first time teaching the Fundamentals course*, and if I go off track, we all will never catch up</a:t>
            </a:r>
          </a:p>
          <a:p>
            <a:pPr lvl="1"/>
            <a:r>
              <a:rPr lang="en-US" dirty="0" smtClean="0"/>
              <a:t>I appreciate feedback and constructive criticism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8709" y="6361834"/>
            <a:ext cx="3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*taught the graduate course a few times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Demographics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06" t="1593" r="11065" b="1609"/>
          <a:stretch/>
        </p:blipFill>
        <p:spPr>
          <a:xfrm>
            <a:off x="385175" y="1655290"/>
            <a:ext cx="4434716" cy="4044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07" t="1186" r="17905" b="2267"/>
          <a:stretch/>
        </p:blipFill>
        <p:spPr>
          <a:xfrm>
            <a:off x="5007275" y="1686523"/>
            <a:ext cx="3591494" cy="3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16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34" y="160658"/>
            <a:ext cx="8229600" cy="990600"/>
          </a:xfrm>
        </p:spPr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61" y="1050671"/>
            <a:ext cx="6694561" cy="56771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1984: BS in Engineering Physics, University of Arizona</a:t>
            </a:r>
          </a:p>
          <a:p>
            <a:pPr lvl="1"/>
            <a:r>
              <a:rPr lang="en-US" dirty="0" smtClean="0"/>
              <a:t>Got a job in an HEP group after being fired from a gas station.</a:t>
            </a:r>
            <a:endParaRPr lang="en-US" dirty="0" smtClean="0"/>
          </a:p>
          <a:p>
            <a:r>
              <a:rPr lang="en-US" dirty="0" smtClean="0"/>
              <a:t>1984-1990: Grad Student, University of Rochester</a:t>
            </a:r>
          </a:p>
          <a:p>
            <a:pPr lvl="1"/>
            <a:r>
              <a:rPr lang="en-US" dirty="0" smtClean="0"/>
              <a:t>PhD topic: Direct Photon Production in </a:t>
            </a:r>
            <a:r>
              <a:rPr lang="en-US" dirty="0" err="1" smtClean="0"/>
              <a:t>Hadronic</a:t>
            </a:r>
            <a:r>
              <a:rPr lang="en-US" dirty="0" smtClean="0"/>
              <a:t> Interactions</a:t>
            </a:r>
          </a:p>
          <a:p>
            <a:r>
              <a:rPr lang="en-US" dirty="0" smtClean="0"/>
              <a:t>1990-1992: CERN Fellow, CERN</a:t>
            </a:r>
          </a:p>
          <a:p>
            <a:pPr lvl="1"/>
            <a:r>
              <a:rPr lang="en-US" dirty="0" smtClean="0"/>
              <a:t>Studied </a:t>
            </a:r>
            <a:r>
              <a:rPr lang="en-US" dirty="0" err="1" smtClean="0"/>
              <a:t>e+e</a:t>
            </a:r>
            <a:r>
              <a:rPr lang="en-US" dirty="0" smtClean="0"/>
              <a:t>- reactions on the OPAL Experiment at LEP</a:t>
            </a:r>
          </a:p>
          <a:p>
            <a:r>
              <a:rPr lang="en-US" dirty="0" smtClean="0"/>
              <a:t>1992-2001: RA and Assistant Professor, Princeton U.</a:t>
            </a:r>
          </a:p>
          <a:p>
            <a:pPr lvl="1"/>
            <a:r>
              <a:rPr lang="en-US" dirty="0" smtClean="0"/>
              <a:t>GEM Experiment at the Superconducting Super Collider </a:t>
            </a:r>
          </a:p>
          <a:p>
            <a:pPr lvl="1"/>
            <a:r>
              <a:rPr lang="en-US" dirty="0" smtClean="0"/>
              <a:t>Belle CP Violation Experiment at KEK, Japan</a:t>
            </a:r>
          </a:p>
          <a:p>
            <a:pPr lvl="1"/>
            <a:r>
              <a:rPr lang="en-US" dirty="0" smtClean="0"/>
              <a:t>Nonlinear QED in E-144 Experiment at SLAC</a:t>
            </a:r>
          </a:p>
          <a:p>
            <a:r>
              <a:rPr lang="en-US" dirty="0" smtClean="0"/>
              <a:t>2001-Present: Scientist, Fermilab</a:t>
            </a:r>
          </a:p>
          <a:p>
            <a:pPr lvl="1"/>
            <a:r>
              <a:rPr lang="en-US" dirty="0" smtClean="0"/>
              <a:t>Past:</a:t>
            </a:r>
          </a:p>
          <a:p>
            <a:pPr lvl="2"/>
            <a:r>
              <a:rPr lang="en-US" dirty="0" err="1" smtClean="0"/>
              <a:t>MiniBooNE</a:t>
            </a:r>
            <a:r>
              <a:rPr lang="en-US" dirty="0" smtClean="0"/>
              <a:t> short baseline neutrino oscillation experiment</a:t>
            </a:r>
            <a:endParaRPr lang="en-US" dirty="0"/>
          </a:p>
          <a:p>
            <a:pPr lvl="2"/>
            <a:r>
              <a:rPr lang="en-US" dirty="0" smtClean="0"/>
              <a:t>Proton Source Department Head</a:t>
            </a:r>
          </a:p>
          <a:p>
            <a:pPr lvl="2"/>
            <a:r>
              <a:rPr lang="en-US" dirty="0" smtClean="0"/>
              <a:t>Director of LHC Accelerator Research Program (LARP)</a:t>
            </a:r>
          </a:p>
          <a:p>
            <a:pPr lvl="2"/>
            <a:r>
              <a:rPr lang="en-US" dirty="0"/>
              <a:t>Director of Joint </a:t>
            </a:r>
            <a:r>
              <a:rPr lang="en-US" dirty="0" smtClean="0"/>
              <a:t>University-Laboratory </a:t>
            </a:r>
            <a:r>
              <a:rPr lang="en-US" dirty="0"/>
              <a:t>PhD </a:t>
            </a:r>
            <a:r>
              <a:rPr lang="en-US" dirty="0" smtClean="0"/>
              <a:t>Program	</a:t>
            </a:r>
          </a:p>
          <a:p>
            <a:pPr lvl="1"/>
            <a:r>
              <a:rPr lang="en-US" dirty="0" smtClean="0"/>
              <a:t>Present:</a:t>
            </a:r>
          </a:p>
          <a:p>
            <a:pPr lvl="2"/>
            <a:r>
              <a:rPr lang="en-US" dirty="0" smtClean="0"/>
              <a:t>Mu2e rare </a:t>
            </a:r>
            <a:r>
              <a:rPr lang="en-US" dirty="0" err="1" smtClean="0"/>
              <a:t>muon</a:t>
            </a:r>
            <a:r>
              <a:rPr lang="en-US" dirty="0" smtClean="0"/>
              <a:t> conversion experiment</a:t>
            </a:r>
          </a:p>
          <a:p>
            <a:pPr lvl="2"/>
            <a:r>
              <a:rPr lang="en-US" dirty="0" smtClean="0"/>
              <a:t>Integrable Optics Test Accelerator (IOTA) proton injection</a:t>
            </a:r>
          </a:p>
          <a:p>
            <a:pPr lvl="2"/>
            <a:r>
              <a:rPr lang="en-US" dirty="0" smtClean="0"/>
              <a:t>Program director for Lee </a:t>
            </a:r>
            <a:r>
              <a:rPr lang="en-US" dirty="0" err="1" smtClean="0"/>
              <a:t>Teng</a:t>
            </a:r>
            <a:r>
              <a:rPr lang="en-US" dirty="0" smtClean="0"/>
              <a:t> Undergraduate Internship</a:t>
            </a:r>
          </a:p>
          <a:p>
            <a:pPr lvl="2"/>
            <a:r>
              <a:rPr lang="en-US" dirty="0" smtClean="0"/>
              <a:t>Occasional Instructor at USPAS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17888" y="1420804"/>
            <a:ext cx="353945" cy="2413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026005" y="3846904"/>
            <a:ext cx="353945" cy="26064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5523" y="2295298"/>
            <a:ext cx="131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Experimental HEP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820" y="4898379"/>
            <a:ext cx="159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Accelerator Physics (mostly)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69" y="3051969"/>
            <a:ext cx="312319" cy="2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11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rochester 9.00.39 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87" y="611977"/>
            <a:ext cx="3497666" cy="5293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024" y="5966805"/>
            <a:ext cx="3427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Fermilab E-706 Rochester Group</a:t>
            </a:r>
          </a:p>
          <a:p>
            <a:pPr algn="ctr"/>
            <a:r>
              <a:rPr lang="en-US" sz="1600" dirty="0" smtClean="0">
                <a:latin typeface="+mn-lt"/>
              </a:rPr>
              <a:t>~1987</a:t>
            </a:r>
            <a:endParaRPr lang="en-US" sz="1600" dirty="0" smtClean="0">
              <a:latin typeface="+mn-lt"/>
            </a:endParaRPr>
          </a:p>
        </p:txBody>
      </p:sp>
      <p:pic>
        <p:nvPicPr>
          <p:cNvPr id="11" name="Picture 10" descr="rochester 9.00.39 AM-0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031" y="1390235"/>
            <a:ext cx="1971316" cy="269965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340987" y="2646813"/>
            <a:ext cx="2249183" cy="1009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48093" y="4130864"/>
            <a:ext cx="9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Me</a:t>
            </a:r>
            <a:endParaRPr lang="en-US" sz="1400" dirty="0" smtClean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92298" y="2921608"/>
            <a:ext cx="1438858" cy="16070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1538" y="4620448"/>
            <a:ext cx="231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“Buck’s River Road Exxon”</a:t>
            </a:r>
            <a:endParaRPr 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0496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going to spend today on the basics, as well as a fairly qualitative overview of everything we’re </a:t>
            </a:r>
            <a:r>
              <a:rPr lang="en-US" i="1" dirty="0" smtClean="0"/>
              <a:t>going</a:t>
            </a:r>
            <a:r>
              <a:rPr lang="en-US" dirty="0" smtClean="0"/>
              <a:t> to learn</a:t>
            </a:r>
          </a:p>
          <a:p>
            <a:pPr lvl="1"/>
            <a:r>
              <a:rPr lang="en-US" dirty="0" smtClean="0"/>
              <a:t>This will hopefully level the playing field in terms of previous experience and exposure to the concepts</a:t>
            </a:r>
          </a:p>
          <a:p>
            <a:r>
              <a:rPr lang="en-US" dirty="0" smtClean="0"/>
              <a:t>I’m planning to give an in depth treatment of</a:t>
            </a:r>
          </a:p>
          <a:p>
            <a:pPr lvl="1"/>
            <a:r>
              <a:rPr lang="en-US" dirty="0" smtClean="0"/>
              <a:t>Transverse motion</a:t>
            </a:r>
          </a:p>
          <a:p>
            <a:pPr lvl="2"/>
            <a:r>
              <a:rPr lang="en-US" dirty="0" smtClean="0"/>
              <a:t>Strong </a:t>
            </a:r>
            <a:r>
              <a:rPr lang="en-US" dirty="0" err="1" smtClean="0"/>
              <a:t>focuusing</a:t>
            </a:r>
            <a:endParaRPr lang="en-US" dirty="0" smtClean="0"/>
          </a:p>
          <a:p>
            <a:pPr lvl="2"/>
            <a:r>
              <a:rPr lang="en-US" dirty="0" smtClean="0"/>
              <a:t>Lattice functions</a:t>
            </a:r>
          </a:p>
          <a:p>
            <a:pPr lvl="1"/>
            <a:r>
              <a:rPr lang="en-US" dirty="0" smtClean="0"/>
              <a:t>Longitudinal motion</a:t>
            </a:r>
            <a:endParaRPr lang="en-US" dirty="0"/>
          </a:p>
          <a:p>
            <a:pPr lvl="2"/>
            <a:r>
              <a:rPr lang="en-US" dirty="0" smtClean="0"/>
              <a:t>Acceleration</a:t>
            </a:r>
          </a:p>
          <a:p>
            <a:pPr lvl="2"/>
            <a:r>
              <a:rPr lang="en-US" dirty="0" smtClean="0"/>
              <a:t>Synchrotron motion</a:t>
            </a:r>
          </a:p>
          <a:p>
            <a:r>
              <a:rPr lang="en-US" dirty="0" smtClean="0"/>
              <a:t>More qualitative treatment of general topics in the field</a:t>
            </a:r>
          </a:p>
          <a:p>
            <a:pPr lvl="1"/>
            <a:r>
              <a:rPr lang="en-US" dirty="0" smtClean="0"/>
              <a:t>Will mix up the two, to give your brains a rest.</a:t>
            </a:r>
            <a:br>
              <a:rPr lang="en-US" dirty="0" smtClean="0"/>
            </a:br>
            <a:r>
              <a:rPr lang="en-US" dirty="0" smtClean="0"/>
              <a:t>	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chose Edwards and </a:t>
            </a:r>
            <a:r>
              <a:rPr lang="en-US" dirty="0" err="1" smtClean="0"/>
              <a:t>Syphers</a:t>
            </a:r>
            <a:r>
              <a:rPr lang="en-US" dirty="0" smtClean="0"/>
              <a:t> “An Introduction to the Physics or High Energy Accelerators” as the primary course text because</a:t>
            </a:r>
          </a:p>
          <a:p>
            <a:pPr lvl="1"/>
            <a:r>
              <a:rPr lang="en-US" dirty="0" smtClean="0"/>
              <a:t>It’s the book I learned from</a:t>
            </a:r>
          </a:p>
          <a:p>
            <a:pPr lvl="1"/>
            <a:r>
              <a:rPr lang="en-US" dirty="0" smtClean="0"/>
              <a:t>I find the mathematical level appropriate to a broad range of students.</a:t>
            </a:r>
          </a:p>
          <a:p>
            <a:pPr lvl="1"/>
            <a:r>
              <a:rPr lang="en-US" dirty="0" smtClean="0"/>
              <a:t>It was written by Fermilab people, so it uses conventions that I’m familiar with.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the same book I use for the graduate course, but we’ll cover much less of it, and at a less rigorous level.</a:t>
            </a:r>
          </a:p>
          <a:p>
            <a:pPr lvl="1"/>
            <a:r>
              <a:rPr lang="en-US" dirty="0" smtClean="0"/>
              <a:t>I won’t stick to the order of the book.  In particular, </a:t>
            </a:r>
            <a:r>
              <a:rPr lang="en-US" dirty="0"/>
              <a:t>l</a:t>
            </a:r>
            <a:r>
              <a:rPr lang="en-US" dirty="0" smtClean="0"/>
              <a:t>ike most people who use it, I’ll switch the order of Chapter 2 (longitudinal motion) and 3 (transverse motion)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USPAS, Ft. Collins, CO,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Acclerator Fundamentals: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2360</TotalTime>
  <Words>1463</Words>
  <Application>Microsoft Macintosh PowerPoint</Application>
  <PresentationFormat>On-screen Show (4:3)</PresentationFormat>
  <Paragraphs>223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Formalities</vt:lpstr>
      <vt:lpstr>Goals of this course</vt:lpstr>
      <vt:lpstr>Course Personnel</vt:lpstr>
      <vt:lpstr>Some warnings right up front</vt:lpstr>
      <vt:lpstr>Class Demographics</vt:lpstr>
      <vt:lpstr>My Background</vt:lpstr>
      <vt:lpstr>PowerPoint Presentation</vt:lpstr>
      <vt:lpstr>General Plan</vt:lpstr>
      <vt:lpstr>A note on text</vt:lpstr>
      <vt:lpstr>Other references</vt:lpstr>
      <vt:lpstr>Tentative Schedule </vt:lpstr>
      <vt:lpstr>Course Schedule (very approximate)</vt:lpstr>
      <vt:lpstr>Lecture Style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137</cp:revision>
  <dcterms:created xsi:type="dcterms:W3CDTF">2003-06-24T14:15:57Z</dcterms:created>
  <dcterms:modified xsi:type="dcterms:W3CDTF">2016-06-09T16:02:46Z</dcterms:modified>
</cp:coreProperties>
</file>