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4" r:id="rId3"/>
    <p:sldId id="257" r:id="rId4"/>
    <p:sldId id="258" r:id="rId5"/>
    <p:sldId id="259" r:id="rId6"/>
    <p:sldId id="29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5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6FF"/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7"/>
  </p:normalViewPr>
  <p:slideViewPr>
    <p:cSldViewPr snapToGrid="0">
      <p:cViewPr varScale="1">
        <p:scale>
          <a:sx n="84" d="100"/>
          <a:sy n="84" d="100"/>
        </p:scale>
        <p:origin x="-1128" y="-104"/>
      </p:cViewPr>
      <p:guideLst>
        <p:guide orient="horz" pos="42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wmf"/><Relationship Id="rId3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1" Type="http://schemas.openxmlformats.org/officeDocument/2006/relationships/image" Target="../media/image74.emf"/><Relationship Id="rId2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4" Type="http://schemas.openxmlformats.org/officeDocument/2006/relationships/image" Target="../media/image89.emf"/><Relationship Id="rId1" Type="http://schemas.openxmlformats.org/officeDocument/2006/relationships/image" Target="../media/image86.emf"/><Relationship Id="rId2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Relationship Id="rId2" Type="http://schemas.openxmlformats.org/officeDocument/2006/relationships/image" Target="../media/image91.emf"/><Relationship Id="rId3" Type="http://schemas.openxmlformats.org/officeDocument/2006/relationships/image" Target="../media/image9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Relationship Id="rId2" Type="http://schemas.openxmlformats.org/officeDocument/2006/relationships/image" Target="../media/image9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Relationship Id="rId2" Type="http://schemas.openxmlformats.org/officeDocument/2006/relationships/image" Target="../media/image100.wmf"/><Relationship Id="rId3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Relationship Id="rId2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4" Type="http://schemas.openxmlformats.org/officeDocument/2006/relationships/image" Target="../media/image107.emf"/><Relationship Id="rId1" Type="http://schemas.openxmlformats.org/officeDocument/2006/relationships/image" Target="../media/image104.wmf"/><Relationship Id="rId2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4" Type="http://schemas.openxmlformats.org/officeDocument/2006/relationships/image" Target="../media/image116.wmf"/><Relationship Id="rId5" Type="http://schemas.openxmlformats.org/officeDocument/2006/relationships/image" Target="../media/image117.wmf"/><Relationship Id="rId6" Type="http://schemas.openxmlformats.org/officeDocument/2006/relationships/image" Target="../media/image118.wmf"/><Relationship Id="rId7" Type="http://schemas.openxmlformats.org/officeDocument/2006/relationships/image" Target="../media/image119.wmf"/><Relationship Id="rId8" Type="http://schemas.openxmlformats.org/officeDocument/2006/relationships/image" Target="../media/image120.wmf"/><Relationship Id="rId1" Type="http://schemas.openxmlformats.org/officeDocument/2006/relationships/image" Target="../media/image113.wmf"/><Relationship Id="rId2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Ft. Collins, CO, June 13-24, 2016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  <p:sldLayoutId id="2147483768" r:id="rId12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" charset="2"/>
        <a:buChar char="u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" charset="2"/>
        <a:buChar char="§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5.emf"/><Relationship Id="rId5" Type="http://schemas.openxmlformats.org/officeDocument/2006/relationships/image" Target="../media/image28.emf"/><Relationship Id="rId6" Type="http://schemas.openxmlformats.org/officeDocument/2006/relationships/image" Target="../media/image29.png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0.emf"/><Relationship Id="rId5" Type="http://schemas.openxmlformats.org/officeDocument/2006/relationships/image" Target="../media/image33.png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47.emf"/><Relationship Id="rId13" Type="http://schemas.openxmlformats.org/officeDocument/2006/relationships/image" Target="../media/image4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5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53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58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61.emf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oleObject" Target="../embeddings/oleObject41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image" Target="../media/image68.wmf"/><Relationship Id="rId5" Type="http://schemas.openxmlformats.org/officeDocument/2006/relationships/image" Target="../media/image69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65.emf"/><Relationship Id="rId8" Type="http://schemas.openxmlformats.org/officeDocument/2006/relationships/image" Target="../media/image70.png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6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72.emf"/><Relationship Id="rId7" Type="http://schemas.openxmlformats.org/officeDocument/2006/relationships/image" Target="../media/image67.wmf"/><Relationship Id="rId8" Type="http://schemas.openxmlformats.org/officeDocument/2006/relationships/image" Target="../media/image68.wmf"/><Relationship Id="rId9" Type="http://schemas.openxmlformats.org/officeDocument/2006/relationships/image" Target="../media/image69.w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7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78.emf"/><Relationship Id="rId13" Type="http://schemas.openxmlformats.org/officeDocument/2006/relationships/oleObject" Target="../embeddings/oleObject52.bin"/><Relationship Id="rId14" Type="http://schemas.openxmlformats.org/officeDocument/2006/relationships/image" Target="../media/image7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74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75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76.e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4" Type="http://schemas.openxmlformats.org/officeDocument/2006/relationships/image" Target="../media/image69.wmf"/><Relationship Id="rId5" Type="http://schemas.openxmlformats.org/officeDocument/2006/relationships/image" Target="../media/image83.wmf"/><Relationship Id="rId6" Type="http://schemas.openxmlformats.org/officeDocument/2006/relationships/image" Target="../media/image84.w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80.w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8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8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86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87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88.emf"/><Relationship Id="rId9" Type="http://schemas.openxmlformats.org/officeDocument/2006/relationships/oleObject" Target="../embeddings/oleObject59.bin"/><Relationship Id="rId10" Type="http://schemas.openxmlformats.org/officeDocument/2006/relationships/image" Target="../media/image8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90.emf"/><Relationship Id="rId5" Type="http://schemas.openxmlformats.org/officeDocument/2006/relationships/oleObject" Target="../embeddings/oleObject61.bin"/><Relationship Id="rId6" Type="http://schemas.openxmlformats.org/officeDocument/2006/relationships/image" Target="../media/image91.e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9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9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94.wmf"/><Relationship Id="rId5" Type="http://schemas.openxmlformats.org/officeDocument/2006/relationships/image" Target="../media/image96.png"/><Relationship Id="rId6" Type="http://schemas.openxmlformats.org/officeDocument/2006/relationships/image" Target="../media/image97.jpeg"/><Relationship Id="rId7" Type="http://schemas.openxmlformats.org/officeDocument/2006/relationships/image" Target="../media/image98.png"/><Relationship Id="rId8" Type="http://schemas.openxmlformats.org/officeDocument/2006/relationships/oleObject" Target="../embeddings/oleObject65.bin"/><Relationship Id="rId9" Type="http://schemas.openxmlformats.org/officeDocument/2006/relationships/image" Target="../media/image9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99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100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101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102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103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wmf"/><Relationship Id="rId12" Type="http://schemas.openxmlformats.org/officeDocument/2006/relationships/oleObject" Target="../embeddings/oleObject73.bin"/><Relationship Id="rId13" Type="http://schemas.openxmlformats.org/officeDocument/2006/relationships/image" Target="../media/image106.emf"/><Relationship Id="rId14" Type="http://schemas.openxmlformats.org/officeDocument/2006/relationships/oleObject" Target="../embeddings/oleObject74.bin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10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8.png"/><Relationship Id="rId4" Type="http://schemas.openxmlformats.org/officeDocument/2006/relationships/image" Target="../media/image109.wmf"/><Relationship Id="rId5" Type="http://schemas.openxmlformats.org/officeDocument/2006/relationships/image" Target="../media/image110.wmf"/><Relationship Id="rId6" Type="http://schemas.openxmlformats.org/officeDocument/2006/relationships/image" Target="../media/image111.wmf"/><Relationship Id="rId7" Type="http://schemas.openxmlformats.org/officeDocument/2006/relationships/image" Target="../media/image112.w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104.wmf"/><Relationship Id="rId10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20" Type="http://schemas.openxmlformats.org/officeDocument/2006/relationships/image" Target="../media/image120.wmf"/><Relationship Id="rId10" Type="http://schemas.openxmlformats.org/officeDocument/2006/relationships/image" Target="../media/image116.wmf"/><Relationship Id="rId11" Type="http://schemas.openxmlformats.org/officeDocument/2006/relationships/oleObject" Target="../embeddings/oleObject80.bin"/><Relationship Id="rId12" Type="http://schemas.openxmlformats.org/officeDocument/2006/relationships/image" Target="../media/image117.wmf"/><Relationship Id="rId13" Type="http://schemas.openxmlformats.org/officeDocument/2006/relationships/oleObject" Target="../embeddings/oleObject81.bin"/><Relationship Id="rId14" Type="http://schemas.openxmlformats.org/officeDocument/2006/relationships/image" Target="../media/image118.wmf"/><Relationship Id="rId15" Type="http://schemas.openxmlformats.org/officeDocument/2006/relationships/oleObject" Target="../embeddings/oleObject82.bin"/><Relationship Id="rId16" Type="http://schemas.openxmlformats.org/officeDocument/2006/relationships/oleObject" Target="../embeddings/oleObject83.bin"/><Relationship Id="rId17" Type="http://schemas.openxmlformats.org/officeDocument/2006/relationships/oleObject" Target="../embeddings/oleObject84.bin"/><Relationship Id="rId18" Type="http://schemas.openxmlformats.org/officeDocument/2006/relationships/image" Target="../media/image119.wmf"/><Relationship Id="rId19" Type="http://schemas.openxmlformats.org/officeDocument/2006/relationships/oleObject" Target="../embeddings/oleObject85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6.bin"/><Relationship Id="rId4" Type="http://schemas.openxmlformats.org/officeDocument/2006/relationships/image" Target="../media/image113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114.w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1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image" Target="../media/image8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5" Type="http://schemas.openxmlformats.org/officeDocument/2006/relationships/image" Target="../media/image16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9.emf"/><Relationship Id="rId6" Type="http://schemas.openxmlformats.org/officeDocument/2006/relationships/image" Target="../media/image24.png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0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E&amp;M and Relativity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  <p:extLst>
      <p:ext uri="{BB962C8B-B14F-4D97-AF65-F5344CB8AC3E}">
        <p14:creationId xmlns:p14="http://schemas.microsoft.com/office/powerpoint/2010/main" val="6185898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integrated electric field around any closed loop is proportional to the rate of change of the magnetic flux passing through the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magnetic induction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35437"/>
              </p:ext>
            </p:extLst>
          </p:nvPr>
        </p:nvGraphicFramePr>
        <p:xfrm>
          <a:off x="1461037" y="2344167"/>
          <a:ext cx="2679337" cy="6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4" name="Equation" r:id="rId3" imgW="1524000" imgH="393700" progId="Equation.DSMT4">
                  <p:embed/>
                </p:oleObj>
              </mc:Choice>
              <mc:Fallback>
                <p:oleObj name="Equation" r:id="rId3" imgW="1524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037" y="2344167"/>
                        <a:ext cx="2679337" cy="6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528" y="1498873"/>
            <a:ext cx="2694308" cy="2216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56" y="4135014"/>
            <a:ext cx="3771900" cy="2159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28577"/>
              </p:ext>
            </p:extLst>
          </p:nvPr>
        </p:nvGraphicFramePr>
        <p:xfrm>
          <a:off x="5832948" y="3901764"/>
          <a:ext cx="189865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5" name="Equation" r:id="rId7" imgW="1079500" imgH="1282700" progId="Equation.DSMT4">
                  <p:embed/>
                </p:oleObj>
              </mc:Choice>
              <mc:Fallback>
                <p:oleObj name="Equation" r:id="rId7" imgW="10795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2948" y="3901764"/>
                        <a:ext cx="1898650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2062503" y="5241969"/>
            <a:ext cx="639758" cy="4010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26626"/>
              </p:ext>
            </p:extLst>
          </p:nvPr>
        </p:nvGraphicFramePr>
        <p:xfrm>
          <a:off x="2469838" y="5440934"/>
          <a:ext cx="1524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6" name="Equation" r:id="rId9" imgW="152400" imgH="127000" progId="Equation.DSMT4">
                  <p:embed/>
                </p:oleObj>
              </mc:Choice>
              <mc:Fallback>
                <p:oleObj name="Equation" r:id="rId9" imgW="1524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9838" y="5440934"/>
                        <a:ext cx="1524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7791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Ampere’s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1085742"/>
          </a:xfrm>
        </p:spPr>
        <p:txBody>
          <a:bodyPr/>
          <a:lstStyle/>
          <a:p>
            <a:r>
              <a:rPr lang="en-US" dirty="0" smtClean="0"/>
              <a:t>The integrated magnetic field around any closed loop is proportional to the total current passing through the loop.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Magnetic field of a wire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60479"/>
              </p:ext>
            </p:extLst>
          </p:nvPr>
        </p:nvGraphicFramePr>
        <p:xfrm>
          <a:off x="1882218" y="2000430"/>
          <a:ext cx="5241474" cy="87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8" name="Equation" r:id="rId3" imgW="2362200" imgH="393700" progId="Equation.DSMT4">
                  <p:embed/>
                </p:oleObj>
              </mc:Choice>
              <mc:Fallback>
                <p:oleObj name="Equation" r:id="rId3" imgW="2362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218" y="2000430"/>
                        <a:ext cx="5241474" cy="87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974832" y="1966931"/>
            <a:ext cx="2024308" cy="945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12650" y="1919190"/>
            <a:ext cx="1986491" cy="954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5529" y="1556359"/>
            <a:ext cx="14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Set to 0 for a minute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47880"/>
          <a:stretch/>
        </p:blipFill>
        <p:spPr>
          <a:xfrm>
            <a:off x="1718752" y="4310127"/>
            <a:ext cx="1912947" cy="2209800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43030"/>
              </p:ext>
            </p:extLst>
          </p:nvPr>
        </p:nvGraphicFramePr>
        <p:xfrm>
          <a:off x="4841923" y="4270584"/>
          <a:ext cx="35782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9" name="Equation" r:id="rId6" imgW="1612900" imgH="508000" progId="Equation.DSMT4">
                  <p:embed/>
                </p:oleObj>
              </mc:Choice>
              <mc:Fallback>
                <p:oleObj name="Equation" r:id="rId6" imgW="1612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923" y="4270584"/>
                        <a:ext cx="3578225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3062"/>
              </p:ext>
            </p:extLst>
          </p:nvPr>
        </p:nvGraphicFramePr>
        <p:xfrm>
          <a:off x="5813094" y="5560182"/>
          <a:ext cx="16335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70" name="Equation" r:id="rId8" imgW="736600" imgH="393700" progId="Equation.DSMT4">
                  <p:embed/>
                </p:oleObj>
              </mc:Choice>
              <mc:Fallback>
                <p:oleObj name="Equation" r:id="rId8" imgW="736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3094" y="5560182"/>
                        <a:ext cx="1633538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6251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437162"/>
          </a:xfrm>
        </p:spPr>
        <p:txBody>
          <a:bodyPr/>
          <a:lstStyle/>
          <a:p>
            <a:r>
              <a:rPr lang="en-US" sz="2000" dirty="0" smtClean="0"/>
              <a:t>Maxwell’s first version of Ampere’s Law did not have the second term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However, you should be able to draw the surface anywhere, and you get in trouble if you draw it through a break in the current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Maxwell added the second term </a:t>
            </a:r>
            <a:r>
              <a:rPr lang="en-US" sz="2000" i="1" dirty="0" smtClean="0"/>
              <a:t>just so he would get the same answer in both cases!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74291"/>
              </p:ext>
            </p:extLst>
          </p:nvPr>
        </p:nvGraphicFramePr>
        <p:xfrm>
          <a:off x="3141710" y="1330010"/>
          <a:ext cx="2692498" cy="63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1" name="Equation" r:id="rId3" imgW="1244600" imgH="292100" progId="Equation.DSMT4">
                  <p:embed/>
                </p:oleObj>
              </mc:Choice>
              <mc:Fallback>
                <p:oleObj name="Equation" r:id="rId3" imgW="1244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710" y="1330010"/>
                        <a:ext cx="2692498" cy="631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612" y="2818372"/>
            <a:ext cx="2867767" cy="22122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5563" y="3399161"/>
            <a:ext cx="32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However, anywhere there’s a break in the current, you’ll get a </a:t>
            </a:r>
            <a:r>
              <a:rPr lang="en-US" sz="1800" i="1" dirty="0" smtClean="0">
                <a:latin typeface="+mn-lt"/>
              </a:rPr>
              <a:t>changing electric field</a:t>
            </a:r>
            <a:r>
              <a:rPr lang="en-US" sz="1800" dirty="0" smtClean="0">
                <a:latin typeface="+mn-lt"/>
              </a:rPr>
              <a:t>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598843"/>
              </p:ext>
            </p:extLst>
          </p:nvPr>
        </p:nvGraphicFramePr>
        <p:xfrm>
          <a:off x="3600970" y="5542815"/>
          <a:ext cx="5241474" cy="87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2" name="Equation" r:id="rId6" imgW="2362200" imgH="393700" progId="Equation.DSMT4">
                  <p:embed/>
                </p:oleObj>
              </mc:Choice>
              <mc:Fallback>
                <p:oleObj name="Equation" r:id="rId6" imgW="2362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0970" y="5542815"/>
                        <a:ext cx="5241474" cy="87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3685768" y="4287145"/>
            <a:ext cx="4603290" cy="1355846"/>
          </a:xfrm>
          <a:custGeom>
            <a:avLst/>
            <a:gdLst>
              <a:gd name="connsiteX0" fmla="*/ 4545145 w 4603290"/>
              <a:gd name="connsiteY0" fmla="*/ 1355846 h 1355846"/>
              <a:gd name="connsiteX1" fmla="*/ 4392367 w 4603290"/>
              <a:gd name="connsiteY1" fmla="*/ 725664 h 1355846"/>
              <a:gd name="connsiteX2" fmla="*/ 2826393 w 4603290"/>
              <a:gd name="connsiteY2" fmla="*/ 448766 h 1355846"/>
              <a:gd name="connsiteX3" fmla="*/ 0 w 4603290"/>
              <a:gd name="connsiteY3" fmla="*/ 0 h 135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290" h="1355846">
                <a:moveTo>
                  <a:pt x="4545145" y="1355846"/>
                </a:moveTo>
                <a:cubicBezTo>
                  <a:pt x="4611985" y="1116345"/>
                  <a:pt x="4678826" y="876844"/>
                  <a:pt x="4392367" y="725664"/>
                </a:cubicBezTo>
                <a:cubicBezTo>
                  <a:pt x="4105908" y="574484"/>
                  <a:pt x="2826393" y="448766"/>
                  <a:pt x="2826393" y="448766"/>
                </a:cubicBez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777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“displacement current” was added for purely mathematical reasons</a:t>
            </a:r>
          </a:p>
          <a:p>
            <a:pPr lvl="1"/>
            <a:r>
              <a:rPr lang="en-US" sz="1800" dirty="0" smtClean="0"/>
              <a:t>It would not be proven experimentally for many years</a:t>
            </a:r>
          </a:p>
          <a:p>
            <a:r>
              <a:rPr lang="en-US" sz="2000" dirty="0" smtClean="0"/>
              <a:t>However, the implications were profound</a:t>
            </a:r>
          </a:p>
          <a:p>
            <a:r>
              <a:rPr lang="en-US" sz="2000" dirty="0" smtClean="0"/>
              <a:t>Previously, it was believed you could not have electric or magnetic fields without electric charges, but now, even in a complete vacuum, you can have</a:t>
            </a:r>
          </a:p>
          <a:p>
            <a:pPr lvl="1"/>
            <a:r>
              <a:rPr lang="en-US" sz="1800" dirty="0"/>
              <a:t>(changing electric field)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ym typeface="Wingdings"/>
              </a:rPr>
              <a:t>(changing magnetic field)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1800" dirty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1800" dirty="0">
                <a:ea typeface="Wingdings"/>
                <a:cs typeface="Wingdings"/>
                <a:sym typeface="Wingdings"/>
              </a:rPr>
              <a:t>(changing electric field)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“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Electromagnetic Wave”!</a:t>
            </a:r>
            <a:endParaRPr lang="en-US" dirty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2000" dirty="0" smtClean="0">
                <a:ea typeface="Wingdings"/>
                <a:cs typeface="Wingdings"/>
                <a:sym typeface="Wingdings"/>
              </a:rPr>
              <a:t>Moreover, Maxwell could calculate</a:t>
            </a:r>
            <a:r>
              <a:rPr lang="en-US" sz="2000" dirty="0">
                <a:ea typeface="Wingdings"/>
                <a:cs typeface="Wingdings"/>
                <a:sym typeface="Wingdings"/>
              </a:rPr>
              <a:t> 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the velocity, </a:t>
            </a:r>
            <a:br>
              <a:rPr lang="en-US" sz="2000" dirty="0" smtClean="0">
                <a:ea typeface="Wingdings"/>
                <a:cs typeface="Wingdings"/>
                <a:sym typeface="Wingdings"/>
              </a:rPr>
            </a:br>
            <a:r>
              <a:rPr lang="en-US" sz="2000" dirty="0" smtClean="0">
                <a:ea typeface="Wingdings"/>
                <a:cs typeface="Wingdings"/>
                <a:sym typeface="Wingdings"/>
              </a:rPr>
              <a:t>and he found it was the speed of light!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  <a:buFont typeface="Wingdings" charset="2"/>
              <a:buChar char="Ø"/>
            </a:pPr>
            <a:r>
              <a:rPr lang="en-US" sz="2000" dirty="0" smtClean="0">
                <a:ea typeface="Wingdings"/>
                <a:cs typeface="Wingdings"/>
                <a:sym typeface="Wingdings"/>
              </a:rPr>
              <a:t>He wrote (with trembling hands, maybe?)</a:t>
            </a:r>
            <a:br>
              <a:rPr lang="en-US" sz="2000" dirty="0" smtClean="0">
                <a:ea typeface="Wingdings"/>
                <a:cs typeface="Wingdings"/>
                <a:sym typeface="Wingdings"/>
              </a:rPr>
            </a:br>
            <a:r>
              <a:rPr lang="en-US" sz="2000" dirty="0" smtClean="0">
                <a:ea typeface="Wingdings"/>
                <a:cs typeface="Wingdings"/>
                <a:sym typeface="Wingdings"/>
              </a:rPr>
              <a:t/>
            </a:r>
            <a:br>
              <a:rPr lang="en-US" sz="2000" dirty="0" smtClean="0">
                <a:ea typeface="Wingdings"/>
                <a:cs typeface="Wingdings"/>
                <a:sym typeface="Wingdings"/>
              </a:rPr>
            </a:br>
            <a:r>
              <a:rPr lang="en-US" sz="1800" dirty="0" smtClean="0">
                <a:solidFill>
                  <a:srgbClr val="FF0000"/>
                </a:solidFill>
              </a:rPr>
              <a:t>"</a:t>
            </a:r>
            <a:r>
              <a:rPr lang="en-US" sz="1800" dirty="0">
                <a:solidFill>
                  <a:srgbClr val="FF0000"/>
                </a:solidFill>
              </a:rPr>
              <a:t>we can scarcely avoid the inference that light 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consists </a:t>
            </a:r>
            <a:r>
              <a:rPr lang="en-US" sz="1800" dirty="0">
                <a:solidFill>
                  <a:srgbClr val="FF0000"/>
                </a:solidFill>
              </a:rPr>
              <a:t>in the transverse undulations of the same 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medium </a:t>
            </a:r>
            <a:r>
              <a:rPr lang="en-US" sz="1800" dirty="0">
                <a:solidFill>
                  <a:srgbClr val="FF0000"/>
                </a:solidFill>
              </a:rPr>
              <a:t>which is the cause of electric and magnetic 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phenomena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</a:p>
          <a:p>
            <a:endParaRPr lang="en-US" sz="1600" dirty="0">
              <a:solidFill>
                <a:srgbClr val="FF0000"/>
              </a:solidFill>
              <a:ea typeface="Wingdings"/>
              <a:cs typeface="Wingdings"/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28" y="3676208"/>
            <a:ext cx="2111631" cy="21004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3890" y="4984164"/>
            <a:ext cx="5471361" cy="1203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01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one fell swoop, Maxwell not only unified electricity and magnetism, but his results would eventually show that light, heat, radio waves, x-rays, gamma rays, etc., are </a:t>
            </a:r>
            <a:r>
              <a:rPr lang="en-US" sz="2400" i="1" dirty="0" smtClean="0"/>
              <a:t>all </a:t>
            </a:r>
            <a:r>
              <a:rPr lang="en-US" sz="2400" dirty="0" smtClean="0"/>
              <a:t>really the same thing – differing only in wavelength!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the same thing…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1" y="2559597"/>
            <a:ext cx="8322413" cy="372573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24150" y="4120290"/>
            <a:ext cx="192025" cy="65288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44400" y="2622495"/>
            <a:ext cx="96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FF0000"/>
                </a:solidFill>
              </a:rPr>
              <a:t>The entire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visible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spectrum.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16176" y="3275380"/>
            <a:ext cx="1766629" cy="9601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softEdge rad="127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449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often happens science, one answer raised a lot more questions.</a:t>
            </a:r>
          </a:p>
          <a:p>
            <a:r>
              <a:rPr lang="en-US" dirty="0" smtClean="0"/>
              <a:t>All (other) known waves require a “medium” (air, water, earth, “the wave”) to travel through.</a:t>
            </a:r>
          </a:p>
          <a:p>
            <a:r>
              <a:rPr lang="en-US" dirty="0" smtClean="0"/>
              <a:t>Light at least appears to travel through a vacuum.</a:t>
            </a:r>
          </a:p>
          <a:p>
            <a:r>
              <a:rPr lang="en-US" dirty="0" smtClean="0"/>
              <a:t>In science, always try the simplest answer first:</a:t>
            </a:r>
          </a:p>
          <a:p>
            <a:pPr lvl="1"/>
            <a:r>
              <a:rPr lang="en-US" dirty="0" smtClean="0"/>
              <a:t>Maybe vacuum isn’t really empty?</a:t>
            </a:r>
          </a:p>
          <a:p>
            <a:r>
              <a:rPr lang="en-US" dirty="0" smtClean="0"/>
              <a:t>Scientists hypothesized the existence of “luminiferous aether”, and started to look for it…</a:t>
            </a:r>
          </a:p>
          <a:p>
            <a:pPr marL="3667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“undulating”?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45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42682"/>
            <a:ext cx="4690875" cy="5253318"/>
          </a:xfrm>
        </p:spPr>
        <p:txBody>
          <a:bodyPr/>
          <a:lstStyle/>
          <a:p>
            <a:r>
              <a:rPr lang="en-US" sz="2000" dirty="0" smtClean="0"/>
              <a:t>If aether exists, then it must </a:t>
            </a:r>
            <a:br>
              <a:rPr lang="en-US" sz="2000" dirty="0" smtClean="0"/>
            </a:br>
            <a:r>
              <a:rPr lang="en-US" sz="2000" dirty="0" smtClean="0"/>
              <a:t>fill space and the earth must be</a:t>
            </a:r>
            <a:br>
              <a:rPr lang="en-US" sz="2000" dirty="0" smtClean="0"/>
            </a:br>
            <a:r>
              <a:rPr lang="en-US" sz="2000" dirty="0" smtClean="0"/>
              <a:t>passing through it.</a:t>
            </a:r>
            <a:endParaRPr lang="en-US" sz="2000" dirty="0"/>
          </a:p>
          <a:p>
            <a:r>
              <a:rPr lang="en-US" sz="2000" dirty="0" smtClean="0"/>
              <a:t>Light traveling along the direction</a:t>
            </a:r>
            <a:br>
              <a:rPr lang="en-US" sz="2000" dirty="0" smtClean="0"/>
            </a:br>
            <a:r>
              <a:rPr lang="en-US" sz="2000" dirty="0" smtClean="0"/>
              <a:t>of the Earth’s motion should have</a:t>
            </a:r>
            <a:br>
              <a:rPr lang="en-US" sz="2000" dirty="0" smtClean="0"/>
            </a:br>
            <a:r>
              <a:rPr lang="en-US" sz="2000" dirty="0" smtClean="0"/>
              <a:t>a </a:t>
            </a:r>
            <a:r>
              <a:rPr lang="en-US" sz="2000" i="1" dirty="0" smtClean="0"/>
              <a:t>slightly different </a:t>
            </a:r>
            <a:r>
              <a:rPr lang="en-US" sz="2000" dirty="0" smtClean="0"/>
              <a:t>wavelength</a:t>
            </a:r>
            <a:br>
              <a:rPr lang="en-US" sz="2000" dirty="0" smtClean="0"/>
            </a:br>
            <a:r>
              <a:rPr lang="en-US" sz="2000" dirty="0" smtClean="0"/>
              <a:t>than light traveling transverse to it.</a:t>
            </a:r>
          </a:p>
          <a:p>
            <a:r>
              <a:rPr lang="en-US" sz="2000" dirty="0" smtClean="0"/>
              <a:t>In 1887, Albert Michelson and Edward </a:t>
            </a:r>
            <a:br>
              <a:rPr lang="en-US" sz="2000" dirty="0" smtClean="0"/>
            </a:br>
            <a:r>
              <a:rPr lang="en-US" sz="2000" dirty="0" smtClean="0"/>
              <a:t>Morley performed a sensitive </a:t>
            </a:r>
            <a:br>
              <a:rPr lang="en-US" sz="2000" dirty="0" smtClean="0"/>
            </a:br>
            <a:r>
              <a:rPr lang="en-US" sz="2000" dirty="0" smtClean="0"/>
              <a:t>experiment</a:t>
            </a:r>
            <a:r>
              <a:rPr lang="en-US" sz="2000" dirty="0"/>
              <a:t> </a:t>
            </a:r>
            <a:r>
              <a:rPr lang="en-US" sz="2000" dirty="0" smtClean="0"/>
              <a:t>to measure this difference.</a:t>
            </a:r>
          </a:p>
          <a:p>
            <a:r>
              <a:rPr lang="en-US" sz="2000" dirty="0" smtClean="0"/>
              <a:t>Their result:</a:t>
            </a:r>
          </a:p>
          <a:p>
            <a:pPr lvl="1"/>
            <a:r>
              <a:rPr lang="en-US" sz="1800" dirty="0" smtClean="0"/>
              <a:t>No difference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no aether!</a:t>
            </a:r>
          </a:p>
          <a:p>
            <a:r>
              <a:rPr lang="en-US" sz="2000" dirty="0" smtClean="0">
                <a:sym typeface="Wingdings"/>
              </a:rPr>
              <a:t>Biggest mystery in science for almost</a:t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20 years.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Michelson-Morley Experiment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9670" y="894270"/>
            <a:ext cx="3125412" cy="2344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85" y="3429000"/>
            <a:ext cx="3558439" cy="2716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069" y="5126670"/>
            <a:ext cx="3187615" cy="345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98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1905, Albert Einstein postulated that perhaps the equations meant exactly what they appeared to mean:</a:t>
            </a:r>
          </a:p>
          <a:p>
            <a:pPr lvl="1"/>
            <a:r>
              <a:rPr lang="en-US" dirty="0" smtClean="0"/>
              <a:t>The speed of light was the same </a:t>
            </a:r>
            <a:r>
              <a:rPr lang="en-US" i="1" dirty="0" smtClean="0"/>
              <a:t>in any frame </a:t>
            </a:r>
            <a:r>
              <a:rPr lang="en-US" dirty="0" smtClean="0"/>
              <a:t>in which is was measured.</a:t>
            </a:r>
          </a:p>
          <a:p>
            <a:r>
              <a:rPr lang="en-US" sz="2800" dirty="0" smtClean="0"/>
              <a:t>He showed that this could “work”, but only if you gave up the notion of fixed time.</a:t>
            </a:r>
          </a:p>
          <a:p>
            <a:pPr lvl="1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“Special Theory of Relativity”</a:t>
            </a:r>
          </a:p>
          <a:p>
            <a:r>
              <a:rPr lang="en-US" sz="2800" dirty="0" smtClean="0">
                <a:sym typeface="Wingdings"/>
              </a:rPr>
              <a:t>Profound implications…</a:t>
            </a:r>
            <a:endParaRPr lang="en-US" sz="2400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Einstein to the Rescue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239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Einstein said, “The speed of light must be the same in any reference frame”.  For example, the time it takes light to bounce off a mirror in a spaceship must be the same whether it’s measured by someone in the spaceship, or someone outside of the spaceship.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This seems weird, but it applies to everything we do at the lab</a:t>
            </a:r>
          </a:p>
          <a:p>
            <a:pPr lvl="1"/>
            <a:r>
              <a:rPr lang="en-US" sz="1800" dirty="0" smtClean="0"/>
              <a:t>Example: the faster </a:t>
            </a:r>
            <a:r>
              <a:rPr lang="en-US" sz="1800" dirty="0" err="1" smtClean="0"/>
              <a:t>pions</a:t>
            </a:r>
            <a:r>
              <a:rPr lang="en-US" sz="1800" dirty="0" smtClean="0"/>
              <a:t> and </a:t>
            </a:r>
            <a:r>
              <a:rPr lang="en-US" sz="1800" dirty="0" err="1" smtClean="0"/>
              <a:t>muons</a:t>
            </a:r>
            <a:r>
              <a:rPr lang="en-US" sz="1800" dirty="0" smtClean="0"/>
              <a:t> move, the longer they live.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Time Dilation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10" y="2353660"/>
            <a:ext cx="3955715" cy="2691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4455" y="2353660"/>
            <a:ext cx="384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algn="l">
              <a:buFont typeface="Arial"/>
              <a:buChar char="•"/>
            </a:pPr>
            <a:r>
              <a:rPr lang="en-US" sz="1800" dirty="0" smtClean="0"/>
              <a:t>These two people have to measure </a:t>
            </a:r>
            <a:r>
              <a:rPr lang="en-US" sz="1800" i="1" dirty="0" smtClean="0"/>
              <a:t>the same </a:t>
            </a:r>
            <a:r>
              <a:rPr lang="en-US" sz="1800" dirty="0" smtClean="0"/>
              <a:t>speed for light, even though light is traveling a different distance for the two of them.</a:t>
            </a:r>
          </a:p>
          <a:p>
            <a:pPr marL="112713" indent="-112713" algn="l">
              <a:buFont typeface="Arial"/>
              <a:buChar char="•"/>
            </a:pPr>
            <a:r>
              <a:rPr lang="en-US" sz="1800" dirty="0" smtClean="0"/>
              <a:t>The only solution?  More time passes for the stationary observer than the guy in the spaceship!</a:t>
            </a:r>
          </a:p>
          <a:p>
            <a:pPr marL="569913" lvl="1" indent="-112713" algn="l">
              <a:buFont typeface="Arial"/>
              <a:buChar char="•"/>
            </a:pPr>
            <a:r>
              <a:rPr lang="en-US" sz="1800" dirty="0" smtClean="0"/>
              <a:t>“Twin Paradox”</a:t>
            </a:r>
            <a:endParaRPr lang="en-US" sz="1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80710" y="2660900"/>
            <a:ext cx="1228960" cy="76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51015" y="2699305"/>
            <a:ext cx="1958655" cy="1881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6186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Lorentz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1391284"/>
          </a:xfrm>
        </p:spPr>
        <p:txBody>
          <a:bodyPr/>
          <a:lstStyle/>
          <a:p>
            <a:r>
              <a:rPr lang="en-US" dirty="0" smtClean="0"/>
              <a:t>Generally, relativity treats time more or less like one more spatial dimension.  Both time and space transform between two 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6" y="2406149"/>
            <a:ext cx="5415644" cy="2912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28" y="2234279"/>
            <a:ext cx="2706430" cy="3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975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Refresher (Expectations)</a:t>
            </a:r>
          </a:p>
          <a:p>
            <a:r>
              <a:rPr lang="en-US" dirty="0" smtClean="0"/>
              <a:t>Maxwell’s Equations</a:t>
            </a:r>
          </a:p>
          <a:p>
            <a:r>
              <a:rPr lang="en-US" dirty="0" smtClean="0"/>
              <a:t>Special Relativity</a:t>
            </a:r>
          </a:p>
          <a:p>
            <a:r>
              <a:rPr lang="en-US" dirty="0" smtClean="0"/>
              <a:t>Multipole Expansion of </a:t>
            </a:r>
            <a:r>
              <a:rPr lang="en-US" smtClean="0"/>
              <a:t>Magnetic Fields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695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and Energy in Special Relativity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Classically: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Relativistically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47688"/>
              </p:ext>
            </p:extLst>
          </p:nvPr>
        </p:nvGraphicFramePr>
        <p:xfrm>
          <a:off x="3243137" y="1002819"/>
          <a:ext cx="2857588" cy="108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8" name="Equation" r:id="rId3" imgW="1600200" imgH="609600" progId="Equation.DSMT4">
                  <p:embed/>
                </p:oleObj>
              </mc:Choice>
              <mc:Fallback>
                <p:oleObj name="Equation" r:id="rId3" imgW="16002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3137" y="1002819"/>
                        <a:ext cx="2857588" cy="1089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65098"/>
              </p:ext>
            </p:extLst>
          </p:nvPr>
        </p:nvGraphicFramePr>
        <p:xfrm>
          <a:off x="499718" y="3496213"/>
          <a:ext cx="3850834" cy="170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9" name="Equation" r:id="rId5" imgW="2146300" imgH="952500" progId="Equation.DSMT4">
                  <p:embed/>
                </p:oleObj>
              </mc:Choice>
              <mc:Fallback>
                <p:oleObj name="Equation" r:id="rId5" imgW="21463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718" y="3496213"/>
                        <a:ext cx="3850834" cy="170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6007311" y="2131163"/>
            <a:ext cx="1752600" cy="685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07311" y="2816963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759911" y="2131163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67732"/>
              </p:ext>
            </p:extLst>
          </p:nvPr>
        </p:nvGraphicFramePr>
        <p:xfrm>
          <a:off x="6769311" y="213116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0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9311" y="2131163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280477"/>
              </p:ext>
            </p:extLst>
          </p:nvPr>
        </p:nvGraphicFramePr>
        <p:xfrm>
          <a:off x="7836111" y="2359763"/>
          <a:ext cx="4191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1" name="Equation" r:id="rId9" imgW="279400" imgH="190500" progId="Equation.DSMT4">
                  <p:embed/>
                </p:oleObj>
              </mc:Choice>
              <mc:Fallback>
                <p:oleObj name="Equation" r:id="rId9" imgW="279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36111" y="2359763"/>
                        <a:ext cx="4191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59884"/>
              </p:ext>
            </p:extLst>
          </p:nvPr>
        </p:nvGraphicFramePr>
        <p:xfrm>
          <a:off x="6826461" y="2836013"/>
          <a:ext cx="304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2" name="Equation" r:id="rId11" imgW="203200" imgH="165100" progId="Equation.DSMT4">
                  <p:embed/>
                </p:oleObj>
              </mc:Choice>
              <mc:Fallback>
                <p:oleObj name="Equation" r:id="rId11" imgW="203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6461" y="2836013"/>
                        <a:ext cx="3048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1263" y="3231964"/>
            <a:ext cx="4326419" cy="31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912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and Formalism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3776" y="690226"/>
            <a:ext cx="8640224" cy="2172896"/>
          </a:xfrm>
        </p:spPr>
        <p:txBody>
          <a:bodyPr/>
          <a:lstStyle/>
          <a:p>
            <a:r>
              <a:rPr lang="en-US" sz="1800" dirty="0" smtClean="0"/>
              <a:t>Basics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word about units</a:t>
            </a:r>
          </a:p>
          <a:p>
            <a:pPr lvl="1"/>
            <a:r>
              <a:rPr lang="en-US" sz="1800" dirty="0" smtClean="0"/>
              <a:t>For the most part, we will use SI units, except</a:t>
            </a:r>
          </a:p>
          <a:p>
            <a:pPr lvl="2"/>
            <a:r>
              <a:rPr lang="en-US" sz="1800" dirty="0" smtClean="0"/>
              <a:t>Energy: </a:t>
            </a:r>
            <a:r>
              <a:rPr lang="en-US" sz="1800" dirty="0" err="1" smtClean="0"/>
              <a:t>eV</a:t>
            </a:r>
            <a:r>
              <a:rPr lang="en-US" sz="1800" dirty="0" smtClean="0"/>
              <a:t> (</a:t>
            </a:r>
            <a:r>
              <a:rPr lang="en-US" sz="1800" dirty="0" err="1" smtClean="0"/>
              <a:t>keV</a:t>
            </a:r>
            <a:r>
              <a:rPr lang="en-US" sz="1800" dirty="0" smtClean="0"/>
              <a:t>, </a:t>
            </a:r>
            <a:r>
              <a:rPr lang="en-US" sz="1800" dirty="0" err="1" smtClean="0"/>
              <a:t>MeV</a:t>
            </a:r>
            <a:r>
              <a:rPr lang="en-US" sz="1800" dirty="0" smtClean="0"/>
              <a:t>, etc) [1 </a:t>
            </a:r>
            <a:r>
              <a:rPr lang="en-US" sz="1800" dirty="0" err="1" smtClean="0"/>
              <a:t>eV</a:t>
            </a:r>
            <a:r>
              <a:rPr lang="en-US" sz="1800" dirty="0" smtClean="0"/>
              <a:t> = 1.6x10</a:t>
            </a:r>
            <a:r>
              <a:rPr lang="en-US" sz="1800" baseline="30000" dirty="0" smtClean="0"/>
              <a:t>-19</a:t>
            </a:r>
            <a:r>
              <a:rPr lang="en-US" sz="1800" dirty="0" smtClean="0"/>
              <a:t> J]</a:t>
            </a:r>
          </a:p>
          <a:p>
            <a:pPr lvl="2"/>
            <a:r>
              <a:rPr lang="en-US" sz="1800" dirty="0" smtClean="0"/>
              <a:t>Mass: </a:t>
            </a:r>
            <a:r>
              <a:rPr lang="en-US" sz="1800" dirty="0" err="1" smtClean="0"/>
              <a:t>eV</a:t>
            </a:r>
            <a:r>
              <a:rPr lang="en-US" sz="1800" dirty="0" smtClean="0"/>
              <a:t>/c</a:t>
            </a:r>
            <a:r>
              <a:rPr lang="en-US" sz="1800" baseline="30000" dirty="0" smtClean="0"/>
              <a:t>2                                   </a:t>
            </a:r>
            <a:r>
              <a:rPr lang="en-US" sz="1800" dirty="0" smtClean="0"/>
              <a:t>[proton = 1.67x10</a:t>
            </a:r>
            <a:r>
              <a:rPr lang="en-US" sz="1800" baseline="30000" dirty="0" smtClean="0"/>
              <a:t>-27</a:t>
            </a:r>
            <a:r>
              <a:rPr lang="en-US" sz="1800" dirty="0" smtClean="0"/>
              <a:t> kg = 938 </a:t>
            </a:r>
            <a:r>
              <a:rPr lang="en-US" sz="1800" dirty="0" err="1" smtClean="0"/>
              <a:t>MeV</a:t>
            </a:r>
            <a:r>
              <a:rPr lang="en-US" sz="1800" dirty="0" smtClean="0"/>
              <a:t>/c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]</a:t>
            </a:r>
          </a:p>
          <a:p>
            <a:pPr lvl="2"/>
            <a:r>
              <a:rPr lang="en-US" sz="1800" dirty="0" smtClean="0"/>
              <a:t>Momentum: </a:t>
            </a:r>
            <a:r>
              <a:rPr lang="en-US" sz="1800" dirty="0" err="1" smtClean="0"/>
              <a:t>eV</a:t>
            </a:r>
            <a:r>
              <a:rPr lang="en-US" sz="1800" dirty="0" smtClean="0"/>
              <a:t>/c	            [proton @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dirty="0" smtClean="0"/>
              <a:t>=.9 = 1.94 </a:t>
            </a:r>
            <a:r>
              <a:rPr lang="en-US" sz="1800" dirty="0" err="1" smtClean="0"/>
              <a:t>GeV</a:t>
            </a:r>
            <a:r>
              <a:rPr lang="en-US" sz="1800" dirty="0" smtClean="0"/>
              <a:t>/c]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168C-16D6-42A2-AF6D-3D5C06C9F0F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06255"/>
              </p:ext>
            </p:extLst>
          </p:nvPr>
        </p:nvGraphicFramePr>
        <p:xfrm>
          <a:off x="868363" y="1033463"/>
          <a:ext cx="3579812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9" name="Equation" r:id="rId3" imgW="2184400" imgH="1955800" progId="Equation.DSMT4">
                  <p:embed/>
                </p:oleObj>
              </mc:Choice>
              <mc:Fallback>
                <p:oleObj name="Equation" r:id="rId3" imgW="21844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033463"/>
                        <a:ext cx="3579812" cy="3205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4235"/>
              </p:ext>
            </p:extLst>
          </p:nvPr>
        </p:nvGraphicFramePr>
        <p:xfrm>
          <a:off x="5678488" y="1160463"/>
          <a:ext cx="1519237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0" name="Equation" r:id="rId5" imgW="787400" imgH="1511300" progId="Equation.DSMT4">
                  <p:embed/>
                </p:oleObj>
              </mc:Choice>
              <mc:Fallback>
                <p:oleObj name="Equation" r:id="rId5" imgW="7874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160463"/>
                        <a:ext cx="1519237" cy="2727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91332" y="374754"/>
            <a:ext cx="30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Some Handy Relationships (homework)</a:t>
            </a:r>
          </a:p>
        </p:txBody>
      </p:sp>
    </p:spTree>
    <p:extLst>
      <p:ext uri="{BB962C8B-B14F-4D97-AF65-F5344CB8AC3E}">
        <p14:creationId xmlns:p14="http://schemas.microsoft.com/office/powerpoint/2010/main" val="2484181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4-Vectors and Lorentz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55084"/>
          </a:xfrm>
        </p:spPr>
        <p:txBody>
          <a:bodyPr/>
          <a:lstStyle/>
          <a:p>
            <a:r>
              <a:rPr lang="en-US" sz="2000" dirty="0" smtClean="0"/>
              <a:t>We’ll use the conventions</a:t>
            </a:r>
          </a:p>
          <a:p>
            <a:endParaRPr lang="en-US" sz="32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Note that for a system of particles</a:t>
            </a:r>
          </a:p>
          <a:p>
            <a:endParaRPr lang="en-US" sz="2000" dirty="0" smtClean="0"/>
          </a:p>
          <a:p>
            <a:r>
              <a:rPr lang="en-US" sz="2000" dirty="0" smtClean="0"/>
              <a:t>We’ll worry about field transformations later, as needed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695418"/>
              </p:ext>
            </p:extLst>
          </p:nvPr>
        </p:nvGraphicFramePr>
        <p:xfrm>
          <a:off x="869290" y="1150305"/>
          <a:ext cx="5276794" cy="365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3" name="Equation" r:id="rId3" imgW="3429000" imgH="2374560" progId="Equation.3">
                  <p:embed/>
                </p:oleObj>
              </mc:Choice>
              <mc:Fallback>
                <p:oleObj name="Equation" r:id="rId3" imgW="342900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90" y="1150305"/>
                        <a:ext cx="5276794" cy="365466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660055"/>
              </p:ext>
            </p:extLst>
          </p:nvPr>
        </p:nvGraphicFramePr>
        <p:xfrm>
          <a:off x="4896811" y="5049368"/>
          <a:ext cx="1967633" cy="43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4" name="Equation" r:id="rId5" imgW="1384200" imgH="304560" progId="Equation.DSMT4">
                  <p:embed/>
                </p:oleObj>
              </mc:Choice>
              <mc:Fallback>
                <p:oleObj name="Equation" r:id="rId5" imgW="1384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811" y="5049368"/>
                        <a:ext cx="1967633" cy="43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54862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Maxwell’s Equation: EM Fields in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880805"/>
          </a:xfrm>
        </p:spPr>
        <p:txBody>
          <a:bodyPr/>
          <a:lstStyle/>
          <a:p>
            <a:r>
              <a:rPr lang="en-US" dirty="0" smtClean="0"/>
              <a:t>The equations we’ve talked about so far are correct if you account for all electric charges in the system; however, in real life situation, much, or even most, of the charge is a system is contained in matter, and it’s behavior can generally be parameterized in a more convenient way.  In terms of just the </a:t>
            </a:r>
            <a:r>
              <a:rPr lang="en-US" i="1" dirty="0" smtClean="0"/>
              <a:t>free</a:t>
            </a:r>
            <a:r>
              <a:rPr lang="en-US" dirty="0" smtClean="0"/>
              <a:t> electric charge, Gauss’ Law and Ampere’s Law become: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07712"/>
              </p:ext>
            </p:extLst>
          </p:nvPr>
        </p:nvGraphicFramePr>
        <p:xfrm>
          <a:off x="622300" y="3601384"/>
          <a:ext cx="70231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7" name="Equation" r:id="rId3" imgW="4356100" imgH="838200" progId="Equation.DSMT4">
                  <p:embed/>
                </p:oleObj>
              </mc:Choice>
              <mc:Fallback>
                <p:oleObj name="Equation" r:id="rId3" imgW="4356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601384"/>
                        <a:ext cx="7023100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561292" y="3606353"/>
            <a:ext cx="100584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06951" y="5004761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Local effects of media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9943"/>
              </p:ext>
            </p:extLst>
          </p:nvPr>
        </p:nvGraphicFramePr>
        <p:xfrm>
          <a:off x="2465473" y="5412658"/>
          <a:ext cx="3205696" cy="78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8" name="Equation" r:id="rId5" imgW="1765300" imgH="431800" progId="Equation.DSMT4">
                  <p:embed/>
                </p:oleObj>
              </mc:Choice>
              <mc:Fallback>
                <p:oleObj name="Equation" r:id="rId5" imgW="1765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5473" y="5412658"/>
                        <a:ext cx="3205696" cy="78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36347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4700223" cy="1238513"/>
          </a:xfrm>
        </p:spPr>
        <p:txBody>
          <a:bodyPr/>
          <a:lstStyle/>
          <a:p>
            <a:r>
              <a:rPr lang="en-US" dirty="0" smtClean="0"/>
              <a:t>The “electric permittivity” comes from the tendency of charge in matter to form electric dipoles in the presence of an external field, </a:t>
            </a:r>
            <a:r>
              <a:rPr lang="en-US" i="1" dirty="0" smtClean="0"/>
              <a:t>reducing</a:t>
            </a:r>
            <a:r>
              <a:rPr lang="en-US" dirty="0" smtClean="0"/>
              <a:t> the the true field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“magnetic permeability” comes from the tendency of magnetic dipoles in some materials to align with the external magnetic field, </a:t>
            </a:r>
            <a:r>
              <a:rPr lang="en-US" i="1" dirty="0" smtClean="0"/>
              <a:t>increasing</a:t>
            </a:r>
            <a:r>
              <a:rPr lang="en-US" dirty="0" smtClean="0"/>
              <a:t> the true field.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62" y="637496"/>
            <a:ext cx="3147687" cy="2236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15" t="5923" r="77822" b="8748"/>
          <a:stretch/>
        </p:blipFill>
        <p:spPr>
          <a:xfrm>
            <a:off x="5872404" y="3286235"/>
            <a:ext cx="1489583" cy="3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32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Field in a permeable dipole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dirty="0" smtClean="0"/>
              <a:t>Cross section of dipole magnet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14018" name="Picture 2" descr="http://tdserver1.fnal.gov/fmi-magnets/TDH_Magnets/Fig2rev.gif"/>
          <p:cNvPicPr>
            <a:picLocks noChangeAspect="1" noChangeArrowheads="1"/>
          </p:cNvPicPr>
          <p:nvPr/>
        </p:nvPicPr>
        <p:blipFill rotWithShape="1">
          <a:blip r:embed="rId3" cstate="print"/>
          <a:srcRect l="1221" b="12692"/>
          <a:stretch/>
        </p:blipFill>
        <p:spPr bwMode="auto">
          <a:xfrm>
            <a:off x="418353" y="1335904"/>
            <a:ext cx="4086566" cy="280260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638611" y="1747384"/>
            <a:ext cx="1249680" cy="19507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29375" y="2951344"/>
            <a:ext cx="9236" cy="56064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49084" y="2274319"/>
            <a:ext cx="2308" cy="36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58319" y="2845126"/>
            <a:ext cx="6926" cy="37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2829" y="1692427"/>
            <a:ext cx="24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4975" y="1138246"/>
            <a:ext cx="241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Integration loop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68647" y="1535409"/>
            <a:ext cx="323273" cy="29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64129"/>
              </p:ext>
            </p:extLst>
          </p:nvPr>
        </p:nvGraphicFramePr>
        <p:xfrm>
          <a:off x="4205288" y="1908175"/>
          <a:ext cx="4867275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2" name="Equation" r:id="rId4" imgW="2552700" imgH="1016000" progId="Equation.DSMT4">
                  <p:embed/>
                </p:oleObj>
              </mc:Choice>
              <mc:Fallback>
                <p:oleObj name="Equation" r:id="rId4" imgW="25527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1908175"/>
                        <a:ext cx="4867275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3535" y="4678795"/>
          <a:ext cx="3484386" cy="122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3" name="Equation" r:id="rId6" imgW="1193760" imgH="419040" progId="Equation.3">
                  <p:embed/>
                </p:oleObj>
              </mc:Choice>
              <mc:Fallback>
                <p:oleObj name="Equation" r:id="rId6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535" y="4678795"/>
                        <a:ext cx="3484386" cy="12232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409520" y="3484283"/>
            <a:ext cx="258618" cy="41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11318"/>
              </p:ext>
            </p:extLst>
          </p:nvPr>
        </p:nvGraphicFramePr>
        <p:xfrm>
          <a:off x="4820678" y="3916362"/>
          <a:ext cx="1248542" cy="38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4" name="Equation" r:id="rId8" imgW="749300" imgH="228600" progId="Equation.DSMT4">
                  <p:embed/>
                </p:oleObj>
              </mc:Choice>
              <mc:Fallback>
                <p:oleObj name="Equation" r:id="rId8" imgW="749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0678" y="3916362"/>
                        <a:ext cx="1248542" cy="380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85373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Motion in EM Fields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relativistially</a:t>
            </a:r>
            <a:r>
              <a:rPr lang="en-US" dirty="0" smtClean="0"/>
              <a:t> correct form for the motion of charged particles in electric and magnetic fields is given by the Lorentz equation: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04226"/>
              </p:ext>
            </p:extLst>
          </p:nvPr>
        </p:nvGraphicFramePr>
        <p:xfrm>
          <a:off x="1155591" y="1973345"/>
          <a:ext cx="3802135" cy="112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5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591" y="1973345"/>
                        <a:ext cx="3802135" cy="112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2269"/>
          <a:stretch/>
        </p:blipFill>
        <p:spPr>
          <a:xfrm>
            <a:off x="952528" y="3444868"/>
            <a:ext cx="2302196" cy="2044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619456" y="2812375"/>
            <a:ext cx="725737" cy="929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40843" y="2782503"/>
            <a:ext cx="743428" cy="41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404" y="2018559"/>
            <a:ext cx="3498557" cy="3505861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35215"/>
              </p:ext>
            </p:extLst>
          </p:nvPr>
        </p:nvGraphicFramePr>
        <p:xfrm>
          <a:off x="5681472" y="5657559"/>
          <a:ext cx="2800576" cy="72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6" name="Equation" r:id="rId7" imgW="1625600" imgH="419100" progId="Equation.DSMT4">
                  <p:embed/>
                </p:oleObj>
              </mc:Choice>
              <mc:Fallback>
                <p:oleObj name="Equation" r:id="rId7" imgW="1625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1472" y="5657559"/>
                        <a:ext cx="2800576" cy="72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06912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37" y="157018"/>
            <a:ext cx="7772400" cy="52416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Cyclotron (1930’s)</a:t>
            </a:r>
            <a:endParaRPr lang="en-US" dirty="0"/>
          </a:p>
        </p:txBody>
      </p:sp>
      <p:sp>
        <p:nvSpPr>
          <p:cNvPr id="32771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501070" y="740650"/>
            <a:ext cx="4262955" cy="1069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charged particle in a uniform magnetic field will follow a circular path of radius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grpSp>
        <p:nvGrpSpPr>
          <p:cNvPr id="2" name="Group 30"/>
          <p:cNvGrpSpPr/>
          <p:nvPr/>
        </p:nvGrpSpPr>
        <p:grpSpPr>
          <a:xfrm>
            <a:off x="4764025" y="587030"/>
            <a:ext cx="3619500" cy="2171700"/>
            <a:chOff x="4089205" y="360565"/>
            <a:chExt cx="3619500" cy="21717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089205" y="360565"/>
              <a:ext cx="1524000" cy="2095500"/>
              <a:chOff x="895350" y="725487"/>
              <a:chExt cx="1143000" cy="1752600"/>
            </a:xfrm>
          </p:grpSpPr>
          <p:sp>
            <p:nvSpPr>
              <p:cNvPr id="32809" name="Rectangle 19"/>
              <p:cNvSpPr>
                <a:spLocks noChangeArrowheads="1"/>
              </p:cNvSpPr>
              <p:nvPr/>
            </p:nvSpPr>
            <p:spPr bwMode="auto">
              <a:xfrm>
                <a:off x="1200150" y="10302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0" name="Line 20"/>
              <p:cNvSpPr>
                <a:spLocks noChangeShapeType="1"/>
              </p:cNvSpPr>
              <p:nvPr/>
            </p:nvSpPr>
            <p:spPr bwMode="auto">
              <a:xfrm flipV="1">
                <a:off x="1123950" y="1411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1" name="Line 21"/>
              <p:cNvSpPr>
                <a:spLocks noChangeShapeType="1"/>
              </p:cNvSpPr>
              <p:nvPr/>
            </p:nvSpPr>
            <p:spPr bwMode="auto">
              <a:xfrm flipV="1">
                <a:off x="1123950" y="1258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2" name="Line 22"/>
              <p:cNvSpPr>
                <a:spLocks noChangeShapeType="1"/>
              </p:cNvSpPr>
              <p:nvPr/>
            </p:nvSpPr>
            <p:spPr bwMode="auto">
              <a:xfrm flipV="1">
                <a:off x="1123950" y="11064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Rectangle 23"/>
              <p:cNvSpPr>
                <a:spLocks noChangeArrowheads="1"/>
              </p:cNvSpPr>
              <p:nvPr/>
            </p:nvSpPr>
            <p:spPr bwMode="auto">
              <a:xfrm>
                <a:off x="1200150" y="19446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4" name="Line 24"/>
              <p:cNvSpPr>
                <a:spLocks noChangeShapeType="1"/>
              </p:cNvSpPr>
              <p:nvPr/>
            </p:nvSpPr>
            <p:spPr bwMode="auto">
              <a:xfrm flipV="1">
                <a:off x="1123950" y="23256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5" name="Line 25"/>
              <p:cNvSpPr>
                <a:spLocks noChangeShapeType="1"/>
              </p:cNvSpPr>
              <p:nvPr/>
            </p:nvSpPr>
            <p:spPr bwMode="auto">
              <a:xfrm flipV="1">
                <a:off x="1123950" y="2173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6" name="Line 26"/>
              <p:cNvSpPr>
                <a:spLocks noChangeShapeType="1"/>
              </p:cNvSpPr>
              <p:nvPr/>
            </p:nvSpPr>
            <p:spPr bwMode="auto">
              <a:xfrm flipV="1">
                <a:off x="1123950" y="2020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7" name="Line 27"/>
              <p:cNvSpPr>
                <a:spLocks noChangeShapeType="1"/>
              </p:cNvSpPr>
              <p:nvPr/>
            </p:nvSpPr>
            <p:spPr bwMode="auto">
              <a:xfrm flipV="1">
                <a:off x="12763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Line 28"/>
              <p:cNvSpPr>
                <a:spLocks noChangeShapeType="1"/>
              </p:cNvSpPr>
              <p:nvPr/>
            </p:nvSpPr>
            <p:spPr bwMode="auto">
              <a:xfrm flipV="1">
                <a:off x="14287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29"/>
              <p:cNvSpPr>
                <a:spLocks noChangeShapeType="1"/>
              </p:cNvSpPr>
              <p:nvPr/>
            </p:nvSpPr>
            <p:spPr bwMode="auto">
              <a:xfrm flipV="1">
                <a:off x="15811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0" name="Line 30"/>
              <p:cNvSpPr>
                <a:spLocks noChangeShapeType="1"/>
              </p:cNvSpPr>
              <p:nvPr/>
            </p:nvSpPr>
            <p:spPr bwMode="auto">
              <a:xfrm flipV="1">
                <a:off x="17335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Text Box 32"/>
              <p:cNvSpPr txBox="1">
                <a:spLocks noChangeArrowheads="1"/>
              </p:cNvSpPr>
              <p:nvPr/>
            </p:nvSpPr>
            <p:spPr bwMode="auto">
              <a:xfrm>
                <a:off x="971550" y="725487"/>
                <a:ext cx="1066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side view</a:t>
                </a:r>
              </a:p>
            </p:txBody>
          </p:sp>
        </p:grpSp>
        <p:sp>
          <p:nvSpPr>
            <p:cNvPr id="32774" name="Rectangle 33"/>
            <p:cNvSpPr>
              <a:spLocks noChangeArrowheads="1"/>
            </p:cNvSpPr>
            <p:nvPr/>
          </p:nvSpPr>
          <p:spPr bwMode="auto">
            <a:xfrm>
              <a:off x="6146605" y="855865"/>
              <a:ext cx="1562100" cy="167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775" name="Line 35"/>
            <p:cNvSpPr>
              <a:spLocks noChangeShapeType="1"/>
            </p:cNvSpPr>
            <p:nvPr/>
          </p:nvSpPr>
          <p:spPr bwMode="auto">
            <a:xfrm flipV="1">
              <a:off x="6984805" y="1351165"/>
              <a:ext cx="3254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2776" name="Object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65805" y="855865"/>
              <a:ext cx="3175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7" name="Object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9105" y="1465465"/>
              <a:ext cx="3175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38"/>
            <p:cNvSpPr txBox="1">
              <a:spLocks noChangeArrowheads="1"/>
            </p:cNvSpPr>
            <p:nvPr/>
          </p:nvSpPr>
          <p:spPr bwMode="auto">
            <a:xfrm>
              <a:off x="6146605" y="474865"/>
              <a:ext cx="120491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top view</a:t>
              </a: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413305" y="1198765"/>
              <a:ext cx="1096963" cy="109696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0705" y="1541665"/>
              <a:ext cx="609600" cy="762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Straight Arrow Connector 54"/>
            <p:cNvCxnSpPr>
              <a:stCxn id="51" idx="5"/>
            </p:cNvCxnSpPr>
            <p:nvPr/>
          </p:nvCxnSpPr>
          <p:spPr>
            <a:xfrm rot="5400000">
              <a:off x="7235630" y="2113165"/>
              <a:ext cx="92075" cy="13652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1"/>
            </p:cNvCxnSpPr>
            <p:nvPr/>
          </p:nvCxnSpPr>
          <p:spPr>
            <a:xfrm rot="5400000" flipH="1" flipV="1">
              <a:off x="6603805" y="1206703"/>
              <a:ext cx="122238" cy="182562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796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9205" y="1362278"/>
              <a:ext cx="3746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34331"/>
              </p:ext>
            </p:extLst>
          </p:nvPr>
        </p:nvGraphicFramePr>
        <p:xfrm>
          <a:off x="543759" y="1725982"/>
          <a:ext cx="3414712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9" name="Equation" r:id="rId6" imgW="1701800" imgH="1778000" progId="Equation.DSMT4">
                  <p:embed/>
                </p:oleObj>
              </mc:Choice>
              <mc:Fallback>
                <p:oleObj name="Equation" r:id="rId6" imgW="1701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59" y="1725982"/>
                        <a:ext cx="3414712" cy="3559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0" name="Picture 4" descr="File:Cyclotron paten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9545" y="3505810"/>
            <a:ext cx="4800625" cy="2592338"/>
          </a:xfrm>
          <a:prstGeom prst="rect">
            <a:avLst/>
          </a:prstGeom>
          <a:noFill/>
        </p:spPr>
      </p:pic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049771" y="5801591"/>
          <a:ext cx="2805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0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771" y="5801591"/>
                        <a:ext cx="28051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94244" y="2968140"/>
            <a:ext cx="268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“Cyclotron Frequency”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89353" y="3278909"/>
            <a:ext cx="614793" cy="11204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6" y="5327836"/>
            <a:ext cx="2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proton: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70530" y="6194160"/>
            <a:ext cx="268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Accelerating “DEES”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6415440" y="5925325"/>
            <a:ext cx="230431" cy="23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3596B-8B8C-4972-9B9B-79ED7B9129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16652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0"/>
            <a:ext cx="7772400" cy="45950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Understanding Beam Motion: Beam “rigidity”</a:t>
            </a:r>
            <a:endParaRPr lang="en-US" dirty="0"/>
          </a:p>
        </p:txBody>
      </p:sp>
      <p:sp>
        <p:nvSpPr>
          <p:cNvPr id="32771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462665" y="625435"/>
            <a:ext cx="8449100" cy="33661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The </a:t>
            </a:r>
            <a:r>
              <a:rPr lang="en-US" sz="1800" dirty="0" err="1" smtClean="0"/>
              <a:t>relativistically</a:t>
            </a:r>
            <a:r>
              <a:rPr lang="en-US" sz="1800" dirty="0" smtClean="0"/>
              <a:t> correct  form of Newton’s Laws for a particle in an electromagnetic field is: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 particle of unit charge in a uniform </a:t>
            </a:r>
            <a:br>
              <a:rPr lang="en-US" sz="1800" dirty="0" smtClean="0"/>
            </a:br>
            <a:r>
              <a:rPr lang="en-US" sz="1800" dirty="0" smtClean="0"/>
              <a:t>magnetic field will move in a circle </a:t>
            </a:r>
            <a:br>
              <a:rPr lang="en-US" sz="1800" dirty="0" smtClean="0"/>
            </a:br>
            <a:r>
              <a:rPr lang="en-US" sz="1800" dirty="0" smtClean="0"/>
              <a:t>of radius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78717"/>
              </p:ext>
            </p:extLst>
          </p:nvPr>
        </p:nvGraphicFramePr>
        <p:xfrm>
          <a:off x="3956050" y="904875"/>
          <a:ext cx="4127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4" name="Equation" r:id="rId3" imgW="2006600" imgH="393700" progId="Equation.DSMT4">
                  <p:embed/>
                </p:oleObj>
              </mc:Choice>
              <mc:Fallback>
                <p:oleObj name="Equation" r:id="rId3" imgW="2006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904875"/>
                        <a:ext cx="4127500" cy="827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42570"/>
              </p:ext>
            </p:extLst>
          </p:nvPr>
        </p:nvGraphicFramePr>
        <p:xfrm>
          <a:off x="1905001" y="2438401"/>
          <a:ext cx="1676400" cy="210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5" name="Equation" r:id="rId5" imgW="941400" imgH="1179360" progId="Equation.DSMT4">
                  <p:embed/>
                </p:oleObj>
              </mc:Choice>
              <mc:Fallback>
                <p:oleObj name="Equation" r:id="rId5" imgW="941400" imgH="11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438401"/>
                        <a:ext cx="1676400" cy="21007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0"/>
          <p:cNvGrpSpPr/>
          <p:nvPr/>
        </p:nvGrpSpPr>
        <p:grpSpPr>
          <a:xfrm>
            <a:off x="5410200" y="1600200"/>
            <a:ext cx="3134493" cy="1935281"/>
            <a:chOff x="4089205" y="360565"/>
            <a:chExt cx="3619500" cy="2171700"/>
          </a:xfrm>
        </p:grpSpPr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089205" y="360565"/>
              <a:ext cx="1524000" cy="2095500"/>
              <a:chOff x="895350" y="725487"/>
              <a:chExt cx="1143000" cy="1752600"/>
            </a:xfrm>
          </p:grpSpPr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1200150" y="10302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 flipV="1">
                <a:off x="1123950" y="1411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V="1">
                <a:off x="1123950" y="1258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1123950" y="11064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1200150" y="19446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V="1">
                <a:off x="1123950" y="23256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5"/>
              <p:cNvSpPr>
                <a:spLocks noChangeShapeType="1"/>
              </p:cNvSpPr>
              <p:nvPr/>
            </p:nvSpPr>
            <p:spPr bwMode="auto">
              <a:xfrm flipV="1">
                <a:off x="1123950" y="2173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 flipV="1">
                <a:off x="1123950" y="2020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 flipV="1">
                <a:off x="12763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flipV="1">
                <a:off x="14287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flipV="1">
                <a:off x="15811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flipV="1">
                <a:off x="17335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32"/>
              <p:cNvSpPr txBox="1">
                <a:spLocks noChangeArrowheads="1"/>
              </p:cNvSpPr>
              <p:nvPr/>
            </p:nvSpPr>
            <p:spPr bwMode="auto">
              <a:xfrm>
                <a:off x="971550" y="725487"/>
                <a:ext cx="1066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side view</a:t>
                </a:r>
              </a:p>
            </p:txBody>
          </p:sp>
        </p:grp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146605" y="855865"/>
              <a:ext cx="1562100" cy="167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6984805" y="1351165"/>
              <a:ext cx="3254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Object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805" y="855865"/>
              <a:ext cx="3175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Object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105" y="1465465"/>
              <a:ext cx="3175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6146605" y="474865"/>
              <a:ext cx="120491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top view</a:t>
              </a: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413305" y="1198765"/>
              <a:ext cx="1096963" cy="109696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660705" y="1541665"/>
              <a:ext cx="609600" cy="762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stCxn id="25" idx="5"/>
            </p:cNvCxnSpPr>
            <p:nvPr/>
          </p:nvCxnSpPr>
          <p:spPr>
            <a:xfrm rot="5400000">
              <a:off x="7235630" y="2113165"/>
              <a:ext cx="92075" cy="13652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1"/>
            </p:cNvCxnSpPr>
            <p:nvPr/>
          </p:nvCxnSpPr>
          <p:spPr>
            <a:xfrm rot="5400000" flipH="1" flipV="1">
              <a:off x="6603805" y="1206703"/>
              <a:ext cx="122238" cy="182562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Object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205" y="1362278"/>
              <a:ext cx="3746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1447800" y="3505200"/>
            <a:ext cx="533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19500" y="2971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constant for fixed energy!</a:t>
            </a:r>
          </a:p>
        </p:txBody>
      </p:sp>
      <p:cxnSp>
        <p:nvCxnSpPr>
          <p:cNvPr id="45" name="Straight Arrow Connector 44"/>
          <p:cNvCxnSpPr>
            <a:stCxn id="6" idx="1"/>
          </p:cNvCxnSpPr>
          <p:nvPr/>
        </p:nvCxnSpPr>
        <p:spPr>
          <a:xfrm flipH="1">
            <a:off x="3200400" y="3294966"/>
            <a:ext cx="419100" cy="2102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28800" y="3962400"/>
            <a:ext cx="914400" cy="533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19400" y="3886200"/>
            <a:ext cx="4572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T-m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/s=V</a:t>
            </a:r>
          </a:p>
        </p:txBody>
      </p:sp>
      <p:cxnSp>
        <p:nvCxnSpPr>
          <p:cNvPr id="51" name="Straight Arrow Connector 50"/>
          <p:cNvCxnSpPr>
            <a:endCxn id="8" idx="2"/>
          </p:cNvCxnSpPr>
          <p:nvPr/>
        </p:nvCxnSpPr>
        <p:spPr>
          <a:xfrm>
            <a:off x="1524000" y="4038600"/>
            <a:ext cx="304800" cy="190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3800" y="3733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units of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in our usual convention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352800" y="3962400"/>
            <a:ext cx="3048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75444"/>
              </p:ext>
            </p:extLst>
          </p:nvPr>
        </p:nvGraphicFramePr>
        <p:xfrm>
          <a:off x="3048000" y="4648200"/>
          <a:ext cx="39512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6" name="Equation" r:id="rId10" imgW="2111760" imgH="411120" progId="Equation.DSMT4">
                  <p:embed/>
                </p:oleObj>
              </mc:Choice>
              <mc:Fallback>
                <p:oleObj name="Equation" r:id="rId10" imgW="2111760" imgH="41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39512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/>
          <p:nvPr/>
        </p:nvSpPr>
        <p:spPr>
          <a:xfrm>
            <a:off x="3048000" y="4648200"/>
            <a:ext cx="3962400" cy="8382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09600" y="464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Beam “rigidity” = constant at a given momentum (even when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=0!)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590800" y="4876800"/>
            <a:ext cx="381000" cy="1143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62800" y="4724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 forever!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9282" y="5549152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all magnetic fields are scaled with the momentum as particles accelerate, the trajectories remain the same </a:t>
            </a:r>
          </a:p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                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“synchrotron” [E. McMillan, 1945]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799" y="6248400"/>
            <a:ext cx="259135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199" y="6248400"/>
            <a:ext cx="4734859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E. Prebys, Accelerator Fundamentals: Basic EM and Relativity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168C-16D6-42A2-AF6D-3D5C06C9F0F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3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6" grpId="0"/>
      <p:bldP spid="8" grpId="0" animBg="1"/>
      <p:bldP spid="49" grpId="0" animBg="1"/>
      <p:bldP spid="9" grpId="0"/>
      <p:bldP spid="56" grpId="0"/>
      <p:bldP spid="52" grpId="0" animBg="1"/>
      <p:bldP spid="64" grpId="0"/>
      <p:bldP spid="5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Beam Parameters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3937314"/>
          </a:xfrm>
        </p:spPr>
        <p:txBody>
          <a:bodyPr/>
          <a:lstStyle/>
          <a:p>
            <a:r>
              <a:rPr lang="en-US" dirty="0" smtClean="0"/>
              <a:t>Compare Fermilab LINAC (K=400 </a:t>
            </a:r>
            <a:r>
              <a:rPr lang="en-US" dirty="0"/>
              <a:t>M</a:t>
            </a:r>
            <a:r>
              <a:rPr lang="en-US" dirty="0" smtClean="0"/>
              <a:t>eV) to LHC (K=7000 </a:t>
            </a:r>
            <a:r>
              <a:rPr lang="en-US" dirty="0" err="1" smtClean="0"/>
              <a:t>GeV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86969"/>
              </p:ext>
            </p:extLst>
          </p:nvPr>
        </p:nvGraphicFramePr>
        <p:xfrm>
          <a:off x="1108177" y="1844781"/>
          <a:ext cx="6985235" cy="2855655"/>
        </p:xfrm>
        <a:graphic>
          <a:graphicData uri="http://schemas.openxmlformats.org/drawingml/2006/table">
            <a:tbl>
              <a:tblPr/>
              <a:tblGrid>
                <a:gridCol w="1382864"/>
                <a:gridCol w="1244380"/>
                <a:gridCol w="1555758"/>
                <a:gridCol w="1295265"/>
                <a:gridCol w="1506968"/>
              </a:tblGrid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proton mass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kinetic energy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energy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 [GeV]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7000.938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[GeV/c]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0.95426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7000.938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rel.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beta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0.999999991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rel. gamma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γ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beta-gamma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βγ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rigidity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ρ)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T-m]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23353.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23239"/>
              </p:ext>
            </p:extLst>
          </p:nvPr>
        </p:nvGraphicFramePr>
        <p:xfrm>
          <a:off x="4186005" y="2801552"/>
          <a:ext cx="74676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1" name="Equation" r:id="rId3" imgW="520920" imgH="182520" progId="">
                  <p:embed/>
                </p:oleObj>
              </mc:Choice>
              <mc:Fallback>
                <p:oleObj name="Equation" r:id="rId3" imgW="520920" imgH="182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005" y="2801552"/>
                        <a:ext cx="74676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23305"/>
              </p:ext>
            </p:extLst>
          </p:nvPr>
        </p:nvGraphicFramePr>
        <p:xfrm>
          <a:off x="4118080" y="3075478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2" name="Equation" r:id="rId5" imgW="877680" imgH="347400" progId="">
                  <p:embed/>
                </p:oleObj>
              </mc:Choice>
              <mc:Fallback>
                <p:oleObj name="Equation" r:id="rId5" imgW="877680" imgH="347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080" y="3075478"/>
                        <a:ext cx="889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86505"/>
              </p:ext>
            </p:extLst>
          </p:nvPr>
        </p:nvGraphicFramePr>
        <p:xfrm>
          <a:off x="4152342" y="3419827"/>
          <a:ext cx="7493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3" name="Equation" r:id="rId7" imgW="511920" imgH="219240" progId="">
                  <p:embed/>
                </p:oleObj>
              </mc:Choice>
              <mc:Fallback>
                <p:oleObj name="Equation" r:id="rId7" imgW="511920" imgH="219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342" y="3419827"/>
                        <a:ext cx="7493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20375"/>
              </p:ext>
            </p:extLst>
          </p:nvPr>
        </p:nvGraphicFramePr>
        <p:xfrm>
          <a:off x="4063442" y="3697640"/>
          <a:ext cx="8572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4" name="Equation" r:id="rId9" imgW="585000" imgH="219240" progId="">
                  <p:embed/>
                </p:oleObj>
              </mc:Choice>
              <mc:Fallback>
                <p:oleObj name="Equation" r:id="rId9" imgW="585000" imgH="219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442" y="3697640"/>
                        <a:ext cx="85725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90484"/>
              </p:ext>
            </p:extLst>
          </p:nvPr>
        </p:nvGraphicFramePr>
        <p:xfrm>
          <a:off x="3795900" y="4368232"/>
          <a:ext cx="1423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5" name="Equation" r:id="rId11" imgW="978120" imgH="191880" progId="">
                  <p:embed/>
                </p:oleObj>
              </mc:Choice>
              <mc:Fallback>
                <p:oleObj name="Equation" r:id="rId11" imgW="978120" imgH="191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900" y="4368232"/>
                        <a:ext cx="14239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65027"/>
              </p:ext>
            </p:extLst>
          </p:nvPr>
        </p:nvGraphicFramePr>
        <p:xfrm>
          <a:off x="3985258" y="4029325"/>
          <a:ext cx="10937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6" name="Equation" r:id="rId13" imgW="749520" imgH="228240" progId="Equation.DSMT4">
                  <p:embed/>
                </p:oleObj>
              </mc:Choice>
              <mc:Fallback>
                <p:oleObj name="Equation" r:id="rId13" imgW="749520" imgH="22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258" y="4029325"/>
                        <a:ext cx="109378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0" y="4343400"/>
            <a:ext cx="2819400" cy="381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9530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This would be the radius of curvature in a 1 T magnetic field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or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the field in Tesla needed to give a 1 m radius of curvature.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62600" y="4724400"/>
            <a:ext cx="2286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66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Expectations: Basics and Refreshers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45873"/>
              </p:ext>
            </p:extLst>
          </p:nvPr>
        </p:nvGraphicFramePr>
        <p:xfrm>
          <a:off x="2541305" y="1255743"/>
          <a:ext cx="3392433" cy="93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0" name="Equation" r:id="rId3" imgW="2032000" imgH="558800" progId="Equation.DSMT4">
                  <p:embed/>
                </p:oleObj>
              </mc:Choice>
              <mc:Fallback>
                <p:oleObj name="Equation" r:id="rId3" imgW="2032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1305" y="1255743"/>
                        <a:ext cx="3392433" cy="932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66626"/>
              </p:ext>
            </p:extLst>
          </p:nvPr>
        </p:nvGraphicFramePr>
        <p:xfrm>
          <a:off x="2492825" y="2290515"/>
          <a:ext cx="34782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1" name="Equation" r:id="rId5" imgW="2082800" imgH="520700" progId="Equation.DSMT4">
                  <p:embed/>
                </p:oleObj>
              </mc:Choice>
              <mc:Fallback>
                <p:oleObj name="Equation" r:id="rId5" imgW="20828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2825" y="2290515"/>
                        <a:ext cx="347821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61526"/>
              </p:ext>
            </p:extLst>
          </p:nvPr>
        </p:nvGraphicFramePr>
        <p:xfrm>
          <a:off x="2216101" y="3497053"/>
          <a:ext cx="5711669" cy="23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2" name="Equation" r:id="rId7" imgW="3022600" imgH="1270000" progId="Equation.DSMT4">
                  <p:embed/>
                </p:oleObj>
              </mc:Choice>
              <mc:Fallback>
                <p:oleObj name="Equation" r:id="rId7" imgW="3022600" imgH="12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6101" y="3497053"/>
                        <a:ext cx="5711669" cy="239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46365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lens approximation and magnetic “kick”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668775"/>
          </a:xfrm>
        </p:spPr>
        <p:txBody>
          <a:bodyPr/>
          <a:lstStyle/>
          <a:p>
            <a:r>
              <a:rPr lang="en-US" sz="2000" dirty="0" smtClean="0"/>
              <a:t>If the path length through a </a:t>
            </a:r>
            <a:br>
              <a:rPr lang="en-US" sz="2000" dirty="0" smtClean="0"/>
            </a:br>
            <a:r>
              <a:rPr lang="en-US" sz="2000" dirty="0" smtClean="0"/>
              <a:t>transverse magnetic field is short </a:t>
            </a:r>
            <a:br>
              <a:rPr lang="en-US" sz="2000" dirty="0" smtClean="0"/>
            </a:br>
            <a:r>
              <a:rPr lang="en-US" sz="2000" dirty="0" smtClean="0"/>
              <a:t>compared to the bend radius </a:t>
            </a:r>
            <a:br>
              <a:rPr lang="en-US" sz="2000" dirty="0" smtClean="0"/>
            </a:br>
            <a:r>
              <a:rPr lang="en-US" sz="2000" dirty="0" smtClean="0"/>
              <a:t>of the particle, then we can think of</a:t>
            </a:r>
            <a:br>
              <a:rPr lang="en-US" sz="2000" dirty="0" smtClean="0"/>
            </a:br>
            <a:r>
              <a:rPr lang="en-US" sz="2000" dirty="0" smtClean="0"/>
              <a:t>the particle receiving a transverse “kick”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and it will be bent through small angle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this “thin lens approximation”, a </a:t>
            </a:r>
            <a:br>
              <a:rPr lang="en-US" sz="2000" dirty="0" smtClean="0"/>
            </a:br>
            <a:r>
              <a:rPr lang="en-US" sz="2000" dirty="0" smtClean="0"/>
              <a:t>dipole is the equivalent of a prism in </a:t>
            </a:r>
            <a:br>
              <a:rPr lang="en-US" sz="2000" dirty="0" smtClean="0"/>
            </a:br>
            <a:r>
              <a:rPr lang="en-US" sz="2000" dirty="0" smtClean="0"/>
              <a:t>classical optics.</a:t>
            </a:r>
            <a:endParaRPr lang="en-US" sz="1800" dirty="0" smtClean="0"/>
          </a:p>
        </p:txBody>
      </p:sp>
      <p:grpSp>
        <p:nvGrpSpPr>
          <p:cNvPr id="2" name="Group 8"/>
          <p:cNvGrpSpPr/>
          <p:nvPr/>
        </p:nvGrpSpPr>
        <p:grpSpPr>
          <a:xfrm>
            <a:off x="4994455" y="1009485"/>
            <a:ext cx="3775255" cy="1382580"/>
            <a:chOff x="5410200" y="2514600"/>
            <a:chExt cx="3352800" cy="1201738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5410200" y="2514600"/>
              <a:ext cx="3352800" cy="922338"/>
              <a:chOff x="5410200" y="2133600"/>
              <a:chExt cx="3352800" cy="922338"/>
            </a:xfrm>
          </p:grpSpPr>
          <p:sp>
            <p:nvSpPr>
              <p:cNvPr id="15" name="Rectangle 45"/>
              <p:cNvSpPr>
                <a:spLocks noChangeArrowheads="1"/>
              </p:cNvSpPr>
              <p:nvPr/>
            </p:nvSpPr>
            <p:spPr bwMode="auto">
              <a:xfrm>
                <a:off x="6705600" y="2133600"/>
                <a:ext cx="762000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>
                <a:off x="5410200" y="2438400"/>
                <a:ext cx="3352800" cy="457200"/>
              </a:xfrm>
              <a:custGeom>
                <a:avLst/>
                <a:gdLst>
                  <a:gd name="T0" fmla="*/ 0 w 1776"/>
                  <a:gd name="T1" fmla="*/ 2147483647 h 680"/>
                  <a:gd name="T2" fmla="*/ 2147483647 w 1776"/>
                  <a:gd name="T3" fmla="*/ 2147483647 h 680"/>
                  <a:gd name="T4" fmla="*/ 2147483647 w 1776"/>
                  <a:gd name="T5" fmla="*/ 2147483647 h 680"/>
                  <a:gd name="T6" fmla="*/ 2147483647 w 1776"/>
                  <a:gd name="T7" fmla="*/ 2147483647 h 680"/>
                  <a:gd name="T8" fmla="*/ 2147483647 w 1776"/>
                  <a:gd name="T9" fmla="*/ 2147483647 h 680"/>
                  <a:gd name="T10" fmla="*/ 2147483647 w 1776"/>
                  <a:gd name="T11" fmla="*/ 2147483647 h 680"/>
                  <a:gd name="T12" fmla="*/ 2147483647 w 1776"/>
                  <a:gd name="T13" fmla="*/ 2147483647 h 6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6"/>
                  <a:gd name="T22" fmla="*/ 0 h 680"/>
                  <a:gd name="T23" fmla="*/ 1776 w 1776"/>
                  <a:gd name="T24" fmla="*/ 680 h 6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6" h="680">
                    <a:moveTo>
                      <a:pt x="0" y="8"/>
                    </a:moveTo>
                    <a:cubicBezTo>
                      <a:pt x="252" y="8"/>
                      <a:pt x="504" y="8"/>
                      <a:pt x="624" y="8"/>
                    </a:cubicBezTo>
                    <a:cubicBezTo>
                      <a:pt x="744" y="8"/>
                      <a:pt x="688" y="8"/>
                      <a:pt x="720" y="8"/>
                    </a:cubicBezTo>
                    <a:cubicBezTo>
                      <a:pt x="752" y="8"/>
                      <a:pt x="776" y="0"/>
                      <a:pt x="816" y="8"/>
                    </a:cubicBezTo>
                    <a:cubicBezTo>
                      <a:pt x="856" y="16"/>
                      <a:pt x="912" y="32"/>
                      <a:pt x="960" y="56"/>
                    </a:cubicBezTo>
                    <a:cubicBezTo>
                      <a:pt x="1008" y="80"/>
                      <a:pt x="968" y="48"/>
                      <a:pt x="1104" y="152"/>
                    </a:cubicBezTo>
                    <a:cubicBezTo>
                      <a:pt x="1240" y="256"/>
                      <a:pt x="1508" y="468"/>
                      <a:pt x="1776" y="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6400800" y="2438400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>
                <a:off x="6705600" y="2979738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>
                <a:off x="6705600" y="2903538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7467600" y="2903538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1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00875" y="3363913"/>
              <a:ext cx="176213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Object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81800" y="28956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Object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48638" y="2808288"/>
              <a:ext cx="442912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Object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62588" y="2527300"/>
              <a:ext cx="279400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534543" y="3429000"/>
          <a:ext cx="28352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1" name="Equation" r:id="rId7" imgW="1066680" imgH="419040" progId="Equation.3">
                  <p:embed/>
                </p:oleObj>
              </mc:Choice>
              <mc:Fallback>
                <p:oleObj name="Equation" r:id="rId7" imgW="1066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543" y="3429000"/>
                        <a:ext cx="2835275" cy="1114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2114080" y="2507280"/>
          <a:ext cx="4800625" cy="59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2" name="Equation" r:id="rId9" imgW="1739880" imgH="215640" progId="Equation.DSMT4">
                  <p:embed/>
                </p:oleObj>
              </mc:Choice>
              <mc:Fallback>
                <p:oleObj name="Equation" r:id="rId9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80" y="2507280"/>
                        <a:ext cx="4800625" cy="59513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/>
          <p:nvPr/>
        </p:nvGrpSpPr>
        <p:grpSpPr>
          <a:xfrm>
            <a:off x="5340100" y="4773175"/>
            <a:ext cx="3352800" cy="1092200"/>
            <a:chOff x="5340350" y="3795713"/>
            <a:chExt cx="3352800" cy="1092200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5340350" y="3795721"/>
              <a:ext cx="3352800" cy="1092192"/>
              <a:chOff x="5340350" y="3414721"/>
              <a:chExt cx="3352800" cy="1092192"/>
            </a:xfrm>
          </p:grpSpPr>
          <p:sp>
            <p:nvSpPr>
              <p:cNvPr id="26" name="Freeform 63"/>
              <p:cNvSpPr>
                <a:spLocks/>
              </p:cNvSpPr>
              <p:nvPr/>
            </p:nvSpPr>
            <p:spPr bwMode="auto">
              <a:xfrm>
                <a:off x="5340350" y="4030663"/>
                <a:ext cx="3352800" cy="476250"/>
              </a:xfrm>
              <a:custGeom>
                <a:avLst/>
                <a:gdLst>
                  <a:gd name="T0" fmla="*/ 0 w 2112"/>
                  <a:gd name="T1" fmla="*/ 2147483647 h 300"/>
                  <a:gd name="T2" fmla="*/ 2147483647 w 2112"/>
                  <a:gd name="T3" fmla="*/ 2147483647 h 300"/>
                  <a:gd name="T4" fmla="*/ 2147483647 w 2112"/>
                  <a:gd name="T5" fmla="*/ 2147483647 h 300"/>
                  <a:gd name="T6" fmla="*/ 2147483647 w 2112"/>
                  <a:gd name="T7" fmla="*/ 2147483647 h 300"/>
                  <a:gd name="T8" fmla="*/ 2147483647 w 2112"/>
                  <a:gd name="T9" fmla="*/ 2147483647 h 300"/>
                  <a:gd name="T10" fmla="*/ 2147483647 w 2112"/>
                  <a:gd name="T11" fmla="*/ 2147483647 h 300"/>
                  <a:gd name="T12" fmla="*/ 2147483647 w 2112"/>
                  <a:gd name="T13" fmla="*/ 2147483647 h 3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12"/>
                  <a:gd name="T22" fmla="*/ 0 h 300"/>
                  <a:gd name="T23" fmla="*/ 2112 w 2112"/>
                  <a:gd name="T24" fmla="*/ 300 h 3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12" h="300">
                    <a:moveTo>
                      <a:pt x="0" y="15"/>
                    </a:moveTo>
                    <a:cubicBezTo>
                      <a:pt x="300" y="15"/>
                      <a:pt x="599" y="15"/>
                      <a:pt x="742" y="15"/>
                    </a:cubicBezTo>
                    <a:cubicBezTo>
                      <a:pt x="885" y="15"/>
                      <a:pt x="806" y="17"/>
                      <a:pt x="856" y="15"/>
                    </a:cubicBezTo>
                    <a:cubicBezTo>
                      <a:pt x="906" y="13"/>
                      <a:pt x="995" y="0"/>
                      <a:pt x="1043" y="3"/>
                    </a:cubicBezTo>
                    <a:cubicBezTo>
                      <a:pt x="1091" y="6"/>
                      <a:pt x="1097" y="24"/>
                      <a:pt x="1142" y="36"/>
                    </a:cubicBezTo>
                    <a:cubicBezTo>
                      <a:pt x="1187" y="48"/>
                      <a:pt x="1151" y="32"/>
                      <a:pt x="1313" y="76"/>
                    </a:cubicBezTo>
                    <a:cubicBezTo>
                      <a:pt x="1475" y="120"/>
                      <a:pt x="1793" y="210"/>
                      <a:pt x="2112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5"/>
              <p:cNvSpPr>
                <a:spLocks noChangeShapeType="1"/>
              </p:cNvSpPr>
              <p:nvPr/>
            </p:nvSpPr>
            <p:spPr bwMode="auto">
              <a:xfrm>
                <a:off x="6330950" y="4049713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73"/>
              <p:cNvGrpSpPr>
                <a:grpSpLocks/>
              </p:cNvGrpSpPr>
              <p:nvPr/>
            </p:nvGrpSpPr>
            <p:grpSpPr bwMode="auto">
              <a:xfrm flipV="1">
                <a:off x="6858000" y="3414721"/>
                <a:ext cx="363538" cy="1052510"/>
                <a:chOff x="4206" y="2239"/>
                <a:chExt cx="283" cy="728"/>
              </a:xfrm>
            </p:grpSpPr>
            <p:sp>
              <p:nvSpPr>
                <p:cNvPr id="29" name="Line 70"/>
                <p:cNvSpPr>
                  <a:spLocks noChangeShapeType="1"/>
                </p:cNvSpPr>
                <p:nvPr/>
              </p:nvSpPr>
              <p:spPr bwMode="auto">
                <a:xfrm>
                  <a:off x="4217" y="2250"/>
                  <a:ext cx="141" cy="70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358" y="2250"/>
                  <a:ext cx="131" cy="717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72"/>
                <p:cNvSpPr>
                  <a:spLocks noChangeShapeType="1"/>
                </p:cNvSpPr>
                <p:nvPr/>
              </p:nvSpPr>
              <p:spPr bwMode="auto">
                <a:xfrm>
                  <a:off x="4206" y="223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25" name="Object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78788" y="4419600"/>
              <a:ext cx="442912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982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Formalism (sorry)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“gradient” operator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737314"/>
              </p:ext>
            </p:extLst>
          </p:nvPr>
        </p:nvGraphicFramePr>
        <p:xfrm>
          <a:off x="1847338" y="1478995"/>
          <a:ext cx="5822571" cy="436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4" name="Equation" r:id="rId3" imgW="3238500" imgH="2425700" progId="Equation.DSMT4">
                  <p:embed/>
                </p:oleObj>
              </mc:Choice>
              <mc:Fallback>
                <p:oleObj name="Equation" r:id="rId3" imgW="3238500" imgH="242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338" y="1478995"/>
                        <a:ext cx="5822571" cy="436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2424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Multipole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390842" cy="519739"/>
          </a:xfrm>
        </p:spPr>
        <p:txBody>
          <a:bodyPr/>
          <a:lstStyle/>
          <a:p>
            <a:r>
              <a:rPr lang="en-US" dirty="0" smtClean="0"/>
              <a:t>Formally, in a current free region, the curl of the magnetic field is: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means that the magnetic field can be expressed as the gradient of a scalar: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zero divergence then gives us:</a:t>
            </a:r>
          </a:p>
          <a:p>
            <a:endParaRPr lang="en-US" sz="4000" dirty="0"/>
          </a:p>
          <a:p>
            <a:endParaRPr lang="en-US" dirty="0" smtClean="0"/>
          </a:p>
          <a:p>
            <a:r>
              <a:rPr lang="en-US" dirty="0" smtClean="0"/>
              <a:t>If the field is </a:t>
            </a:r>
            <a:r>
              <a:rPr lang="en-US" i="1" dirty="0" smtClean="0"/>
              <a:t>uniform</a:t>
            </a:r>
            <a:r>
              <a:rPr lang="en-US" dirty="0" smtClean="0"/>
              <a:t> in </a:t>
            </a:r>
            <a:r>
              <a:rPr lang="en-US" i="1" dirty="0" smtClean="0"/>
              <a:t>z</a:t>
            </a:r>
            <a:r>
              <a:rPr lang="en-US" dirty="0" smtClean="0"/>
              <a:t>, then </a:t>
            </a:r>
            <a:r>
              <a:rPr lang="en-US" i="1" dirty="0" err="1" smtClean="0">
                <a:latin typeface="Symbol" charset="2"/>
                <a:cs typeface="Symbol" charset="2"/>
              </a:rPr>
              <a:t>df</a:t>
            </a:r>
            <a:r>
              <a:rPr lang="en-US" i="1" dirty="0" smtClean="0"/>
              <a:t>/</a:t>
            </a:r>
            <a:r>
              <a:rPr lang="en-US" i="1" dirty="0" err="1" smtClean="0">
                <a:latin typeface="Symbol" charset="2"/>
                <a:cs typeface="Symbol" charset="2"/>
              </a:rPr>
              <a:t>d</a:t>
            </a:r>
            <a:r>
              <a:rPr lang="en-US" i="1" dirty="0" err="1" smtClean="0"/>
              <a:t>z</a:t>
            </a:r>
            <a:r>
              <a:rPr lang="en-US" i="1" dirty="0" smtClean="0"/>
              <a:t>=0</a:t>
            </a:r>
            <a:r>
              <a:rPr lang="en-US" dirty="0" smtClean="0"/>
              <a:t>, so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85691"/>
              </p:ext>
            </p:extLst>
          </p:nvPr>
        </p:nvGraphicFramePr>
        <p:xfrm>
          <a:off x="3419723" y="1301738"/>
          <a:ext cx="2509611" cy="58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1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723" y="1301738"/>
                        <a:ext cx="2509611" cy="5860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5620" y="3129487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Laplace Equation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66796"/>
              </p:ext>
            </p:extLst>
          </p:nvPr>
        </p:nvGraphicFramePr>
        <p:xfrm>
          <a:off x="4446739" y="2511792"/>
          <a:ext cx="1536398" cy="66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2" name="Equation" r:id="rId5" imgW="558800" imgH="241300" progId="Equation.DSMT4">
                  <p:embed/>
                </p:oleObj>
              </mc:Choice>
              <mc:Fallback>
                <p:oleObj name="Equation" r:id="rId5" imgW="55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739" y="2511792"/>
                        <a:ext cx="1536398" cy="6643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0459"/>
              </p:ext>
            </p:extLst>
          </p:nvPr>
        </p:nvGraphicFramePr>
        <p:xfrm>
          <a:off x="2165871" y="3754022"/>
          <a:ext cx="5034799" cy="104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3" name="Equation" r:id="rId7" imgW="2273300" imgH="469900" progId="Equation.DSMT4">
                  <p:embed/>
                </p:oleObj>
              </mc:Choice>
              <mc:Fallback>
                <p:oleObj name="Equation" r:id="rId7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871" y="3754022"/>
                        <a:ext cx="5034799" cy="1041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679048" y="3515470"/>
            <a:ext cx="385546" cy="23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78859"/>
              </p:ext>
            </p:extLst>
          </p:nvPr>
        </p:nvGraphicFramePr>
        <p:xfrm>
          <a:off x="3506328" y="5308835"/>
          <a:ext cx="23082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4" name="Equation" r:id="rId9" imgW="914400" imgH="431800" progId="Equation.DSMT4">
                  <p:embed/>
                </p:oleObj>
              </mc:Choice>
              <mc:Fallback>
                <p:oleObj name="Equation" r:id="rId9" imgW="91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328" y="5308835"/>
                        <a:ext cx="2308225" cy="10874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947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35" y="247958"/>
            <a:ext cx="8251825" cy="523978"/>
          </a:xfrm>
        </p:spPr>
        <p:txBody>
          <a:bodyPr/>
          <a:lstStyle/>
          <a:p>
            <a:r>
              <a:rPr lang="en-US" dirty="0" smtClean="0"/>
              <a:t>The general solution 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Solving for B components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Combining and redefining the constants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276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65703"/>
              </p:ext>
            </p:extLst>
          </p:nvPr>
        </p:nvGraphicFramePr>
        <p:xfrm>
          <a:off x="623892" y="2447464"/>
          <a:ext cx="8097850" cy="206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4" name="Equation" r:id="rId3" imgW="3632200" imgH="927100" progId="Equation.DSMT4">
                  <p:embed/>
                </p:oleObj>
              </mc:Choice>
              <mc:Fallback>
                <p:oleObj name="Equation" r:id="rId3" imgW="3632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92" y="2447464"/>
                        <a:ext cx="8097850" cy="20659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4822"/>
              </p:ext>
            </p:extLst>
          </p:nvPr>
        </p:nvGraphicFramePr>
        <p:xfrm>
          <a:off x="1819053" y="4867946"/>
          <a:ext cx="589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5" name="Equation" r:id="rId5" imgW="2489200" imgH="457200" progId="Equation.DSMT4">
                  <p:embed/>
                </p:oleObj>
              </mc:Choice>
              <mc:Fallback>
                <p:oleObj name="Equation" r:id="rId5" imgW="2489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053" y="4867946"/>
                        <a:ext cx="58928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20278"/>
              </p:ext>
            </p:extLst>
          </p:nvPr>
        </p:nvGraphicFramePr>
        <p:xfrm>
          <a:off x="1232123" y="809037"/>
          <a:ext cx="69262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6" name="Equation" r:id="rId7" imgW="2743200" imgH="457200" progId="Equation.DSMT4">
                  <p:embed/>
                </p:oleObj>
              </mc:Choice>
              <mc:Fallback>
                <p:oleObj name="Equation" r:id="rId7" imgW="2743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123" y="809037"/>
                        <a:ext cx="6926262" cy="1152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285" y="6021244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Note order!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18455" y="5772176"/>
            <a:ext cx="249473" cy="249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8140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96" y="195549"/>
            <a:ext cx="8251825" cy="2322799"/>
          </a:xfrm>
        </p:spPr>
        <p:txBody>
          <a:bodyPr/>
          <a:lstStyle/>
          <a:p>
            <a:r>
              <a:rPr lang="en-US" dirty="0" smtClean="0"/>
              <a:t>We can express the complex numbers in notation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277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56590"/>
              </p:ext>
            </p:extLst>
          </p:nvPr>
        </p:nvGraphicFramePr>
        <p:xfrm>
          <a:off x="873125" y="1760538"/>
          <a:ext cx="7421563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06" name="Equation" r:id="rId3" imgW="2806700" imgH="1028700" progId="Equation.DSMT4">
                  <p:embed/>
                </p:oleObj>
              </mc:Choice>
              <mc:Fallback>
                <p:oleObj name="Equation" r:id="rId3" imgW="28067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760538"/>
                        <a:ext cx="7421563" cy="2722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97724" y="4467633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Amplitude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85272" y="3912377"/>
            <a:ext cx="453585" cy="62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7911" y="4690064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rotation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7037294" y="3810000"/>
            <a:ext cx="705624" cy="88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1220" y="1170080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 is real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12369" y="1596445"/>
            <a:ext cx="573336" cy="66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05894" y="1660348"/>
            <a:ext cx="406858" cy="599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8406" y="1102877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C00000"/>
                </a:solidFill>
              </a:rPr>
              <a:t>K</a:t>
            </a:r>
            <a:r>
              <a:rPr lang="en-US" sz="1800" i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1800" baseline="-250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is complex</a:t>
            </a:r>
          </a:p>
        </p:txBody>
      </p:sp>
    </p:spTree>
    <p:extLst>
      <p:ext uri="{BB962C8B-B14F-4D97-AF65-F5344CB8AC3E}">
        <p14:creationId xmlns:p14="http://schemas.microsoft.com/office/powerpoint/2010/main" val="28834113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96" y="195549"/>
            <a:ext cx="8251825" cy="2322799"/>
          </a:xfrm>
        </p:spPr>
        <p:txBody>
          <a:bodyPr/>
          <a:lstStyle/>
          <a:p>
            <a:r>
              <a:rPr lang="en-US" dirty="0" smtClean="0"/>
              <a:t>In our general expression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phase angle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m</a:t>
            </a:r>
            <a:r>
              <a:rPr lang="en-US" dirty="0" smtClean="0"/>
              <a:t> represents a rotation of each component about the </a:t>
            </a:r>
            <a:r>
              <a:rPr lang="en-US" i="1" dirty="0" smtClean="0"/>
              <a:t>z </a:t>
            </a:r>
            <a:r>
              <a:rPr lang="en-US" dirty="0" smtClean="0"/>
              <a:t>axis.  Set all </a:t>
            </a:r>
            <a:r>
              <a:rPr lang="en-US" dirty="0" err="1"/>
              <a:t>δ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=0 for the moment, and we see the following symmetry properties for the first few </a:t>
            </a:r>
            <a:r>
              <a:rPr lang="en-US" dirty="0" err="1" smtClean="0"/>
              <a:t>multipoles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63448"/>
              </p:ext>
            </p:extLst>
          </p:nvPr>
        </p:nvGraphicFramePr>
        <p:xfrm>
          <a:off x="565474" y="3414556"/>
          <a:ext cx="656907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1" name="Equation" r:id="rId3" imgW="4051080" imgH="1625400" progId="Equation.3">
                  <p:embed/>
                </p:oleObj>
              </mc:Choice>
              <mc:Fallback>
                <p:oleObj name="Equation" r:id="rId3" imgW="405108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74" y="3414556"/>
                        <a:ext cx="656907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7509" name="Picture 5" descr="http://img.tfd.com/ggse/1f/gsed_0001_0027_0_img821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942" y="3914130"/>
            <a:ext cx="1040040" cy="1064901"/>
          </a:xfrm>
          <a:prstGeom prst="rect">
            <a:avLst/>
          </a:prstGeom>
          <a:noFill/>
        </p:spPr>
      </p:pic>
      <p:pic>
        <p:nvPicPr>
          <p:cNvPr id="277511" name="Picture 7" descr="http://www.fnrf.science.cmu.ac.th/magnetimages/image02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7227122" y="5012452"/>
            <a:ext cx="1396647" cy="1296761"/>
          </a:xfrm>
          <a:prstGeom prst="rect">
            <a:avLst/>
          </a:prstGeom>
          <a:noFill/>
        </p:spPr>
      </p:pic>
      <p:pic>
        <p:nvPicPr>
          <p:cNvPr id="277513" name="Picture 9" descr="http://upload.wikimedia.org/wikipedia/commons/thumb/9/9f/Field_lines_parallel_plates.svg/524px-Field_lines_parallel_plates.svg.png"/>
          <p:cNvPicPr>
            <a:picLocks noChangeAspect="1" noChangeArrowheads="1"/>
          </p:cNvPicPr>
          <p:nvPr/>
        </p:nvPicPr>
        <p:blipFill>
          <a:blip r:embed="rId7" cstate="print"/>
          <a:srcRect t="17122" b="17936"/>
          <a:stretch>
            <a:fillRect/>
          </a:stretch>
        </p:blipFill>
        <p:spPr bwMode="auto">
          <a:xfrm flipV="1">
            <a:off x="7108524" y="3176730"/>
            <a:ext cx="1733185" cy="546569"/>
          </a:xfrm>
          <a:prstGeom prst="rect">
            <a:avLst/>
          </a:prstGeom>
          <a:noFill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62972"/>
              </p:ext>
            </p:extLst>
          </p:nvPr>
        </p:nvGraphicFramePr>
        <p:xfrm>
          <a:off x="4662737" y="81184"/>
          <a:ext cx="33067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2" name="Equation" r:id="rId8" imgW="1536700" imgH="457200" progId="Equation.DSMT4">
                  <p:embed/>
                </p:oleObj>
              </mc:Choice>
              <mc:Fallback>
                <p:oleObj name="Equation" r:id="rId8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2737" y="81184"/>
                        <a:ext cx="3306763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26730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6" y="1"/>
            <a:ext cx="8251825" cy="764498"/>
          </a:xfrm>
        </p:spPr>
        <p:txBody>
          <a:bodyPr/>
          <a:lstStyle/>
          <a:p>
            <a:r>
              <a:rPr lang="en-US" dirty="0" smtClean="0"/>
              <a:t>Back to Cartesian Coordinates. Expand by differentiating both sides </a:t>
            </a:r>
            <a:r>
              <a:rPr lang="en-US" i="1" dirty="0" smtClean="0"/>
              <a:t>n</a:t>
            </a:r>
            <a:r>
              <a:rPr lang="en-US" dirty="0" smtClean="0"/>
              <a:t> times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we can rewrite this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“Normal” terms always have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x</a:t>
            </a:r>
            <a:r>
              <a:rPr lang="en-US" dirty="0" smtClean="0"/>
              <a:t>=0 on </a:t>
            </a:r>
            <a:r>
              <a:rPr lang="en-US" i="1" dirty="0" smtClean="0"/>
              <a:t>x</a:t>
            </a:r>
            <a:r>
              <a:rPr lang="en-US" dirty="0" smtClean="0"/>
              <a:t> axis.</a:t>
            </a:r>
          </a:p>
          <a:p>
            <a:r>
              <a:rPr lang="en-US" dirty="0" smtClean="0"/>
              <a:t>“Skew” terms always have </a:t>
            </a:r>
            <a:r>
              <a:rPr lang="en-US" i="1" dirty="0" smtClean="0"/>
              <a:t>B</a:t>
            </a:r>
            <a:r>
              <a:rPr lang="en-US" baseline="-25000" dirty="0" smtClean="0"/>
              <a:t>y</a:t>
            </a:r>
            <a:r>
              <a:rPr lang="en-US" dirty="0" smtClean="0"/>
              <a:t>=0 on </a:t>
            </a:r>
            <a:r>
              <a:rPr lang="en-US" i="1" dirty="0" smtClean="0"/>
              <a:t>x</a:t>
            </a:r>
            <a:r>
              <a:rPr lang="en-US" dirty="0" smtClean="0"/>
              <a:t> axis.</a:t>
            </a:r>
          </a:p>
          <a:p>
            <a:r>
              <a:rPr lang="en-US" dirty="0" smtClean="0"/>
              <a:t>Generally define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270613"/>
              </p:ext>
            </p:extLst>
          </p:nvPr>
        </p:nvGraphicFramePr>
        <p:xfrm>
          <a:off x="4140135" y="295574"/>
          <a:ext cx="4281487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6" name="Equation" r:id="rId3" imgW="2349360" imgH="990360" progId="Equation.3">
                  <p:embed/>
                </p:oleObj>
              </mc:Choice>
              <mc:Fallback>
                <p:oleObj name="Equation" r:id="rId3" imgW="23493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135" y="295574"/>
                        <a:ext cx="4281487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762651" y="2533493"/>
          <a:ext cx="6900430" cy="202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7" name="Equation" r:id="rId5" imgW="3288960" imgH="965160" progId="Equation.3">
                  <p:embed/>
                </p:oleObj>
              </mc:Choice>
              <mc:Fallback>
                <p:oleObj name="Equation" r:id="rId5" imgW="3288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51" y="2533493"/>
                        <a:ext cx="6900430" cy="2023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0249" y="2428406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“normal”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20328" y="2758190"/>
            <a:ext cx="269823" cy="22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5023" y="4064832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“skew”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107837" y="3989881"/>
            <a:ext cx="432216" cy="17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14319" y="5691785"/>
          <a:ext cx="5906800" cy="63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8" name="Equation" r:id="rId7" imgW="2247840" imgH="241200" progId="Equation.DSMT4">
                  <p:embed/>
                </p:oleObj>
              </mc:Choice>
              <mc:Fallback>
                <p:oleObj name="Equation" r:id="rId7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319" y="5691785"/>
                        <a:ext cx="5906800" cy="63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16431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96" y="1"/>
            <a:ext cx="8251825" cy="569626"/>
          </a:xfrm>
        </p:spPr>
        <p:txBody>
          <a:bodyPr/>
          <a:lstStyle/>
          <a:p>
            <a:r>
              <a:rPr lang="en-US" dirty="0" smtClean="0"/>
              <a:t>Expand first few terms…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in the absence of skew terms, on the </a:t>
            </a:r>
            <a:r>
              <a:rPr lang="en-US" i="1" dirty="0" smtClean="0"/>
              <a:t>x</a:t>
            </a:r>
            <a:r>
              <a:rPr lang="en-US" dirty="0" smtClean="0"/>
              <a:t> axis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750392" y="592710"/>
          <a:ext cx="7107230" cy="195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9" name="Equation" r:id="rId3" imgW="2857320" imgH="787320" progId="Equation.3">
                  <p:embed/>
                </p:oleObj>
              </mc:Choice>
              <mc:Fallback>
                <p:oleObj name="Equation" r:id="rId3" imgW="28573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92" y="592710"/>
                        <a:ext cx="7107230" cy="1955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>
          <a:xfrm rot="-5400000">
            <a:off x="1903751" y="2293496"/>
            <a:ext cx="359765" cy="614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-5400000">
            <a:off x="3202901" y="1853783"/>
            <a:ext cx="379750" cy="1519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-5400000">
            <a:off x="5587588" y="1212954"/>
            <a:ext cx="379750" cy="283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93888" y="2833141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199" y="2820650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4163" y="2823149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163664" y="4156153"/>
          <a:ext cx="628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0" name="Equation" r:id="rId5" imgW="2527200" imgH="393480" progId="Equation.DSMT4">
                  <p:embed/>
                </p:oleObj>
              </mc:Choice>
              <mc:Fallback>
                <p:oleObj name="Equation" r:id="rId5" imgW="252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64" y="4156153"/>
                        <a:ext cx="6286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86721" y="5234065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36032" y="5206585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7388" y="5194094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6386" y="5209084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octupole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978702" y="4841823"/>
            <a:ext cx="329783" cy="314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33010" y="4871803"/>
            <a:ext cx="204865" cy="319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47148" y="4946754"/>
            <a:ext cx="37475" cy="30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61351" y="4856813"/>
            <a:ext cx="309797" cy="32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0255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Multipoles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153565"/>
          </a:xfrm>
        </p:spPr>
        <p:txBody>
          <a:bodyPr/>
          <a:lstStyle/>
          <a:p>
            <a:r>
              <a:rPr lang="en-US" dirty="0" smtClean="0"/>
              <a:t>Dipoles: bend</a:t>
            </a:r>
          </a:p>
          <a:p>
            <a:r>
              <a:rPr lang="en-US" dirty="0" smtClean="0"/>
              <a:t>Quadrupoles: focus or defocus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Content Placeholder 84"/>
          <p:cNvSpPr txBox="1">
            <a:spLocks/>
          </p:cNvSpPr>
          <p:nvPr/>
        </p:nvSpPr>
        <p:spPr bwMode="auto">
          <a:xfrm>
            <a:off x="469231" y="3900713"/>
            <a:ext cx="8333885" cy="84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positive particle coming out of the page off center in the horizontal plane will experience a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restoring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kick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 descr="quadle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86" y="1876518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7198996" y="1990513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6436996" y="2752513"/>
            <a:ext cx="1600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V="1">
            <a:off x="6390814" y="2050547"/>
            <a:ext cx="1600200" cy="1413088"/>
            <a:chOff x="6436996" y="2142913"/>
            <a:chExt cx="1600200" cy="1219200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7046596" y="2600113"/>
              <a:ext cx="158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6817996" y="2447713"/>
              <a:ext cx="1588" cy="3048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V="1">
              <a:off x="6665596" y="2295313"/>
              <a:ext cx="1588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7427596" y="2752513"/>
              <a:ext cx="158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7656196" y="2752513"/>
              <a:ext cx="1588" cy="3048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7808596" y="2752513"/>
              <a:ext cx="1588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6436996" y="2142913"/>
              <a:ext cx="1600200" cy="1219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Object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5196" y="1838113"/>
            <a:ext cx="3603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Objec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3684" y="2728700"/>
            <a:ext cx="2635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82"/>
          <p:cNvGrpSpPr/>
          <p:nvPr/>
        </p:nvGrpSpPr>
        <p:grpSpPr>
          <a:xfrm>
            <a:off x="5308261" y="4687520"/>
            <a:ext cx="3048000" cy="1143000"/>
            <a:chOff x="1345980" y="4623825"/>
            <a:chExt cx="3048000" cy="1143000"/>
          </a:xfrm>
        </p:grpSpPr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641380" y="4623825"/>
              <a:ext cx="304800" cy="1143000"/>
              <a:chOff x="3077" y="2111"/>
              <a:chExt cx="176" cy="481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345980" y="5157225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1726980" y="4928625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2793780" y="4928625"/>
              <a:ext cx="1524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803180" y="47762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2793780" y="4776225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1803180" y="54620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2793780" y="4852425"/>
              <a:ext cx="1600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3409946" y="4540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/>
          </a:p>
        </p:txBody>
      </p:sp>
      <p:grpSp>
        <p:nvGrpSpPr>
          <p:cNvPr id="33" name="Group 80"/>
          <p:cNvGrpSpPr/>
          <p:nvPr/>
        </p:nvGrpSpPr>
        <p:grpSpPr>
          <a:xfrm>
            <a:off x="3902266" y="1876518"/>
            <a:ext cx="1747838" cy="1600200"/>
            <a:chOff x="3666725" y="745530"/>
            <a:chExt cx="1747838" cy="1600200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3666725" y="745530"/>
              <a:ext cx="1747838" cy="1600200"/>
              <a:chOff x="2496" y="2256"/>
              <a:chExt cx="1101" cy="1008"/>
            </a:xfrm>
          </p:grpSpPr>
          <p:sp>
            <p:nvSpPr>
              <p:cNvPr id="37" name="Line 5"/>
              <p:cNvSpPr>
                <a:spLocks noChangeShapeType="1"/>
              </p:cNvSpPr>
              <p:nvPr/>
            </p:nvSpPr>
            <p:spPr bwMode="auto">
              <a:xfrm>
                <a:off x="2976" y="2400"/>
                <a:ext cx="1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6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100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 flipV="1">
                <a:off x="3072" y="2784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V="1">
                <a:off x="3216" y="2688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3312" y="2592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1008" cy="81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Object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04925" y="745530"/>
              <a:ext cx="360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Object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09670" y="1815990"/>
              <a:ext cx="23971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853281" y="4802735"/>
          <a:ext cx="302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6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" y="4802735"/>
                        <a:ext cx="302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ight Arrow 46"/>
          <p:cNvSpPr/>
          <p:nvPr/>
        </p:nvSpPr>
        <p:spPr>
          <a:xfrm>
            <a:off x="4232921" y="4994760"/>
            <a:ext cx="691290" cy="46086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7372835" y="5672919"/>
          <a:ext cx="128111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7" name="Equation" r:id="rId10" imgW="634680" imgH="393480" progId="Equation.3">
                  <p:embed/>
                </p:oleObj>
              </mc:Choice>
              <mc:Fallback>
                <p:oleObj name="Equation" r:id="rId10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835" y="5672919"/>
                        <a:ext cx="1281113" cy="795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82327"/>
              </p:ext>
            </p:extLst>
          </p:nvPr>
        </p:nvGraphicFramePr>
        <p:xfrm>
          <a:off x="5257800" y="382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8"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7800" y="382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43795"/>
              </p:ext>
            </p:extLst>
          </p:nvPr>
        </p:nvGraphicFramePr>
        <p:xfrm>
          <a:off x="5257800" y="382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9" name="Equation" r:id="rId14" imgW="114300" imgH="165100" progId="Equation.DSMT4">
                  <p:embed/>
                </p:oleObj>
              </mc:Choice>
              <mc:Fallback>
                <p:oleObj name="Equation" r:id="rId1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7800" y="382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507476"/>
              </p:ext>
            </p:extLst>
          </p:nvPr>
        </p:nvGraphicFramePr>
        <p:xfrm>
          <a:off x="6511069" y="182963"/>
          <a:ext cx="1800886" cy="14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0" name="Equation" r:id="rId15" imgW="850900" imgH="685800" progId="Equation.DSMT4">
                  <p:embed/>
                </p:oleObj>
              </mc:Choice>
              <mc:Fallback>
                <p:oleObj name="Equation" r:id="rId15" imgW="8509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11069" y="182963"/>
                        <a:ext cx="1800886" cy="145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75844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126170"/>
            <a:ext cx="8371114" cy="507274"/>
          </a:xfrm>
        </p:spPr>
        <p:txBody>
          <a:bodyPr/>
          <a:lstStyle/>
          <a:p>
            <a:r>
              <a:rPr lang="en-US" dirty="0" err="1" smtClean="0"/>
              <a:t>Sextupoles</a:t>
            </a:r>
            <a:r>
              <a:rPr lang="en-US" dirty="0" smtClean="0"/>
              <a:t>	                       </a:t>
            </a:r>
            <a:r>
              <a:rPr lang="en-US" dirty="0" err="1" smtClean="0"/>
              <a:t>Octupoles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75" y="702245"/>
            <a:ext cx="4060371" cy="2031719"/>
          </a:xfrm>
        </p:spPr>
        <p:txBody>
          <a:bodyPr/>
          <a:lstStyle/>
          <a:p>
            <a:r>
              <a:rPr lang="en-US" sz="1800" dirty="0" err="1" smtClean="0"/>
              <a:t>Sextupole</a:t>
            </a:r>
            <a:r>
              <a:rPr lang="en-US" sz="1800" dirty="0" smtClean="0"/>
              <a:t> magnets have a field</a:t>
            </a:r>
            <a:br>
              <a:rPr lang="en-US" sz="1800" dirty="0" smtClean="0"/>
            </a:br>
            <a:r>
              <a:rPr lang="en-US" sz="1800" dirty="0" smtClean="0"/>
              <a:t>(on the principle axis) given by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One common application of this is to provide an effective position-dependent gradient.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713465" y="639116"/>
            <a:ext cx="4297156" cy="2565315"/>
          </a:xfrm>
        </p:spPr>
        <p:txBody>
          <a:bodyPr/>
          <a:lstStyle/>
          <a:p>
            <a:r>
              <a:rPr lang="en-US" sz="1800" dirty="0" smtClean="0"/>
              <a:t>In a similar way, </a:t>
            </a:r>
            <a:r>
              <a:rPr lang="en-US" sz="1800" dirty="0" err="1" smtClean="0"/>
              <a:t>octupoles</a:t>
            </a:r>
            <a:r>
              <a:rPr lang="en-US" sz="1800" dirty="0" smtClean="0"/>
              <a:t> have a field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high </a:t>
            </a:r>
            <a:r>
              <a:rPr lang="en-US" sz="1800" i="1" dirty="0" smtClean="0"/>
              <a:t>amplitude</a:t>
            </a:r>
            <a:r>
              <a:rPr lang="en-US" sz="1800" dirty="0" smtClean="0"/>
              <a:t> particles will see a different average </a:t>
            </a:r>
            <a:r>
              <a:rPr lang="en-US" sz="1800" dirty="0" err="1" smtClean="0"/>
              <a:t>gradiant</a:t>
            </a:r>
            <a:endParaRPr lang="en-US" sz="1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10892" y="1344756"/>
          <a:ext cx="16065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5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92" y="1344756"/>
                        <a:ext cx="16065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1471779" y="4102041"/>
            <a:ext cx="2073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94969" y="4370875"/>
            <a:ext cx="20738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79020" y="3218725"/>
            <a:ext cx="1459390" cy="1178777"/>
          </a:xfrm>
          <a:custGeom>
            <a:avLst/>
            <a:gdLst>
              <a:gd name="connsiteX0" fmla="*/ 0 w 1228725"/>
              <a:gd name="connsiteY0" fmla="*/ 0 h 871537"/>
              <a:gd name="connsiteX1" fmla="*/ 628650 w 1228725"/>
              <a:gd name="connsiteY1" fmla="*/ 866775 h 871537"/>
              <a:gd name="connsiteX2" fmla="*/ 1228725 w 1228725"/>
              <a:gd name="connsiteY2" fmla="*/ 28575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71537">
                <a:moveTo>
                  <a:pt x="0" y="0"/>
                </a:moveTo>
                <a:cubicBezTo>
                  <a:pt x="211931" y="431006"/>
                  <a:pt x="423863" y="862013"/>
                  <a:pt x="628650" y="866775"/>
                </a:cubicBezTo>
                <a:cubicBezTo>
                  <a:pt x="833437" y="871537"/>
                  <a:pt x="1031081" y="450056"/>
                  <a:pt x="1228725" y="285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353624" y="4409280"/>
          <a:ext cx="209482" cy="23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6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24" y="4409280"/>
                        <a:ext cx="209482" cy="23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2508714" y="3065105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7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14" y="3065105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393499" y="4294065"/>
            <a:ext cx="230430" cy="153620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7879471">
            <a:off x="2739144" y="4025230"/>
            <a:ext cx="230430" cy="153620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739144" y="4678115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08714" y="4678115"/>
            <a:ext cx="34564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2590945" y="4830618"/>
          <a:ext cx="374650" cy="41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8" name="Equation" r:id="rId9" imgW="228600" imgH="253800" progId="Equation.3">
                  <p:embed/>
                </p:oleObj>
              </mc:Choice>
              <mc:Fallback>
                <p:oleObj name="Equation" r:id="rId9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45" y="4830618"/>
                        <a:ext cx="374650" cy="416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1952625" y="5535613"/>
          <a:ext cx="1189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9" name="Equation" r:id="rId11" imgW="761760" imgH="253800" progId="Equation.3">
                  <p:embed/>
                </p:oleObj>
              </mc:Choice>
              <mc:Fallback>
                <p:oleObj name="Equation" r:id="rId11" imgW="761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535613"/>
                        <a:ext cx="11890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6E6A2-F555-4934-B7BB-3127D0BCFC2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/>
          </a:p>
        </p:txBody>
      </p: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5491884" y="1349375"/>
          <a:ext cx="16287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0" name="Equation" r:id="rId13" imgW="952200" imgH="393480" progId="Equation.3">
                  <p:embed/>
                </p:oleObj>
              </mc:Choice>
              <mc:Fallback>
                <p:oleObj name="Equation" r:id="rId13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884" y="1349375"/>
                        <a:ext cx="16287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5835961" y="4078950"/>
            <a:ext cx="2073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759151" y="4347784"/>
            <a:ext cx="20738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6143202" y="3492901"/>
            <a:ext cx="1431682" cy="1466880"/>
          </a:xfrm>
          <a:custGeom>
            <a:avLst/>
            <a:gdLst>
              <a:gd name="connsiteX0" fmla="*/ 0 w 1228725"/>
              <a:gd name="connsiteY0" fmla="*/ 0 h 871537"/>
              <a:gd name="connsiteX1" fmla="*/ 628650 w 1228725"/>
              <a:gd name="connsiteY1" fmla="*/ 866775 h 871537"/>
              <a:gd name="connsiteX2" fmla="*/ 1228725 w 1228725"/>
              <a:gd name="connsiteY2" fmla="*/ 28575 h 871537"/>
              <a:gd name="connsiteX0" fmla="*/ 0 w 1228725"/>
              <a:gd name="connsiteY0" fmla="*/ 1275759 h 1706766"/>
              <a:gd name="connsiteX1" fmla="*/ 628650 w 1228725"/>
              <a:gd name="connsiteY1" fmla="*/ 838200 h 1706766"/>
              <a:gd name="connsiteX2" fmla="*/ 1228725 w 1228725"/>
              <a:gd name="connsiteY2" fmla="*/ 0 h 1706766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05396"/>
              <a:gd name="connsiteY0" fmla="*/ 1084548 h 1084548"/>
              <a:gd name="connsiteX1" fmla="*/ 628650 w 1205396"/>
              <a:gd name="connsiteY1" fmla="*/ 646989 h 1084548"/>
              <a:gd name="connsiteX2" fmla="*/ 1205396 w 1205396"/>
              <a:gd name="connsiteY2" fmla="*/ 0 h 108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96" h="1084548">
                <a:moveTo>
                  <a:pt x="0" y="1084548"/>
                </a:moveTo>
                <a:cubicBezTo>
                  <a:pt x="211931" y="648274"/>
                  <a:pt x="369428" y="641088"/>
                  <a:pt x="628650" y="646989"/>
                </a:cubicBezTo>
                <a:cubicBezTo>
                  <a:pt x="903426" y="625575"/>
                  <a:pt x="1007752" y="421481"/>
                  <a:pt x="120539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7717806" y="4386189"/>
          <a:ext cx="209482" cy="23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1" name="Equation" r:id="rId15" imgW="126720" imgH="139680" progId="Equation.3">
                  <p:embed/>
                </p:oleObj>
              </mc:Choice>
              <mc:Fallback>
                <p:oleObj name="Equation" r:id="rId1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806" y="4386189"/>
                        <a:ext cx="209482" cy="23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6872896" y="3042014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2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896" y="3042014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val 53"/>
          <p:cNvSpPr/>
          <p:nvPr/>
        </p:nvSpPr>
        <p:spPr>
          <a:xfrm>
            <a:off x="6604000" y="4267200"/>
            <a:ext cx="572655" cy="157018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7020199" y="4655024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72896" y="4655024"/>
            <a:ext cx="248340" cy="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6"/>
          <p:cNvGraphicFramePr>
            <a:graphicFrameLocks noChangeAspect="1"/>
          </p:cNvGraphicFramePr>
          <p:nvPr/>
        </p:nvGraphicFramePr>
        <p:xfrm>
          <a:off x="6913563" y="4827588"/>
          <a:ext cx="457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3" name="Equation" r:id="rId17" imgW="279360" imgH="228600" progId="Equation.3">
                  <p:embed/>
                </p:oleObj>
              </mc:Choice>
              <mc:Fallback>
                <p:oleObj name="Equation" r:id="rId17" imgW="27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4827588"/>
                        <a:ext cx="4572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129338" y="5351463"/>
          <a:ext cx="15652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4" name="Equation" r:id="rId19" imgW="1002960" imgH="457200" progId="Equation.DSMT4">
                  <p:embed/>
                </p:oleObj>
              </mc:Choice>
              <mc:Fallback>
                <p:oleObj name="Equation" r:id="rId19" imgW="1002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5351463"/>
                        <a:ext cx="156527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59221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</a:p>
          <a:p>
            <a:pPr lvl="1"/>
            <a:r>
              <a:rPr lang="en-US" dirty="0" smtClean="0"/>
              <a:t>Dot product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146542"/>
              </p:ext>
            </p:extLst>
          </p:nvPr>
        </p:nvGraphicFramePr>
        <p:xfrm>
          <a:off x="1376537" y="1878194"/>
          <a:ext cx="4432525" cy="66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13" name="Equation" r:id="rId3" imgW="1701800" imgH="254000" progId="Equation.DSMT4">
                  <p:embed/>
                </p:oleObj>
              </mc:Choice>
              <mc:Fallback>
                <p:oleObj name="Equation" r:id="rId3" imgW="1701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6537" y="1878194"/>
                        <a:ext cx="4432525" cy="66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651" y="1111342"/>
            <a:ext cx="1913663" cy="153093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38534"/>
              </p:ext>
            </p:extLst>
          </p:nvPr>
        </p:nvGraphicFramePr>
        <p:xfrm>
          <a:off x="661729" y="3592781"/>
          <a:ext cx="7741641" cy="261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14" name="Equation" r:id="rId6" imgW="3429000" imgH="1155700" progId="Equation.DSMT4">
                  <p:embed/>
                </p:oleObj>
              </mc:Choice>
              <mc:Fallback>
                <p:oleObj name="Equation" r:id="rId6" imgW="34290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1729" y="3592781"/>
                        <a:ext cx="7741641" cy="261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/>
          <a:srcRect t="13197" b="14375"/>
          <a:stretch/>
        </p:blipFill>
        <p:spPr>
          <a:xfrm>
            <a:off x="4564200" y="3186602"/>
            <a:ext cx="4008330" cy="21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563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23179"/>
          </a:xfrm>
        </p:spPr>
        <p:txBody>
          <a:bodyPr/>
          <a:lstStyle/>
          <a:p>
            <a:r>
              <a:rPr lang="en-US" dirty="0" smtClean="0"/>
              <a:t>Vector differential operations</a:t>
            </a:r>
          </a:p>
          <a:p>
            <a:pPr lvl="1"/>
            <a:r>
              <a:rPr lang="en-US" dirty="0" smtClean="0"/>
              <a:t>Grad operator</a:t>
            </a:r>
          </a:p>
          <a:p>
            <a:pPr lvl="1"/>
            <a:endParaRPr lang="en-US" dirty="0"/>
          </a:p>
          <a:p>
            <a:pPr marL="2921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Gradient</a:t>
            </a:r>
          </a:p>
          <a:p>
            <a:pPr marL="2921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Divergence</a:t>
            </a:r>
          </a:p>
          <a:p>
            <a:pPr marL="2921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Curl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16311"/>
              </p:ext>
            </p:extLst>
          </p:nvPr>
        </p:nvGraphicFramePr>
        <p:xfrm>
          <a:off x="3021189" y="1272522"/>
          <a:ext cx="2773366" cy="88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59" name="Equation" r:id="rId3" imgW="1435100" imgH="457200" progId="Equation.DSMT4">
                  <p:embed/>
                </p:oleObj>
              </mc:Choice>
              <mc:Fallback>
                <p:oleObj name="Equation" r:id="rId3" imgW="1435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189" y="1272522"/>
                        <a:ext cx="2773366" cy="88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10653"/>
              </p:ext>
            </p:extLst>
          </p:nvPr>
        </p:nvGraphicFramePr>
        <p:xfrm>
          <a:off x="2878157" y="2286396"/>
          <a:ext cx="3075153" cy="91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0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8157" y="2286396"/>
                        <a:ext cx="3075153" cy="914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23785"/>
              </p:ext>
            </p:extLst>
          </p:nvPr>
        </p:nvGraphicFramePr>
        <p:xfrm>
          <a:off x="1404762" y="4563474"/>
          <a:ext cx="7463199" cy="182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1" name="Equation" r:id="rId7" imgW="4368800" imgH="1066800" progId="Equation.DSMT4">
                  <p:embed/>
                </p:oleObj>
              </mc:Choice>
              <mc:Fallback>
                <p:oleObj name="Equation" r:id="rId7" imgW="4368800" imgH="106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762" y="4563474"/>
                        <a:ext cx="7463199" cy="182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95418"/>
              </p:ext>
            </p:extLst>
          </p:nvPr>
        </p:nvGraphicFramePr>
        <p:xfrm>
          <a:off x="2733402" y="3400158"/>
          <a:ext cx="3169829" cy="92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2" name="Equation" r:id="rId9" imgW="1574800" imgH="457200" progId="Equation.DSMT4">
                  <p:embed/>
                </p:oleObj>
              </mc:Choice>
              <mc:Fallback>
                <p:oleObj name="Equation" r:id="rId9" imgW="1574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3402" y="3400158"/>
                        <a:ext cx="3169829" cy="920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7582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03625"/>
          </a:xfrm>
        </p:spPr>
        <p:txBody>
          <a:bodyPr/>
          <a:lstStyle/>
          <a:p>
            <a:r>
              <a:rPr lang="en-US" dirty="0" smtClean="0"/>
              <a:t>You should be very comfortable with the complex plane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Also remember the Taylor expansions of trig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18518"/>
              </p:ext>
            </p:extLst>
          </p:nvPr>
        </p:nvGraphicFramePr>
        <p:xfrm>
          <a:off x="1645660" y="1470671"/>
          <a:ext cx="2437462" cy="211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244600" imgH="1079500" progId="Equation.DSMT4">
                  <p:embed/>
                </p:oleObj>
              </mc:Choice>
              <mc:Fallback>
                <p:oleObj name="Equation" r:id="rId3" imgW="1244600" imgH="1079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660" y="1470671"/>
                        <a:ext cx="2437462" cy="211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123" y="1239115"/>
            <a:ext cx="2563820" cy="256382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055529"/>
              </p:ext>
            </p:extLst>
          </p:nvPr>
        </p:nvGraphicFramePr>
        <p:xfrm>
          <a:off x="3121423" y="4325578"/>
          <a:ext cx="2481001" cy="199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1562100" imgH="1257300" progId="Equation.DSMT4">
                  <p:embed/>
                </p:oleObj>
              </mc:Choice>
              <mc:Fallback>
                <p:oleObj name="Equation" r:id="rId6" imgW="1562100" imgH="1257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1423" y="4325578"/>
                        <a:ext cx="2481001" cy="1996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28767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20" y="0"/>
            <a:ext cx="8262937" cy="441325"/>
          </a:xfrm>
        </p:spPr>
        <p:txBody>
          <a:bodyPr/>
          <a:lstStyle/>
          <a:p>
            <a:r>
              <a:rPr lang="en-US" dirty="0" smtClean="0"/>
              <a:t>Some Handy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487026"/>
            <a:ext cx="8251825" cy="445848"/>
          </a:xfrm>
        </p:spPr>
        <p:txBody>
          <a:bodyPr/>
          <a:lstStyle/>
          <a:p>
            <a:r>
              <a:rPr lang="en-US" sz="1800" dirty="0" smtClean="0"/>
              <a:t>Memorize these because we’ll use them a lot!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98799" y="849744"/>
          <a:ext cx="3623309" cy="551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0" name="Equation" r:id="rId3" imgW="2501640" imgH="3809880" progId="Equation.DSMT4">
                  <p:embed/>
                </p:oleObj>
              </mc:Choice>
              <mc:Fallback>
                <p:oleObj name="Equation" r:id="rId3" imgW="2501640" imgH="380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99" y="849744"/>
                        <a:ext cx="3623309" cy="55175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7459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640224" cy="422295"/>
          </a:xfrm>
        </p:spPr>
        <p:txBody>
          <a:bodyPr/>
          <a:lstStyle/>
          <a:p>
            <a:r>
              <a:rPr lang="en-US" dirty="0" smtClean="0"/>
              <a:t>In 1861, James Maxwell began his attempt to find a self-consistent set of equations consistent with all of the E&amp;M experiments which had been done up until that point.</a:t>
            </a:r>
          </a:p>
          <a:p>
            <a:pPr lvl="1"/>
            <a:r>
              <a:rPr lang="en-US" dirty="0" smtClean="0"/>
              <a:t>Because vector calculus hadn’t been invented yet, his final paper is 55 pages long and completely incomprehensible. </a:t>
            </a:r>
          </a:p>
          <a:p>
            <a:r>
              <a:rPr lang="en-US" dirty="0" smtClean="0"/>
              <a:t>In in modern notation, it reduces to the following four equations: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70372"/>
              </p:ext>
            </p:extLst>
          </p:nvPr>
        </p:nvGraphicFramePr>
        <p:xfrm>
          <a:off x="358775" y="3295650"/>
          <a:ext cx="85598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4" name="Equation" r:id="rId3" imgW="5308600" imgH="1701800" progId="Equation.DSMT4">
                  <p:embed/>
                </p:oleObj>
              </mc:Choice>
              <mc:Fallback>
                <p:oleObj name="Equation" r:id="rId3" imgW="53086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295650"/>
                        <a:ext cx="8559800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51145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Gauss’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327009"/>
          </a:xfrm>
        </p:spPr>
        <p:txBody>
          <a:bodyPr/>
          <a:lstStyle/>
          <a:p>
            <a:r>
              <a:rPr lang="en-US" dirty="0" smtClean="0"/>
              <a:t>The electric field passing through a surface depends only on the charge contained within the surface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400" dirty="0"/>
          </a:p>
          <a:p>
            <a:endParaRPr lang="en-US" dirty="0" smtClean="0"/>
          </a:p>
          <a:p>
            <a:r>
              <a:rPr lang="en-US" dirty="0" smtClean="0"/>
              <a:t>Example: deriving Coulomb’s Law</a:t>
            </a:r>
          </a:p>
          <a:p>
            <a:pPr marL="2921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Ft. Collins, CO,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Basic EM and Relativity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55" y="1575452"/>
            <a:ext cx="1925308" cy="1332905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873332"/>
              </p:ext>
            </p:extLst>
          </p:nvPr>
        </p:nvGraphicFramePr>
        <p:xfrm>
          <a:off x="5078272" y="1854476"/>
          <a:ext cx="2129315" cy="92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1" name="Equation" r:id="rId4" imgW="990600" imgH="431800" progId="Equation.DSMT4">
                  <p:embed/>
                </p:oleObj>
              </mc:Choice>
              <mc:Fallback>
                <p:oleObj name="Equation" r:id="rId4" imgW="990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272" y="1854476"/>
                        <a:ext cx="2129315" cy="9261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48" y="3823717"/>
            <a:ext cx="2762869" cy="2294255"/>
          </a:xfrm>
          <a:prstGeom prst="rect">
            <a:avLst/>
          </a:prstGeom>
        </p:spPr>
      </p:pic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20092"/>
              </p:ext>
            </p:extLst>
          </p:nvPr>
        </p:nvGraphicFramePr>
        <p:xfrm>
          <a:off x="4553713" y="3697891"/>
          <a:ext cx="2149419" cy="179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2" name="Equation" r:id="rId7" imgW="1155700" imgH="965200" progId="Equation.DSMT4">
                  <p:embed/>
                </p:oleObj>
              </mc:Choice>
              <mc:Fallback>
                <p:oleObj name="Equation" r:id="rId7" imgW="11557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713" y="3697891"/>
                        <a:ext cx="2149419" cy="1792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897381"/>
              </p:ext>
            </p:extLst>
          </p:nvPr>
        </p:nvGraphicFramePr>
        <p:xfrm>
          <a:off x="6924501" y="4055855"/>
          <a:ext cx="1535580" cy="104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3" name="Equation" r:id="rId9" imgW="914400" imgH="622300" progId="Equation.DSMT4">
                  <p:embed/>
                </p:oleObj>
              </mc:Choice>
              <mc:Fallback>
                <p:oleObj name="Equation" r:id="rId9" imgW="9144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501" y="4055855"/>
                        <a:ext cx="1535580" cy="10431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652848"/>
              </p:ext>
            </p:extLst>
          </p:nvPr>
        </p:nvGraphicFramePr>
        <p:xfrm>
          <a:off x="4165402" y="5715788"/>
          <a:ext cx="4628880" cy="54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4" name="Equation" r:id="rId11" imgW="2489200" imgH="292100" progId="Equation.DSMT4">
                  <p:embed/>
                </p:oleObj>
              </mc:Choice>
              <mc:Fallback>
                <p:oleObj name="Equation" r:id="rId11" imgW="248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402" y="5715788"/>
                        <a:ext cx="4628880" cy="542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029519" y="5690732"/>
            <a:ext cx="4822054" cy="55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4282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0000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5191</TotalTime>
  <Words>2528</Words>
  <Application>Microsoft Macintosh PowerPoint</Application>
  <PresentationFormat>On-screen Show (4:3)</PresentationFormat>
  <Paragraphs>452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Opulent</vt:lpstr>
      <vt:lpstr>Equation</vt:lpstr>
      <vt:lpstr>MathType 6.0 Equation</vt:lpstr>
      <vt:lpstr>E&amp;M and Relativity</vt:lpstr>
      <vt:lpstr>This Lecture</vt:lpstr>
      <vt:lpstr>Expectations: Basics and Refreshers</vt:lpstr>
      <vt:lpstr>Expectations (cont’d)</vt:lpstr>
      <vt:lpstr>Expectations (cont’d)</vt:lpstr>
      <vt:lpstr>Euler Relations</vt:lpstr>
      <vt:lpstr>Some Handy Relationships</vt:lpstr>
      <vt:lpstr>Maxwell’s Equations</vt:lpstr>
      <vt:lpstr>Gauss’ Law</vt:lpstr>
      <vt:lpstr>Faraday’s Law</vt:lpstr>
      <vt:lpstr>Ampere’s Law</vt:lpstr>
      <vt:lpstr>Displacement Current</vt:lpstr>
      <vt:lpstr>Electromagnetic Waves</vt:lpstr>
      <vt:lpstr>It’s all the same thing…</vt:lpstr>
      <vt:lpstr>What’s “undulating”?</vt:lpstr>
      <vt:lpstr>Michelson-Morley Experiment</vt:lpstr>
      <vt:lpstr>Einstein to the Rescue</vt:lpstr>
      <vt:lpstr>Example: Time Dilation</vt:lpstr>
      <vt:lpstr>Lorentz Transformations</vt:lpstr>
      <vt:lpstr>Momentum and Energy in Special Relativity</vt:lpstr>
      <vt:lpstr>Notation and Formalism</vt:lpstr>
      <vt:lpstr>4-Vectors and Lorentz Transformations</vt:lpstr>
      <vt:lpstr>Back to Maxwell’s Equation: EM Fields in Matter</vt:lpstr>
      <vt:lpstr>Fields in Matter</vt:lpstr>
      <vt:lpstr>Example: Field in a permeable dipole</vt:lpstr>
      <vt:lpstr>Particle Motion in EM Fields </vt:lpstr>
      <vt:lpstr>Cyclotron (1930’s)</vt:lpstr>
      <vt:lpstr>Understanding Beam Motion: Beam “rigidity”</vt:lpstr>
      <vt:lpstr>Example Beam Parameters</vt:lpstr>
      <vt:lpstr>Thin lens approximation and magnetic “kick”</vt:lpstr>
      <vt:lpstr>Some Formalism (sorry)</vt:lpstr>
      <vt:lpstr>Field Multipole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Multipoles</vt:lpstr>
      <vt:lpstr>Sextupoles                        Octupoles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335</cp:revision>
  <dcterms:created xsi:type="dcterms:W3CDTF">2003-06-24T14:15:57Z</dcterms:created>
  <dcterms:modified xsi:type="dcterms:W3CDTF">2016-06-13T14:38:43Z</dcterms:modified>
</cp:coreProperties>
</file>