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ppt/embeddings/oleObject100.bin" ContentType="application/vnd.openxmlformats-officedocument.oleObject"/>
  <Override PartName="/ppt/embeddings/oleObject101.bin" ContentType="application/vnd.openxmlformats-officedocument.oleObject"/>
  <Override PartName="/ppt/embeddings/oleObject102.bin" ContentType="application/vnd.openxmlformats-officedocument.oleObject"/>
  <Override PartName="/ppt/embeddings/oleObject103.bin" ContentType="application/vnd.openxmlformats-officedocument.oleObject"/>
  <Override PartName="/ppt/embeddings/oleObject104.bin" ContentType="application/vnd.openxmlformats-officedocument.oleObject"/>
  <Override PartName="/ppt/embeddings/oleObject105.bin" ContentType="application/vnd.openxmlformats-officedocument.oleObject"/>
  <Override PartName="/ppt/embeddings/oleObject106.bin" ContentType="application/vnd.openxmlformats-officedocument.oleObject"/>
  <Override PartName="/ppt/embeddings/oleObject107.bin" ContentType="application/vnd.openxmlformats-officedocument.oleObject"/>
  <Override PartName="/ppt/embeddings/oleObject108.bin" ContentType="application/vnd.openxmlformats-officedocument.oleObject"/>
  <Override PartName="/ppt/embeddings/oleObject109.bin" ContentType="application/vnd.openxmlformats-officedocument.oleObject"/>
  <Override PartName="/ppt/embeddings/oleObject110.bin" ContentType="application/vnd.openxmlformats-officedocument.oleObject"/>
  <Override PartName="/ppt/embeddings/oleObject111.bin" ContentType="application/vnd.openxmlformats-officedocument.oleObject"/>
  <Override PartName="/ppt/embeddings/oleObject112.bin" ContentType="application/vnd.openxmlformats-officedocument.oleObject"/>
  <Override PartName="/ppt/embeddings/oleObject113.bin" ContentType="application/vnd.openxmlformats-officedocument.oleObject"/>
  <Override PartName="/ppt/embeddings/oleObject114.bin" ContentType="application/vnd.openxmlformats-officedocument.oleObject"/>
  <Override PartName="/ppt/embeddings/oleObject115.bin" ContentType="application/vnd.openxmlformats-officedocument.oleObject"/>
  <Override PartName="/ppt/embeddings/oleObject116.bin" ContentType="application/vnd.openxmlformats-officedocument.oleObject"/>
  <Override PartName="/ppt/embeddings/oleObject117.bin" ContentType="application/vnd.openxmlformats-officedocument.oleObject"/>
  <Override PartName="/ppt/embeddings/oleObject118.bin" ContentType="application/vnd.openxmlformats-officedocument.oleObject"/>
  <Override PartName="/ppt/embeddings/oleObject119.bin" ContentType="application/vnd.openxmlformats-officedocument.oleObject"/>
  <Override PartName="/ppt/embeddings/oleObject120.bin" ContentType="application/vnd.openxmlformats-officedocument.oleObject"/>
  <Override PartName="/ppt/embeddings/oleObject121.bin" ContentType="application/vnd.openxmlformats-officedocument.oleObject"/>
  <Override PartName="/ppt/notesSlides/notesSlide1.xml" ContentType="application/vnd.openxmlformats-officedocument.presentationml.notesSlide+xml"/>
  <Override PartName="/ppt/embeddings/oleObject122.bin" ContentType="application/vnd.openxmlformats-officedocument.oleObject"/>
  <Override PartName="/ppt/embeddings/oleObject123.bin" ContentType="application/vnd.openxmlformats-officedocument.oleObject"/>
  <Override PartName="/ppt/embeddings/oleObject124.bin" ContentType="application/vnd.openxmlformats-officedocument.oleObject"/>
  <Override PartName="/ppt/embeddings/oleObject125.bin" ContentType="application/vnd.openxmlformats-officedocument.oleObject"/>
  <Override PartName="/ppt/embeddings/oleObject126.bin" ContentType="application/vnd.openxmlformats-officedocument.oleObject"/>
  <Override PartName="/ppt/embeddings/oleObject127.bin" ContentType="application/vnd.openxmlformats-officedocument.oleObject"/>
  <Override PartName="/ppt/embeddings/oleObject128.bin" ContentType="application/vnd.openxmlformats-officedocument.oleObject"/>
  <Override PartName="/ppt/embeddings/oleObject129.bin" ContentType="application/vnd.openxmlformats-officedocument.oleObject"/>
  <Override PartName="/ppt/embeddings/oleObject130.bin" ContentType="application/vnd.openxmlformats-officedocument.oleObject"/>
  <Override PartName="/ppt/embeddings/oleObject131.bin" ContentType="application/vnd.openxmlformats-officedocument.oleObject"/>
  <Override PartName="/ppt/embeddings/oleObject132.bin" ContentType="application/vnd.openxmlformats-officedocument.oleObject"/>
  <Override PartName="/ppt/embeddings/oleObject133.bin" ContentType="application/vnd.openxmlformats-officedocument.oleObject"/>
  <Override PartName="/ppt/embeddings/oleObject134.bin" ContentType="application/vnd.openxmlformats-officedocument.oleObject"/>
  <Override PartName="/ppt/embeddings/oleObject135.bin" ContentType="application/vnd.openxmlformats-officedocument.oleObject"/>
  <Override PartName="/ppt/embeddings/oleObject136.bin" ContentType="application/vnd.openxmlformats-officedocument.oleObject"/>
  <Override PartName="/ppt/embeddings/oleObject137.bin" ContentType="application/vnd.openxmlformats-officedocument.oleObject"/>
  <Override PartName="/ppt/embeddings/oleObject138.bin" ContentType="application/vnd.openxmlformats-officedocument.oleObject"/>
  <Override PartName="/ppt/embeddings/oleObject139.bin" ContentType="application/vnd.openxmlformats-officedocument.oleObject"/>
  <Override PartName="/ppt/embeddings/oleObject140.bin" ContentType="application/vnd.openxmlformats-officedocument.oleObject"/>
  <Override PartName="/ppt/embeddings/oleObject141.bin" ContentType="application/vnd.openxmlformats-officedocument.oleObject"/>
  <Override PartName="/ppt/embeddings/oleObject142.bin" ContentType="application/vnd.openxmlformats-officedocument.oleObject"/>
  <Override PartName="/ppt/embeddings/oleObject143.bin" ContentType="application/vnd.openxmlformats-officedocument.oleObject"/>
  <Override PartName="/ppt/embeddings/oleObject144.bin" ContentType="application/vnd.openxmlformats-officedocument.oleObject"/>
  <Override PartName="/ppt/embeddings/oleObject145.bin" ContentType="application/vnd.openxmlformats-officedocument.oleObject"/>
  <Override PartName="/ppt/embeddings/oleObject146.bin" ContentType="application/vnd.openxmlformats-officedocument.oleObject"/>
  <Override PartName="/ppt/embeddings/oleObject147.bin" ContentType="application/vnd.openxmlformats-officedocument.oleObject"/>
  <Override PartName="/ppt/embeddings/oleObject148.bin" ContentType="application/vnd.openxmlformats-officedocument.oleObject"/>
  <Override PartName="/ppt/embeddings/oleObject149.bin" ContentType="application/vnd.openxmlformats-officedocument.oleObject"/>
  <Override PartName="/ppt/embeddings/oleObject150.bin" ContentType="application/vnd.openxmlformats-officedocument.oleObject"/>
  <Override PartName="/ppt/embeddings/oleObject151.bin" ContentType="application/vnd.openxmlformats-officedocument.oleObject"/>
  <Override PartName="/ppt/embeddings/oleObject152.bin" ContentType="application/vnd.openxmlformats-officedocument.oleObject"/>
  <Override PartName="/ppt/embeddings/oleObject153.bin" ContentType="application/vnd.openxmlformats-officedocument.oleObject"/>
  <Override PartName="/ppt/embeddings/oleObject154.bin" ContentType="application/vnd.openxmlformats-officedocument.oleObject"/>
  <Override PartName="/ppt/embeddings/oleObject155.bin" ContentType="application/vnd.openxmlformats-officedocument.oleObject"/>
  <Override PartName="/ppt/embeddings/oleObject156.bin" ContentType="application/vnd.openxmlformats-officedocument.oleObject"/>
  <Override PartName="/ppt/embeddings/oleObject157.bin" ContentType="application/vnd.openxmlformats-officedocument.oleObject"/>
  <Override PartName="/ppt/embeddings/oleObject158.bin" ContentType="application/vnd.openxmlformats-officedocument.oleObject"/>
  <Override PartName="/ppt/embeddings/oleObject159.bin" ContentType="application/vnd.openxmlformats-officedocument.oleObject"/>
  <Override PartName="/ppt/embeddings/oleObject160.bin" ContentType="application/vnd.openxmlformats-officedocument.oleObject"/>
  <Override PartName="/ppt/embeddings/oleObject161.bin" ContentType="application/vnd.openxmlformats-officedocument.oleObject"/>
  <Override PartName="/ppt/embeddings/oleObject162.bin" ContentType="application/vnd.openxmlformats-officedocument.oleObject"/>
  <Override PartName="/ppt/embeddings/oleObject163.bin" ContentType="application/vnd.openxmlformats-officedocument.oleObject"/>
  <Override PartName="/ppt/embeddings/oleObject164.bin" ContentType="application/vnd.openxmlformats-officedocument.oleObject"/>
  <Override PartName="/ppt/embeddings/oleObject165.bin" ContentType="application/vnd.openxmlformats-officedocument.oleObject"/>
  <Override PartName="/ppt/embeddings/oleObject166.bin" ContentType="application/vnd.openxmlformats-officedocument.oleObject"/>
  <Override PartName="/ppt/embeddings/oleObject167.bin" ContentType="application/vnd.openxmlformats-officedocument.oleObject"/>
  <Override PartName="/ppt/embeddings/oleObject168.bin" ContentType="application/vnd.openxmlformats-officedocument.oleObject"/>
  <Override PartName="/ppt/embeddings/oleObject169.bin" ContentType="application/vnd.openxmlformats-officedocument.oleObject"/>
  <Override PartName="/ppt/embeddings/oleObject170.bin" ContentType="application/vnd.openxmlformats-officedocument.oleObject"/>
  <Override PartName="/ppt/embeddings/oleObject171.bin" ContentType="application/vnd.openxmlformats-officedocument.oleObject"/>
  <Override PartName="/ppt/embeddings/oleObject172.bin" ContentType="application/vnd.openxmlformats-officedocument.oleObject"/>
  <Override PartName="/ppt/embeddings/oleObject173.bin" ContentType="application/vnd.openxmlformats-officedocument.oleObject"/>
  <Override PartName="/ppt/embeddings/oleObject174.bin" ContentType="application/vnd.openxmlformats-officedocument.oleObject"/>
  <Override PartName="/ppt/embeddings/oleObject175.bin" ContentType="application/vnd.openxmlformats-officedocument.oleObject"/>
  <Override PartName="/ppt/embeddings/oleObject176.bin" ContentType="application/vnd.openxmlformats-officedocument.oleObject"/>
  <Override PartName="/ppt/embeddings/oleObject177.bin" ContentType="application/vnd.openxmlformats-officedocument.oleObject"/>
  <Override PartName="/ppt/embeddings/oleObject178.bin" ContentType="application/vnd.openxmlformats-officedocument.oleObject"/>
  <Override PartName="/ppt/embeddings/oleObject179.bin" ContentType="application/vnd.openxmlformats-officedocument.oleObject"/>
  <Override PartName="/ppt/embeddings/oleObject180.bin" ContentType="application/vnd.openxmlformats-officedocument.oleObject"/>
  <Override PartName="/ppt/embeddings/oleObject181.bin" ContentType="application/vnd.openxmlformats-officedocument.oleObject"/>
  <Override PartName="/ppt/embeddings/oleObject18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94" r:id="rId8"/>
    <p:sldId id="295" r:id="rId9"/>
    <p:sldId id="296" r:id="rId10"/>
    <p:sldId id="297" r:id="rId11"/>
    <p:sldId id="298" r:id="rId12"/>
    <p:sldId id="299" r:id="rId13"/>
    <p:sldId id="347"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34" r:id="rId29"/>
    <p:sldId id="330" r:id="rId30"/>
    <p:sldId id="331" r:id="rId31"/>
    <p:sldId id="332" r:id="rId32"/>
    <p:sldId id="333"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292" r:id="rId46"/>
    <p:sldId id="293" r:id="rId47"/>
    <p:sldId id="335" r:id="rId48"/>
    <p:sldId id="337" r:id="rId49"/>
    <p:sldId id="338" r:id="rId50"/>
    <p:sldId id="339" r:id="rId51"/>
    <p:sldId id="340" r:id="rId52"/>
    <p:sldId id="341" r:id="rId53"/>
    <p:sldId id="342" r:id="rId54"/>
    <p:sldId id="343" r:id="rId55"/>
    <p:sldId id="344" r:id="rId56"/>
    <p:sldId id="345" r:id="rId57"/>
    <p:sldId id="346" r:id="rId58"/>
  </p:sldIdLst>
  <p:sldSz cx="9144000" cy="6858000" type="screen4x3"/>
  <p:notesSz cx="6858000" cy="9144000"/>
  <p:custDataLst>
    <p:tags r:id="rId62"/>
  </p:custDataLst>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4251">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56FF"/>
    <a:srgbClr val="008000"/>
    <a:srgbClr val="CC3399"/>
    <a:srgbClr val="FF9933"/>
    <a:srgbClr val="FF9966"/>
    <a:srgbClr val="33CC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17"/>
  </p:normalViewPr>
  <p:slideViewPr>
    <p:cSldViewPr snapToGrid="0">
      <p:cViewPr varScale="1">
        <p:scale>
          <a:sx n="63" d="100"/>
          <a:sy n="63" d="100"/>
        </p:scale>
        <p:origin x="-1440" y="-104"/>
      </p:cViewPr>
      <p:guideLst>
        <p:guide orient="horz" pos="4251"/>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tags" Target="tags/tag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5.wmf"/><Relationship Id="rId6" Type="http://schemas.openxmlformats.org/officeDocument/2006/relationships/image" Target="../media/image36.wmf"/><Relationship Id="rId1" Type="http://schemas.openxmlformats.org/officeDocument/2006/relationships/image" Target="../media/image31.wmf"/><Relationship Id="rId2"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wmf"/><Relationship Id="rId5" Type="http://schemas.openxmlformats.org/officeDocument/2006/relationships/image" Target="../media/image41.wmf"/><Relationship Id="rId6" Type="http://schemas.openxmlformats.org/officeDocument/2006/relationships/image" Target="../media/image42.wmf"/><Relationship Id="rId1" Type="http://schemas.openxmlformats.org/officeDocument/2006/relationships/image" Target="../media/image37.wmf"/><Relationship Id="rId2"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wmf"/><Relationship Id="rId3"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4" Type="http://schemas.openxmlformats.org/officeDocument/2006/relationships/image" Target="../media/image51.wmf"/><Relationship Id="rId5" Type="http://schemas.openxmlformats.org/officeDocument/2006/relationships/image" Target="../media/image52.wmf"/><Relationship Id="rId6" Type="http://schemas.openxmlformats.org/officeDocument/2006/relationships/image" Target="../media/image53.wmf"/><Relationship Id="rId7" Type="http://schemas.openxmlformats.org/officeDocument/2006/relationships/image" Target="../media/image54.wmf"/><Relationship Id="rId1" Type="http://schemas.openxmlformats.org/officeDocument/2006/relationships/image" Target="../media/image48.wmf"/><Relationship Id="rId2"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wmf"/><Relationship Id="rId4" Type="http://schemas.openxmlformats.org/officeDocument/2006/relationships/image" Target="../media/image58.wmf"/><Relationship Id="rId5" Type="http://schemas.openxmlformats.org/officeDocument/2006/relationships/image" Target="../media/image59.wmf"/><Relationship Id="rId6" Type="http://schemas.openxmlformats.org/officeDocument/2006/relationships/image" Target="../media/image60.emf"/><Relationship Id="rId7" Type="http://schemas.openxmlformats.org/officeDocument/2006/relationships/image" Target="../media/image61.wmf"/><Relationship Id="rId8" Type="http://schemas.openxmlformats.org/officeDocument/2006/relationships/image" Target="../media/image62.emf"/><Relationship Id="rId9" Type="http://schemas.openxmlformats.org/officeDocument/2006/relationships/image" Target="../media/image63.emf"/><Relationship Id="rId10" Type="http://schemas.openxmlformats.org/officeDocument/2006/relationships/image" Target="../media/image64.emf"/><Relationship Id="rId11" Type="http://schemas.openxmlformats.org/officeDocument/2006/relationships/image" Target="../media/image65.emf"/><Relationship Id="rId1" Type="http://schemas.openxmlformats.org/officeDocument/2006/relationships/image" Target="../media/image55.wmf"/><Relationship Id="rId2"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8.emf"/><Relationship Id="rId4" Type="http://schemas.openxmlformats.org/officeDocument/2006/relationships/image" Target="../media/image69.emf"/><Relationship Id="rId5" Type="http://schemas.openxmlformats.org/officeDocument/2006/relationships/image" Target="../media/image70.emf"/><Relationship Id="rId1" Type="http://schemas.openxmlformats.org/officeDocument/2006/relationships/image" Target="../media/image66.emf"/><Relationship Id="rId2" Type="http://schemas.openxmlformats.org/officeDocument/2006/relationships/image" Target="../media/image6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4.wmf"/><Relationship Id="rId4" Type="http://schemas.openxmlformats.org/officeDocument/2006/relationships/image" Target="../media/image75.wmf"/><Relationship Id="rId1" Type="http://schemas.openxmlformats.org/officeDocument/2006/relationships/image" Target="../media/image72.wmf"/><Relationship Id="rId2"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6.emf"/><Relationship Id="rId2" Type="http://schemas.openxmlformats.org/officeDocument/2006/relationships/image" Target="../media/image77.wmf"/><Relationship Id="rId3"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4" Type="http://schemas.openxmlformats.org/officeDocument/2006/relationships/image" Target="../media/image82.wmf"/><Relationship Id="rId5" Type="http://schemas.openxmlformats.org/officeDocument/2006/relationships/image" Target="../media/image83.wmf"/><Relationship Id="rId6" Type="http://schemas.openxmlformats.org/officeDocument/2006/relationships/image" Target="../media/image84.wmf"/><Relationship Id="rId7" Type="http://schemas.openxmlformats.org/officeDocument/2006/relationships/image" Target="../media/image85.wmf"/><Relationship Id="rId1" Type="http://schemas.openxmlformats.org/officeDocument/2006/relationships/image" Target="../media/image79.wmf"/><Relationship Id="rId2"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6.emf"/><Relationship Id="rId2" Type="http://schemas.openxmlformats.org/officeDocument/2006/relationships/image" Target="../media/image87.emf"/><Relationship Id="rId3" Type="http://schemas.openxmlformats.org/officeDocument/2006/relationships/image" Target="../media/image8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2.wmf"/><Relationship Id="rId4" Type="http://schemas.openxmlformats.org/officeDocument/2006/relationships/image" Target="../media/image93.wmf"/><Relationship Id="rId1" Type="http://schemas.openxmlformats.org/officeDocument/2006/relationships/image" Target="../media/image90.emf"/><Relationship Id="rId2" Type="http://schemas.openxmlformats.org/officeDocument/2006/relationships/image" Target="../media/image9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9.emf"/><Relationship Id="rId4" Type="http://schemas.openxmlformats.org/officeDocument/2006/relationships/image" Target="../media/image100.emf"/><Relationship Id="rId5" Type="http://schemas.openxmlformats.org/officeDocument/2006/relationships/image" Target="../media/image101.emf"/><Relationship Id="rId6" Type="http://schemas.openxmlformats.org/officeDocument/2006/relationships/image" Target="../media/image102.emf"/><Relationship Id="rId1" Type="http://schemas.openxmlformats.org/officeDocument/2006/relationships/image" Target="../media/image97.emf"/><Relationship Id="rId2" Type="http://schemas.openxmlformats.org/officeDocument/2006/relationships/image" Target="../media/image98.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5.wmf"/><Relationship Id="rId4" Type="http://schemas.openxmlformats.org/officeDocument/2006/relationships/image" Target="../media/image106.wmf"/><Relationship Id="rId5" Type="http://schemas.openxmlformats.org/officeDocument/2006/relationships/image" Target="../media/image107.wmf"/><Relationship Id="rId6" Type="http://schemas.openxmlformats.org/officeDocument/2006/relationships/image" Target="../media/image108.wmf"/><Relationship Id="rId7" Type="http://schemas.openxmlformats.org/officeDocument/2006/relationships/image" Target="../media/image109.wmf"/><Relationship Id="rId1" Type="http://schemas.openxmlformats.org/officeDocument/2006/relationships/image" Target="../media/image103.wmf"/><Relationship Id="rId2"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2.wmf"/><Relationship Id="rId4" Type="http://schemas.openxmlformats.org/officeDocument/2006/relationships/image" Target="../media/image113.wmf"/><Relationship Id="rId5" Type="http://schemas.openxmlformats.org/officeDocument/2006/relationships/image" Target="../media/image114.wmf"/><Relationship Id="rId6" Type="http://schemas.openxmlformats.org/officeDocument/2006/relationships/image" Target="../media/image115.wmf"/><Relationship Id="rId1" Type="http://schemas.openxmlformats.org/officeDocument/2006/relationships/image" Target="../media/image110.wmf"/><Relationship Id="rId2" Type="http://schemas.openxmlformats.org/officeDocument/2006/relationships/image" Target="../media/image11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6.wmf"/><Relationship Id="rId2" Type="http://schemas.openxmlformats.org/officeDocument/2006/relationships/image" Target="../media/image117.wmf"/><Relationship Id="rId3" Type="http://schemas.openxmlformats.org/officeDocument/2006/relationships/image" Target="../media/image11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9.wmf"/><Relationship Id="rId2" Type="http://schemas.openxmlformats.org/officeDocument/2006/relationships/image" Target="../media/image12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3.wmf"/><Relationship Id="rId4" Type="http://schemas.openxmlformats.org/officeDocument/2006/relationships/image" Target="../media/image124.wmf"/><Relationship Id="rId1" Type="http://schemas.openxmlformats.org/officeDocument/2006/relationships/image" Target="../media/image121.wmf"/><Relationship Id="rId2" Type="http://schemas.openxmlformats.org/officeDocument/2006/relationships/image" Target="../media/image12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1" Type="http://schemas.openxmlformats.org/officeDocument/2006/relationships/image" Target="../media/image11.wmf"/><Relationship Id="rId2"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4.emf"/><Relationship Id="rId2" Type="http://schemas.openxmlformats.org/officeDocument/2006/relationships/image" Target="../media/image13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5.wmf"/><Relationship Id="rId4" Type="http://schemas.openxmlformats.org/officeDocument/2006/relationships/image" Target="../media/image106.wmf"/><Relationship Id="rId5" Type="http://schemas.openxmlformats.org/officeDocument/2006/relationships/image" Target="../media/image107.wmf"/><Relationship Id="rId6" Type="http://schemas.openxmlformats.org/officeDocument/2006/relationships/image" Target="../media/image108.wmf"/><Relationship Id="rId1" Type="http://schemas.openxmlformats.org/officeDocument/2006/relationships/image" Target="../media/image103.wmf"/><Relationship Id="rId2" Type="http://schemas.openxmlformats.org/officeDocument/2006/relationships/image" Target="../media/image10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8.wmf"/><Relationship Id="rId4" Type="http://schemas.openxmlformats.org/officeDocument/2006/relationships/image" Target="../media/image139.wmf"/><Relationship Id="rId5" Type="http://schemas.openxmlformats.org/officeDocument/2006/relationships/image" Target="../media/image140.wmf"/><Relationship Id="rId6" Type="http://schemas.openxmlformats.org/officeDocument/2006/relationships/image" Target="../media/image141.emf"/><Relationship Id="rId7" Type="http://schemas.openxmlformats.org/officeDocument/2006/relationships/image" Target="../media/image142.emf"/><Relationship Id="rId8" Type="http://schemas.openxmlformats.org/officeDocument/2006/relationships/image" Target="../media/image143.emf"/><Relationship Id="rId9" Type="http://schemas.openxmlformats.org/officeDocument/2006/relationships/image" Target="../media/image144.emf"/><Relationship Id="rId1" Type="http://schemas.openxmlformats.org/officeDocument/2006/relationships/image" Target="../media/image136.wmf"/><Relationship Id="rId2" Type="http://schemas.openxmlformats.org/officeDocument/2006/relationships/image" Target="../media/image13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5.emf"/><Relationship Id="rId2" Type="http://schemas.openxmlformats.org/officeDocument/2006/relationships/image" Target="../media/image146.emf"/><Relationship Id="rId3" Type="http://schemas.openxmlformats.org/officeDocument/2006/relationships/image" Target="../media/image147.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3.emf"/><Relationship Id="rId4" Type="http://schemas.openxmlformats.org/officeDocument/2006/relationships/image" Target="../media/image154.emf"/><Relationship Id="rId5" Type="http://schemas.openxmlformats.org/officeDocument/2006/relationships/image" Target="../media/image155.emf"/><Relationship Id="rId6" Type="http://schemas.openxmlformats.org/officeDocument/2006/relationships/image" Target="../media/image156.emf"/><Relationship Id="rId1" Type="http://schemas.openxmlformats.org/officeDocument/2006/relationships/image" Target="../media/image151.emf"/><Relationship Id="rId2" Type="http://schemas.openxmlformats.org/officeDocument/2006/relationships/image" Target="../media/image152.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8.emf"/><Relationship Id="rId4" Type="http://schemas.openxmlformats.org/officeDocument/2006/relationships/image" Target="../media/image159.emf"/><Relationship Id="rId1" Type="http://schemas.openxmlformats.org/officeDocument/2006/relationships/image" Target="../media/image101.emf"/><Relationship Id="rId2" Type="http://schemas.openxmlformats.org/officeDocument/2006/relationships/image" Target="../media/image157.emf"/></Relationships>
</file>

<file path=ppt/drawings/_rels/vmlDrawing39.vml.rels><?xml version="1.0" encoding="UTF-8" standalone="yes"?>
<Relationships xmlns="http://schemas.openxmlformats.org/package/2006/relationships"><Relationship Id="rId11" Type="http://schemas.openxmlformats.org/officeDocument/2006/relationships/image" Target="../media/image175.emf"/><Relationship Id="rId12" Type="http://schemas.openxmlformats.org/officeDocument/2006/relationships/image" Target="../media/image176.emf"/><Relationship Id="rId1" Type="http://schemas.openxmlformats.org/officeDocument/2006/relationships/image" Target="../media/image165.emf"/><Relationship Id="rId2" Type="http://schemas.openxmlformats.org/officeDocument/2006/relationships/image" Target="../media/image166.emf"/><Relationship Id="rId3" Type="http://schemas.openxmlformats.org/officeDocument/2006/relationships/image" Target="../media/image167.emf"/><Relationship Id="rId4" Type="http://schemas.openxmlformats.org/officeDocument/2006/relationships/image" Target="../media/image168.emf"/><Relationship Id="rId5" Type="http://schemas.openxmlformats.org/officeDocument/2006/relationships/image" Target="../media/image169.emf"/><Relationship Id="rId6" Type="http://schemas.openxmlformats.org/officeDocument/2006/relationships/image" Target="../media/image170.emf"/><Relationship Id="rId7" Type="http://schemas.openxmlformats.org/officeDocument/2006/relationships/image" Target="../media/image171.emf"/><Relationship Id="rId8" Type="http://schemas.openxmlformats.org/officeDocument/2006/relationships/image" Target="../media/image172.emf"/><Relationship Id="rId9" Type="http://schemas.openxmlformats.org/officeDocument/2006/relationships/image" Target="../media/image173.emf"/><Relationship Id="rId10" Type="http://schemas.openxmlformats.org/officeDocument/2006/relationships/image" Target="../media/image17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9.wmf"/><Relationship Id="rId4" Type="http://schemas.openxmlformats.org/officeDocument/2006/relationships/image" Target="../media/image180.wmf"/><Relationship Id="rId1" Type="http://schemas.openxmlformats.org/officeDocument/2006/relationships/image" Target="../media/image177.wmf"/><Relationship Id="rId2" Type="http://schemas.openxmlformats.org/officeDocument/2006/relationships/image" Target="../media/image17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82.wmf"/><Relationship Id="rId2" Type="http://schemas.openxmlformats.org/officeDocument/2006/relationships/image" Target="../media/image18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86.emf"/><Relationship Id="rId2" Type="http://schemas.openxmlformats.org/officeDocument/2006/relationships/image" Target="../media/image18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 Id="rId3"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4" Type="http://schemas.openxmlformats.org/officeDocument/2006/relationships/image" Target="../media/image24.emf"/><Relationship Id="rId1" Type="http://schemas.openxmlformats.org/officeDocument/2006/relationships/image" Target="../media/image21.wmf"/><Relationship Id="rId2"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1" Type="http://schemas.openxmlformats.org/officeDocument/2006/relationships/image" Target="../media/image25.wmf"/><Relationship Id="rId2"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704520-BC95-8040-A960-8008E9D6993B}" type="datetimeFigureOut">
              <a:rPr lang="en-US" smtClean="0"/>
              <a:t>6/11/16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F7AA71-9127-3549-8844-78AC591D478C}" type="slidenum">
              <a:rPr lang="en-US" smtClean="0"/>
              <a:t>‹#›</a:t>
            </a:fld>
            <a:endParaRPr lang="en-US"/>
          </a:p>
        </p:txBody>
      </p:sp>
    </p:spTree>
    <p:extLst>
      <p:ext uri="{BB962C8B-B14F-4D97-AF65-F5344CB8AC3E}">
        <p14:creationId xmlns:p14="http://schemas.microsoft.com/office/powerpoint/2010/main" val="1650246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41884017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40E8FAF-0EB9-4F3C-9D18-30F5214B3A3C}" type="slidenum">
              <a:rPr lang="en-US" smtClean="0"/>
              <a:pPr>
                <a:defRPr/>
              </a:pPr>
              <a:t>32</a:t>
            </a:fld>
            <a:endParaRPr lang="en-US"/>
          </a:p>
        </p:txBody>
      </p:sp>
    </p:spTree>
    <p:extLst>
      <p:ext uri="{BB962C8B-B14F-4D97-AF65-F5344CB8AC3E}">
        <p14:creationId xmlns:p14="http://schemas.microsoft.com/office/powerpoint/2010/main" val="149122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033639" y="6557963"/>
            <a:ext cx="2840361" cy="227012"/>
          </a:xfrm>
        </p:spPr>
        <p:txBody>
          <a:bodyPr/>
          <a:lstStyle>
            <a:lvl1pPr>
              <a:defRPr lang="en-US">
                <a:solidFill>
                  <a:srgbClr val="FFFFFF"/>
                </a:solidFill>
              </a:defRPr>
            </a:lvl1pPr>
            <a:extLst/>
          </a:lstStyle>
          <a:p>
            <a:pPr>
              <a:defRPr/>
            </a:pPr>
            <a:r>
              <a:rPr lang="en-US" smtClean="0"/>
              <a:t>USPAS, Ft. Collins, CO June 13-24, 2016</a:t>
            </a:r>
            <a:endParaRPr/>
          </a:p>
        </p:txBody>
      </p:sp>
      <p:pic>
        <p:nvPicPr>
          <p:cNvPr id="7" name="Picture 6" descr="FNAL_logo_sm.gif"/>
          <p:cNvPicPr>
            <a:picLocks noChangeAspect="1"/>
          </p:cNvPicPr>
          <p:nvPr userDrawn="1"/>
        </p:nvPicPr>
        <p:blipFill>
          <a:blip r:embed="rId2" cstate="print"/>
          <a:stretch>
            <a:fillRect/>
          </a:stretch>
        </p:blipFill>
        <p:spPr>
          <a:xfrm>
            <a:off x="0" y="0"/>
            <a:ext cx="903767" cy="926942"/>
          </a:xfrm>
          <a:prstGeom prst="rect">
            <a:avLst/>
          </a:prstGeom>
        </p:spPr>
      </p:pic>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7135" y="134244"/>
            <a:ext cx="8262937" cy="441325"/>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3777" y="752368"/>
            <a:ext cx="8251825" cy="555307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USPAS, Ft. Collins, CO June 13-24, 2016</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E. Prebys - Accelerator Fundamentals, Transverse Motion</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USPAS, Ft. Collins, CO June 13-24, 2016</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257" y="124288"/>
            <a:ext cx="8262937" cy="441325"/>
          </a:xfrm>
        </p:spPr>
        <p:txBody>
          <a:bodyPr/>
          <a:lstStyle>
            <a:lvl1pPr>
              <a:defRPr cap="none" baseline="0">
                <a:latin typeface="+mj-lt"/>
              </a:defRPr>
            </a:lvl1pPr>
            <a:extLst/>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a:xfrm>
            <a:off x="5044966" y="6569076"/>
            <a:ext cx="3212988" cy="192579"/>
          </a:xfrm>
        </p:spPr>
        <p:txBody>
          <a:bodyPr/>
          <a:lstStyle>
            <a:lvl1pPr>
              <a:defRPr/>
            </a:lvl1pPr>
          </a:lstStyle>
          <a:p>
            <a:pPr>
              <a:defRPr/>
            </a:pPr>
            <a:r>
              <a:rPr lang="en-US" smtClean="0"/>
              <a:t>USPAS, Ft. Collins, CO June 13-24, 2016</a:t>
            </a:r>
            <a:endParaRPr lang="en-US" dirty="0"/>
          </a:p>
        </p:txBody>
      </p:sp>
      <p:sp>
        <p:nvSpPr>
          <p:cNvPr id="5" name="Footer Placeholder 3"/>
          <p:cNvSpPr>
            <a:spLocks noGrp="1"/>
          </p:cNvSpPr>
          <p:nvPr>
            <p:ph type="ftr" sz="quarter" idx="11"/>
          </p:nvPr>
        </p:nvSpPr>
        <p:spPr>
          <a:xfrm>
            <a:off x="457199" y="6557963"/>
            <a:ext cx="3859619" cy="172446"/>
          </a:xfrm>
        </p:spPr>
        <p:txBody>
          <a:bodyPr/>
          <a:lstStyle>
            <a:lvl1pPr algn="l">
              <a:defRPr/>
            </a:lvl1pPr>
          </a:lstStyle>
          <a:p>
            <a:pPr>
              <a:defRPr/>
            </a:pPr>
            <a:r>
              <a:rPr lang="en-US" smtClean="0"/>
              <a:t>E. Prebys - Accelerator Fundamentals, Transverse Motion</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USPAS, Ft. Collins, CO June 13-24, 2016</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5408" y="224393"/>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19661" y="862297"/>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7530" y="853420"/>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Ft. Collins, CO June 13-24, 2016</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E. Prebys - Accelerator Fundamentals, Transverse Motion</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USPAS, Ft. Collins, CO June 13-24, 2016</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en-US" smtClean="0"/>
              <a:t>E. Prebys - Accelerator Fundamentals, Transverse Motion</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1587" y="115854"/>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a:xfrm>
            <a:off x="5264458" y="6569076"/>
            <a:ext cx="2993496" cy="227012"/>
          </a:xfrm>
        </p:spPr>
        <p:txBody>
          <a:bodyPr/>
          <a:lstStyle>
            <a:lvl1pPr>
              <a:defRPr/>
            </a:lvl1pPr>
          </a:lstStyle>
          <a:p>
            <a:pPr>
              <a:defRPr/>
            </a:pPr>
            <a:r>
              <a:rPr lang="en-US" smtClean="0"/>
              <a:t>USPAS, Ft. Collins, CO June 13-24, 2016</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E. Prebys - Accelerator Fundamentals, Transverse Motion</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USPAS, Ft. Collins, CO June 13-24, 2016</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en-US" smtClean="0"/>
              <a:t>E. Prebys - Accelerator Fundamentals, Transverse Motion</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Ft. Collins, CO June 13-24, 2016</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E. Prebys - Accelerator Fundamentals, Transverse Motion</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USPAS, Ft. Collins, CO June 13-24, 2016</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E. Prebys - Accelerator Fundamentals, Transverse Motion</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497135" y="134244"/>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503776" y="690225"/>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Date Placeholder 26"/>
          <p:cNvSpPr>
            <a:spLocks noGrp="1"/>
          </p:cNvSpPr>
          <p:nvPr>
            <p:ph type="dt" sz="half" idx="2"/>
          </p:nvPr>
        </p:nvSpPr>
        <p:spPr>
          <a:xfrm>
            <a:off x="5018690" y="6569076"/>
            <a:ext cx="3239263" cy="227012"/>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USPAS, Ft. Collins, CO June 13-24, 2016</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E. Prebys - Accelerator Fundamentals, Transverse Motion</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10" name="Picture 9" descr="FNAL_logo_sm.gif"/>
          <p:cNvPicPr>
            <a:picLocks noChangeAspect="1"/>
          </p:cNvPicPr>
          <p:nvPr userDrawn="1"/>
        </p:nvPicPr>
        <p:blipFill>
          <a:blip r:embed="rId14" cstate="print"/>
          <a:stretch>
            <a:fillRect/>
          </a:stretch>
        </p:blipFill>
        <p:spPr>
          <a:xfrm>
            <a:off x="0" y="1"/>
            <a:ext cx="371959" cy="381496"/>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Lst>
  <p:transition xmlns:p14="http://schemas.microsoft.com/office/powerpoint/2010/main">
    <p:fade thruBlk="1"/>
  </p:transition>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charset="2"/>
        <a:buChar char="Ø"/>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charset="2"/>
        <a:buChar char="u"/>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charset="2"/>
        <a:buChar char="u"/>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Arial"/>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5.wmf"/><Relationship Id="rId5" Type="http://schemas.openxmlformats.org/officeDocument/2006/relationships/oleObject" Target="../embeddings/oleObject19.bin"/><Relationship Id="rId6" Type="http://schemas.openxmlformats.org/officeDocument/2006/relationships/image" Target="../media/image26.wmf"/><Relationship Id="rId7" Type="http://schemas.openxmlformats.org/officeDocument/2006/relationships/oleObject" Target="../embeddings/oleObject20.bin"/><Relationship Id="rId8" Type="http://schemas.openxmlformats.org/officeDocument/2006/relationships/image" Target="../media/image27.wmf"/><Relationship Id="rId9" Type="http://schemas.openxmlformats.org/officeDocument/2006/relationships/oleObject" Target="../embeddings/oleObject21.bin"/><Relationship Id="rId10" Type="http://schemas.openxmlformats.org/officeDocument/2006/relationships/image" Target="../media/image2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9.wmf"/><Relationship Id="rId5" Type="http://schemas.openxmlformats.org/officeDocument/2006/relationships/oleObject" Target="../embeddings/oleObject23.bin"/><Relationship Id="rId6" Type="http://schemas.openxmlformats.org/officeDocument/2006/relationships/image" Target="../media/image30.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28.bin"/><Relationship Id="rId12" Type="http://schemas.openxmlformats.org/officeDocument/2006/relationships/image" Target="../media/image35.wmf"/><Relationship Id="rId13" Type="http://schemas.openxmlformats.org/officeDocument/2006/relationships/oleObject" Target="../embeddings/oleObject29.bin"/><Relationship Id="rId14" Type="http://schemas.openxmlformats.org/officeDocument/2006/relationships/image" Target="../media/image36.w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oleObject" Target="../embeddings/oleObject24.bin"/><Relationship Id="rId4" Type="http://schemas.openxmlformats.org/officeDocument/2006/relationships/image" Target="../media/image31.wmf"/><Relationship Id="rId5" Type="http://schemas.openxmlformats.org/officeDocument/2006/relationships/oleObject" Target="../embeddings/oleObject25.bin"/><Relationship Id="rId6" Type="http://schemas.openxmlformats.org/officeDocument/2006/relationships/image" Target="../media/image32.wmf"/><Relationship Id="rId7" Type="http://schemas.openxmlformats.org/officeDocument/2006/relationships/oleObject" Target="../embeddings/oleObject26.bin"/><Relationship Id="rId8" Type="http://schemas.openxmlformats.org/officeDocument/2006/relationships/image" Target="../media/image33.wmf"/><Relationship Id="rId9" Type="http://schemas.openxmlformats.org/officeDocument/2006/relationships/oleObject" Target="../embeddings/oleObject27.bin"/><Relationship Id="rId10" Type="http://schemas.openxmlformats.org/officeDocument/2006/relationships/image" Target="../media/image34.wmf"/></Relationships>
</file>

<file path=ppt/slides/_rels/slide13.xml.rels><?xml version="1.0" encoding="UTF-8" standalone="yes"?>
<Relationships xmlns="http://schemas.openxmlformats.org/package/2006/relationships"><Relationship Id="rId11" Type="http://schemas.openxmlformats.org/officeDocument/2006/relationships/oleObject" Target="../embeddings/oleObject34.bin"/><Relationship Id="rId12" Type="http://schemas.openxmlformats.org/officeDocument/2006/relationships/image" Target="../media/image41.wmf"/><Relationship Id="rId13" Type="http://schemas.openxmlformats.org/officeDocument/2006/relationships/oleObject" Target="../embeddings/oleObject35.bin"/><Relationship Id="rId14" Type="http://schemas.openxmlformats.org/officeDocument/2006/relationships/image" Target="../media/image42.w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oleObject" Target="../embeddings/oleObject30.bin"/><Relationship Id="rId4" Type="http://schemas.openxmlformats.org/officeDocument/2006/relationships/image" Target="../media/image37.wmf"/><Relationship Id="rId5" Type="http://schemas.openxmlformats.org/officeDocument/2006/relationships/oleObject" Target="../embeddings/oleObject31.bin"/><Relationship Id="rId6" Type="http://schemas.openxmlformats.org/officeDocument/2006/relationships/image" Target="../media/image38.emf"/><Relationship Id="rId7" Type="http://schemas.openxmlformats.org/officeDocument/2006/relationships/oleObject" Target="../embeddings/oleObject32.bin"/><Relationship Id="rId8" Type="http://schemas.openxmlformats.org/officeDocument/2006/relationships/image" Target="../media/image39.emf"/><Relationship Id="rId9" Type="http://schemas.openxmlformats.org/officeDocument/2006/relationships/oleObject" Target="../embeddings/oleObject33.bin"/><Relationship Id="rId10" Type="http://schemas.openxmlformats.org/officeDocument/2006/relationships/image" Target="../media/image4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43.wmf"/><Relationship Id="rId5" Type="http://schemas.openxmlformats.org/officeDocument/2006/relationships/oleObject" Target="../embeddings/oleObject37.bin"/><Relationship Id="rId6" Type="http://schemas.openxmlformats.org/officeDocument/2006/relationships/image" Target="../media/image44.wmf"/><Relationship Id="rId7" Type="http://schemas.openxmlformats.org/officeDocument/2006/relationships/oleObject" Target="../embeddings/oleObject38.bin"/><Relationship Id="rId8" Type="http://schemas.openxmlformats.org/officeDocument/2006/relationships/image" Target="../media/image45.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46.emf"/><Relationship Id="rId5" Type="http://schemas.openxmlformats.org/officeDocument/2006/relationships/oleObject" Target="../embeddings/oleObject40.bin"/><Relationship Id="rId6" Type="http://schemas.openxmlformats.org/officeDocument/2006/relationships/image" Target="../media/image47.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 Type="http://schemas.openxmlformats.org/officeDocument/2006/relationships/oleObject" Target="../embeddings/oleObject45.bin"/><Relationship Id="rId12" Type="http://schemas.openxmlformats.org/officeDocument/2006/relationships/image" Target="../media/image52.wmf"/><Relationship Id="rId13" Type="http://schemas.openxmlformats.org/officeDocument/2006/relationships/oleObject" Target="../embeddings/oleObject46.bin"/><Relationship Id="rId14" Type="http://schemas.openxmlformats.org/officeDocument/2006/relationships/image" Target="../media/image53.wmf"/><Relationship Id="rId15" Type="http://schemas.openxmlformats.org/officeDocument/2006/relationships/oleObject" Target="../embeddings/oleObject47.bin"/><Relationship Id="rId16" Type="http://schemas.openxmlformats.org/officeDocument/2006/relationships/image" Target="../media/image54.wmf"/><Relationship Id="rId1" Type="http://schemas.openxmlformats.org/officeDocument/2006/relationships/vmlDrawing" Target="../drawings/vmlDrawing14.vml"/><Relationship Id="rId2" Type="http://schemas.openxmlformats.org/officeDocument/2006/relationships/slideLayout" Target="../slideLayouts/slideLayout2.xml"/><Relationship Id="rId3" Type="http://schemas.openxmlformats.org/officeDocument/2006/relationships/oleObject" Target="../embeddings/oleObject41.bin"/><Relationship Id="rId4" Type="http://schemas.openxmlformats.org/officeDocument/2006/relationships/image" Target="../media/image48.wmf"/><Relationship Id="rId5" Type="http://schemas.openxmlformats.org/officeDocument/2006/relationships/oleObject" Target="../embeddings/oleObject42.bin"/><Relationship Id="rId6" Type="http://schemas.openxmlformats.org/officeDocument/2006/relationships/image" Target="../media/image49.wmf"/><Relationship Id="rId7" Type="http://schemas.openxmlformats.org/officeDocument/2006/relationships/oleObject" Target="../embeddings/oleObject43.bin"/><Relationship Id="rId8" Type="http://schemas.openxmlformats.org/officeDocument/2006/relationships/image" Target="../media/image50.wmf"/><Relationship Id="rId9" Type="http://schemas.openxmlformats.org/officeDocument/2006/relationships/oleObject" Target="../embeddings/oleObject44.bin"/><Relationship Id="rId10" Type="http://schemas.openxmlformats.org/officeDocument/2006/relationships/image" Target="../media/image51.wmf"/></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51.bin"/><Relationship Id="rId20" Type="http://schemas.openxmlformats.org/officeDocument/2006/relationships/image" Target="../media/image63.emf"/><Relationship Id="rId21" Type="http://schemas.openxmlformats.org/officeDocument/2006/relationships/oleObject" Target="../embeddings/oleObject57.bin"/><Relationship Id="rId22" Type="http://schemas.openxmlformats.org/officeDocument/2006/relationships/oleObject" Target="../embeddings/oleObject58.bin"/><Relationship Id="rId23" Type="http://schemas.openxmlformats.org/officeDocument/2006/relationships/image" Target="../media/image64.emf"/><Relationship Id="rId24" Type="http://schemas.openxmlformats.org/officeDocument/2006/relationships/oleObject" Target="../embeddings/oleObject59.bin"/><Relationship Id="rId25" Type="http://schemas.openxmlformats.org/officeDocument/2006/relationships/image" Target="../media/image65.emf"/><Relationship Id="rId10" Type="http://schemas.openxmlformats.org/officeDocument/2006/relationships/image" Target="../media/image58.wmf"/><Relationship Id="rId11" Type="http://schemas.openxmlformats.org/officeDocument/2006/relationships/oleObject" Target="../embeddings/oleObject52.bin"/><Relationship Id="rId12" Type="http://schemas.openxmlformats.org/officeDocument/2006/relationships/image" Target="../media/image59.wmf"/><Relationship Id="rId13" Type="http://schemas.openxmlformats.org/officeDocument/2006/relationships/oleObject" Target="../embeddings/oleObject53.bin"/><Relationship Id="rId14" Type="http://schemas.openxmlformats.org/officeDocument/2006/relationships/image" Target="../media/image60.emf"/><Relationship Id="rId15" Type="http://schemas.openxmlformats.org/officeDocument/2006/relationships/oleObject" Target="../embeddings/oleObject54.bin"/><Relationship Id="rId16" Type="http://schemas.openxmlformats.org/officeDocument/2006/relationships/image" Target="../media/image61.wmf"/><Relationship Id="rId17" Type="http://schemas.openxmlformats.org/officeDocument/2006/relationships/oleObject" Target="../embeddings/oleObject55.bin"/><Relationship Id="rId18" Type="http://schemas.openxmlformats.org/officeDocument/2006/relationships/image" Target="../media/image62.emf"/><Relationship Id="rId19" Type="http://schemas.openxmlformats.org/officeDocument/2006/relationships/oleObject" Target="../embeddings/oleObject56.bin"/><Relationship Id="rId1" Type="http://schemas.openxmlformats.org/officeDocument/2006/relationships/vmlDrawing" Target="../drawings/vmlDrawing15.vml"/><Relationship Id="rId2" Type="http://schemas.openxmlformats.org/officeDocument/2006/relationships/slideLayout" Target="../slideLayouts/slideLayout2.xml"/><Relationship Id="rId3" Type="http://schemas.openxmlformats.org/officeDocument/2006/relationships/oleObject" Target="../embeddings/oleObject48.bin"/><Relationship Id="rId4" Type="http://schemas.openxmlformats.org/officeDocument/2006/relationships/image" Target="../media/image55.wmf"/><Relationship Id="rId5" Type="http://schemas.openxmlformats.org/officeDocument/2006/relationships/oleObject" Target="../embeddings/oleObject49.bin"/><Relationship Id="rId6" Type="http://schemas.openxmlformats.org/officeDocument/2006/relationships/image" Target="../media/image56.wmf"/><Relationship Id="rId7" Type="http://schemas.openxmlformats.org/officeDocument/2006/relationships/oleObject" Target="../embeddings/oleObject50.bin"/><Relationship Id="rId8" Type="http://schemas.openxmlformats.org/officeDocument/2006/relationships/image" Target="../media/image57.wmf"/></Relationships>
</file>

<file path=ppt/slides/_rels/slide18.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oleObject" Target="../embeddings/oleObject62.bin"/><Relationship Id="rId13" Type="http://schemas.openxmlformats.org/officeDocument/2006/relationships/image" Target="../media/image68.emf"/><Relationship Id="rId14" Type="http://schemas.openxmlformats.org/officeDocument/2006/relationships/oleObject" Target="../embeddings/oleObject63.bin"/><Relationship Id="rId15" Type="http://schemas.openxmlformats.org/officeDocument/2006/relationships/image" Target="../media/image69.emf"/><Relationship Id="rId16" Type="http://schemas.openxmlformats.org/officeDocument/2006/relationships/oleObject" Target="../embeddings/oleObject64.bin"/><Relationship Id="rId17" Type="http://schemas.openxmlformats.org/officeDocument/2006/relationships/image" Target="../media/image70.emf"/><Relationship Id="rId1" Type="http://schemas.openxmlformats.org/officeDocument/2006/relationships/vmlDrawing" Target="../drawings/vmlDrawing16.vml"/><Relationship Id="rId2" Type="http://schemas.openxmlformats.org/officeDocument/2006/relationships/slideLayout" Target="../slideLayouts/slideLayout2.xml"/><Relationship Id="rId3" Type="http://schemas.openxmlformats.org/officeDocument/2006/relationships/oleObject" Target="../embeddings/oleObject60.bin"/><Relationship Id="rId4" Type="http://schemas.openxmlformats.org/officeDocument/2006/relationships/image" Target="../media/image66.emf"/><Relationship Id="rId5" Type="http://schemas.openxmlformats.org/officeDocument/2006/relationships/oleObject" Target="../embeddings/oleObject61.bin"/><Relationship Id="rId6" Type="http://schemas.openxmlformats.org/officeDocument/2006/relationships/image" Target="../media/image67.emf"/><Relationship Id="rId7" Type="http://schemas.openxmlformats.org/officeDocument/2006/relationships/image" Target="../media/image5.png"/><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5.bin"/><Relationship Id="rId4" Type="http://schemas.openxmlformats.org/officeDocument/2006/relationships/image" Target="../media/image71.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6.bin"/><Relationship Id="rId4" Type="http://schemas.openxmlformats.org/officeDocument/2006/relationships/image" Target="../media/image72.wmf"/><Relationship Id="rId5" Type="http://schemas.openxmlformats.org/officeDocument/2006/relationships/oleObject" Target="../embeddings/oleObject67.bin"/><Relationship Id="rId6" Type="http://schemas.openxmlformats.org/officeDocument/2006/relationships/image" Target="../media/image73.wmf"/><Relationship Id="rId7" Type="http://schemas.openxmlformats.org/officeDocument/2006/relationships/oleObject" Target="../embeddings/oleObject68.bin"/><Relationship Id="rId8" Type="http://schemas.openxmlformats.org/officeDocument/2006/relationships/image" Target="../media/image74.wmf"/><Relationship Id="rId9" Type="http://schemas.openxmlformats.org/officeDocument/2006/relationships/oleObject" Target="../embeddings/oleObject69.bin"/><Relationship Id="rId10" Type="http://schemas.openxmlformats.org/officeDocument/2006/relationships/image" Target="../media/image75.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0.bin"/><Relationship Id="rId4" Type="http://schemas.openxmlformats.org/officeDocument/2006/relationships/image" Target="../media/image76.emf"/><Relationship Id="rId5" Type="http://schemas.openxmlformats.org/officeDocument/2006/relationships/oleObject" Target="../embeddings/oleObject71.bin"/><Relationship Id="rId6" Type="http://schemas.openxmlformats.org/officeDocument/2006/relationships/image" Target="../media/image77.wmf"/><Relationship Id="rId7" Type="http://schemas.openxmlformats.org/officeDocument/2006/relationships/oleObject" Target="../embeddings/oleObject72.bin"/><Relationship Id="rId8" Type="http://schemas.openxmlformats.org/officeDocument/2006/relationships/image" Target="../media/image78.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 Type="http://schemas.openxmlformats.org/officeDocument/2006/relationships/oleObject" Target="../embeddings/oleObject77.bin"/><Relationship Id="rId12" Type="http://schemas.openxmlformats.org/officeDocument/2006/relationships/image" Target="../media/image83.wmf"/><Relationship Id="rId13" Type="http://schemas.openxmlformats.org/officeDocument/2006/relationships/oleObject" Target="../embeddings/oleObject78.bin"/><Relationship Id="rId14" Type="http://schemas.openxmlformats.org/officeDocument/2006/relationships/image" Target="../media/image84.wmf"/><Relationship Id="rId15" Type="http://schemas.openxmlformats.org/officeDocument/2006/relationships/oleObject" Target="../embeddings/oleObject79.bin"/><Relationship Id="rId16" Type="http://schemas.openxmlformats.org/officeDocument/2006/relationships/image" Target="../media/image85.wmf"/><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oleObject" Target="../embeddings/oleObject73.bin"/><Relationship Id="rId4" Type="http://schemas.openxmlformats.org/officeDocument/2006/relationships/image" Target="../media/image79.wmf"/><Relationship Id="rId5" Type="http://schemas.openxmlformats.org/officeDocument/2006/relationships/oleObject" Target="../embeddings/oleObject74.bin"/><Relationship Id="rId6" Type="http://schemas.openxmlformats.org/officeDocument/2006/relationships/image" Target="../media/image80.wmf"/><Relationship Id="rId7" Type="http://schemas.openxmlformats.org/officeDocument/2006/relationships/oleObject" Target="../embeddings/oleObject75.bin"/><Relationship Id="rId8" Type="http://schemas.openxmlformats.org/officeDocument/2006/relationships/image" Target="../media/image81.wmf"/><Relationship Id="rId9" Type="http://schemas.openxmlformats.org/officeDocument/2006/relationships/oleObject" Target="../embeddings/oleObject76.bin"/><Relationship Id="rId10" Type="http://schemas.openxmlformats.org/officeDocument/2006/relationships/image" Target="../media/image82.wmf"/></Relationships>
</file>

<file path=ppt/slides/_rels/slide23.xml.rels><?xml version="1.0" encoding="UTF-8" standalone="yes"?>
<Relationships xmlns="http://schemas.openxmlformats.org/package/2006/relationships"><Relationship Id="rId3" Type="http://schemas.openxmlformats.org/officeDocument/2006/relationships/image" Target="../media/image89.wmf"/><Relationship Id="rId4" Type="http://schemas.openxmlformats.org/officeDocument/2006/relationships/oleObject" Target="../embeddings/oleObject80.bin"/><Relationship Id="rId5" Type="http://schemas.openxmlformats.org/officeDocument/2006/relationships/image" Target="../media/image86.emf"/><Relationship Id="rId6" Type="http://schemas.openxmlformats.org/officeDocument/2006/relationships/oleObject" Target="../embeddings/oleObject81.bin"/><Relationship Id="rId7" Type="http://schemas.openxmlformats.org/officeDocument/2006/relationships/image" Target="../media/image87.emf"/><Relationship Id="rId8" Type="http://schemas.openxmlformats.org/officeDocument/2006/relationships/oleObject" Target="../embeddings/oleObject82.bin"/><Relationship Id="rId9" Type="http://schemas.openxmlformats.org/officeDocument/2006/relationships/image" Target="../media/image88.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1" Type="http://schemas.openxmlformats.org/officeDocument/2006/relationships/oleObject" Target="../embeddings/oleObject86.bin"/><Relationship Id="rId12" Type="http://schemas.openxmlformats.org/officeDocument/2006/relationships/image" Target="../media/image93.wmf"/><Relationship Id="rId1" Type="http://schemas.openxmlformats.org/officeDocument/2006/relationships/vmlDrawing" Target="../drawings/vmlDrawing22.vml"/><Relationship Id="rId2" Type="http://schemas.openxmlformats.org/officeDocument/2006/relationships/slideLayout" Target="../slideLayouts/slideLayout2.xml"/><Relationship Id="rId3" Type="http://schemas.openxmlformats.org/officeDocument/2006/relationships/oleObject" Target="../embeddings/oleObject83.bin"/><Relationship Id="rId4" Type="http://schemas.openxmlformats.org/officeDocument/2006/relationships/image" Target="../media/image90.emf"/><Relationship Id="rId5" Type="http://schemas.openxmlformats.org/officeDocument/2006/relationships/oleObject" Target="../embeddings/oleObject84.bin"/><Relationship Id="rId6" Type="http://schemas.openxmlformats.org/officeDocument/2006/relationships/image" Target="../media/image91.emf"/><Relationship Id="rId7" Type="http://schemas.openxmlformats.org/officeDocument/2006/relationships/image" Target="../media/image94.wmf"/><Relationship Id="rId8" Type="http://schemas.openxmlformats.org/officeDocument/2006/relationships/image" Target="../media/image95.wmf"/><Relationship Id="rId9" Type="http://schemas.openxmlformats.org/officeDocument/2006/relationships/oleObject" Target="../embeddings/oleObject85.bin"/><Relationship Id="rId10" Type="http://schemas.openxmlformats.org/officeDocument/2006/relationships/image" Target="../media/image9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7.bin"/><Relationship Id="rId4" Type="http://schemas.openxmlformats.org/officeDocument/2006/relationships/image" Target="../media/image96.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1" Type="http://schemas.openxmlformats.org/officeDocument/2006/relationships/oleObject" Target="../embeddings/oleObject92.bin"/><Relationship Id="rId12" Type="http://schemas.openxmlformats.org/officeDocument/2006/relationships/image" Target="../media/image101.emf"/><Relationship Id="rId13" Type="http://schemas.openxmlformats.org/officeDocument/2006/relationships/oleObject" Target="../embeddings/oleObject93.bin"/><Relationship Id="rId14" Type="http://schemas.openxmlformats.org/officeDocument/2006/relationships/image" Target="../media/image102.emf"/><Relationship Id="rId1" Type="http://schemas.openxmlformats.org/officeDocument/2006/relationships/vmlDrawing" Target="../drawings/vmlDrawing24.vml"/><Relationship Id="rId2" Type="http://schemas.openxmlformats.org/officeDocument/2006/relationships/slideLayout" Target="../slideLayouts/slideLayout6.xml"/><Relationship Id="rId3" Type="http://schemas.openxmlformats.org/officeDocument/2006/relationships/oleObject" Target="../embeddings/oleObject88.bin"/><Relationship Id="rId4" Type="http://schemas.openxmlformats.org/officeDocument/2006/relationships/image" Target="../media/image97.emf"/><Relationship Id="rId5" Type="http://schemas.openxmlformats.org/officeDocument/2006/relationships/oleObject" Target="../embeddings/oleObject89.bin"/><Relationship Id="rId6" Type="http://schemas.openxmlformats.org/officeDocument/2006/relationships/image" Target="../media/image98.emf"/><Relationship Id="rId7" Type="http://schemas.openxmlformats.org/officeDocument/2006/relationships/oleObject" Target="../embeddings/oleObject90.bin"/><Relationship Id="rId8" Type="http://schemas.openxmlformats.org/officeDocument/2006/relationships/image" Target="../media/image99.emf"/><Relationship Id="rId9" Type="http://schemas.openxmlformats.org/officeDocument/2006/relationships/oleObject" Target="../embeddings/oleObject91.bin"/><Relationship Id="rId10" Type="http://schemas.openxmlformats.org/officeDocument/2006/relationships/image" Target="../media/image100.emf"/></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97.bin"/><Relationship Id="rId20" Type="http://schemas.openxmlformats.org/officeDocument/2006/relationships/oleObject" Target="../embeddings/oleObject105.bin"/><Relationship Id="rId21" Type="http://schemas.openxmlformats.org/officeDocument/2006/relationships/oleObject" Target="../embeddings/oleObject106.bin"/><Relationship Id="rId22" Type="http://schemas.openxmlformats.org/officeDocument/2006/relationships/image" Target="../media/image109.wmf"/><Relationship Id="rId10" Type="http://schemas.openxmlformats.org/officeDocument/2006/relationships/image" Target="../media/image106.wmf"/><Relationship Id="rId11" Type="http://schemas.openxmlformats.org/officeDocument/2006/relationships/oleObject" Target="../embeddings/oleObject98.bin"/><Relationship Id="rId12" Type="http://schemas.openxmlformats.org/officeDocument/2006/relationships/image" Target="../media/image107.wmf"/><Relationship Id="rId13" Type="http://schemas.openxmlformats.org/officeDocument/2006/relationships/oleObject" Target="../embeddings/oleObject99.bin"/><Relationship Id="rId14" Type="http://schemas.openxmlformats.org/officeDocument/2006/relationships/image" Target="../media/image108.wmf"/><Relationship Id="rId15" Type="http://schemas.openxmlformats.org/officeDocument/2006/relationships/oleObject" Target="../embeddings/oleObject100.bin"/><Relationship Id="rId16" Type="http://schemas.openxmlformats.org/officeDocument/2006/relationships/oleObject" Target="../embeddings/oleObject101.bin"/><Relationship Id="rId17" Type="http://schemas.openxmlformats.org/officeDocument/2006/relationships/oleObject" Target="../embeddings/oleObject102.bin"/><Relationship Id="rId18" Type="http://schemas.openxmlformats.org/officeDocument/2006/relationships/oleObject" Target="../embeddings/oleObject103.bin"/><Relationship Id="rId19" Type="http://schemas.openxmlformats.org/officeDocument/2006/relationships/oleObject" Target="../embeddings/oleObject104.bin"/><Relationship Id="rId1" Type="http://schemas.openxmlformats.org/officeDocument/2006/relationships/vmlDrawing" Target="../drawings/vmlDrawing25.vml"/><Relationship Id="rId2" Type="http://schemas.openxmlformats.org/officeDocument/2006/relationships/slideLayout" Target="../slideLayouts/slideLayout2.xml"/><Relationship Id="rId3" Type="http://schemas.openxmlformats.org/officeDocument/2006/relationships/oleObject" Target="../embeddings/oleObject94.bin"/><Relationship Id="rId4" Type="http://schemas.openxmlformats.org/officeDocument/2006/relationships/image" Target="../media/image103.wmf"/><Relationship Id="rId5" Type="http://schemas.openxmlformats.org/officeDocument/2006/relationships/oleObject" Target="../embeddings/oleObject95.bin"/><Relationship Id="rId6" Type="http://schemas.openxmlformats.org/officeDocument/2006/relationships/image" Target="../media/image104.wmf"/><Relationship Id="rId7" Type="http://schemas.openxmlformats.org/officeDocument/2006/relationships/oleObject" Target="../embeddings/oleObject96.bin"/><Relationship Id="rId8" Type="http://schemas.openxmlformats.org/officeDocument/2006/relationships/image" Target="../media/image105.wmf"/></Relationships>
</file>

<file path=ppt/slides/_rels/slide28.xml.rels><?xml version="1.0" encoding="UTF-8" standalone="yes"?>
<Relationships xmlns="http://schemas.openxmlformats.org/package/2006/relationships"><Relationship Id="rId11" Type="http://schemas.openxmlformats.org/officeDocument/2006/relationships/oleObject" Target="../embeddings/oleObject111.bin"/><Relationship Id="rId12" Type="http://schemas.openxmlformats.org/officeDocument/2006/relationships/image" Target="../media/image114.wmf"/><Relationship Id="rId13" Type="http://schemas.openxmlformats.org/officeDocument/2006/relationships/oleObject" Target="../embeddings/oleObject112.bin"/><Relationship Id="rId14" Type="http://schemas.openxmlformats.org/officeDocument/2006/relationships/image" Target="../media/image115.wmf"/><Relationship Id="rId1" Type="http://schemas.openxmlformats.org/officeDocument/2006/relationships/vmlDrawing" Target="../drawings/vmlDrawing26.vml"/><Relationship Id="rId2" Type="http://schemas.openxmlformats.org/officeDocument/2006/relationships/slideLayout" Target="../slideLayouts/slideLayout2.xml"/><Relationship Id="rId3" Type="http://schemas.openxmlformats.org/officeDocument/2006/relationships/oleObject" Target="../embeddings/oleObject107.bin"/><Relationship Id="rId4" Type="http://schemas.openxmlformats.org/officeDocument/2006/relationships/image" Target="../media/image110.wmf"/><Relationship Id="rId5" Type="http://schemas.openxmlformats.org/officeDocument/2006/relationships/oleObject" Target="../embeddings/oleObject108.bin"/><Relationship Id="rId6" Type="http://schemas.openxmlformats.org/officeDocument/2006/relationships/image" Target="../media/image111.wmf"/><Relationship Id="rId7" Type="http://schemas.openxmlformats.org/officeDocument/2006/relationships/oleObject" Target="../embeddings/oleObject109.bin"/><Relationship Id="rId8" Type="http://schemas.openxmlformats.org/officeDocument/2006/relationships/image" Target="../media/image112.wmf"/><Relationship Id="rId9" Type="http://schemas.openxmlformats.org/officeDocument/2006/relationships/oleObject" Target="../embeddings/oleObject110.bin"/><Relationship Id="rId10" Type="http://schemas.openxmlformats.org/officeDocument/2006/relationships/image" Target="../media/image11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3.bin"/><Relationship Id="rId4" Type="http://schemas.openxmlformats.org/officeDocument/2006/relationships/image" Target="../media/image116.wmf"/><Relationship Id="rId5" Type="http://schemas.openxmlformats.org/officeDocument/2006/relationships/oleObject" Target="../embeddings/oleObject114.bin"/><Relationship Id="rId6" Type="http://schemas.openxmlformats.org/officeDocument/2006/relationships/image" Target="../media/image117.wmf"/><Relationship Id="rId7" Type="http://schemas.openxmlformats.org/officeDocument/2006/relationships/oleObject" Target="../embeddings/oleObject115.bin"/><Relationship Id="rId8" Type="http://schemas.openxmlformats.org/officeDocument/2006/relationships/image" Target="../media/image118.w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wmf"/><Relationship Id="rId5" Type="http://schemas.openxmlformats.org/officeDocument/2006/relationships/image" Target="../media/image7.wmf"/><Relationship Id="rId6" Type="http://schemas.openxmlformats.org/officeDocument/2006/relationships/image" Target="../media/image8.wmf"/><Relationship Id="rId7" Type="http://schemas.openxmlformats.org/officeDocument/2006/relationships/image" Target="../media/image9.wmf"/><Relationship Id="rId8" Type="http://schemas.openxmlformats.org/officeDocument/2006/relationships/oleObject" Target="../embeddings/oleObject1.bin"/><Relationship Id="rId9" Type="http://schemas.openxmlformats.org/officeDocument/2006/relationships/image" Target="../media/image3.wmf"/><Relationship Id="rId10" Type="http://schemas.openxmlformats.org/officeDocument/2006/relationships/oleObject" Target="../embeddings/oleObject2.bin"/><Relationship Id="rId11"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6.bin"/><Relationship Id="rId4" Type="http://schemas.openxmlformats.org/officeDocument/2006/relationships/image" Target="../media/image119.wmf"/><Relationship Id="rId5" Type="http://schemas.openxmlformats.org/officeDocument/2006/relationships/oleObject" Target="../embeddings/oleObject117.bin"/><Relationship Id="rId6" Type="http://schemas.openxmlformats.org/officeDocument/2006/relationships/image" Target="../media/image120.w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8.bin"/><Relationship Id="rId4" Type="http://schemas.openxmlformats.org/officeDocument/2006/relationships/image" Target="../media/image121.wmf"/><Relationship Id="rId5" Type="http://schemas.openxmlformats.org/officeDocument/2006/relationships/oleObject" Target="../embeddings/oleObject119.bin"/><Relationship Id="rId6" Type="http://schemas.openxmlformats.org/officeDocument/2006/relationships/image" Target="../media/image122.emf"/><Relationship Id="rId7" Type="http://schemas.openxmlformats.org/officeDocument/2006/relationships/oleObject" Target="../embeddings/oleObject120.bin"/><Relationship Id="rId8" Type="http://schemas.openxmlformats.org/officeDocument/2006/relationships/image" Target="../media/image123.wmf"/><Relationship Id="rId9" Type="http://schemas.openxmlformats.org/officeDocument/2006/relationships/oleObject" Target="../embeddings/oleObject121.bin"/><Relationship Id="rId10" Type="http://schemas.openxmlformats.org/officeDocument/2006/relationships/image" Target="../media/image124.w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5.png"/><Relationship Id="rId4" Type="http://schemas.openxmlformats.org/officeDocument/2006/relationships/image" Target="../media/image126.png"/><Relationship Id="rId5" Type="http://schemas.openxmlformats.org/officeDocument/2006/relationships/image" Target="../media/image127.wmf"/><Relationship Id="rId6" Type="http://schemas.openxmlformats.org/officeDocument/2006/relationships/image" Target="../media/image89.w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2.bin"/><Relationship Id="rId4" Type="http://schemas.openxmlformats.org/officeDocument/2006/relationships/image" Target="../media/image128.wmf"/><Relationship Id="rId1" Type="http://schemas.openxmlformats.org/officeDocument/2006/relationships/vmlDrawing" Target="../drawings/vmlDrawing30.vml"/><Relationship Id="rId2"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3.bin"/><Relationship Id="rId4" Type="http://schemas.openxmlformats.org/officeDocument/2006/relationships/image" Target="../media/image129.wmf"/><Relationship Id="rId5" Type="http://schemas.openxmlformats.org/officeDocument/2006/relationships/image" Target="../media/image130.jpeg"/><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2.wmf"/><Relationship Id="rId4" Type="http://schemas.openxmlformats.org/officeDocument/2006/relationships/image" Target="../media/image133.wmf"/><Relationship Id="rId5" Type="http://schemas.openxmlformats.org/officeDocument/2006/relationships/image" Target="../media/image94.wmf"/><Relationship Id="rId6" Type="http://schemas.openxmlformats.org/officeDocument/2006/relationships/image" Target="../media/image95.wmf"/><Relationship Id="rId7" Type="http://schemas.openxmlformats.org/officeDocument/2006/relationships/oleObject" Target="../embeddings/oleObject124.bin"/><Relationship Id="rId8" Type="http://schemas.openxmlformats.org/officeDocument/2006/relationships/image" Target="../media/image131.emf"/><Relationship Id="rId1" Type="http://schemas.openxmlformats.org/officeDocument/2006/relationships/vmlDrawing" Target="../drawings/vmlDrawing32.v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5.bin"/><Relationship Id="rId4" Type="http://schemas.openxmlformats.org/officeDocument/2006/relationships/image" Target="../media/image134.emf"/><Relationship Id="rId5" Type="http://schemas.openxmlformats.org/officeDocument/2006/relationships/oleObject" Target="../embeddings/oleObject126.bin"/><Relationship Id="rId6" Type="http://schemas.openxmlformats.org/officeDocument/2006/relationships/image" Target="../media/image135.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30.bin"/><Relationship Id="rId20" Type="http://schemas.openxmlformats.org/officeDocument/2006/relationships/oleObject" Target="../embeddings/oleObject138.bin"/><Relationship Id="rId10" Type="http://schemas.openxmlformats.org/officeDocument/2006/relationships/image" Target="../media/image106.wmf"/><Relationship Id="rId11" Type="http://schemas.openxmlformats.org/officeDocument/2006/relationships/oleObject" Target="../embeddings/oleObject131.bin"/><Relationship Id="rId12" Type="http://schemas.openxmlformats.org/officeDocument/2006/relationships/image" Target="../media/image107.wmf"/><Relationship Id="rId13" Type="http://schemas.openxmlformats.org/officeDocument/2006/relationships/oleObject" Target="../embeddings/oleObject132.bin"/><Relationship Id="rId14" Type="http://schemas.openxmlformats.org/officeDocument/2006/relationships/image" Target="../media/image108.wmf"/><Relationship Id="rId15" Type="http://schemas.openxmlformats.org/officeDocument/2006/relationships/oleObject" Target="../embeddings/oleObject133.bin"/><Relationship Id="rId16" Type="http://schemas.openxmlformats.org/officeDocument/2006/relationships/oleObject" Target="../embeddings/oleObject134.bin"/><Relationship Id="rId17" Type="http://schemas.openxmlformats.org/officeDocument/2006/relationships/oleObject" Target="../embeddings/oleObject135.bin"/><Relationship Id="rId18" Type="http://schemas.openxmlformats.org/officeDocument/2006/relationships/oleObject" Target="../embeddings/oleObject136.bin"/><Relationship Id="rId19" Type="http://schemas.openxmlformats.org/officeDocument/2006/relationships/oleObject" Target="../embeddings/oleObject137.bin"/><Relationship Id="rId1" Type="http://schemas.openxmlformats.org/officeDocument/2006/relationships/vmlDrawing" Target="../drawings/vmlDrawing34.vml"/><Relationship Id="rId2" Type="http://schemas.openxmlformats.org/officeDocument/2006/relationships/slideLayout" Target="../slideLayouts/slideLayout2.xml"/><Relationship Id="rId3" Type="http://schemas.openxmlformats.org/officeDocument/2006/relationships/oleObject" Target="../embeddings/oleObject127.bin"/><Relationship Id="rId4" Type="http://schemas.openxmlformats.org/officeDocument/2006/relationships/image" Target="../media/image103.wmf"/><Relationship Id="rId5" Type="http://schemas.openxmlformats.org/officeDocument/2006/relationships/oleObject" Target="../embeddings/oleObject128.bin"/><Relationship Id="rId6" Type="http://schemas.openxmlformats.org/officeDocument/2006/relationships/image" Target="../media/image104.wmf"/><Relationship Id="rId7" Type="http://schemas.openxmlformats.org/officeDocument/2006/relationships/oleObject" Target="../embeddings/oleObject129.bin"/><Relationship Id="rId8" Type="http://schemas.openxmlformats.org/officeDocument/2006/relationships/image" Target="../media/image105.wmf"/></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42.bin"/><Relationship Id="rId20" Type="http://schemas.openxmlformats.org/officeDocument/2006/relationships/oleObject" Target="../embeddings/oleObject148.bin"/><Relationship Id="rId21" Type="http://schemas.openxmlformats.org/officeDocument/2006/relationships/image" Target="../media/image144.emf"/><Relationship Id="rId10" Type="http://schemas.openxmlformats.org/officeDocument/2006/relationships/image" Target="../media/image139.wmf"/><Relationship Id="rId11" Type="http://schemas.openxmlformats.org/officeDocument/2006/relationships/oleObject" Target="../embeddings/oleObject143.bin"/><Relationship Id="rId12" Type="http://schemas.openxmlformats.org/officeDocument/2006/relationships/image" Target="../media/image140.wmf"/><Relationship Id="rId13" Type="http://schemas.openxmlformats.org/officeDocument/2006/relationships/oleObject" Target="../embeddings/oleObject144.bin"/><Relationship Id="rId14" Type="http://schemas.openxmlformats.org/officeDocument/2006/relationships/image" Target="../media/image141.emf"/><Relationship Id="rId15" Type="http://schemas.openxmlformats.org/officeDocument/2006/relationships/oleObject" Target="../embeddings/oleObject145.bin"/><Relationship Id="rId16" Type="http://schemas.openxmlformats.org/officeDocument/2006/relationships/image" Target="../media/image142.emf"/><Relationship Id="rId17" Type="http://schemas.openxmlformats.org/officeDocument/2006/relationships/oleObject" Target="../embeddings/oleObject146.bin"/><Relationship Id="rId18" Type="http://schemas.openxmlformats.org/officeDocument/2006/relationships/image" Target="../media/image143.emf"/><Relationship Id="rId19" Type="http://schemas.openxmlformats.org/officeDocument/2006/relationships/oleObject" Target="../embeddings/oleObject147.bin"/><Relationship Id="rId1" Type="http://schemas.openxmlformats.org/officeDocument/2006/relationships/vmlDrawing" Target="../drawings/vmlDrawing35.vml"/><Relationship Id="rId2" Type="http://schemas.openxmlformats.org/officeDocument/2006/relationships/slideLayout" Target="../slideLayouts/slideLayout2.xml"/><Relationship Id="rId3" Type="http://schemas.openxmlformats.org/officeDocument/2006/relationships/oleObject" Target="../embeddings/oleObject139.bin"/><Relationship Id="rId4" Type="http://schemas.openxmlformats.org/officeDocument/2006/relationships/image" Target="../media/image136.wmf"/><Relationship Id="rId5" Type="http://schemas.openxmlformats.org/officeDocument/2006/relationships/oleObject" Target="../embeddings/oleObject140.bin"/><Relationship Id="rId6" Type="http://schemas.openxmlformats.org/officeDocument/2006/relationships/image" Target="../media/image137.wmf"/><Relationship Id="rId7" Type="http://schemas.openxmlformats.org/officeDocument/2006/relationships/oleObject" Target="../embeddings/oleObject141.bin"/><Relationship Id="rId8" Type="http://schemas.openxmlformats.org/officeDocument/2006/relationships/image" Target="../media/image13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9.bin"/><Relationship Id="rId4" Type="http://schemas.openxmlformats.org/officeDocument/2006/relationships/image" Target="../media/image145.emf"/><Relationship Id="rId5" Type="http://schemas.openxmlformats.org/officeDocument/2006/relationships/oleObject" Target="../embeddings/oleObject150.bin"/><Relationship Id="rId6" Type="http://schemas.openxmlformats.org/officeDocument/2006/relationships/image" Target="../media/image146.emf"/><Relationship Id="rId7" Type="http://schemas.openxmlformats.org/officeDocument/2006/relationships/oleObject" Target="../embeddings/oleObject151.bin"/><Relationship Id="rId8" Type="http://schemas.openxmlformats.org/officeDocument/2006/relationships/image" Target="../media/image147.e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wmf"/><Relationship Id="rId5" Type="http://schemas.openxmlformats.org/officeDocument/2006/relationships/image" Target="../media/image7.wmf"/><Relationship Id="rId6" Type="http://schemas.openxmlformats.org/officeDocument/2006/relationships/oleObject" Target="../embeddings/oleObject3.bin"/><Relationship Id="rId7"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9.jpeg"/><Relationship Id="rId4" Type="http://schemas.openxmlformats.org/officeDocument/2006/relationships/image" Target="../media/image150.png"/><Relationship Id="rId1" Type="http://schemas.openxmlformats.org/officeDocument/2006/relationships/slideLayout" Target="../slideLayouts/slideLayout4.xml"/><Relationship Id="rId2" Type="http://schemas.openxmlformats.org/officeDocument/2006/relationships/image" Target="../media/image148.emf"/></Relationships>
</file>

<file path=ppt/slides/_rels/slide41.xml.rels><?xml version="1.0" encoding="UTF-8" standalone="yes"?>
<Relationships xmlns="http://schemas.openxmlformats.org/package/2006/relationships"><Relationship Id="rId11" Type="http://schemas.openxmlformats.org/officeDocument/2006/relationships/oleObject" Target="../embeddings/oleObject156.bin"/><Relationship Id="rId12" Type="http://schemas.openxmlformats.org/officeDocument/2006/relationships/image" Target="../media/image155.emf"/><Relationship Id="rId13" Type="http://schemas.openxmlformats.org/officeDocument/2006/relationships/oleObject" Target="../embeddings/oleObject157.bin"/><Relationship Id="rId14" Type="http://schemas.openxmlformats.org/officeDocument/2006/relationships/image" Target="../media/image156.emf"/><Relationship Id="rId1" Type="http://schemas.openxmlformats.org/officeDocument/2006/relationships/vmlDrawing" Target="../drawings/vmlDrawing37.vml"/><Relationship Id="rId2" Type="http://schemas.openxmlformats.org/officeDocument/2006/relationships/slideLayout" Target="../slideLayouts/slideLayout2.xml"/><Relationship Id="rId3" Type="http://schemas.openxmlformats.org/officeDocument/2006/relationships/oleObject" Target="../embeddings/oleObject152.bin"/><Relationship Id="rId4" Type="http://schemas.openxmlformats.org/officeDocument/2006/relationships/image" Target="../media/image151.emf"/><Relationship Id="rId5" Type="http://schemas.openxmlformats.org/officeDocument/2006/relationships/oleObject" Target="../embeddings/oleObject153.bin"/><Relationship Id="rId6" Type="http://schemas.openxmlformats.org/officeDocument/2006/relationships/image" Target="../media/image152.emf"/><Relationship Id="rId7" Type="http://schemas.openxmlformats.org/officeDocument/2006/relationships/oleObject" Target="../embeddings/oleObject154.bin"/><Relationship Id="rId8" Type="http://schemas.openxmlformats.org/officeDocument/2006/relationships/image" Target="../media/image153.emf"/><Relationship Id="rId9" Type="http://schemas.openxmlformats.org/officeDocument/2006/relationships/oleObject" Target="../embeddings/oleObject155.bin"/><Relationship Id="rId10" Type="http://schemas.openxmlformats.org/officeDocument/2006/relationships/image" Target="../media/image154.emf"/></Relationships>
</file>

<file path=ppt/slides/_rels/slide42.xml.rels><?xml version="1.0" encoding="UTF-8" standalone="yes"?>
<Relationships xmlns="http://schemas.openxmlformats.org/package/2006/relationships"><Relationship Id="rId11" Type="http://schemas.openxmlformats.org/officeDocument/2006/relationships/image" Target="../media/image158.emf"/><Relationship Id="rId12" Type="http://schemas.openxmlformats.org/officeDocument/2006/relationships/oleObject" Target="../embeddings/oleObject162.bin"/><Relationship Id="rId13" Type="http://schemas.openxmlformats.org/officeDocument/2006/relationships/image" Target="../media/image159.emf"/><Relationship Id="rId14" Type="http://schemas.openxmlformats.org/officeDocument/2006/relationships/image" Target="../media/image161.png"/><Relationship Id="rId15" Type="http://schemas.openxmlformats.org/officeDocument/2006/relationships/image" Target="../media/image162.png"/><Relationship Id="rId1" Type="http://schemas.openxmlformats.org/officeDocument/2006/relationships/vmlDrawing" Target="../drawings/vmlDrawing38.vml"/><Relationship Id="rId2" Type="http://schemas.openxmlformats.org/officeDocument/2006/relationships/slideLayout" Target="../slideLayouts/slideLayout4.xml"/><Relationship Id="rId3" Type="http://schemas.openxmlformats.org/officeDocument/2006/relationships/image" Target="../media/image148.emf"/><Relationship Id="rId4" Type="http://schemas.openxmlformats.org/officeDocument/2006/relationships/image" Target="../media/image160.emf"/><Relationship Id="rId5" Type="http://schemas.openxmlformats.org/officeDocument/2006/relationships/oleObject" Target="../embeddings/oleObject158.bin"/><Relationship Id="rId6" Type="http://schemas.openxmlformats.org/officeDocument/2006/relationships/image" Target="../media/image101.emf"/><Relationship Id="rId7" Type="http://schemas.openxmlformats.org/officeDocument/2006/relationships/oleObject" Target="../embeddings/oleObject159.bin"/><Relationship Id="rId8" Type="http://schemas.openxmlformats.org/officeDocument/2006/relationships/oleObject" Target="../embeddings/oleObject160.bin"/><Relationship Id="rId9" Type="http://schemas.openxmlformats.org/officeDocument/2006/relationships/image" Target="../media/image157.emf"/><Relationship Id="rId10" Type="http://schemas.openxmlformats.org/officeDocument/2006/relationships/oleObject" Target="../embeddings/oleObject16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3.emf"/><Relationship Id="rId3" Type="http://schemas.openxmlformats.org/officeDocument/2006/relationships/image" Target="../media/image164.emf"/></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66.bin"/><Relationship Id="rId20" Type="http://schemas.openxmlformats.org/officeDocument/2006/relationships/image" Target="../media/image173.emf"/><Relationship Id="rId21" Type="http://schemas.openxmlformats.org/officeDocument/2006/relationships/oleObject" Target="../embeddings/oleObject172.bin"/><Relationship Id="rId22" Type="http://schemas.openxmlformats.org/officeDocument/2006/relationships/image" Target="../media/image174.emf"/><Relationship Id="rId23" Type="http://schemas.openxmlformats.org/officeDocument/2006/relationships/oleObject" Target="../embeddings/oleObject173.bin"/><Relationship Id="rId24" Type="http://schemas.openxmlformats.org/officeDocument/2006/relationships/image" Target="../media/image175.emf"/><Relationship Id="rId25" Type="http://schemas.openxmlformats.org/officeDocument/2006/relationships/oleObject" Target="../embeddings/oleObject174.bin"/><Relationship Id="rId26" Type="http://schemas.openxmlformats.org/officeDocument/2006/relationships/image" Target="../media/image176.emf"/><Relationship Id="rId10" Type="http://schemas.openxmlformats.org/officeDocument/2006/relationships/image" Target="../media/image168.emf"/><Relationship Id="rId11" Type="http://schemas.openxmlformats.org/officeDocument/2006/relationships/oleObject" Target="../embeddings/oleObject167.bin"/><Relationship Id="rId12" Type="http://schemas.openxmlformats.org/officeDocument/2006/relationships/image" Target="../media/image169.emf"/><Relationship Id="rId13" Type="http://schemas.openxmlformats.org/officeDocument/2006/relationships/oleObject" Target="../embeddings/oleObject168.bin"/><Relationship Id="rId14" Type="http://schemas.openxmlformats.org/officeDocument/2006/relationships/image" Target="../media/image170.emf"/><Relationship Id="rId15" Type="http://schemas.openxmlformats.org/officeDocument/2006/relationships/oleObject" Target="../embeddings/oleObject169.bin"/><Relationship Id="rId16" Type="http://schemas.openxmlformats.org/officeDocument/2006/relationships/image" Target="../media/image171.emf"/><Relationship Id="rId17" Type="http://schemas.openxmlformats.org/officeDocument/2006/relationships/oleObject" Target="../embeddings/oleObject170.bin"/><Relationship Id="rId18" Type="http://schemas.openxmlformats.org/officeDocument/2006/relationships/image" Target="../media/image172.emf"/><Relationship Id="rId19" Type="http://schemas.openxmlformats.org/officeDocument/2006/relationships/oleObject" Target="../embeddings/oleObject171.bin"/><Relationship Id="rId1" Type="http://schemas.openxmlformats.org/officeDocument/2006/relationships/vmlDrawing" Target="../drawings/vmlDrawing39.vml"/><Relationship Id="rId2" Type="http://schemas.openxmlformats.org/officeDocument/2006/relationships/slideLayout" Target="../slideLayouts/slideLayout2.xml"/><Relationship Id="rId3" Type="http://schemas.openxmlformats.org/officeDocument/2006/relationships/oleObject" Target="../embeddings/oleObject163.bin"/><Relationship Id="rId4" Type="http://schemas.openxmlformats.org/officeDocument/2006/relationships/image" Target="../media/image165.emf"/><Relationship Id="rId5" Type="http://schemas.openxmlformats.org/officeDocument/2006/relationships/oleObject" Target="../embeddings/oleObject164.bin"/><Relationship Id="rId6" Type="http://schemas.openxmlformats.org/officeDocument/2006/relationships/image" Target="../media/image166.emf"/><Relationship Id="rId7" Type="http://schemas.openxmlformats.org/officeDocument/2006/relationships/oleObject" Target="../embeddings/oleObject165.bin"/><Relationship Id="rId8" Type="http://schemas.openxmlformats.org/officeDocument/2006/relationships/image" Target="../media/image167.emf"/></Relationships>
</file>

<file path=ppt/slides/_rels/slide45.xml.rels><?xml version="1.0" encoding="UTF-8" standalone="yes"?>
<Relationships xmlns="http://schemas.openxmlformats.org/package/2006/relationships"><Relationship Id="rId3" Type="http://schemas.openxmlformats.org/officeDocument/2006/relationships/image" Target="../media/image181.gif"/><Relationship Id="rId4" Type="http://schemas.openxmlformats.org/officeDocument/2006/relationships/oleObject" Target="../embeddings/oleObject175.bin"/><Relationship Id="rId5" Type="http://schemas.openxmlformats.org/officeDocument/2006/relationships/image" Target="../media/image177.wmf"/><Relationship Id="rId6" Type="http://schemas.openxmlformats.org/officeDocument/2006/relationships/oleObject" Target="../embeddings/oleObject176.bin"/><Relationship Id="rId7" Type="http://schemas.openxmlformats.org/officeDocument/2006/relationships/image" Target="../media/image178.wmf"/><Relationship Id="rId8" Type="http://schemas.openxmlformats.org/officeDocument/2006/relationships/oleObject" Target="../embeddings/oleObject177.bin"/><Relationship Id="rId9" Type="http://schemas.openxmlformats.org/officeDocument/2006/relationships/image" Target="../media/image179.wmf"/><Relationship Id="rId10" Type="http://schemas.openxmlformats.org/officeDocument/2006/relationships/oleObject" Target="../embeddings/oleObject178.bin"/><Relationship Id="rId11" Type="http://schemas.openxmlformats.org/officeDocument/2006/relationships/image" Target="../media/image180.wmf"/><Relationship Id="rId1" Type="http://schemas.openxmlformats.org/officeDocument/2006/relationships/vmlDrawing" Target="../drawings/vmlDrawing40.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9.bin"/><Relationship Id="rId4" Type="http://schemas.openxmlformats.org/officeDocument/2006/relationships/image" Target="../media/image182.wmf"/><Relationship Id="rId5" Type="http://schemas.openxmlformats.org/officeDocument/2006/relationships/oleObject" Target="../embeddings/oleObject180.bin"/><Relationship Id="rId6" Type="http://schemas.openxmlformats.org/officeDocument/2006/relationships/image" Target="../media/image183.wmf"/><Relationship Id="rId1" Type="http://schemas.openxmlformats.org/officeDocument/2006/relationships/vmlDrawing" Target="../drawings/vmlDrawing41.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3.wmf"/><Relationship Id="rId4" Type="http://schemas.openxmlformats.org/officeDocument/2006/relationships/image" Target="../media/image94.wmf"/><Relationship Id="rId5" Type="http://schemas.openxmlformats.org/officeDocument/2006/relationships/image" Target="../media/image95.wmf"/><Relationship Id="rId1" Type="http://schemas.openxmlformats.org/officeDocument/2006/relationships/slideLayout" Target="../slideLayouts/slideLayout2.xml"/><Relationship Id="rId2" Type="http://schemas.openxmlformats.org/officeDocument/2006/relationships/image" Target="../media/image132.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4.emf"/></Relationships>
</file>

<file path=ppt/slides/_rels/slide5.xml.rels><?xml version="1.0" encoding="UTF-8" standalone="yes"?>
<Relationships xmlns="http://schemas.openxmlformats.org/package/2006/relationships"><Relationship Id="rId11" Type="http://schemas.openxmlformats.org/officeDocument/2006/relationships/oleObject" Target="../embeddings/oleObject8.bin"/><Relationship Id="rId12"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4.bin"/><Relationship Id="rId4" Type="http://schemas.openxmlformats.org/officeDocument/2006/relationships/image" Target="../media/image11.wmf"/><Relationship Id="rId5" Type="http://schemas.openxmlformats.org/officeDocument/2006/relationships/oleObject" Target="../embeddings/oleObject5.bin"/><Relationship Id="rId6" Type="http://schemas.openxmlformats.org/officeDocument/2006/relationships/image" Target="../media/image12.wmf"/><Relationship Id="rId7" Type="http://schemas.openxmlformats.org/officeDocument/2006/relationships/oleObject" Target="../embeddings/oleObject6.bin"/><Relationship Id="rId8" Type="http://schemas.openxmlformats.org/officeDocument/2006/relationships/image" Target="../media/image13.wmf"/><Relationship Id="rId9" Type="http://schemas.openxmlformats.org/officeDocument/2006/relationships/oleObject" Target="../embeddings/oleObject7.bin"/><Relationship Id="rId10" Type="http://schemas.openxmlformats.org/officeDocument/2006/relationships/image" Target="../media/image1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8.png"/><Relationship Id="rId4" Type="http://schemas.openxmlformats.org/officeDocument/2006/relationships/oleObject" Target="../embeddings/oleObject181.bin"/><Relationship Id="rId5" Type="http://schemas.openxmlformats.org/officeDocument/2006/relationships/image" Target="../media/image186.emf"/><Relationship Id="rId6" Type="http://schemas.openxmlformats.org/officeDocument/2006/relationships/oleObject" Target="../embeddings/oleObject182.bin"/><Relationship Id="rId7" Type="http://schemas.openxmlformats.org/officeDocument/2006/relationships/image" Target="../media/image187.emf"/><Relationship Id="rId1" Type="http://schemas.openxmlformats.org/officeDocument/2006/relationships/vmlDrawing" Target="../drawings/vmlDrawing42.vml"/><Relationship Id="rId2"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0.png"/><Relationship Id="rId3" Type="http://schemas.openxmlformats.org/officeDocument/2006/relationships/image" Target="../media/image163.emf"/></Relationships>
</file>

<file path=ppt/slides/_rels/slide55.xml.rels><?xml version="1.0" encoding="UTF-8" standalone="yes"?>
<Relationships xmlns="http://schemas.openxmlformats.org/package/2006/relationships"><Relationship Id="rId3" Type="http://schemas.openxmlformats.org/officeDocument/2006/relationships/image" Target="../media/image133.wmf"/><Relationship Id="rId4" Type="http://schemas.openxmlformats.org/officeDocument/2006/relationships/image" Target="../media/image94.wmf"/><Relationship Id="rId5" Type="http://schemas.openxmlformats.org/officeDocument/2006/relationships/image" Target="../media/image95.wmf"/><Relationship Id="rId1" Type="http://schemas.openxmlformats.org/officeDocument/2006/relationships/slideLayout" Target="../slideLayouts/slideLayout2.xml"/><Relationship Id="rId2" Type="http://schemas.openxmlformats.org/officeDocument/2006/relationships/image" Target="../media/image13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1.png"/><Relationship Id="rId3" Type="http://schemas.openxmlformats.org/officeDocument/2006/relationships/image" Target="../media/image19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3.png"/><Relationship Id="rId3" Type="http://schemas.openxmlformats.org/officeDocument/2006/relationships/image" Target="../media/image190.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7.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8.emf"/><Relationship Id="rId5" Type="http://schemas.openxmlformats.org/officeDocument/2006/relationships/oleObject" Target="../embeddings/oleObject12.bin"/><Relationship Id="rId6" Type="http://schemas.openxmlformats.org/officeDocument/2006/relationships/image" Target="../media/image19.emf"/><Relationship Id="rId7" Type="http://schemas.openxmlformats.org/officeDocument/2006/relationships/oleObject" Target="../embeddings/oleObject13.bin"/><Relationship Id="rId8"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1.wmf"/><Relationship Id="rId5" Type="http://schemas.openxmlformats.org/officeDocument/2006/relationships/oleObject" Target="../embeddings/oleObject15.bin"/><Relationship Id="rId6" Type="http://schemas.openxmlformats.org/officeDocument/2006/relationships/image" Target="../media/image22.wmf"/><Relationship Id="rId7" Type="http://schemas.openxmlformats.org/officeDocument/2006/relationships/oleObject" Target="../embeddings/oleObject16.bin"/><Relationship Id="rId8" Type="http://schemas.openxmlformats.org/officeDocument/2006/relationships/image" Target="../media/image23.wmf"/><Relationship Id="rId9" Type="http://schemas.openxmlformats.org/officeDocument/2006/relationships/oleObject" Target="../embeddings/oleObject17.bin"/><Relationship Id="rId10" Type="http://schemas.openxmlformats.org/officeDocument/2006/relationships/image" Target="../media/image24.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Transverse Motion </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smtClean="0"/>
              <a:t>Eric Prebys, FNAL</a:t>
            </a:r>
          </a:p>
        </p:txBody>
      </p:sp>
    </p:spTree>
    <p:extLst>
      <p:ext uri="{BB962C8B-B14F-4D97-AF65-F5344CB8AC3E}">
        <p14:creationId xmlns:p14="http://schemas.microsoft.com/office/powerpoint/2010/main" val="104079718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Criterion (cont’d)</a:t>
            </a:r>
            <a:endParaRPr lang="en-US" dirty="0"/>
          </a:p>
        </p:txBody>
      </p:sp>
      <p:sp>
        <p:nvSpPr>
          <p:cNvPr id="3" name="Content Placeholder 2"/>
          <p:cNvSpPr>
            <a:spLocks noGrp="1"/>
          </p:cNvSpPr>
          <p:nvPr>
            <p:ph idx="1"/>
          </p:nvPr>
        </p:nvSpPr>
        <p:spPr>
          <a:xfrm>
            <a:off x="503776" y="690226"/>
            <a:ext cx="8251825" cy="565920"/>
          </a:xfrm>
        </p:spPr>
        <p:txBody>
          <a:bodyPr/>
          <a:lstStyle/>
          <a:p>
            <a:r>
              <a:rPr lang="en-US" dirty="0" smtClean="0"/>
              <a:t>We can therefore express the eigenvalues as</a:t>
            </a:r>
          </a:p>
          <a:p>
            <a:endParaRPr lang="en-US" dirty="0" smtClean="0"/>
          </a:p>
          <a:p>
            <a:r>
              <a:rPr lang="en-US" dirty="0" smtClean="0"/>
              <a:t>However, if </a:t>
            </a:r>
            <a:r>
              <a:rPr lang="en-US" i="1" dirty="0" smtClean="0"/>
              <a:t>a</a:t>
            </a:r>
            <a:r>
              <a:rPr lang="en-US" dirty="0" smtClean="0"/>
              <a:t> has any real component, one of the solutions will grow exponentially, so the only stable values are</a:t>
            </a:r>
          </a:p>
          <a:p>
            <a:endParaRPr lang="en-US" dirty="0" smtClean="0"/>
          </a:p>
          <a:p>
            <a:r>
              <a:rPr lang="en-US" dirty="0" smtClean="0"/>
              <a:t>Examining the (invariant) trace of the matrix</a:t>
            </a:r>
          </a:p>
          <a:p>
            <a:endParaRPr lang="en-US" dirty="0" smtClean="0"/>
          </a:p>
          <a:p>
            <a:endParaRPr lang="en-US" dirty="0" smtClean="0"/>
          </a:p>
          <a:p>
            <a:r>
              <a:rPr lang="en-US" dirty="0" smtClean="0"/>
              <a:t>So the general stability criterion is simply</a:t>
            </a:r>
          </a:p>
          <a:p>
            <a:endParaRPr lang="en-US"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10</a:t>
            </a:fld>
            <a:endParaRPr lang="en-US"/>
          </a:p>
        </p:txBody>
      </p:sp>
      <p:graphicFrame>
        <p:nvGraphicFramePr>
          <p:cNvPr id="357379" name="Object 3"/>
          <p:cNvGraphicFramePr>
            <a:graphicFrameLocks noChangeAspect="1"/>
          </p:cNvGraphicFramePr>
          <p:nvPr/>
        </p:nvGraphicFramePr>
        <p:xfrm>
          <a:off x="1346488" y="1109374"/>
          <a:ext cx="6315075" cy="498475"/>
        </p:xfrm>
        <a:graphic>
          <a:graphicData uri="http://schemas.openxmlformats.org/presentationml/2006/ole">
            <mc:AlternateContent xmlns:mc="http://schemas.openxmlformats.org/markup-compatibility/2006">
              <mc:Choice xmlns:v="urn:schemas-microsoft-com:vml" Requires="v">
                <p:oleObj spid="_x0000_s460814" name="Equation" r:id="rId3" imgW="2894773" imgH="228738" progId="Equation.3">
                  <p:embed/>
                </p:oleObj>
              </mc:Choice>
              <mc:Fallback>
                <p:oleObj name="Equation" r:id="rId3" imgW="2894773" imgH="22873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488" y="1109374"/>
                        <a:ext cx="631507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7380" name="Object 4"/>
          <p:cNvGraphicFramePr>
            <a:graphicFrameLocks noChangeAspect="1"/>
          </p:cNvGraphicFramePr>
          <p:nvPr/>
        </p:nvGraphicFramePr>
        <p:xfrm>
          <a:off x="2190895" y="2703367"/>
          <a:ext cx="4486275" cy="498475"/>
        </p:xfrm>
        <a:graphic>
          <a:graphicData uri="http://schemas.openxmlformats.org/presentationml/2006/ole">
            <mc:AlternateContent xmlns:mc="http://schemas.openxmlformats.org/markup-compatibility/2006">
              <mc:Choice xmlns:v="urn:schemas-microsoft-com:vml" Requires="v">
                <p:oleObj spid="_x0000_s460815" name="Equation" r:id="rId5" imgW="2056987" imgH="228738" progId="Equation.3">
                  <p:embed/>
                </p:oleObj>
              </mc:Choice>
              <mc:Fallback>
                <p:oleObj name="Equation" r:id="rId5" imgW="2056987" imgH="22873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895" y="2703367"/>
                        <a:ext cx="448627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7382" name="Object 6"/>
          <p:cNvGraphicFramePr>
            <a:graphicFrameLocks noChangeAspect="1"/>
          </p:cNvGraphicFramePr>
          <p:nvPr/>
        </p:nvGraphicFramePr>
        <p:xfrm>
          <a:off x="2381250" y="3806825"/>
          <a:ext cx="3654425" cy="498475"/>
        </p:xfrm>
        <a:graphic>
          <a:graphicData uri="http://schemas.openxmlformats.org/presentationml/2006/ole">
            <mc:AlternateContent xmlns:mc="http://schemas.openxmlformats.org/markup-compatibility/2006">
              <mc:Choice xmlns:v="urn:schemas-microsoft-com:vml" Requires="v">
                <p:oleObj spid="_x0000_s460816" name="Equation" r:id="rId7" imgW="1676124" imgH="228738" progId="Equation.3">
                  <p:embed/>
                </p:oleObj>
              </mc:Choice>
              <mc:Fallback>
                <p:oleObj name="Equation" r:id="rId7" imgW="1676124" imgH="22873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250" y="3806825"/>
                        <a:ext cx="36544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7383" name="Object 7"/>
          <p:cNvGraphicFramePr>
            <a:graphicFrameLocks noChangeAspect="1"/>
          </p:cNvGraphicFramePr>
          <p:nvPr/>
        </p:nvGraphicFramePr>
        <p:xfrm>
          <a:off x="3049588" y="5227638"/>
          <a:ext cx="2046287" cy="471487"/>
        </p:xfrm>
        <a:graphic>
          <a:graphicData uri="http://schemas.openxmlformats.org/presentationml/2006/ole">
            <mc:AlternateContent xmlns:mc="http://schemas.openxmlformats.org/markup-compatibility/2006">
              <mc:Choice xmlns:v="urn:schemas-microsoft-com:vml" Requires="v">
                <p:oleObj spid="_x0000_s460817" name="Equation" r:id="rId9" imgW="939188" imgH="215931" progId="Equation.DSMT4">
                  <p:embed/>
                </p:oleObj>
              </mc:Choice>
              <mc:Fallback>
                <p:oleObj name="Equation" r:id="rId9" imgW="939188" imgH="21593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9588" y="5227638"/>
                        <a:ext cx="2046287"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9406909"/>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258" y="124288"/>
            <a:ext cx="2236470" cy="441325"/>
          </a:xfrm>
        </p:spPr>
        <p:txBody>
          <a:bodyPr/>
          <a:lstStyle/>
          <a:p>
            <a:r>
              <a:rPr lang="en-US" dirty="0" smtClean="0"/>
              <a:t>Example</a:t>
            </a:r>
            <a:endParaRPr lang="en-US" dirty="0"/>
          </a:p>
        </p:txBody>
      </p:sp>
      <p:sp>
        <p:nvSpPr>
          <p:cNvPr id="3" name="Content Placeholder 2"/>
          <p:cNvSpPr>
            <a:spLocks noGrp="1"/>
          </p:cNvSpPr>
          <p:nvPr>
            <p:ph idx="1"/>
          </p:nvPr>
        </p:nvSpPr>
        <p:spPr>
          <a:xfrm>
            <a:off x="446088" y="800100"/>
            <a:ext cx="8355012" cy="1207915"/>
          </a:xfrm>
        </p:spPr>
        <p:txBody>
          <a:bodyPr/>
          <a:lstStyle/>
          <a:p>
            <a:r>
              <a:rPr lang="en-US" sz="2000" dirty="0" smtClean="0"/>
              <a:t>Recall our FODO cell</a:t>
            </a:r>
          </a:p>
          <a:p>
            <a:endParaRPr lang="en-US" sz="2000" dirty="0" smtClean="0"/>
          </a:p>
          <a:p>
            <a:endParaRPr lang="en-US" sz="2000" dirty="0" smtClean="0"/>
          </a:p>
          <a:p>
            <a:endParaRPr lang="en-US" sz="2000" dirty="0" smtClean="0"/>
          </a:p>
          <a:p>
            <a:endParaRPr lang="en-US" sz="2000" dirty="0" smtClean="0"/>
          </a:p>
          <a:p>
            <a:pPr>
              <a:buNone/>
            </a:pPr>
            <a:endParaRPr lang="en-US" sz="2000" dirty="0" smtClean="0"/>
          </a:p>
          <a:p>
            <a:r>
              <a:rPr lang="en-US" sz="2000" dirty="0" smtClean="0"/>
              <a:t>Our stability requirement becomes </a:t>
            </a:r>
          </a:p>
          <a:p>
            <a:pPr>
              <a:buNone/>
            </a:pPr>
            <a:endParaRPr lang="en-US" sz="2000" dirty="0" smtClean="0"/>
          </a:p>
        </p:txBody>
      </p:sp>
      <p:grpSp>
        <p:nvGrpSpPr>
          <p:cNvPr id="4" name="Group 50"/>
          <p:cNvGrpSpPr>
            <a:grpSpLocks/>
          </p:cNvGrpSpPr>
          <p:nvPr/>
        </p:nvGrpSpPr>
        <p:grpSpPr bwMode="auto">
          <a:xfrm>
            <a:off x="1251984" y="1305070"/>
            <a:ext cx="304800" cy="1143000"/>
            <a:chOff x="3077" y="2111"/>
            <a:chExt cx="176" cy="481"/>
          </a:xfrm>
        </p:grpSpPr>
        <p:sp>
          <p:nvSpPr>
            <p:cNvPr id="8"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9"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grpSp>
        <p:nvGrpSpPr>
          <p:cNvPr id="5" name="Group 53"/>
          <p:cNvGrpSpPr>
            <a:grpSpLocks/>
          </p:cNvGrpSpPr>
          <p:nvPr/>
        </p:nvGrpSpPr>
        <p:grpSpPr bwMode="auto">
          <a:xfrm>
            <a:off x="2971669" y="1343475"/>
            <a:ext cx="381000" cy="1066800"/>
            <a:chOff x="4267" y="2160"/>
            <a:chExt cx="240" cy="481"/>
          </a:xfrm>
        </p:grpSpPr>
        <p:sp>
          <p:nvSpPr>
            <p:cNvPr id="11" name="Freeform 54"/>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12" name="Freeform 55"/>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13" name="Line 56"/>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14" name="Line 57"/>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sp>
        <p:nvSpPr>
          <p:cNvPr id="16" name="TextBox 15"/>
          <p:cNvSpPr txBox="1"/>
          <p:nvPr/>
        </p:nvSpPr>
        <p:spPr>
          <a:xfrm>
            <a:off x="1175174" y="2534030"/>
            <a:ext cx="460860" cy="369332"/>
          </a:xfrm>
          <a:prstGeom prst="rect">
            <a:avLst/>
          </a:prstGeom>
          <a:noFill/>
        </p:spPr>
        <p:txBody>
          <a:bodyPr wrap="square" rtlCol="0">
            <a:spAutoFit/>
          </a:bodyPr>
          <a:lstStyle/>
          <a:p>
            <a:pPr algn="ctr"/>
            <a:r>
              <a:rPr lang="en-US" dirty="0" smtClean="0"/>
              <a:t>f</a:t>
            </a:r>
            <a:endParaRPr lang="en-US" dirty="0"/>
          </a:p>
        </p:txBody>
      </p:sp>
      <p:sp>
        <p:nvSpPr>
          <p:cNvPr id="17" name="TextBox 16"/>
          <p:cNvSpPr txBox="1"/>
          <p:nvPr/>
        </p:nvSpPr>
        <p:spPr>
          <a:xfrm>
            <a:off x="2980209" y="2534030"/>
            <a:ext cx="460860" cy="369332"/>
          </a:xfrm>
          <a:prstGeom prst="rect">
            <a:avLst/>
          </a:prstGeom>
          <a:noFill/>
        </p:spPr>
        <p:txBody>
          <a:bodyPr wrap="square" rtlCol="0">
            <a:spAutoFit/>
          </a:bodyPr>
          <a:lstStyle/>
          <a:p>
            <a:pPr algn="ctr"/>
            <a:r>
              <a:rPr lang="en-US" dirty="0" smtClean="0"/>
              <a:t>-f</a:t>
            </a:r>
            <a:endParaRPr lang="en-US" dirty="0"/>
          </a:p>
        </p:txBody>
      </p:sp>
      <p:cxnSp>
        <p:nvCxnSpPr>
          <p:cNvPr id="19" name="Straight Arrow Connector 18"/>
          <p:cNvCxnSpPr/>
          <p:nvPr/>
        </p:nvCxnSpPr>
        <p:spPr>
          <a:xfrm>
            <a:off x="1405604" y="1881145"/>
            <a:ext cx="1694653" cy="5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72234" y="1881145"/>
            <a:ext cx="1694653" cy="5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58489" y="1919550"/>
            <a:ext cx="460860" cy="369332"/>
          </a:xfrm>
          <a:prstGeom prst="rect">
            <a:avLst/>
          </a:prstGeom>
          <a:noFill/>
        </p:spPr>
        <p:txBody>
          <a:bodyPr wrap="square" rtlCol="0">
            <a:spAutoFit/>
          </a:bodyPr>
          <a:lstStyle/>
          <a:p>
            <a:pPr algn="ctr"/>
            <a:r>
              <a:rPr lang="en-US" dirty="0" smtClean="0"/>
              <a:t>L</a:t>
            </a:r>
            <a:endParaRPr lang="en-US" dirty="0"/>
          </a:p>
        </p:txBody>
      </p:sp>
      <p:sp>
        <p:nvSpPr>
          <p:cNvPr id="24" name="TextBox 23"/>
          <p:cNvSpPr txBox="1"/>
          <p:nvPr/>
        </p:nvSpPr>
        <p:spPr>
          <a:xfrm>
            <a:off x="3788173" y="1845659"/>
            <a:ext cx="737645" cy="584775"/>
          </a:xfrm>
          <a:prstGeom prst="rect">
            <a:avLst/>
          </a:prstGeom>
          <a:noFill/>
        </p:spPr>
        <p:txBody>
          <a:bodyPr wrap="square" rtlCol="0">
            <a:spAutoFit/>
          </a:bodyPr>
          <a:lstStyle/>
          <a:p>
            <a:pPr algn="ctr"/>
            <a:r>
              <a:rPr lang="en-US" dirty="0" smtClean="0"/>
              <a:t>L</a:t>
            </a:r>
            <a:endParaRPr lang="en-US" dirty="0"/>
          </a:p>
        </p:txBody>
      </p:sp>
      <p:graphicFrame>
        <p:nvGraphicFramePr>
          <p:cNvPr id="207874" name="Object 2"/>
          <p:cNvGraphicFramePr>
            <a:graphicFrameLocks noChangeAspect="1"/>
          </p:cNvGraphicFramePr>
          <p:nvPr/>
        </p:nvGraphicFramePr>
        <p:xfrm>
          <a:off x="5180878" y="923636"/>
          <a:ext cx="3659221" cy="1756498"/>
        </p:xfrm>
        <a:graphic>
          <a:graphicData uri="http://schemas.openxmlformats.org/presentationml/2006/ole">
            <mc:AlternateContent xmlns:mc="http://schemas.openxmlformats.org/markup-compatibility/2006">
              <mc:Choice xmlns:v="urn:schemas-microsoft-com:vml" Requires="v">
                <p:oleObj spid="_x0000_s461832" name="Equation" r:id="rId3" imgW="1904862" imgH="914400" progId="Equation.3">
                  <p:embed/>
                </p:oleObj>
              </mc:Choice>
              <mc:Fallback>
                <p:oleObj name="Equation" r:id="rId3" imgW="1904862"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0878" y="923636"/>
                        <a:ext cx="3659221" cy="1756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nvGraphicFramePr>
        <p:xfrm>
          <a:off x="2817380" y="3537961"/>
          <a:ext cx="4333875" cy="1330325"/>
        </p:xfrm>
        <a:graphic>
          <a:graphicData uri="http://schemas.openxmlformats.org/presentationml/2006/ole">
            <mc:AlternateContent xmlns:mc="http://schemas.openxmlformats.org/markup-compatibility/2006">
              <mc:Choice xmlns:v="urn:schemas-microsoft-com:vml" Requires="v">
                <p:oleObj spid="_x0000_s461833" name="Equation" r:id="rId5" imgW="1815572" imgH="558892" progId="Equation.DSMT4">
                  <p:embed/>
                </p:oleObj>
              </mc:Choice>
              <mc:Fallback>
                <p:oleObj name="Equation" r:id="rId5" imgW="1815572" imgH="55889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7380" y="3537961"/>
                        <a:ext cx="4333875"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Date Placeholder 24"/>
          <p:cNvSpPr>
            <a:spLocks noGrp="1"/>
          </p:cNvSpPr>
          <p:nvPr>
            <p:ph type="dt" sz="half" idx="10"/>
          </p:nvPr>
        </p:nvSpPr>
        <p:spPr/>
        <p:txBody>
          <a:bodyPr/>
          <a:lstStyle/>
          <a:p>
            <a:pPr>
              <a:defRPr/>
            </a:pPr>
            <a:r>
              <a:rPr lang="en-US" smtClean="0"/>
              <a:t>USPAS, Ft. Collins, CO June 13-24, 2016</a:t>
            </a:r>
            <a:endParaRPr lang="en-US" dirty="0"/>
          </a:p>
        </p:txBody>
      </p:sp>
      <p:sp>
        <p:nvSpPr>
          <p:cNvPr id="27" name="Slide Number Placeholder 26"/>
          <p:cNvSpPr>
            <a:spLocks noGrp="1"/>
          </p:cNvSpPr>
          <p:nvPr>
            <p:ph type="sldNum" sz="quarter" idx="12"/>
          </p:nvPr>
        </p:nvSpPr>
        <p:spPr/>
        <p:txBody>
          <a:bodyPr/>
          <a:lstStyle/>
          <a:p>
            <a:pPr>
              <a:defRPr/>
            </a:pPr>
            <a:fld id="{FBC16510-01E7-4757-9488-65999956462C}" type="slidenum">
              <a:rPr lang="en-US" smtClean="0"/>
              <a:pPr>
                <a:defRPr/>
              </a:pPr>
              <a:t>11</a:t>
            </a:fld>
            <a:endParaRPr lang="en-US"/>
          </a:p>
        </p:txBody>
      </p:sp>
      <p:sp>
        <p:nvSpPr>
          <p:cNvPr id="28" name="Footer Placeholder 27"/>
          <p:cNvSpPr>
            <a:spLocks noGrp="1"/>
          </p:cNvSpPr>
          <p:nvPr>
            <p:ph type="ftr" sz="quarter" idx="11"/>
          </p:nvPr>
        </p:nvSpPr>
        <p:spPr/>
        <p:txBody>
          <a:bodyPr/>
          <a:lstStyle/>
          <a:p>
            <a:pPr>
              <a:defRPr/>
            </a:pPr>
            <a:r>
              <a:rPr lang="fr-FR" smtClean="0"/>
              <a:t>E. Prebys - Accelerator Fundamentals, Transverse Motion</a:t>
            </a:r>
            <a:endParaRPr lang="en-US"/>
          </a:p>
        </p:txBody>
      </p:sp>
      <p:sp>
        <p:nvSpPr>
          <p:cNvPr id="29" name="Rectangle 28"/>
          <p:cNvSpPr/>
          <p:nvPr/>
        </p:nvSpPr>
        <p:spPr>
          <a:xfrm>
            <a:off x="5994400" y="3897745"/>
            <a:ext cx="1163782" cy="5634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50"/>
          <p:cNvGrpSpPr>
            <a:grpSpLocks/>
          </p:cNvGrpSpPr>
          <p:nvPr/>
        </p:nvGrpSpPr>
        <p:grpSpPr bwMode="auto">
          <a:xfrm>
            <a:off x="1293547" y="5124306"/>
            <a:ext cx="304800" cy="1143000"/>
            <a:chOff x="3077" y="2111"/>
            <a:chExt cx="176" cy="481"/>
          </a:xfrm>
        </p:grpSpPr>
        <p:sp>
          <p:nvSpPr>
            <p:cNvPr id="31"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32"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grpSp>
        <p:nvGrpSpPr>
          <p:cNvPr id="33" name="Group 53"/>
          <p:cNvGrpSpPr>
            <a:grpSpLocks/>
          </p:cNvGrpSpPr>
          <p:nvPr/>
        </p:nvGrpSpPr>
        <p:grpSpPr bwMode="auto">
          <a:xfrm>
            <a:off x="3013232" y="5162711"/>
            <a:ext cx="381000" cy="1066800"/>
            <a:chOff x="4267" y="2160"/>
            <a:chExt cx="240" cy="481"/>
          </a:xfrm>
        </p:grpSpPr>
        <p:sp>
          <p:nvSpPr>
            <p:cNvPr id="34" name="Freeform 54"/>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35" name="Freeform 55"/>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36" name="Line 56"/>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37" name="Line 57"/>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cxnSp>
        <p:nvCxnSpPr>
          <p:cNvPr id="38" name="Straight Arrow Connector 37"/>
          <p:cNvCxnSpPr/>
          <p:nvPr/>
        </p:nvCxnSpPr>
        <p:spPr>
          <a:xfrm>
            <a:off x="1447167" y="5700381"/>
            <a:ext cx="1694653" cy="5711"/>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213797" y="5700381"/>
            <a:ext cx="1694653" cy="5711"/>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44" name="Group 50"/>
          <p:cNvGrpSpPr>
            <a:grpSpLocks/>
          </p:cNvGrpSpPr>
          <p:nvPr/>
        </p:nvGrpSpPr>
        <p:grpSpPr bwMode="auto">
          <a:xfrm>
            <a:off x="4771038" y="5128924"/>
            <a:ext cx="304800" cy="1143000"/>
            <a:chOff x="3077" y="2111"/>
            <a:chExt cx="176" cy="481"/>
          </a:xfrm>
        </p:grpSpPr>
        <p:sp>
          <p:nvSpPr>
            <p:cNvPr id="45"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46"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grpSp>
        <p:nvGrpSpPr>
          <p:cNvPr id="47" name="Group 53"/>
          <p:cNvGrpSpPr>
            <a:grpSpLocks/>
          </p:cNvGrpSpPr>
          <p:nvPr/>
        </p:nvGrpSpPr>
        <p:grpSpPr bwMode="auto">
          <a:xfrm>
            <a:off x="6490723" y="5167329"/>
            <a:ext cx="381000" cy="1066800"/>
            <a:chOff x="4267" y="2160"/>
            <a:chExt cx="240" cy="481"/>
          </a:xfrm>
        </p:grpSpPr>
        <p:sp>
          <p:nvSpPr>
            <p:cNvPr id="48" name="Freeform 54"/>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49" name="Freeform 55"/>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50" name="Line 56"/>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51" name="Line 57"/>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cxnSp>
        <p:nvCxnSpPr>
          <p:cNvPr id="52" name="Straight Arrow Connector 51"/>
          <p:cNvCxnSpPr/>
          <p:nvPr/>
        </p:nvCxnSpPr>
        <p:spPr>
          <a:xfrm>
            <a:off x="4924658" y="5704999"/>
            <a:ext cx="1694653" cy="5711"/>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691288" y="5704999"/>
            <a:ext cx="1694653" cy="5711"/>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54" name="Group 50"/>
          <p:cNvGrpSpPr>
            <a:grpSpLocks/>
          </p:cNvGrpSpPr>
          <p:nvPr/>
        </p:nvGrpSpPr>
        <p:grpSpPr bwMode="auto">
          <a:xfrm>
            <a:off x="8225438" y="5147397"/>
            <a:ext cx="304800" cy="1143000"/>
            <a:chOff x="3077" y="2111"/>
            <a:chExt cx="176" cy="481"/>
          </a:xfrm>
        </p:grpSpPr>
        <p:sp>
          <p:nvSpPr>
            <p:cNvPr id="55"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56"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cxnSp>
        <p:nvCxnSpPr>
          <p:cNvPr id="60" name="Straight Arrow Connector 59"/>
          <p:cNvCxnSpPr/>
          <p:nvPr/>
        </p:nvCxnSpPr>
        <p:spPr>
          <a:xfrm>
            <a:off x="1431636" y="5246255"/>
            <a:ext cx="3519055" cy="89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4927599" y="5273964"/>
            <a:ext cx="3468256" cy="854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391236" y="5269346"/>
            <a:ext cx="752764" cy="188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414779" y="5232402"/>
            <a:ext cx="1021476" cy="263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80510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Twiss Parameterization </a:t>
            </a:r>
            <a:endParaRPr lang="en-US" dirty="0"/>
          </a:p>
        </p:txBody>
      </p:sp>
      <p:sp>
        <p:nvSpPr>
          <p:cNvPr id="3" name="Content Placeholder 2"/>
          <p:cNvSpPr>
            <a:spLocks noGrp="1"/>
          </p:cNvSpPr>
          <p:nvPr>
            <p:ph idx="1"/>
          </p:nvPr>
        </p:nvSpPr>
        <p:spPr>
          <a:xfrm>
            <a:off x="503776" y="690226"/>
            <a:ext cx="8251825" cy="815302"/>
          </a:xfrm>
        </p:spPr>
        <p:txBody>
          <a:bodyPr/>
          <a:lstStyle/>
          <a:p>
            <a:r>
              <a:rPr lang="en-US" sz="1600" dirty="0" smtClean="0"/>
              <a:t>We can express the transfer matrix for one period as the sum of an identity matrix and a traceless matrix</a:t>
            </a:r>
          </a:p>
          <a:p>
            <a:endParaRPr lang="en-US" sz="1600" dirty="0" smtClean="0"/>
          </a:p>
          <a:p>
            <a:pPr>
              <a:buNone/>
            </a:pPr>
            <a:endParaRPr lang="en-US" sz="1600" dirty="0" smtClean="0"/>
          </a:p>
          <a:p>
            <a:r>
              <a:rPr lang="en-US" sz="1600" dirty="0" smtClean="0"/>
              <a:t>The requirement that </a:t>
            </a:r>
            <a:r>
              <a:rPr lang="en-US" sz="1600" dirty="0" err="1" smtClean="0"/>
              <a:t>Det</a:t>
            </a:r>
            <a:r>
              <a:rPr lang="en-US" sz="1600" dirty="0" smtClean="0"/>
              <a:t>(M)=1 implies</a:t>
            </a:r>
          </a:p>
          <a:p>
            <a:endParaRPr lang="en-US" sz="1600" dirty="0" smtClean="0"/>
          </a:p>
          <a:p>
            <a:r>
              <a:rPr lang="en-US" sz="1600" dirty="0" smtClean="0"/>
              <a:t>We can already identify </a:t>
            </a:r>
            <a:r>
              <a:rPr lang="en-US" sz="1600" i="1" dirty="0" smtClean="0"/>
              <a:t>A</a:t>
            </a:r>
            <a:r>
              <a:rPr lang="en-US" sz="1600" dirty="0" smtClean="0"/>
              <a:t>=</a:t>
            </a:r>
            <a:r>
              <a:rPr lang="en-US" sz="1600" dirty="0" err="1" smtClean="0"/>
              <a:t>Tr</a:t>
            </a:r>
            <a:r>
              <a:rPr lang="en-US" sz="1600" dirty="0" smtClean="0"/>
              <a:t>(M)/2=</a:t>
            </a:r>
            <a:r>
              <a:rPr lang="en-US" sz="1600" dirty="0" err="1" smtClean="0"/>
              <a:t>cosμ</a:t>
            </a:r>
            <a:r>
              <a:rPr lang="en-US" sz="1600" dirty="0" smtClean="0"/>
              <a:t>.  Setting the determinant of the second matrix to 1 yields the constraint</a:t>
            </a:r>
            <a:endParaRPr lang="en-US" sz="1600" dirty="0"/>
          </a:p>
          <a:p>
            <a:endParaRPr lang="en-US" sz="1400" dirty="0" smtClean="0"/>
          </a:p>
          <a:p>
            <a:pPr>
              <a:buNone/>
            </a:pPr>
            <a:r>
              <a:rPr lang="en-US" sz="1600" dirty="0" smtClean="0"/>
              <a:t>We can identify B=</a:t>
            </a:r>
            <a:r>
              <a:rPr lang="en-US" sz="1600" dirty="0" err="1" smtClean="0"/>
              <a:t>sin</a:t>
            </a:r>
            <a:r>
              <a:rPr lang="en-US" sz="1600" i="1" dirty="0" err="1" smtClean="0"/>
              <a:t>μ</a:t>
            </a:r>
            <a:r>
              <a:rPr lang="en-US" sz="1600" dirty="0" smtClean="0"/>
              <a:t> and write</a:t>
            </a:r>
          </a:p>
          <a:p>
            <a:pPr>
              <a:buNone/>
            </a:pPr>
            <a:endParaRPr lang="en-US" sz="1600" dirty="0" smtClean="0"/>
          </a:p>
          <a:p>
            <a:pPr>
              <a:buNone/>
            </a:pPr>
            <a:endParaRPr lang="en-US" sz="1600" dirty="0" smtClean="0"/>
          </a:p>
          <a:p>
            <a:r>
              <a:rPr lang="en-US" sz="1600" dirty="0" smtClean="0"/>
              <a:t>Note that</a:t>
            </a:r>
          </a:p>
          <a:p>
            <a:endParaRPr lang="en-US" dirty="0" smtClean="0"/>
          </a:p>
          <a:p>
            <a:endParaRPr lang="en-US" sz="1600" dirty="0" smtClean="0"/>
          </a:p>
          <a:p>
            <a:endParaRPr lang="en-US" sz="1600" dirty="0" smtClean="0"/>
          </a:p>
          <a:p>
            <a:r>
              <a:rPr lang="en-US" sz="1600" dirty="0" smtClean="0"/>
              <a:t>So we can identify it with </a:t>
            </a:r>
            <a:r>
              <a:rPr lang="en-US" sz="1600" i="1" dirty="0" err="1" smtClean="0"/>
              <a:t>i</a:t>
            </a:r>
            <a:r>
              <a:rPr lang="en-US" sz="1600" dirty="0" smtClean="0"/>
              <a:t>=</a:t>
            </a:r>
            <a:r>
              <a:rPr lang="en-US" sz="1600" dirty="0" err="1" smtClean="0"/>
              <a:t>sqrt</a:t>
            </a:r>
            <a:r>
              <a:rPr lang="en-US" sz="1600" dirty="0" smtClean="0"/>
              <a:t>(-1) and write</a:t>
            </a:r>
            <a:endParaRPr lang="en-US" sz="16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12</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091954927"/>
              </p:ext>
            </p:extLst>
          </p:nvPr>
        </p:nvGraphicFramePr>
        <p:xfrm>
          <a:off x="1383897" y="1077499"/>
          <a:ext cx="4672013" cy="790575"/>
        </p:xfrm>
        <a:graphic>
          <a:graphicData uri="http://schemas.openxmlformats.org/presentationml/2006/ole">
            <mc:AlternateContent xmlns:mc="http://schemas.openxmlformats.org/markup-compatibility/2006">
              <mc:Choice xmlns:v="urn:schemas-microsoft-com:vml" Requires="v">
                <p:oleObj spid="_x0000_s462868" name="Equation" r:id="rId3" imgW="2704618" imgH="456924" progId="Equation.3">
                  <p:embed/>
                </p:oleObj>
              </mc:Choice>
              <mc:Fallback>
                <p:oleObj name="Equation" r:id="rId3" imgW="2704618" imgH="4569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897" y="1077499"/>
                        <a:ext cx="4672013"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2" name="Object 4"/>
          <p:cNvGraphicFramePr>
            <a:graphicFrameLocks noChangeAspect="1"/>
          </p:cNvGraphicFramePr>
          <p:nvPr/>
        </p:nvGraphicFramePr>
        <p:xfrm>
          <a:off x="4655126" y="2060720"/>
          <a:ext cx="3808435" cy="451571"/>
        </p:xfrm>
        <a:graphic>
          <a:graphicData uri="http://schemas.openxmlformats.org/presentationml/2006/ole">
            <mc:AlternateContent xmlns:mc="http://schemas.openxmlformats.org/markup-compatibility/2006">
              <mc:Choice xmlns:v="urn:schemas-microsoft-com:vml" Requires="v">
                <p:oleObj spid="_x0000_s462869" name="Equation" r:id="rId5" imgW="1930216" imgH="228738" progId="Equation.3">
                  <p:embed/>
                </p:oleObj>
              </mc:Choice>
              <mc:Fallback>
                <p:oleObj name="Equation" r:id="rId5" imgW="1930216" imgH="22873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5126" y="2060720"/>
                        <a:ext cx="3808435" cy="451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3" name="Object 5"/>
          <p:cNvGraphicFramePr>
            <a:graphicFrameLocks noChangeAspect="1"/>
          </p:cNvGraphicFramePr>
          <p:nvPr>
            <p:extLst>
              <p:ext uri="{D42A27DB-BD31-4B8C-83A1-F6EECF244321}">
                <p14:modId xmlns:p14="http://schemas.microsoft.com/office/powerpoint/2010/main" val="1303893138"/>
              </p:ext>
            </p:extLst>
          </p:nvPr>
        </p:nvGraphicFramePr>
        <p:xfrm>
          <a:off x="3352800" y="3048000"/>
          <a:ext cx="2327419" cy="389041"/>
        </p:xfrm>
        <a:graphic>
          <a:graphicData uri="http://schemas.openxmlformats.org/presentationml/2006/ole">
            <mc:AlternateContent xmlns:mc="http://schemas.openxmlformats.org/markup-compatibility/2006">
              <mc:Choice xmlns:v="urn:schemas-microsoft-com:vml" Requires="v">
                <p:oleObj spid="_x0000_s462870" name="Equation" r:id="rId7" imgW="1371324" imgH="228738" progId="Equation.3">
                  <p:embed/>
                </p:oleObj>
              </mc:Choice>
              <mc:Fallback>
                <p:oleObj name="Equation" r:id="rId7" imgW="1371324" imgH="22873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048000"/>
                        <a:ext cx="2327419" cy="389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4" name="Object 6"/>
          <p:cNvGraphicFramePr>
            <a:graphicFrameLocks noChangeAspect="1"/>
          </p:cNvGraphicFramePr>
          <p:nvPr>
            <p:extLst>
              <p:ext uri="{D42A27DB-BD31-4B8C-83A1-F6EECF244321}">
                <p14:modId xmlns:p14="http://schemas.microsoft.com/office/powerpoint/2010/main" val="2638917906"/>
              </p:ext>
            </p:extLst>
          </p:nvPr>
        </p:nvGraphicFramePr>
        <p:xfrm>
          <a:off x="914400" y="3733800"/>
          <a:ext cx="7304087" cy="790575"/>
        </p:xfrm>
        <a:graphic>
          <a:graphicData uri="http://schemas.openxmlformats.org/presentationml/2006/ole">
            <mc:AlternateContent xmlns:mc="http://schemas.openxmlformats.org/markup-compatibility/2006">
              <mc:Choice xmlns:v="urn:schemas-microsoft-com:vml" Requires="v">
                <p:oleObj spid="_x0000_s462871" name="Equation" r:id="rId9" imgW="4228067" imgH="456924" progId="Equation.3">
                  <p:embed/>
                </p:oleObj>
              </mc:Choice>
              <mc:Fallback>
                <p:oleObj name="Equation" r:id="rId9" imgW="4228067" imgH="4569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733800"/>
                        <a:ext cx="7304087"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6" name="Object 8"/>
          <p:cNvGraphicFramePr>
            <a:graphicFrameLocks noChangeAspect="1"/>
          </p:cNvGraphicFramePr>
          <p:nvPr/>
        </p:nvGraphicFramePr>
        <p:xfrm>
          <a:off x="564860" y="4709239"/>
          <a:ext cx="8329757" cy="771819"/>
        </p:xfrm>
        <a:graphic>
          <a:graphicData uri="http://schemas.openxmlformats.org/presentationml/2006/ole">
            <mc:AlternateContent xmlns:mc="http://schemas.openxmlformats.org/markup-compatibility/2006">
              <mc:Choice xmlns:v="urn:schemas-microsoft-com:vml" Requires="v">
                <p:oleObj spid="_x0000_s462872" name="Equation" r:id="rId11" imgW="5205852" imgH="482278" progId="Equation.3">
                  <p:embed/>
                </p:oleObj>
              </mc:Choice>
              <mc:Fallback>
                <p:oleObj name="Equation" r:id="rId11" imgW="5205852" imgH="48227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860" y="4709239"/>
                        <a:ext cx="8329757" cy="7718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7" name="Object 9"/>
          <p:cNvGraphicFramePr>
            <a:graphicFrameLocks noChangeAspect="1"/>
          </p:cNvGraphicFramePr>
          <p:nvPr>
            <p:extLst>
              <p:ext uri="{D42A27DB-BD31-4B8C-83A1-F6EECF244321}">
                <p14:modId xmlns:p14="http://schemas.microsoft.com/office/powerpoint/2010/main" val="190806299"/>
              </p:ext>
            </p:extLst>
          </p:nvPr>
        </p:nvGraphicFramePr>
        <p:xfrm>
          <a:off x="5715000" y="5715000"/>
          <a:ext cx="2667000" cy="515937"/>
        </p:xfrm>
        <a:graphic>
          <a:graphicData uri="http://schemas.openxmlformats.org/presentationml/2006/ole">
            <mc:AlternateContent xmlns:mc="http://schemas.openxmlformats.org/markup-compatibility/2006">
              <mc:Choice xmlns:v="urn:schemas-microsoft-com:vml" Requires="v">
                <p:oleObj spid="_x0000_s462873" name="Equation" r:id="rId13" imgW="1180618" imgH="228738" progId="Equation.DSMT4">
                  <p:embed/>
                </p:oleObj>
              </mc:Choice>
              <mc:Fallback>
                <p:oleObj name="Equation" r:id="rId13" imgW="1180618" imgH="228738"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5715000"/>
                        <a:ext cx="26670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3352800" y="3048000"/>
            <a:ext cx="2512291" cy="4156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06630" y="5691186"/>
            <a:ext cx="2720109" cy="53109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43346" y="6206836"/>
            <a:ext cx="7527637" cy="369332"/>
          </a:xfrm>
          <a:prstGeom prst="rect">
            <a:avLst/>
          </a:prstGeom>
          <a:noFill/>
        </p:spPr>
        <p:txBody>
          <a:bodyPr wrap="square" rtlCol="0">
            <a:spAutoFit/>
          </a:bodyPr>
          <a:lstStyle/>
          <a:p>
            <a:r>
              <a:rPr lang="en-US" sz="1800" dirty="0" smtClean="0">
                <a:solidFill>
                  <a:srgbClr val="C00000"/>
                </a:solidFill>
                <a:latin typeface="+mn-lt"/>
              </a:rPr>
              <a:t>Remember this! We’ll see it again in a few pages</a:t>
            </a:r>
          </a:p>
        </p:txBody>
      </p:sp>
      <p:sp>
        <p:nvSpPr>
          <p:cNvPr id="8" name="Rounded Rectangle 7"/>
          <p:cNvSpPr/>
          <p:nvPr/>
        </p:nvSpPr>
        <p:spPr>
          <a:xfrm>
            <a:off x="4186940" y="1018561"/>
            <a:ext cx="1936302" cy="917963"/>
          </a:xfrm>
          <a:prstGeom prst="round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198684" y="1232333"/>
            <a:ext cx="2715852" cy="584776"/>
          </a:xfrm>
          <a:prstGeom prst="rect">
            <a:avLst/>
          </a:prstGeom>
          <a:noFill/>
        </p:spPr>
        <p:txBody>
          <a:bodyPr wrap="square" rtlCol="0">
            <a:spAutoFit/>
          </a:bodyPr>
          <a:lstStyle/>
          <a:p>
            <a:r>
              <a:rPr lang="en-US" sz="1600" dirty="0" smtClean="0">
                <a:solidFill>
                  <a:srgbClr val="C00000"/>
                </a:solidFill>
                <a:latin typeface="+mn-lt"/>
              </a:rPr>
              <a:t>“Twiss Parameters”</a:t>
            </a:r>
          </a:p>
          <a:p>
            <a:r>
              <a:rPr lang="en-US" sz="1600" dirty="0" smtClean="0">
                <a:solidFill>
                  <a:srgbClr val="C00000"/>
                </a:solidFill>
                <a:latin typeface="+mn-lt"/>
              </a:rPr>
              <a:t>not Lorentz parameters!! </a:t>
            </a:r>
          </a:p>
        </p:txBody>
      </p:sp>
      <p:sp>
        <p:nvSpPr>
          <p:cNvPr id="18" name="TextBox 17"/>
          <p:cNvSpPr txBox="1"/>
          <p:nvPr/>
        </p:nvSpPr>
        <p:spPr>
          <a:xfrm>
            <a:off x="5973882" y="2931438"/>
            <a:ext cx="2715852" cy="584776"/>
          </a:xfrm>
          <a:prstGeom prst="rect">
            <a:avLst/>
          </a:prstGeom>
          <a:noFill/>
        </p:spPr>
        <p:txBody>
          <a:bodyPr wrap="square" rtlCol="0">
            <a:spAutoFit/>
          </a:bodyPr>
          <a:lstStyle/>
          <a:p>
            <a:r>
              <a:rPr lang="en-US" sz="1600" dirty="0" smtClean="0">
                <a:solidFill>
                  <a:srgbClr val="C00000"/>
                </a:solidFill>
                <a:latin typeface="+mn-lt"/>
              </a:rPr>
              <a:t>Normalization relationship </a:t>
            </a:r>
            <a:r>
              <a:rPr lang="en-US" sz="1600" dirty="0" smtClean="0">
                <a:solidFill>
                  <a:srgbClr val="C00000"/>
                </a:solidFill>
                <a:latin typeface="Wingdings"/>
                <a:ea typeface="Wingdings"/>
                <a:cs typeface="Wingdings"/>
                <a:sym typeface="Wingdings"/>
              </a:rPr>
              <a:t></a:t>
            </a:r>
            <a:r>
              <a:rPr lang="en-US" sz="1600" dirty="0">
                <a:solidFill>
                  <a:srgbClr val="C00000"/>
                </a:solidFill>
                <a:latin typeface="+mn-lt"/>
                <a:sym typeface="Wingdings"/>
              </a:rPr>
              <a:t> </a:t>
            </a:r>
            <a:r>
              <a:rPr lang="en-US" sz="1600" dirty="0" smtClean="0">
                <a:solidFill>
                  <a:srgbClr val="C00000"/>
                </a:solidFill>
                <a:latin typeface="+mn-lt"/>
              </a:rPr>
              <a:t>only two independent</a:t>
            </a:r>
          </a:p>
        </p:txBody>
      </p:sp>
    </p:spTree>
    <p:extLst>
      <p:ext uri="{BB962C8B-B14F-4D97-AF65-F5344CB8AC3E}">
        <p14:creationId xmlns:p14="http://schemas.microsoft.com/office/powerpoint/2010/main" val="180336570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Lattice functions</a:t>
            </a:r>
            <a:endParaRPr lang="en-US" dirty="0"/>
          </a:p>
        </p:txBody>
      </p:sp>
      <p:sp>
        <p:nvSpPr>
          <p:cNvPr id="3" name="Content Placeholder 2"/>
          <p:cNvSpPr>
            <a:spLocks noGrp="1"/>
          </p:cNvSpPr>
          <p:nvPr>
            <p:ph idx="1"/>
          </p:nvPr>
        </p:nvSpPr>
        <p:spPr>
          <a:xfrm>
            <a:off x="503776" y="690226"/>
            <a:ext cx="8251825" cy="685992"/>
          </a:xfrm>
        </p:spPr>
        <p:txBody>
          <a:bodyPr/>
          <a:lstStyle/>
          <a:p>
            <a:r>
              <a:rPr lang="en-US" sz="1800" dirty="0" smtClean="0"/>
              <a:t>If we know the transfer matrix or one period, we can explicitly calculate the lattice functions at the ends</a:t>
            </a:r>
          </a:p>
          <a:p>
            <a:pPr>
              <a:buNone/>
            </a:pPr>
            <a:endParaRPr lang="en-US" sz="1800" dirty="0" smtClean="0"/>
          </a:p>
          <a:p>
            <a:pPr>
              <a:buNone/>
            </a:pPr>
            <a:endParaRPr lang="en-US" sz="1800" dirty="0" smtClean="0"/>
          </a:p>
          <a:p>
            <a:endParaRPr lang="en-US" sz="1800" dirty="0" smtClean="0"/>
          </a:p>
          <a:p>
            <a:r>
              <a:rPr lang="en-US" sz="1800" dirty="0" smtClean="0"/>
              <a:t>If we know the lattice functions at one point, we can use the transfer matrix to transfer them to another point by considering the following two equivalent things</a:t>
            </a:r>
          </a:p>
          <a:p>
            <a:pPr lvl="1"/>
            <a:r>
              <a:rPr lang="en-US" sz="1400" dirty="0" smtClean="0"/>
              <a:t>Going around the ring, starting and ending at point </a:t>
            </a:r>
            <a:r>
              <a:rPr lang="en-US" sz="1400" i="1" dirty="0" smtClean="0"/>
              <a:t>a</a:t>
            </a:r>
            <a:r>
              <a:rPr lang="en-US" sz="1400" dirty="0" smtClean="0"/>
              <a:t>, then proceeding to point </a:t>
            </a:r>
            <a:r>
              <a:rPr lang="en-US" sz="1400" i="1" dirty="0" smtClean="0"/>
              <a:t>b</a:t>
            </a:r>
          </a:p>
          <a:p>
            <a:pPr lvl="1"/>
            <a:r>
              <a:rPr lang="en-US" sz="1400" dirty="0" smtClean="0"/>
              <a:t>Going from point </a:t>
            </a:r>
            <a:r>
              <a:rPr lang="en-US" sz="1400" i="1" dirty="0" smtClean="0"/>
              <a:t>a</a:t>
            </a:r>
            <a:r>
              <a:rPr lang="en-US" sz="1400" dirty="0" smtClean="0"/>
              <a:t> to point </a:t>
            </a:r>
            <a:r>
              <a:rPr lang="en-US" sz="1400" i="1" dirty="0" smtClean="0"/>
              <a:t>b</a:t>
            </a:r>
            <a:r>
              <a:rPr lang="en-US" sz="1400" dirty="0" smtClean="0"/>
              <a:t>, </a:t>
            </a:r>
            <a:r>
              <a:rPr lang="en-US" sz="1400" i="1" dirty="0" smtClean="0"/>
              <a:t>then</a:t>
            </a:r>
            <a:r>
              <a:rPr lang="en-US" sz="1400" dirty="0" smtClean="0"/>
              <a:t> going all the way around the ring</a:t>
            </a:r>
          </a:p>
          <a:p>
            <a:pPr lvl="1"/>
            <a:endParaRPr lang="en-US" sz="14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13</a:t>
            </a:fld>
            <a:endParaRPr lang="en-US"/>
          </a:p>
        </p:txBody>
      </p:sp>
      <p:graphicFrame>
        <p:nvGraphicFramePr>
          <p:cNvPr id="371714" name="Object 2"/>
          <p:cNvGraphicFramePr>
            <a:graphicFrameLocks noChangeAspect="1"/>
          </p:cNvGraphicFramePr>
          <p:nvPr/>
        </p:nvGraphicFramePr>
        <p:xfrm>
          <a:off x="4396510" y="1136939"/>
          <a:ext cx="3291465" cy="1221313"/>
        </p:xfrm>
        <a:graphic>
          <a:graphicData uri="http://schemas.openxmlformats.org/presentationml/2006/ole">
            <mc:AlternateContent xmlns:mc="http://schemas.openxmlformats.org/markup-compatibility/2006">
              <mc:Choice xmlns:v="urn:schemas-microsoft-com:vml" Requires="v">
                <p:oleObj spid="_x0000_s512001" name="Equation" r:id="rId3" imgW="2400120" imgH="888840" progId="Equation.3">
                  <p:embed/>
                </p:oleObj>
              </mc:Choice>
              <mc:Fallback>
                <p:oleObj name="Equation" r:id="rId3" imgW="2400120" imgH="888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510" y="1136939"/>
                        <a:ext cx="3291465" cy="122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7"/>
          <p:cNvSpPr/>
          <p:nvPr/>
        </p:nvSpPr>
        <p:spPr>
          <a:xfrm>
            <a:off x="535707" y="3925455"/>
            <a:ext cx="1939637" cy="1958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930399" y="3990109"/>
            <a:ext cx="157018" cy="175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332181" y="4544291"/>
            <a:ext cx="180109" cy="10621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1370074105"/>
              </p:ext>
            </p:extLst>
          </p:nvPr>
        </p:nvGraphicFramePr>
        <p:xfrm>
          <a:off x="2484438" y="4556125"/>
          <a:ext cx="165100" cy="203200"/>
        </p:xfrm>
        <a:graphic>
          <a:graphicData uri="http://schemas.openxmlformats.org/presentationml/2006/ole">
            <mc:AlternateContent xmlns:mc="http://schemas.openxmlformats.org/markup-compatibility/2006">
              <mc:Choice xmlns:v="urn:schemas-microsoft-com:vml" Requires="v">
                <p:oleObj spid="_x0000_s512002" name="Equation" r:id="rId5" imgW="165100" imgH="203200" progId="Equation.DSMT4">
                  <p:embed/>
                </p:oleObj>
              </mc:Choice>
              <mc:Fallback>
                <p:oleObj name="Equation" r:id="rId5" imgW="165100" imgH="203200" progId="Equation.DSMT4">
                  <p:embed/>
                  <p:pic>
                    <p:nvPicPr>
                      <p:cNvPr id="0" name=""/>
                      <p:cNvPicPr>
                        <a:picLocks noChangeAspect="1" noChangeArrowheads="1"/>
                      </p:cNvPicPr>
                      <p:nvPr/>
                    </p:nvPicPr>
                    <p:blipFill>
                      <a:blip r:embed="rId6"/>
                      <a:srcRect/>
                      <a:stretch>
                        <a:fillRect/>
                      </a:stretch>
                    </p:blipFill>
                    <p:spPr bwMode="auto">
                      <a:xfrm>
                        <a:off x="2484438" y="4556125"/>
                        <a:ext cx="1651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16" name="Object 4"/>
          <p:cNvGraphicFramePr>
            <a:graphicFrameLocks noChangeAspect="1"/>
          </p:cNvGraphicFramePr>
          <p:nvPr>
            <p:extLst>
              <p:ext uri="{D42A27DB-BD31-4B8C-83A1-F6EECF244321}">
                <p14:modId xmlns:p14="http://schemas.microsoft.com/office/powerpoint/2010/main" val="4067348049"/>
              </p:ext>
            </p:extLst>
          </p:nvPr>
        </p:nvGraphicFramePr>
        <p:xfrm>
          <a:off x="2100263" y="3951288"/>
          <a:ext cx="152400" cy="203200"/>
        </p:xfrm>
        <a:graphic>
          <a:graphicData uri="http://schemas.openxmlformats.org/presentationml/2006/ole">
            <mc:AlternateContent xmlns:mc="http://schemas.openxmlformats.org/markup-compatibility/2006">
              <mc:Choice xmlns:v="urn:schemas-microsoft-com:vml" Requires="v">
                <p:oleObj spid="_x0000_s512003" name="Equation" r:id="rId7" imgW="152400" imgH="203200" progId="Equation.DSMT4">
                  <p:embed/>
                </p:oleObj>
              </mc:Choice>
              <mc:Fallback>
                <p:oleObj name="Equation" r:id="rId7" imgW="152400" imgH="203200" progId="Equation.DSMT4">
                  <p:embed/>
                  <p:pic>
                    <p:nvPicPr>
                      <p:cNvPr id="0" name=""/>
                      <p:cNvPicPr>
                        <a:picLocks noChangeAspect="1" noChangeArrowheads="1"/>
                      </p:cNvPicPr>
                      <p:nvPr/>
                    </p:nvPicPr>
                    <p:blipFill>
                      <a:blip r:embed="rId8"/>
                      <a:srcRect/>
                      <a:stretch>
                        <a:fillRect/>
                      </a:stretch>
                    </p:blipFill>
                    <p:spPr bwMode="auto">
                      <a:xfrm>
                        <a:off x="2100263" y="3951288"/>
                        <a:ext cx="1524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reeform 14"/>
          <p:cNvSpPr/>
          <p:nvPr/>
        </p:nvSpPr>
        <p:spPr>
          <a:xfrm>
            <a:off x="646545" y="4091709"/>
            <a:ext cx="1637915" cy="1684097"/>
          </a:xfrm>
          <a:custGeom>
            <a:avLst/>
            <a:gdLst>
              <a:gd name="connsiteX0" fmla="*/ 1634836 w 1637915"/>
              <a:gd name="connsiteY0" fmla="*/ 544946 h 1684097"/>
              <a:gd name="connsiteX1" fmla="*/ 1339272 w 1637915"/>
              <a:gd name="connsiteY1" fmla="*/ 203200 h 1684097"/>
              <a:gd name="connsiteX2" fmla="*/ 886690 w 1637915"/>
              <a:gd name="connsiteY2" fmla="*/ 18473 h 1684097"/>
              <a:gd name="connsiteX3" fmla="*/ 452581 w 1637915"/>
              <a:gd name="connsiteY3" fmla="*/ 92364 h 1684097"/>
              <a:gd name="connsiteX4" fmla="*/ 166254 w 1637915"/>
              <a:gd name="connsiteY4" fmla="*/ 350982 h 1684097"/>
              <a:gd name="connsiteX5" fmla="*/ 9236 w 1637915"/>
              <a:gd name="connsiteY5" fmla="*/ 914400 h 1684097"/>
              <a:gd name="connsiteX6" fmla="*/ 221672 w 1637915"/>
              <a:gd name="connsiteY6" fmla="*/ 1348509 h 1684097"/>
              <a:gd name="connsiteX7" fmla="*/ 766618 w 1637915"/>
              <a:gd name="connsiteY7" fmla="*/ 1662546 h 1684097"/>
              <a:gd name="connsiteX8" fmla="*/ 1413163 w 1637915"/>
              <a:gd name="connsiteY8" fmla="*/ 1477818 h 1684097"/>
              <a:gd name="connsiteX9" fmla="*/ 1579418 w 1637915"/>
              <a:gd name="connsiteY9" fmla="*/ 1080655 h 1684097"/>
              <a:gd name="connsiteX10" fmla="*/ 1579418 w 1637915"/>
              <a:gd name="connsiteY10" fmla="*/ 609600 h 1684097"/>
              <a:gd name="connsiteX11" fmla="*/ 1228436 w 1637915"/>
              <a:gd name="connsiteY11" fmla="*/ 212436 h 1684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915" h="1684097">
                <a:moveTo>
                  <a:pt x="1634836" y="544946"/>
                </a:moveTo>
                <a:cubicBezTo>
                  <a:pt x="1549399" y="417945"/>
                  <a:pt x="1463963" y="290945"/>
                  <a:pt x="1339272" y="203200"/>
                </a:cubicBezTo>
                <a:cubicBezTo>
                  <a:pt x="1214581" y="115455"/>
                  <a:pt x="1034472" y="36946"/>
                  <a:pt x="886690" y="18473"/>
                </a:cubicBezTo>
                <a:cubicBezTo>
                  <a:pt x="738908" y="0"/>
                  <a:pt x="572654" y="36946"/>
                  <a:pt x="452581" y="92364"/>
                </a:cubicBezTo>
                <a:cubicBezTo>
                  <a:pt x="332508" y="147782"/>
                  <a:pt x="240145" y="213976"/>
                  <a:pt x="166254" y="350982"/>
                </a:cubicBezTo>
                <a:cubicBezTo>
                  <a:pt x="92363" y="487988"/>
                  <a:pt x="0" y="748146"/>
                  <a:pt x="9236" y="914400"/>
                </a:cubicBezTo>
                <a:cubicBezTo>
                  <a:pt x="18472" y="1080654"/>
                  <a:pt x="95442" y="1223818"/>
                  <a:pt x="221672" y="1348509"/>
                </a:cubicBezTo>
                <a:cubicBezTo>
                  <a:pt x="347902" y="1473200"/>
                  <a:pt x="568036" y="1640995"/>
                  <a:pt x="766618" y="1662546"/>
                </a:cubicBezTo>
                <a:cubicBezTo>
                  <a:pt x="965200" y="1684097"/>
                  <a:pt x="1277696" y="1574800"/>
                  <a:pt x="1413163" y="1477818"/>
                </a:cubicBezTo>
                <a:cubicBezTo>
                  <a:pt x="1548630" y="1380836"/>
                  <a:pt x="1551709" y="1225358"/>
                  <a:pt x="1579418" y="1080655"/>
                </a:cubicBezTo>
                <a:cubicBezTo>
                  <a:pt x="1607127" y="935952"/>
                  <a:pt x="1637915" y="754303"/>
                  <a:pt x="1579418" y="609600"/>
                </a:cubicBezTo>
                <a:cubicBezTo>
                  <a:pt x="1520921" y="464897"/>
                  <a:pt x="1374678" y="338666"/>
                  <a:pt x="1228436" y="212436"/>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71717" name="Object 5"/>
          <p:cNvGraphicFramePr>
            <a:graphicFrameLocks noChangeAspect="1"/>
          </p:cNvGraphicFramePr>
          <p:nvPr/>
        </p:nvGraphicFramePr>
        <p:xfrm>
          <a:off x="3613150" y="3917950"/>
          <a:ext cx="4441825" cy="700088"/>
        </p:xfrm>
        <a:graphic>
          <a:graphicData uri="http://schemas.openxmlformats.org/presentationml/2006/ole">
            <mc:AlternateContent xmlns:mc="http://schemas.openxmlformats.org/markup-compatibility/2006">
              <mc:Choice xmlns:v="urn:schemas-microsoft-com:vml" Requires="v">
                <p:oleObj spid="_x0000_s512004" name="Equation" r:id="rId9" imgW="3047760" imgH="482400" progId="Equation.3">
                  <p:embed/>
                </p:oleObj>
              </mc:Choice>
              <mc:Fallback>
                <p:oleObj name="Equation" r:id="rId9" imgW="304776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3150" y="3917950"/>
                        <a:ext cx="4441825"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18" name="Object 6"/>
          <p:cNvGraphicFramePr>
            <a:graphicFrameLocks noChangeAspect="1"/>
          </p:cNvGraphicFramePr>
          <p:nvPr/>
        </p:nvGraphicFramePr>
        <p:xfrm>
          <a:off x="2382838" y="5343525"/>
          <a:ext cx="6261100" cy="977900"/>
        </p:xfrm>
        <a:graphic>
          <a:graphicData uri="http://schemas.openxmlformats.org/presentationml/2006/ole">
            <mc:AlternateContent xmlns:mc="http://schemas.openxmlformats.org/markup-compatibility/2006">
              <mc:Choice xmlns:v="urn:schemas-microsoft-com:vml" Requires="v">
                <p:oleObj spid="_x0000_s512005" name="Equation" r:id="rId11" imgW="4470120" imgH="698400" progId="Equation.3">
                  <p:embed/>
                </p:oleObj>
              </mc:Choice>
              <mc:Fallback>
                <p:oleObj name="Equation" r:id="rId11" imgW="4470120" imgH="698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2838" y="5343525"/>
                        <a:ext cx="62611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3288145" y="4802909"/>
            <a:ext cx="1607128" cy="369332"/>
          </a:xfrm>
          <a:prstGeom prst="rect">
            <a:avLst/>
          </a:prstGeom>
          <a:noFill/>
        </p:spPr>
        <p:txBody>
          <a:bodyPr wrap="square" rtlCol="0">
            <a:spAutoFit/>
          </a:bodyPr>
          <a:lstStyle/>
          <a:p>
            <a:r>
              <a:rPr lang="en-US" sz="1800" dirty="0" smtClean="0">
                <a:solidFill>
                  <a:srgbClr val="C00000"/>
                </a:solidFill>
                <a:latin typeface="+mn-lt"/>
              </a:rPr>
              <a:t>Recall:</a:t>
            </a:r>
          </a:p>
        </p:txBody>
      </p:sp>
      <p:graphicFrame>
        <p:nvGraphicFramePr>
          <p:cNvPr id="371719" name="Object 7"/>
          <p:cNvGraphicFramePr>
            <a:graphicFrameLocks noChangeAspect="1"/>
          </p:cNvGraphicFramePr>
          <p:nvPr/>
        </p:nvGraphicFramePr>
        <p:xfrm>
          <a:off x="7028872" y="4873625"/>
          <a:ext cx="1698337" cy="519337"/>
        </p:xfrm>
        <a:graphic>
          <a:graphicData uri="http://schemas.openxmlformats.org/presentationml/2006/ole">
            <mc:AlternateContent xmlns:mc="http://schemas.openxmlformats.org/markup-compatibility/2006">
              <mc:Choice xmlns:v="urn:schemas-microsoft-com:vml" Requires="v">
                <p:oleObj spid="_x0000_s512006" name="Equation" r:id="rId13" imgW="1498320" imgH="457200" progId="Equation.DSMT4">
                  <p:embed/>
                </p:oleObj>
              </mc:Choice>
              <mc:Fallback>
                <p:oleObj name="Equation" r:id="rId13" imgW="1498320" imgH="457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28872" y="4873625"/>
                        <a:ext cx="1698337" cy="51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7228488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Lattice functions (cont’d)</a:t>
            </a:r>
            <a:endParaRPr lang="en-US" dirty="0"/>
          </a:p>
        </p:txBody>
      </p:sp>
      <p:sp>
        <p:nvSpPr>
          <p:cNvPr id="3" name="Content Placeholder 2"/>
          <p:cNvSpPr>
            <a:spLocks noGrp="1"/>
          </p:cNvSpPr>
          <p:nvPr>
            <p:ph idx="1"/>
          </p:nvPr>
        </p:nvSpPr>
        <p:spPr>
          <a:xfrm>
            <a:off x="503776" y="690226"/>
            <a:ext cx="8251825" cy="390429"/>
          </a:xfrm>
        </p:spPr>
        <p:txBody>
          <a:bodyPr/>
          <a:lstStyle/>
          <a:p>
            <a:r>
              <a:rPr lang="en-US" sz="1800" dirty="0" smtClean="0"/>
              <a:t>Using</a:t>
            </a:r>
          </a:p>
          <a:p>
            <a:endParaRPr lang="en-US" sz="1800" dirty="0" smtClean="0"/>
          </a:p>
          <a:p>
            <a:r>
              <a:rPr lang="en-US" sz="1800" dirty="0" smtClean="0"/>
              <a:t>We can now evolve the </a:t>
            </a:r>
            <a:r>
              <a:rPr lang="en-US" sz="1800" b="1" dirty="0" smtClean="0"/>
              <a:t>J</a:t>
            </a:r>
            <a:r>
              <a:rPr lang="en-US" sz="1800" dirty="0" smtClean="0"/>
              <a:t> matrix at any point as</a:t>
            </a:r>
          </a:p>
          <a:p>
            <a:endParaRPr lang="en-US" sz="1800" dirty="0" smtClean="0"/>
          </a:p>
          <a:p>
            <a:endParaRPr lang="en-US" sz="1800" dirty="0" smtClean="0"/>
          </a:p>
          <a:p>
            <a:endParaRPr lang="en-US" sz="1800" dirty="0" smtClean="0"/>
          </a:p>
          <a:p>
            <a:r>
              <a:rPr lang="en-US" sz="1800" dirty="0" smtClean="0"/>
              <a:t>Multiplying this mess out and gathering terms, we get</a:t>
            </a:r>
          </a:p>
          <a:p>
            <a:pPr>
              <a:buNone/>
            </a:pPr>
            <a:endParaRPr lang="en-US" sz="1800" dirty="0" smtClean="0"/>
          </a:p>
          <a:p>
            <a:pPr>
              <a:buNone/>
            </a:pPr>
            <a:endParaRPr lang="en-US" sz="1800" dirty="0" smtClean="0"/>
          </a:p>
          <a:p>
            <a:endParaRPr lang="en-US" sz="1800" dirty="0" smtClean="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14</a:t>
            </a:fld>
            <a:endParaRPr lang="en-US"/>
          </a:p>
        </p:txBody>
      </p:sp>
      <p:graphicFrame>
        <p:nvGraphicFramePr>
          <p:cNvPr id="372745" name="Object 9"/>
          <p:cNvGraphicFramePr>
            <a:graphicFrameLocks noChangeAspect="1"/>
          </p:cNvGraphicFramePr>
          <p:nvPr/>
        </p:nvGraphicFramePr>
        <p:xfrm>
          <a:off x="743673" y="1895042"/>
          <a:ext cx="7389812" cy="774700"/>
        </p:xfrm>
        <a:graphic>
          <a:graphicData uri="http://schemas.openxmlformats.org/presentationml/2006/ole">
            <mc:AlternateContent xmlns:mc="http://schemas.openxmlformats.org/markup-compatibility/2006">
              <mc:Choice xmlns:v="urn:schemas-microsoft-com:vml" Requires="v">
                <p:oleObj spid="_x0000_s464907" name="Equation" r:id="rId3" imgW="4608929" imgH="482278" progId="Equation.3">
                  <p:embed/>
                </p:oleObj>
              </mc:Choice>
              <mc:Fallback>
                <p:oleObj name="Equation" r:id="rId3" imgW="4608929" imgH="48227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673" y="1895042"/>
                        <a:ext cx="7389812"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6" name="Object 10"/>
          <p:cNvGraphicFramePr>
            <a:graphicFrameLocks noChangeAspect="1"/>
          </p:cNvGraphicFramePr>
          <p:nvPr/>
        </p:nvGraphicFramePr>
        <p:xfrm>
          <a:off x="1732252" y="625764"/>
          <a:ext cx="5251450" cy="774700"/>
        </p:xfrm>
        <a:graphic>
          <a:graphicData uri="http://schemas.openxmlformats.org/presentationml/2006/ole">
            <mc:AlternateContent xmlns:mc="http://schemas.openxmlformats.org/markup-compatibility/2006">
              <mc:Choice xmlns:v="urn:schemas-microsoft-com:vml" Requires="v">
                <p:oleObj spid="_x0000_s464908" name="Equation" r:id="rId5" imgW="3276187" imgH="482278" progId="Equation.3">
                  <p:embed/>
                </p:oleObj>
              </mc:Choice>
              <mc:Fallback>
                <p:oleObj name="Equation" r:id="rId5" imgW="3276187" imgH="48227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2252" y="625764"/>
                        <a:ext cx="525145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8" name="Object 12"/>
          <p:cNvGraphicFramePr>
            <a:graphicFrameLocks noChangeAspect="1"/>
          </p:cNvGraphicFramePr>
          <p:nvPr/>
        </p:nvGraphicFramePr>
        <p:xfrm>
          <a:off x="749876" y="3232871"/>
          <a:ext cx="7661191" cy="1422255"/>
        </p:xfrm>
        <a:graphic>
          <a:graphicData uri="http://schemas.openxmlformats.org/presentationml/2006/ole">
            <mc:AlternateContent xmlns:mc="http://schemas.openxmlformats.org/markup-compatibility/2006">
              <mc:Choice xmlns:v="urn:schemas-microsoft-com:vml" Requires="v">
                <p:oleObj spid="_x0000_s464909" name="Equation" r:id="rId7" imgW="3834527" imgH="711016" progId="Equation.DSMT4">
                  <p:embed/>
                </p:oleObj>
              </mc:Choice>
              <mc:Fallback>
                <p:oleObj name="Equation" r:id="rId7" imgW="3834527" imgH="71101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876" y="3232871"/>
                        <a:ext cx="7661191" cy="1422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p:cNvSpPr/>
          <p:nvPr/>
        </p:nvSpPr>
        <p:spPr>
          <a:xfrm>
            <a:off x="655782" y="3232727"/>
            <a:ext cx="7841672" cy="1468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86781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503776" y="690226"/>
            <a:ext cx="8251825" cy="408902"/>
          </a:xfrm>
        </p:spPr>
        <p:txBody>
          <a:bodyPr/>
          <a:lstStyle/>
          <a:p>
            <a:r>
              <a:rPr lang="en-US" sz="2000" dirty="0" smtClean="0"/>
              <a:t>Drift of length L:</a:t>
            </a:r>
          </a:p>
          <a:p>
            <a:endParaRPr lang="en-US" sz="2000" dirty="0" smtClean="0"/>
          </a:p>
          <a:p>
            <a:endParaRPr lang="en-US" sz="2000" dirty="0" smtClean="0"/>
          </a:p>
          <a:p>
            <a:endParaRPr lang="en-US" sz="2000" dirty="0" smtClean="0"/>
          </a:p>
          <a:p>
            <a:endParaRPr lang="en-US" sz="2000" dirty="0" smtClean="0"/>
          </a:p>
          <a:p>
            <a:r>
              <a:rPr lang="en-US" sz="2000" dirty="0" smtClean="0"/>
              <a:t>Thin focusing (defocusing) lens:</a:t>
            </a:r>
            <a:endParaRPr lang="en-US" sz="20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15</a:t>
            </a:fld>
            <a:endParaRPr lang="en-US"/>
          </a:p>
        </p:txBody>
      </p:sp>
      <p:graphicFrame>
        <p:nvGraphicFramePr>
          <p:cNvPr id="373762" name="Object 2"/>
          <p:cNvGraphicFramePr>
            <a:graphicFrameLocks noChangeAspect="1"/>
          </p:cNvGraphicFramePr>
          <p:nvPr>
            <p:extLst>
              <p:ext uri="{D42A27DB-BD31-4B8C-83A1-F6EECF244321}">
                <p14:modId xmlns:p14="http://schemas.microsoft.com/office/powerpoint/2010/main" val="1973672583"/>
              </p:ext>
            </p:extLst>
          </p:nvPr>
        </p:nvGraphicFramePr>
        <p:xfrm>
          <a:off x="533399" y="1114425"/>
          <a:ext cx="8609013" cy="1280422"/>
        </p:xfrm>
        <a:graphic>
          <a:graphicData uri="http://schemas.openxmlformats.org/presentationml/2006/ole">
            <mc:AlternateContent xmlns:mc="http://schemas.openxmlformats.org/markup-compatibility/2006">
              <mc:Choice xmlns:v="urn:schemas-microsoft-com:vml" Requires="v">
                <p:oleObj spid="_x0000_s465928" name="Equation" r:id="rId3" imgW="5357520" imgH="786240" progId="">
                  <p:embed/>
                </p:oleObj>
              </mc:Choice>
              <mc:Fallback>
                <p:oleObj name="Equation" r:id="rId3" imgW="5357520" imgH="7862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1114425"/>
                        <a:ext cx="8609013" cy="1280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3763" name="Object 3"/>
          <p:cNvGraphicFramePr>
            <a:graphicFrameLocks noChangeAspect="1"/>
          </p:cNvGraphicFramePr>
          <p:nvPr>
            <p:extLst>
              <p:ext uri="{D42A27DB-BD31-4B8C-83A1-F6EECF244321}">
                <p14:modId xmlns:p14="http://schemas.microsoft.com/office/powerpoint/2010/main" val="712621382"/>
              </p:ext>
            </p:extLst>
          </p:nvPr>
        </p:nvGraphicFramePr>
        <p:xfrm>
          <a:off x="990600" y="3080936"/>
          <a:ext cx="7756236" cy="1755404"/>
        </p:xfrm>
        <a:graphic>
          <a:graphicData uri="http://schemas.openxmlformats.org/presentationml/2006/ole">
            <mc:AlternateContent xmlns:mc="http://schemas.openxmlformats.org/markup-compatibility/2006">
              <mc:Choice xmlns:v="urn:schemas-microsoft-com:vml" Requires="v">
                <p:oleObj spid="_x0000_s465929" name="Equation" r:id="rId5" imgW="4494835" imgH="1015816" progId="Equation.DSMT4">
                  <p:embed/>
                </p:oleObj>
              </mc:Choice>
              <mc:Fallback>
                <p:oleObj name="Equation" r:id="rId5" imgW="4494835" imgH="101581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080936"/>
                        <a:ext cx="7756236" cy="1755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879273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on: Equations of Motion</a:t>
            </a:r>
            <a:endParaRPr lang="en-US" dirty="0"/>
          </a:p>
        </p:txBody>
      </p:sp>
      <p:sp>
        <p:nvSpPr>
          <p:cNvPr id="3" name="Content Placeholder 2"/>
          <p:cNvSpPr>
            <a:spLocks noGrp="1"/>
          </p:cNvSpPr>
          <p:nvPr>
            <p:ph idx="1"/>
          </p:nvPr>
        </p:nvSpPr>
        <p:spPr>
          <a:xfrm>
            <a:off x="485303" y="560917"/>
            <a:ext cx="8251825" cy="556684"/>
          </a:xfrm>
        </p:spPr>
        <p:txBody>
          <a:bodyPr/>
          <a:lstStyle/>
          <a:p>
            <a:r>
              <a:rPr lang="en-US" sz="2000" dirty="0"/>
              <a:t>For the moment, we will consider </a:t>
            </a:r>
            <a:r>
              <a:rPr lang="en-US" sz="2000" dirty="0" smtClean="0"/>
              <a:t>curvature </a:t>
            </a:r>
            <a:r>
              <a:rPr lang="en-US" sz="2000" dirty="0"/>
              <a:t>in the horizontal (</a:t>
            </a:r>
            <a:r>
              <a:rPr lang="en-US" sz="2000" i="1" dirty="0"/>
              <a:t>x</a:t>
            </a:r>
            <a:r>
              <a:rPr lang="en-US" sz="2000" dirty="0"/>
              <a:t>) plane, with a reference trajectory established by the dipole fields.  </a:t>
            </a:r>
          </a:p>
          <a:p>
            <a:endParaRPr lang="en-US" sz="2000" dirty="0" smtClean="0"/>
          </a:p>
          <a:p>
            <a:endParaRPr lang="en-US" sz="2000" dirty="0"/>
          </a:p>
          <a:p>
            <a:endParaRPr lang="en-US" sz="2000" dirty="0" smtClean="0"/>
          </a:p>
          <a:p>
            <a:endParaRPr lang="en-US" sz="2000" dirty="0" smtClean="0"/>
          </a:p>
          <a:p>
            <a:r>
              <a:rPr lang="en-US" sz="2000" dirty="0" smtClean="0"/>
              <a:t>General equation of motion (considering only transverse fields!)</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a:p>
            <a:r>
              <a:rPr lang="en-US" sz="2000" dirty="0" smtClean="0"/>
              <a:t>We must solve this in the curving coordinate system</a:t>
            </a:r>
          </a:p>
          <a:p>
            <a:pPr lvl="1"/>
            <a:r>
              <a:rPr lang="en-US" sz="1600" dirty="0" smtClean="0"/>
              <a:t>Messy but straightforward</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16</a:t>
            </a:fld>
            <a:endParaRPr lang="en-US"/>
          </a:p>
        </p:txBody>
      </p:sp>
      <p:sp>
        <p:nvSpPr>
          <p:cNvPr id="8" name="Arc 7"/>
          <p:cNvSpPr/>
          <p:nvPr/>
        </p:nvSpPr>
        <p:spPr>
          <a:xfrm>
            <a:off x="685800" y="1524000"/>
            <a:ext cx="4858327" cy="1108364"/>
          </a:xfrm>
          <a:prstGeom prst="arc">
            <a:avLst>
              <a:gd name="adj1" fmla="val 5547893"/>
              <a:gd name="adj2" fmla="val 13224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flipH="1" flipV="1">
            <a:off x="731982" y="1597891"/>
            <a:ext cx="360219" cy="1754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096820" y="1450109"/>
            <a:ext cx="13853" cy="3278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087584" y="1616364"/>
            <a:ext cx="411017" cy="1524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Object 16"/>
          <p:cNvGraphicFramePr>
            <a:graphicFrameLocks noChangeAspect="1"/>
          </p:cNvGraphicFramePr>
          <p:nvPr>
            <p:extLst>
              <p:ext uri="{D42A27DB-BD31-4B8C-83A1-F6EECF244321}">
                <p14:modId xmlns:p14="http://schemas.microsoft.com/office/powerpoint/2010/main" val="2402337528"/>
              </p:ext>
            </p:extLst>
          </p:nvPr>
        </p:nvGraphicFramePr>
        <p:xfrm>
          <a:off x="658957" y="1407535"/>
          <a:ext cx="127000" cy="177800"/>
        </p:xfrm>
        <a:graphic>
          <a:graphicData uri="http://schemas.openxmlformats.org/presentationml/2006/ole">
            <mc:AlternateContent xmlns:mc="http://schemas.openxmlformats.org/markup-compatibility/2006">
              <mc:Choice xmlns:v="urn:schemas-microsoft-com:vml" Requires="v">
                <p:oleObj spid="_x0000_s466967" name="Equation" r:id="rId3" imgW="126542" imgH="177708" progId="Equation.3">
                  <p:embed/>
                </p:oleObj>
              </mc:Choice>
              <mc:Fallback>
                <p:oleObj name="Equation" r:id="rId3" imgW="126542" imgH="177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957" y="1407535"/>
                        <a:ext cx="1270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51" name="Object 3"/>
          <p:cNvGraphicFramePr>
            <a:graphicFrameLocks noChangeAspect="1"/>
          </p:cNvGraphicFramePr>
          <p:nvPr>
            <p:extLst>
              <p:ext uri="{D42A27DB-BD31-4B8C-83A1-F6EECF244321}">
                <p14:modId xmlns:p14="http://schemas.microsoft.com/office/powerpoint/2010/main" val="2532428050"/>
              </p:ext>
            </p:extLst>
          </p:nvPr>
        </p:nvGraphicFramePr>
        <p:xfrm>
          <a:off x="1052657" y="1280535"/>
          <a:ext cx="139700" cy="203200"/>
        </p:xfrm>
        <a:graphic>
          <a:graphicData uri="http://schemas.openxmlformats.org/presentationml/2006/ole">
            <mc:AlternateContent xmlns:mc="http://schemas.openxmlformats.org/markup-compatibility/2006">
              <mc:Choice xmlns:v="urn:schemas-microsoft-com:vml" Requires="v">
                <p:oleObj spid="_x0000_s466968" name="Equation" r:id="rId5" imgW="139363" imgH="203261" progId="Equation.3">
                  <p:embed/>
                </p:oleObj>
              </mc:Choice>
              <mc:Fallback>
                <p:oleObj name="Equation" r:id="rId5" imgW="139363" imgH="20326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657" y="1280535"/>
                        <a:ext cx="139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52" name="Object 4"/>
          <p:cNvGraphicFramePr>
            <a:graphicFrameLocks noChangeAspect="1"/>
          </p:cNvGraphicFramePr>
          <p:nvPr>
            <p:extLst>
              <p:ext uri="{D42A27DB-BD31-4B8C-83A1-F6EECF244321}">
                <p14:modId xmlns:p14="http://schemas.microsoft.com/office/powerpoint/2010/main" val="3161050123"/>
              </p:ext>
            </p:extLst>
          </p:nvPr>
        </p:nvGraphicFramePr>
        <p:xfrm>
          <a:off x="1508270" y="1502785"/>
          <a:ext cx="114300" cy="177800"/>
        </p:xfrm>
        <a:graphic>
          <a:graphicData uri="http://schemas.openxmlformats.org/presentationml/2006/ole">
            <mc:AlternateContent xmlns:mc="http://schemas.openxmlformats.org/markup-compatibility/2006">
              <mc:Choice xmlns:v="urn:schemas-microsoft-com:vml" Requires="v">
                <p:oleObj spid="_x0000_s466969" name="Equation" r:id="rId7" imgW="113887" imgH="177708" progId="Equation.3">
                  <p:embed/>
                </p:oleObj>
              </mc:Choice>
              <mc:Fallback>
                <p:oleObj name="Equation" r:id="rId7" imgW="113887" imgH="1777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8270" y="1502785"/>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572344815"/>
              </p:ext>
            </p:extLst>
          </p:nvPr>
        </p:nvGraphicFramePr>
        <p:xfrm>
          <a:off x="990600" y="3429000"/>
          <a:ext cx="6739163" cy="1757363"/>
        </p:xfrm>
        <a:graphic>
          <a:graphicData uri="http://schemas.openxmlformats.org/presentationml/2006/ole">
            <mc:AlternateContent xmlns:mc="http://schemas.openxmlformats.org/markup-compatibility/2006">
              <mc:Choice xmlns:v="urn:schemas-microsoft-com:vml" Requires="v">
                <p:oleObj spid="_x0000_s466970" name="Equation" r:id="rId9" imgW="4380742" imgH="1142587" progId="Equation.3">
                  <p:embed/>
                </p:oleObj>
              </mc:Choice>
              <mc:Fallback>
                <p:oleObj name="Equation" r:id="rId9" imgW="4380742" imgH="114258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429000"/>
                        <a:ext cx="6739163" cy="175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Arc 21"/>
          <p:cNvSpPr/>
          <p:nvPr/>
        </p:nvSpPr>
        <p:spPr>
          <a:xfrm flipH="1">
            <a:off x="6079837" y="1542473"/>
            <a:ext cx="2096654" cy="81279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flipH="1" flipV="1">
            <a:off x="6153728" y="1533236"/>
            <a:ext cx="1089892" cy="8128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360454" name="Object 6"/>
          <p:cNvGraphicFramePr>
            <a:graphicFrameLocks noChangeAspect="1"/>
          </p:cNvGraphicFramePr>
          <p:nvPr>
            <p:extLst>
              <p:ext uri="{D42A27DB-BD31-4B8C-83A1-F6EECF244321}">
                <p14:modId xmlns:p14="http://schemas.microsoft.com/office/powerpoint/2010/main" val="777090179"/>
              </p:ext>
            </p:extLst>
          </p:nvPr>
        </p:nvGraphicFramePr>
        <p:xfrm>
          <a:off x="6481763" y="2070965"/>
          <a:ext cx="152400" cy="165100"/>
        </p:xfrm>
        <a:graphic>
          <a:graphicData uri="http://schemas.openxmlformats.org/presentationml/2006/ole">
            <mc:AlternateContent xmlns:mc="http://schemas.openxmlformats.org/markup-compatibility/2006">
              <mc:Choice xmlns:v="urn:schemas-microsoft-com:vml" Requires="v">
                <p:oleObj spid="_x0000_s466971" name="Equation" r:id="rId11" imgW="152216" imgH="164901" progId="Equation.3">
                  <p:embed/>
                </p:oleObj>
              </mc:Choice>
              <mc:Fallback>
                <p:oleObj name="Equation" r:id="rId11" imgW="152216" imgH="1649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1763" y="2070965"/>
                        <a:ext cx="1524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6" name="Straight Arrow Connector 25"/>
          <p:cNvCxnSpPr/>
          <p:nvPr/>
        </p:nvCxnSpPr>
        <p:spPr>
          <a:xfrm flipH="1" flipV="1">
            <a:off x="6560128" y="1385454"/>
            <a:ext cx="734294" cy="100214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172201" y="1847272"/>
            <a:ext cx="1108363" cy="544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0455" name="Object 7"/>
          <p:cNvGraphicFramePr>
            <a:graphicFrameLocks noChangeAspect="1"/>
          </p:cNvGraphicFramePr>
          <p:nvPr>
            <p:extLst>
              <p:ext uri="{D42A27DB-BD31-4B8C-83A1-F6EECF244321}">
                <p14:modId xmlns:p14="http://schemas.microsoft.com/office/powerpoint/2010/main" val="1026383411"/>
              </p:ext>
            </p:extLst>
          </p:nvPr>
        </p:nvGraphicFramePr>
        <p:xfrm>
          <a:off x="6677748" y="1320655"/>
          <a:ext cx="584200" cy="177800"/>
        </p:xfrm>
        <a:graphic>
          <a:graphicData uri="http://schemas.openxmlformats.org/presentationml/2006/ole">
            <mc:AlternateContent xmlns:mc="http://schemas.openxmlformats.org/markup-compatibility/2006">
              <mc:Choice xmlns:v="urn:schemas-microsoft-com:vml" Requires="v">
                <p:oleObj spid="_x0000_s466972" name="Equation" r:id="rId13" imgW="583542" imgH="177815" progId="Equation.3">
                  <p:embed/>
                </p:oleObj>
              </mc:Choice>
              <mc:Fallback>
                <p:oleObj name="Equation" r:id="rId13" imgW="583542" imgH="1778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77748" y="1320655"/>
                        <a:ext cx="5842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56" name="Object 8"/>
          <p:cNvGraphicFramePr>
            <a:graphicFrameLocks noChangeAspect="1"/>
          </p:cNvGraphicFramePr>
          <p:nvPr>
            <p:extLst>
              <p:ext uri="{D42A27DB-BD31-4B8C-83A1-F6EECF244321}">
                <p14:modId xmlns:p14="http://schemas.microsoft.com/office/powerpoint/2010/main" val="903064876"/>
              </p:ext>
            </p:extLst>
          </p:nvPr>
        </p:nvGraphicFramePr>
        <p:xfrm>
          <a:off x="6590146" y="1716953"/>
          <a:ext cx="241300" cy="177800"/>
        </p:xfrm>
        <a:graphic>
          <a:graphicData uri="http://schemas.openxmlformats.org/presentationml/2006/ole">
            <mc:AlternateContent xmlns:mc="http://schemas.openxmlformats.org/markup-compatibility/2006">
              <mc:Choice xmlns:v="urn:schemas-microsoft-com:vml" Requires="v">
                <p:oleObj spid="_x0000_s466973" name="Equation" r:id="rId15" imgW="240979" imgH="177708" progId="Equation.DSMT4">
                  <p:embed/>
                </p:oleObj>
              </mc:Choice>
              <mc:Fallback>
                <p:oleObj name="Equation" r:id="rId15" imgW="240979" imgH="177708"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90146" y="1716953"/>
                        <a:ext cx="241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37"/>
          <p:cNvSpPr txBox="1"/>
          <p:nvPr/>
        </p:nvSpPr>
        <p:spPr>
          <a:xfrm>
            <a:off x="7603836" y="1542473"/>
            <a:ext cx="1440873" cy="253916"/>
          </a:xfrm>
          <a:prstGeom prst="rect">
            <a:avLst/>
          </a:prstGeom>
          <a:noFill/>
        </p:spPr>
        <p:txBody>
          <a:bodyPr wrap="square" rtlCol="0">
            <a:spAutoFit/>
          </a:bodyPr>
          <a:lstStyle/>
          <a:p>
            <a:r>
              <a:rPr lang="en-US" sz="1050" dirty="0" smtClean="0">
                <a:latin typeface="+mn-lt"/>
              </a:rPr>
              <a:t>Reference trajectory</a:t>
            </a:r>
          </a:p>
        </p:txBody>
      </p:sp>
      <p:cxnSp>
        <p:nvCxnSpPr>
          <p:cNvPr id="40" name="Straight Arrow Connector 39"/>
          <p:cNvCxnSpPr>
            <a:stCxn id="38" idx="1"/>
          </p:cNvCxnSpPr>
          <p:nvPr/>
        </p:nvCxnSpPr>
        <p:spPr>
          <a:xfrm flipH="1" flipV="1">
            <a:off x="7197437" y="1588654"/>
            <a:ext cx="406399" cy="807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523509" y="1380836"/>
            <a:ext cx="1440873" cy="253916"/>
          </a:xfrm>
          <a:prstGeom prst="rect">
            <a:avLst/>
          </a:prstGeom>
          <a:noFill/>
        </p:spPr>
        <p:txBody>
          <a:bodyPr wrap="square" rtlCol="0">
            <a:spAutoFit/>
          </a:bodyPr>
          <a:lstStyle/>
          <a:p>
            <a:pPr algn="r"/>
            <a:r>
              <a:rPr lang="en-US" sz="1050" dirty="0" smtClean="0">
                <a:latin typeface="+mn-lt"/>
              </a:rPr>
              <a:t>Particle trajectory</a:t>
            </a:r>
          </a:p>
        </p:txBody>
      </p:sp>
      <p:cxnSp>
        <p:nvCxnSpPr>
          <p:cNvPr id="47" name="Straight Arrow Connector 46"/>
          <p:cNvCxnSpPr/>
          <p:nvPr/>
        </p:nvCxnSpPr>
        <p:spPr>
          <a:xfrm flipV="1">
            <a:off x="6181437" y="1394690"/>
            <a:ext cx="387927" cy="1108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964382" y="1487054"/>
            <a:ext cx="170873" cy="2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28800" y="1752600"/>
            <a:ext cx="2590800" cy="646331"/>
          </a:xfrm>
          <a:prstGeom prst="rect">
            <a:avLst/>
          </a:prstGeom>
          <a:noFill/>
        </p:spPr>
        <p:txBody>
          <a:bodyPr wrap="square" rtlCol="0">
            <a:spAutoFit/>
          </a:bodyPr>
          <a:lstStyle/>
          <a:p>
            <a:r>
              <a:rPr lang="en-US" sz="1800" dirty="0" smtClean="0">
                <a:solidFill>
                  <a:srgbClr val="C00000"/>
                </a:solidFill>
                <a:latin typeface="+mn-lt"/>
              </a:rPr>
              <a:t>s is motion along </a:t>
            </a:r>
            <a:r>
              <a:rPr lang="en-US" sz="1800" i="1" dirty="0" smtClean="0">
                <a:solidFill>
                  <a:srgbClr val="C00000"/>
                </a:solidFill>
                <a:latin typeface="+mn-lt"/>
              </a:rPr>
              <a:t>nominal</a:t>
            </a:r>
            <a:r>
              <a:rPr lang="en-US" sz="1800" dirty="0" smtClean="0">
                <a:solidFill>
                  <a:srgbClr val="C00000"/>
                </a:solidFill>
                <a:latin typeface="+mn-lt"/>
              </a:rPr>
              <a:t> trajectory</a:t>
            </a:r>
          </a:p>
        </p:txBody>
      </p:sp>
      <p:cxnSp>
        <p:nvCxnSpPr>
          <p:cNvPr id="19" name="Straight Arrow Connector 18"/>
          <p:cNvCxnSpPr/>
          <p:nvPr/>
        </p:nvCxnSpPr>
        <p:spPr>
          <a:xfrm flipH="1" flipV="1">
            <a:off x="1371600" y="1752600"/>
            <a:ext cx="228600" cy="1524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43400" y="3429000"/>
            <a:ext cx="4800600" cy="369332"/>
          </a:xfrm>
          <a:prstGeom prst="rect">
            <a:avLst/>
          </a:prstGeom>
          <a:noFill/>
        </p:spPr>
        <p:txBody>
          <a:bodyPr wrap="square" rtlCol="0">
            <a:spAutoFit/>
          </a:bodyPr>
          <a:lstStyle/>
          <a:p>
            <a:r>
              <a:rPr lang="en-US" sz="1800" dirty="0" smtClean="0">
                <a:solidFill>
                  <a:srgbClr val="C00000"/>
                </a:solidFill>
                <a:latin typeface="+mn-lt"/>
              </a:rPr>
              <a:t>Transverse acceleration = </a:t>
            </a:r>
            <a:r>
              <a:rPr lang="el-GR" sz="1800" dirty="0" smtClean="0">
                <a:solidFill>
                  <a:srgbClr val="C00000"/>
                </a:solidFill>
                <a:latin typeface="+mn-lt"/>
              </a:rPr>
              <a:t>γ </a:t>
            </a:r>
            <a:r>
              <a:rPr lang="en-US" sz="1800" dirty="0" smtClean="0">
                <a:solidFill>
                  <a:srgbClr val="C00000"/>
                </a:solidFill>
                <a:latin typeface="+mn-lt"/>
              </a:rPr>
              <a:t>doesn’t change!</a:t>
            </a:r>
          </a:p>
        </p:txBody>
      </p:sp>
      <p:cxnSp>
        <p:nvCxnSpPr>
          <p:cNvPr id="11" name="Straight Arrow Connector 10"/>
          <p:cNvCxnSpPr>
            <a:stCxn id="7" idx="1"/>
          </p:cNvCxnSpPr>
          <p:nvPr/>
        </p:nvCxnSpPr>
        <p:spPr>
          <a:xfrm flipH="1">
            <a:off x="4038600" y="3613666"/>
            <a:ext cx="304800" cy="12013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160699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075" y="0"/>
            <a:ext cx="8262937" cy="441325"/>
          </a:xfrm>
        </p:spPr>
        <p:txBody>
          <a:bodyPr/>
          <a:lstStyle/>
          <a:p>
            <a:r>
              <a:rPr lang="en-US" dirty="0" smtClean="0"/>
              <a:t>Equations of Motion (cont’d)</a:t>
            </a:r>
            <a:endParaRPr lang="en-US" dirty="0"/>
          </a:p>
        </p:txBody>
      </p:sp>
      <p:sp>
        <p:nvSpPr>
          <p:cNvPr id="3" name="Content Placeholder 2"/>
          <p:cNvSpPr>
            <a:spLocks noGrp="1"/>
          </p:cNvSpPr>
          <p:nvPr>
            <p:ph idx="1"/>
          </p:nvPr>
        </p:nvSpPr>
        <p:spPr>
          <a:xfrm>
            <a:off x="457200" y="381000"/>
            <a:ext cx="8251825" cy="593630"/>
          </a:xfrm>
        </p:spPr>
        <p: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100" dirty="0" smtClean="0"/>
          </a:p>
          <a:p>
            <a:endParaRPr lang="en-US" sz="1800" dirty="0" smtClean="0"/>
          </a:p>
          <a:p>
            <a:r>
              <a:rPr lang="en-US" sz="1800" dirty="0" smtClean="0"/>
              <a:t>We will keep only the first order terms in the magnetic field</a:t>
            </a:r>
          </a:p>
          <a:p>
            <a:endParaRPr lang="en-US" sz="1800" dirty="0" smtClean="0"/>
          </a:p>
          <a:p>
            <a:endParaRPr lang="en-US" sz="1800" dirty="0"/>
          </a:p>
          <a:p>
            <a:endParaRPr lang="en-US" sz="1800" dirty="0" smtClean="0"/>
          </a:p>
          <a:p>
            <a:endParaRPr lang="en-US" sz="1800" dirty="0"/>
          </a:p>
          <a:p>
            <a:r>
              <a:rPr lang="en-US" sz="1800" dirty="0" smtClean="0"/>
              <a:t>Expanding in the rotating coordinate system and keeping first order terms…</a:t>
            </a:r>
          </a:p>
          <a:p>
            <a:pPr>
              <a:buNone/>
            </a:pPr>
            <a:endParaRPr lang="en-US" sz="1800" dirty="0" smtClean="0"/>
          </a:p>
          <a:p>
            <a:pPr>
              <a:buNone/>
            </a:pPr>
            <a:endParaRPr lang="en-US" sz="1800" dirty="0" smtClean="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17</a:t>
            </a:fld>
            <a:endParaRPr lang="en-US"/>
          </a:p>
        </p:txBody>
      </p:sp>
      <p:grpSp>
        <p:nvGrpSpPr>
          <p:cNvPr id="30" name="Group 29"/>
          <p:cNvGrpSpPr>
            <a:grpSpLocks noChangeAspect="1"/>
          </p:cNvGrpSpPr>
          <p:nvPr/>
        </p:nvGrpSpPr>
        <p:grpSpPr>
          <a:xfrm>
            <a:off x="-685800" y="533400"/>
            <a:ext cx="7326513" cy="3893548"/>
            <a:chOff x="2586182" y="683491"/>
            <a:chExt cx="5791201" cy="2992582"/>
          </a:xfrm>
        </p:grpSpPr>
        <p:sp>
          <p:nvSpPr>
            <p:cNvPr id="8" name="Arc 7"/>
            <p:cNvSpPr/>
            <p:nvPr/>
          </p:nvSpPr>
          <p:spPr>
            <a:xfrm>
              <a:off x="3084945" y="1413163"/>
              <a:ext cx="1810327" cy="1856511"/>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2586182" y="979055"/>
              <a:ext cx="2761671" cy="2697018"/>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flipV="1">
              <a:off x="3962400" y="1597891"/>
              <a:ext cx="535709" cy="73891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971636" y="1616365"/>
              <a:ext cx="1163782" cy="720435"/>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nvGraphicFramePr>
          <p:xfrm>
            <a:off x="4229677" y="1889990"/>
            <a:ext cx="241300" cy="177800"/>
          </p:xfrm>
          <a:graphic>
            <a:graphicData uri="http://schemas.openxmlformats.org/presentationml/2006/ole">
              <mc:AlternateContent xmlns:mc="http://schemas.openxmlformats.org/markup-compatibility/2006">
                <mc:Choice xmlns:v="urn:schemas-microsoft-com:vml" Requires="v">
                  <p:oleObj spid="_x0000_s468006" name="Equation" r:id="rId3" imgW="240979" imgH="177708" progId="Equation.3">
                    <p:embed/>
                  </p:oleObj>
                </mc:Choice>
                <mc:Fallback>
                  <p:oleObj name="Equation" r:id="rId3" imgW="240979" imgH="177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677" y="1889990"/>
                          <a:ext cx="241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2500" name="Object 4"/>
            <p:cNvGraphicFramePr>
              <a:graphicFrameLocks noChangeAspect="1"/>
            </p:cNvGraphicFramePr>
            <p:nvPr/>
          </p:nvGraphicFramePr>
          <p:xfrm>
            <a:off x="4066309" y="1855211"/>
            <a:ext cx="152400" cy="165100"/>
          </p:xfrm>
          <a:graphic>
            <a:graphicData uri="http://schemas.openxmlformats.org/presentationml/2006/ole">
              <mc:AlternateContent xmlns:mc="http://schemas.openxmlformats.org/markup-compatibility/2006">
                <mc:Choice xmlns:v="urn:schemas-microsoft-com:vml" Requires="v">
                  <p:oleObj spid="_x0000_s468007" name="Equation" r:id="rId5" imgW="152216" imgH="164901" progId="Equation.3">
                    <p:embed/>
                  </p:oleObj>
                </mc:Choice>
                <mc:Fallback>
                  <p:oleObj name="Equation" r:id="rId5" imgW="152216" imgH="1649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6309" y="1855211"/>
                          <a:ext cx="1524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2501" name="Object 5"/>
            <p:cNvGraphicFramePr>
              <a:graphicFrameLocks noChangeAspect="1"/>
            </p:cNvGraphicFramePr>
            <p:nvPr>
              <p:extLst>
                <p:ext uri="{D42A27DB-BD31-4B8C-83A1-F6EECF244321}">
                  <p14:modId xmlns:p14="http://schemas.microsoft.com/office/powerpoint/2010/main" val="1586041683"/>
                </p:ext>
              </p:extLst>
            </p:nvPr>
          </p:nvGraphicFramePr>
          <p:xfrm>
            <a:off x="4573833" y="1971972"/>
            <a:ext cx="114300" cy="127000"/>
          </p:xfrm>
          <a:graphic>
            <a:graphicData uri="http://schemas.openxmlformats.org/presentationml/2006/ole">
              <mc:AlternateContent xmlns:mc="http://schemas.openxmlformats.org/markup-compatibility/2006">
                <mc:Choice xmlns:v="urn:schemas-microsoft-com:vml" Requires="v">
                  <p:oleObj spid="_x0000_s468008" name="Equation" r:id="rId7" imgW="114093" imgH="126770" progId="Equation.3">
                    <p:embed/>
                  </p:oleObj>
                </mc:Choice>
                <mc:Fallback>
                  <p:oleObj name="Equation" r:id="rId7" imgW="114093" imgH="12677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3833" y="1971972"/>
                          <a:ext cx="114300" cy="12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Straight Connector 19"/>
            <p:cNvCxnSpPr/>
            <p:nvPr/>
          </p:nvCxnSpPr>
          <p:spPr>
            <a:xfrm flipV="1">
              <a:off x="4505542" y="1229736"/>
              <a:ext cx="260855" cy="34730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362502" name="Object 6"/>
            <p:cNvGraphicFramePr>
              <a:graphicFrameLocks noChangeAspect="1"/>
            </p:cNvGraphicFramePr>
            <p:nvPr/>
          </p:nvGraphicFramePr>
          <p:xfrm>
            <a:off x="4618759" y="1531361"/>
            <a:ext cx="203200" cy="177800"/>
          </p:xfrm>
          <a:graphic>
            <a:graphicData uri="http://schemas.openxmlformats.org/presentationml/2006/ole">
              <mc:AlternateContent xmlns:mc="http://schemas.openxmlformats.org/markup-compatibility/2006">
                <mc:Choice xmlns:v="urn:schemas-microsoft-com:vml" Requires="v">
                  <p:oleObj spid="_x0000_s468009" name="Equation" r:id="rId9" imgW="202895" imgH="177601" progId="Equation.3">
                    <p:embed/>
                  </p:oleObj>
                </mc:Choice>
                <mc:Fallback>
                  <p:oleObj name="Equation" r:id="rId9" imgW="202895" imgH="1776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8759" y="1531361"/>
                          <a:ext cx="2032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ight Brace 22"/>
            <p:cNvSpPr/>
            <p:nvPr/>
          </p:nvSpPr>
          <p:spPr>
            <a:xfrm rot="18831047">
              <a:off x="4980007" y="1043391"/>
              <a:ext cx="171450" cy="513286"/>
            </a:xfrm>
            <a:prstGeom prst="rightBrace">
              <a:avLst>
                <a:gd name="adj1" fmla="val 8333"/>
                <a:gd name="adj2" fmla="val 5180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62503" name="Object 7"/>
            <p:cNvGraphicFramePr>
              <a:graphicFrameLocks noChangeAspect="1"/>
            </p:cNvGraphicFramePr>
            <p:nvPr/>
          </p:nvGraphicFramePr>
          <p:xfrm>
            <a:off x="5007698" y="994785"/>
            <a:ext cx="711200" cy="228600"/>
          </p:xfrm>
          <a:graphic>
            <a:graphicData uri="http://schemas.openxmlformats.org/presentationml/2006/ole">
              <mc:AlternateContent xmlns:mc="http://schemas.openxmlformats.org/markup-compatibility/2006">
                <mc:Choice xmlns:v="urn:schemas-microsoft-com:vml" Requires="v">
                  <p:oleObj spid="_x0000_s468010" name="Equation" r:id="rId11" imgW="711016" imgH="228738" progId="Equation.3">
                    <p:embed/>
                  </p:oleObj>
                </mc:Choice>
                <mc:Fallback>
                  <p:oleObj name="Equation" r:id="rId11" imgW="711016" imgH="22873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7698" y="994785"/>
                          <a:ext cx="7112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2504" name="Object 8"/>
            <p:cNvGraphicFramePr>
              <a:graphicFrameLocks noChangeAspect="1"/>
            </p:cNvGraphicFramePr>
            <p:nvPr>
              <p:extLst>
                <p:ext uri="{D42A27DB-BD31-4B8C-83A1-F6EECF244321}">
                  <p14:modId xmlns:p14="http://schemas.microsoft.com/office/powerpoint/2010/main" val="2391981651"/>
                </p:ext>
              </p:extLst>
            </p:nvPr>
          </p:nvGraphicFramePr>
          <p:xfrm>
            <a:off x="5477311" y="1679136"/>
            <a:ext cx="2740551" cy="583765"/>
          </p:xfrm>
          <a:graphic>
            <a:graphicData uri="http://schemas.openxmlformats.org/presentationml/2006/ole">
              <mc:AlternateContent xmlns:mc="http://schemas.openxmlformats.org/markup-compatibility/2006">
                <mc:Choice xmlns:v="urn:schemas-microsoft-com:vml" Requires="v">
                  <p:oleObj spid="_x0000_s468011" name="Equation" r:id="rId13" imgW="2184840" imgH="456840" progId="">
                    <p:embed/>
                  </p:oleObj>
                </mc:Choice>
                <mc:Fallback>
                  <p:oleObj name="Equation" r:id="rId13" imgW="2184840" imgH="45684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7311" y="1679136"/>
                          <a:ext cx="2740551" cy="583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5898934" y="875166"/>
              <a:ext cx="2408840" cy="638705"/>
            </a:xfrm>
            <a:prstGeom prst="rect">
              <a:avLst/>
            </a:prstGeom>
            <a:noFill/>
          </p:spPr>
          <p:txBody>
            <a:bodyPr wrap="square" rtlCol="0">
              <a:spAutoFit/>
            </a:bodyPr>
            <a:lstStyle/>
            <a:p>
              <a:r>
                <a:rPr lang="en-US" sz="1600" i="1" dirty="0" smtClean="0">
                  <a:solidFill>
                    <a:srgbClr val="C00000"/>
                  </a:solidFill>
                  <a:latin typeface="+mn-lt"/>
                </a:rPr>
                <a:t>s</a:t>
              </a:r>
              <a:r>
                <a:rPr lang="en-US" sz="1600" dirty="0" smtClean="0">
                  <a:solidFill>
                    <a:srgbClr val="C00000"/>
                  </a:solidFill>
                  <a:latin typeface="+mn-lt"/>
                </a:rPr>
                <a:t> is measured along </a:t>
              </a:r>
              <a:r>
                <a:rPr lang="en-US" sz="1600" i="1" dirty="0" smtClean="0">
                  <a:solidFill>
                    <a:srgbClr val="C00000"/>
                  </a:solidFill>
                  <a:latin typeface="+mn-lt"/>
                </a:rPr>
                <a:t>nominal</a:t>
              </a:r>
              <a:r>
                <a:rPr lang="en-US" sz="1600" dirty="0" smtClean="0">
                  <a:solidFill>
                    <a:srgbClr val="C00000"/>
                  </a:solidFill>
                  <a:latin typeface="+mn-lt"/>
                </a:rPr>
                <a:t> trajectory, </a:t>
              </a:r>
              <a:r>
                <a:rPr lang="en-US" sz="1600" i="1" dirty="0" err="1" smtClean="0">
                  <a:solidFill>
                    <a:srgbClr val="C00000"/>
                  </a:solidFill>
                  <a:latin typeface="+mn-lt"/>
                </a:rPr>
                <a:t>v</a:t>
              </a:r>
              <a:r>
                <a:rPr lang="en-US" sz="1600" i="1" baseline="-25000" dirty="0" err="1" smtClean="0">
                  <a:solidFill>
                    <a:srgbClr val="C00000"/>
                  </a:solidFill>
                  <a:latin typeface="+mn-lt"/>
                </a:rPr>
                <a:t>s</a:t>
              </a:r>
              <a:r>
                <a:rPr lang="en-US" sz="1600" dirty="0" smtClean="0">
                  <a:solidFill>
                    <a:srgbClr val="C00000"/>
                  </a:solidFill>
                  <a:latin typeface="+mn-lt"/>
                </a:rPr>
                <a:t> measured along </a:t>
              </a:r>
              <a:r>
                <a:rPr lang="en-US" sz="1600" i="1" dirty="0" smtClean="0">
                  <a:solidFill>
                    <a:srgbClr val="C00000"/>
                  </a:solidFill>
                  <a:latin typeface="+mn-lt"/>
                </a:rPr>
                <a:t>actual </a:t>
              </a:r>
              <a:r>
                <a:rPr lang="en-US" sz="1600" dirty="0" smtClean="0">
                  <a:solidFill>
                    <a:srgbClr val="C00000"/>
                  </a:solidFill>
                  <a:latin typeface="+mn-lt"/>
                </a:rPr>
                <a:t>trajectory</a:t>
              </a:r>
            </a:p>
          </p:txBody>
        </p:sp>
        <p:sp>
          <p:nvSpPr>
            <p:cNvPr id="28" name="Rectangle 27"/>
            <p:cNvSpPr/>
            <p:nvPr/>
          </p:nvSpPr>
          <p:spPr>
            <a:xfrm>
              <a:off x="3648365" y="683491"/>
              <a:ext cx="4729018" cy="171796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9" name="Object 2"/>
          <p:cNvGraphicFramePr>
            <a:graphicFrameLocks noChangeAspect="1"/>
          </p:cNvGraphicFramePr>
          <p:nvPr>
            <p:extLst>
              <p:ext uri="{D42A27DB-BD31-4B8C-83A1-F6EECF244321}">
                <p14:modId xmlns:p14="http://schemas.microsoft.com/office/powerpoint/2010/main" val="3236311208"/>
              </p:ext>
            </p:extLst>
          </p:nvPr>
        </p:nvGraphicFramePr>
        <p:xfrm>
          <a:off x="685800" y="3124200"/>
          <a:ext cx="7923213" cy="1373188"/>
        </p:xfrm>
        <a:graphic>
          <a:graphicData uri="http://schemas.openxmlformats.org/presentationml/2006/ole">
            <mc:AlternateContent xmlns:mc="http://schemas.openxmlformats.org/markup-compatibility/2006">
              <mc:Choice xmlns:v="urn:schemas-microsoft-com:vml" Requires="v">
                <p:oleObj spid="_x0000_s468012" name="Equation" r:id="rId15" imgW="5421912" imgH="939754" progId="Equation.3">
                  <p:embed/>
                </p:oleObj>
              </mc:Choice>
              <mc:Fallback>
                <p:oleObj name="Equation" r:id="rId15" imgW="5421912" imgH="93975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3124200"/>
                        <a:ext cx="7923213" cy="1373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0"/>
          <p:cNvSpPr/>
          <p:nvPr/>
        </p:nvSpPr>
        <p:spPr>
          <a:xfrm>
            <a:off x="2895600" y="4876800"/>
            <a:ext cx="3057479" cy="151245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428751" y="5105400"/>
            <a:ext cx="2705605" cy="646331"/>
          </a:xfrm>
          <a:prstGeom prst="rect">
            <a:avLst/>
          </a:prstGeom>
          <a:noFill/>
        </p:spPr>
        <p:txBody>
          <a:bodyPr wrap="square" rtlCol="0">
            <a:spAutoFit/>
          </a:bodyPr>
          <a:lstStyle/>
          <a:p>
            <a:r>
              <a:rPr lang="en-US" sz="1800" dirty="0" smtClean="0">
                <a:solidFill>
                  <a:srgbClr val="C00000"/>
                </a:solidFill>
                <a:latin typeface="+mn-lt"/>
              </a:rPr>
              <a:t>Looks “</a:t>
            </a:r>
            <a:r>
              <a:rPr lang="en-US" sz="1800" dirty="0" err="1" smtClean="0">
                <a:solidFill>
                  <a:srgbClr val="C00000"/>
                </a:solidFill>
                <a:latin typeface="+mn-lt"/>
              </a:rPr>
              <a:t>kinda</a:t>
            </a:r>
            <a:r>
              <a:rPr lang="en-US" sz="1800" dirty="0" smtClean="0">
                <a:solidFill>
                  <a:srgbClr val="C00000"/>
                </a:solidFill>
                <a:latin typeface="+mn-lt"/>
              </a:rPr>
              <a:t> like” a harmonic oscillator</a:t>
            </a:r>
          </a:p>
        </p:txBody>
      </p:sp>
      <p:cxnSp>
        <p:nvCxnSpPr>
          <p:cNvPr id="35" name="Straight Arrow Connector 34"/>
          <p:cNvCxnSpPr>
            <a:stCxn id="33" idx="1"/>
          </p:cNvCxnSpPr>
          <p:nvPr/>
        </p:nvCxnSpPr>
        <p:spPr>
          <a:xfrm flipH="1">
            <a:off x="6019800" y="5428566"/>
            <a:ext cx="408951" cy="170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 name="Object 3"/>
          <p:cNvGraphicFramePr>
            <a:graphicFrameLocks noChangeAspect="1"/>
          </p:cNvGraphicFramePr>
          <p:nvPr>
            <p:extLst>
              <p:ext uri="{D42A27DB-BD31-4B8C-83A1-F6EECF244321}">
                <p14:modId xmlns:p14="http://schemas.microsoft.com/office/powerpoint/2010/main" val="1448082665"/>
              </p:ext>
            </p:extLst>
          </p:nvPr>
        </p:nvGraphicFramePr>
        <p:xfrm>
          <a:off x="2895600" y="4876800"/>
          <a:ext cx="3051569" cy="1508125"/>
        </p:xfrm>
        <a:graphic>
          <a:graphicData uri="http://schemas.openxmlformats.org/presentationml/2006/ole">
            <mc:AlternateContent xmlns:mc="http://schemas.openxmlformats.org/markup-compatibility/2006">
              <mc:Choice xmlns:v="urn:schemas-microsoft-com:vml" Requires="v">
                <p:oleObj spid="_x0000_s468013" name="Equation" r:id="rId17" imgW="1883160" imgH="923400" progId="">
                  <p:embed/>
                </p:oleObj>
              </mc:Choice>
              <mc:Fallback>
                <p:oleObj name="Equation" r:id="rId17" imgW="1883160" imgH="92340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95600" y="4876800"/>
                        <a:ext cx="3051569"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Box 36"/>
          <p:cNvSpPr txBox="1"/>
          <p:nvPr/>
        </p:nvSpPr>
        <p:spPr>
          <a:xfrm>
            <a:off x="609600" y="5867400"/>
            <a:ext cx="2121647" cy="369332"/>
          </a:xfrm>
          <a:prstGeom prst="rect">
            <a:avLst/>
          </a:prstGeom>
          <a:noFill/>
        </p:spPr>
        <p:txBody>
          <a:bodyPr wrap="square" rtlCol="0">
            <a:spAutoFit/>
          </a:bodyPr>
          <a:lstStyle/>
          <a:p>
            <a:pPr algn="r"/>
            <a:r>
              <a:rPr lang="en-US" sz="1800" dirty="0" smtClean="0">
                <a:solidFill>
                  <a:srgbClr val="C00000"/>
                </a:solidFill>
                <a:latin typeface="+mn-lt"/>
              </a:rPr>
              <a:t>“centripetal” term</a:t>
            </a:r>
          </a:p>
        </p:txBody>
      </p:sp>
      <p:cxnSp>
        <p:nvCxnSpPr>
          <p:cNvPr id="38" name="Straight Arrow Connector 37"/>
          <p:cNvCxnSpPr/>
          <p:nvPr/>
        </p:nvCxnSpPr>
        <p:spPr>
          <a:xfrm flipV="1">
            <a:off x="2743200" y="5638800"/>
            <a:ext cx="773953" cy="413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3094131979"/>
              </p:ext>
            </p:extLst>
          </p:nvPr>
        </p:nvGraphicFramePr>
        <p:xfrm>
          <a:off x="10833100" y="5600700"/>
          <a:ext cx="114300" cy="165100"/>
        </p:xfrm>
        <a:graphic>
          <a:graphicData uri="http://schemas.openxmlformats.org/presentationml/2006/ole">
            <mc:AlternateContent xmlns:mc="http://schemas.openxmlformats.org/markup-compatibility/2006">
              <mc:Choice xmlns:v="urn:schemas-microsoft-com:vml" Requires="v">
                <p:oleObj spid="_x0000_s468014" name="Equation" r:id="rId19" imgW="100440" imgH="155160" progId="">
                  <p:embed/>
                </p:oleObj>
              </mc:Choice>
              <mc:Fallback>
                <p:oleObj name="Equation" r:id="rId19" imgW="100440" imgH="1551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833100" y="560070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536355387"/>
              </p:ext>
            </p:extLst>
          </p:nvPr>
        </p:nvGraphicFramePr>
        <p:xfrm>
          <a:off x="10833100" y="5600700"/>
          <a:ext cx="114300" cy="165100"/>
        </p:xfrm>
        <a:graphic>
          <a:graphicData uri="http://schemas.openxmlformats.org/presentationml/2006/ole">
            <mc:AlternateContent xmlns:mc="http://schemas.openxmlformats.org/markup-compatibility/2006">
              <mc:Choice xmlns:v="urn:schemas-microsoft-com:vml" Requires="v">
                <p:oleObj spid="_x0000_s468015" name="Equation" r:id="rId21" imgW="100440" imgH="155160" progId="">
                  <p:embed/>
                </p:oleObj>
              </mc:Choice>
              <mc:Fallback>
                <p:oleObj name="Equation" r:id="rId21" imgW="100440" imgH="1551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833100" y="560070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3"/>
          <p:cNvGraphicFramePr>
            <a:graphicFrameLocks noChangeAspect="1"/>
          </p:cNvGraphicFramePr>
          <p:nvPr>
            <p:extLst>
              <p:ext uri="{D42A27DB-BD31-4B8C-83A1-F6EECF244321}">
                <p14:modId xmlns:p14="http://schemas.microsoft.com/office/powerpoint/2010/main" val="1983966040"/>
              </p:ext>
            </p:extLst>
          </p:nvPr>
        </p:nvGraphicFramePr>
        <p:xfrm>
          <a:off x="6781800" y="1143000"/>
          <a:ext cx="2179782" cy="1219200"/>
        </p:xfrm>
        <a:graphic>
          <a:graphicData uri="http://schemas.openxmlformats.org/presentationml/2006/ole">
            <mc:AlternateContent xmlns:mc="http://schemas.openxmlformats.org/markup-compatibility/2006">
              <mc:Choice xmlns:v="urn:schemas-microsoft-com:vml" Requires="v">
                <p:oleObj spid="_x0000_s468016" name="Equation" r:id="rId22" imgW="1407960" imgH="786240" progId="">
                  <p:embed/>
                </p:oleObj>
              </mc:Choice>
              <mc:Fallback>
                <p:oleObj name="Equation" r:id="rId22" imgW="1407960" imgH="78624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81800" y="1143000"/>
                        <a:ext cx="217978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9" name="Straight Arrow Connector 18"/>
          <p:cNvCxnSpPr/>
          <p:nvPr/>
        </p:nvCxnSpPr>
        <p:spPr>
          <a:xfrm flipV="1">
            <a:off x="2133600" y="1905000"/>
            <a:ext cx="4572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44" name="Object 5"/>
          <p:cNvGraphicFramePr>
            <a:graphicFrameLocks noChangeAspect="1"/>
          </p:cNvGraphicFramePr>
          <p:nvPr>
            <p:extLst>
              <p:ext uri="{D42A27DB-BD31-4B8C-83A1-F6EECF244321}">
                <p14:modId xmlns:p14="http://schemas.microsoft.com/office/powerpoint/2010/main" val="2689002316"/>
              </p:ext>
            </p:extLst>
          </p:nvPr>
        </p:nvGraphicFramePr>
        <p:xfrm>
          <a:off x="2286000" y="2057400"/>
          <a:ext cx="160337" cy="165100"/>
        </p:xfrm>
        <a:graphic>
          <a:graphicData uri="http://schemas.openxmlformats.org/presentationml/2006/ole">
            <mc:AlternateContent xmlns:mc="http://schemas.openxmlformats.org/markup-compatibility/2006">
              <mc:Choice xmlns:v="urn:schemas-microsoft-com:vml" Requires="v">
                <p:oleObj spid="_x0000_s468017" name="Equation" r:id="rId24" imgW="118800" imgH="118800" progId="Equation.DSMT4">
                  <p:embed/>
                </p:oleObj>
              </mc:Choice>
              <mc:Fallback>
                <p:oleObj name="Equation" r:id="rId24" imgW="118800" imgH="1188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86000" y="2057400"/>
                        <a:ext cx="160337"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6858000" y="533400"/>
            <a:ext cx="2133600" cy="523220"/>
          </a:xfrm>
          <a:prstGeom prst="rect">
            <a:avLst/>
          </a:prstGeom>
          <a:noFill/>
        </p:spPr>
        <p:txBody>
          <a:bodyPr wrap="square" rtlCol="0">
            <a:spAutoFit/>
          </a:bodyPr>
          <a:lstStyle/>
          <a:p>
            <a:r>
              <a:rPr lang="en-US" sz="1400" dirty="0" smtClean="0">
                <a:solidFill>
                  <a:srgbClr val="C00000"/>
                </a:solidFill>
                <a:latin typeface="+mn-lt"/>
              </a:rPr>
              <a:t>Transform independent variable from </a:t>
            </a:r>
            <a:r>
              <a:rPr lang="en-US" sz="1400" i="1" dirty="0" smtClean="0">
                <a:solidFill>
                  <a:srgbClr val="C00000"/>
                </a:solidFill>
                <a:latin typeface="+mn-lt"/>
              </a:rPr>
              <a:t>t</a:t>
            </a:r>
            <a:r>
              <a:rPr lang="en-US" sz="1400" dirty="0" smtClean="0">
                <a:solidFill>
                  <a:srgbClr val="C00000"/>
                </a:solidFill>
                <a:latin typeface="+mn-lt"/>
              </a:rPr>
              <a:t> to </a:t>
            </a:r>
            <a:r>
              <a:rPr lang="en-US" sz="1400" i="1" dirty="0" smtClean="0">
                <a:solidFill>
                  <a:srgbClr val="C00000"/>
                </a:solidFill>
                <a:latin typeface="+mn-lt"/>
              </a:rPr>
              <a:t>s</a:t>
            </a:r>
          </a:p>
        </p:txBody>
      </p:sp>
    </p:spTree>
    <p:extLst>
      <p:ext uri="{BB962C8B-B14F-4D97-AF65-F5344CB8AC3E}">
        <p14:creationId xmlns:p14="http://schemas.microsoft.com/office/powerpoint/2010/main" val="194176657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on our Equations</a:t>
            </a:r>
            <a:endParaRPr lang="en-US" dirty="0"/>
          </a:p>
        </p:txBody>
      </p:sp>
      <p:sp>
        <p:nvSpPr>
          <p:cNvPr id="3" name="Content Placeholder 2"/>
          <p:cNvSpPr>
            <a:spLocks noGrp="1"/>
          </p:cNvSpPr>
          <p:nvPr>
            <p:ph idx="1"/>
          </p:nvPr>
        </p:nvSpPr>
        <p:spPr>
          <a:xfrm>
            <a:off x="503776" y="690225"/>
            <a:ext cx="8564024" cy="2052975"/>
          </a:xfrm>
        </p:spPr>
        <p:txBody>
          <a:bodyPr/>
          <a:lstStyle/>
          <a:p>
            <a:r>
              <a:rPr lang="en-US" sz="1600" dirty="0" smtClean="0"/>
              <a:t>We have our equations of motion in the form of two “Hill’s Equations”</a:t>
            </a:r>
          </a:p>
          <a:p>
            <a:pPr marL="0" indent="0">
              <a:buNone/>
            </a:pPr>
            <a:endParaRPr lang="en-US" sz="1600" dirty="0" smtClean="0"/>
          </a:p>
          <a:p>
            <a:endParaRPr lang="en-US" sz="1600" dirty="0"/>
          </a:p>
          <a:p>
            <a:endParaRPr lang="en-US" sz="1600" dirty="0" smtClean="0"/>
          </a:p>
          <a:p>
            <a:r>
              <a:rPr lang="en-US" sz="1600" dirty="0" smtClean="0"/>
              <a:t>This is the most general form for a conservative, periodic, system in which deviations from equilibrium small enough that the resulting forces are approximately linear</a:t>
            </a:r>
          </a:p>
          <a:p>
            <a:r>
              <a:rPr lang="en-US" sz="1600" dirty="0" smtClean="0"/>
              <a:t>In addition to the curvature term, this can only include the </a:t>
            </a:r>
            <a:r>
              <a:rPr lang="en-US" sz="1600" i="1" dirty="0" smtClean="0"/>
              <a:t>linear</a:t>
            </a:r>
            <a:r>
              <a:rPr lang="en-US" sz="1600" dirty="0" smtClean="0"/>
              <a:t> terms in the magnetic field (</a:t>
            </a:r>
            <a:r>
              <a:rPr lang="en-US" sz="1600" dirty="0" err="1" smtClean="0"/>
              <a:t>ie</a:t>
            </a:r>
            <a:r>
              <a:rPr lang="en-US" sz="1600" dirty="0" smtClean="0"/>
              <a:t>, the “quadrupole” term)</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The dipole term is </a:t>
            </a:r>
            <a:r>
              <a:rPr lang="en-US" sz="1600" i="1" dirty="0" smtClean="0"/>
              <a:t>implicitly</a:t>
            </a:r>
            <a:r>
              <a:rPr lang="en-US" sz="1600" dirty="0" smtClean="0"/>
              <a:t> accounted for in the definition of the reference trajectory (local curvature </a:t>
            </a:r>
            <a:r>
              <a:rPr lang="el-GR" sz="1600" i="1" dirty="0" smtClean="0"/>
              <a:t>ρ</a:t>
            </a:r>
            <a:r>
              <a:rPr lang="en-US" sz="1600" dirty="0" smtClean="0"/>
              <a:t>).</a:t>
            </a:r>
          </a:p>
          <a:p>
            <a:r>
              <a:rPr lang="en-US" sz="1600" dirty="0" smtClean="0"/>
              <a:t>Any higher order (nonlinear) terms are dealt with as perturbations.</a:t>
            </a:r>
          </a:p>
          <a:p>
            <a:r>
              <a:rPr lang="en-US" sz="1600" dirty="0" smtClean="0"/>
              <a:t>Rotated quadruple (“skew”) terms lead to coupling, which we won’t consider here.</a:t>
            </a:r>
          </a:p>
          <a:p>
            <a:endParaRPr lang="en-US" sz="16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18</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853301039"/>
              </p:ext>
            </p:extLst>
          </p:nvPr>
        </p:nvGraphicFramePr>
        <p:xfrm>
          <a:off x="1524000" y="1066800"/>
          <a:ext cx="1981200" cy="914400"/>
        </p:xfrm>
        <a:graphic>
          <a:graphicData uri="http://schemas.openxmlformats.org/presentationml/2006/ole">
            <mc:AlternateContent xmlns:mc="http://schemas.openxmlformats.org/markup-compatibility/2006">
              <mc:Choice xmlns:v="urn:schemas-microsoft-com:vml" Requires="v">
                <p:oleObj spid="_x0000_s469009" name="Equation" r:id="rId3" imgW="978120" imgH="447840" progId="">
                  <p:embed/>
                </p:oleObj>
              </mc:Choice>
              <mc:Fallback>
                <p:oleObj name="Equation" r:id="rId3" imgW="978120" imgH="4478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066800"/>
                        <a:ext cx="1981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66843706"/>
              </p:ext>
            </p:extLst>
          </p:nvPr>
        </p:nvGraphicFramePr>
        <p:xfrm>
          <a:off x="4495800" y="1143000"/>
          <a:ext cx="2514600" cy="763361"/>
        </p:xfrm>
        <a:graphic>
          <a:graphicData uri="http://schemas.openxmlformats.org/presentationml/2006/ole">
            <mc:AlternateContent xmlns:mc="http://schemas.openxmlformats.org/markup-compatibility/2006">
              <mc:Choice xmlns:v="urn:schemas-microsoft-com:vml" Requires="v">
                <p:oleObj spid="_x0000_s469010" name="Equation" r:id="rId5" imgW="1407960" imgH="420480" progId="">
                  <p:embed/>
                </p:oleObj>
              </mc:Choice>
              <mc:Fallback>
                <p:oleObj name="Equation" r:id="rId5" imgW="1407960" imgH="4204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143000"/>
                        <a:ext cx="2514600" cy="763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3" descr="quadlens"/>
          <p:cNvPicPr>
            <a:picLocks noChangeAspect="1" noChangeArrowheads="1"/>
          </p:cNvPicPr>
          <p:nvPr/>
        </p:nvPicPr>
        <p:blipFill>
          <a:blip r:embed="rId7" cstate="print"/>
          <a:srcRect/>
          <a:stretch>
            <a:fillRect/>
          </a:stretch>
        </p:blipFill>
        <p:spPr bwMode="auto">
          <a:xfrm>
            <a:off x="1023490" y="3238805"/>
            <a:ext cx="1981200" cy="1981200"/>
          </a:xfrm>
          <a:prstGeom prst="rect">
            <a:avLst/>
          </a:prstGeom>
          <a:noFill/>
          <a:ln w="9525">
            <a:noFill/>
            <a:miter lim="800000"/>
            <a:headEnd/>
            <a:tailEnd/>
          </a:ln>
        </p:spPr>
      </p:pic>
      <p:sp>
        <p:nvSpPr>
          <p:cNvPr id="10" name="Line 18"/>
          <p:cNvSpPr>
            <a:spLocks noChangeShapeType="1"/>
          </p:cNvSpPr>
          <p:nvPr/>
        </p:nvSpPr>
        <p:spPr bwMode="auto">
          <a:xfrm>
            <a:off x="7239000" y="3352800"/>
            <a:ext cx="1588" cy="1371600"/>
          </a:xfrm>
          <a:prstGeom prst="line">
            <a:avLst/>
          </a:prstGeom>
          <a:noFill/>
          <a:ln w="28575">
            <a:solidFill>
              <a:schemeClr val="tx1"/>
            </a:solidFill>
            <a:round/>
            <a:headEnd/>
            <a:tailEnd/>
          </a:ln>
        </p:spPr>
        <p:txBody>
          <a:bodyPr/>
          <a:lstStyle/>
          <a:p>
            <a:endParaRPr lang="en-US"/>
          </a:p>
        </p:txBody>
      </p:sp>
      <p:sp>
        <p:nvSpPr>
          <p:cNvPr id="11" name="Line 19"/>
          <p:cNvSpPr>
            <a:spLocks noChangeShapeType="1"/>
          </p:cNvSpPr>
          <p:nvPr/>
        </p:nvSpPr>
        <p:spPr bwMode="auto">
          <a:xfrm>
            <a:off x="6477000" y="4114800"/>
            <a:ext cx="1600200" cy="1588"/>
          </a:xfrm>
          <a:prstGeom prst="line">
            <a:avLst/>
          </a:prstGeom>
          <a:noFill/>
          <a:ln w="19050">
            <a:solidFill>
              <a:schemeClr val="tx1"/>
            </a:solidFill>
            <a:round/>
            <a:headEnd/>
            <a:tailEnd/>
          </a:ln>
        </p:spPr>
        <p:txBody>
          <a:bodyPr/>
          <a:lstStyle/>
          <a:p>
            <a:endParaRPr lang="en-US"/>
          </a:p>
        </p:txBody>
      </p:sp>
      <p:pic>
        <p:nvPicPr>
          <p:cNvPr id="12" name="Object 2"/>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7315200" y="3200400"/>
            <a:ext cx="360363" cy="433387"/>
          </a:xfrm>
          <a:prstGeom prst="rect">
            <a:avLst/>
          </a:prstGeom>
          <a:noFill/>
          <a:ln w="9525">
            <a:noFill/>
            <a:miter lim="800000"/>
            <a:headEnd/>
            <a:tailEnd/>
          </a:ln>
        </p:spPr>
      </p:pic>
      <p:pic>
        <p:nvPicPr>
          <p:cNvPr id="13" name="Object 3"/>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7913688" y="4090987"/>
            <a:ext cx="263525" cy="311150"/>
          </a:xfrm>
          <a:prstGeom prst="rect">
            <a:avLst/>
          </a:prstGeom>
          <a:noFill/>
          <a:ln w="9525">
            <a:noFill/>
            <a:miter lim="800000"/>
            <a:headEnd/>
            <a:tailEnd/>
          </a:ln>
        </p:spPr>
      </p:pic>
      <p:sp>
        <p:nvSpPr>
          <p:cNvPr id="14" name="Line 5"/>
          <p:cNvSpPr>
            <a:spLocks noChangeShapeType="1"/>
          </p:cNvSpPr>
          <p:nvPr/>
        </p:nvSpPr>
        <p:spPr bwMode="auto">
          <a:xfrm>
            <a:off x="4704270" y="3467405"/>
            <a:ext cx="1588" cy="1371600"/>
          </a:xfrm>
          <a:prstGeom prst="line">
            <a:avLst/>
          </a:prstGeom>
          <a:noFill/>
          <a:ln w="28575">
            <a:solidFill>
              <a:schemeClr val="tx1"/>
            </a:solidFill>
            <a:round/>
            <a:headEnd/>
            <a:tailEnd/>
          </a:ln>
        </p:spPr>
        <p:txBody>
          <a:bodyPr/>
          <a:lstStyle/>
          <a:p>
            <a:endParaRPr lang="en-US"/>
          </a:p>
        </p:txBody>
      </p:sp>
      <p:sp>
        <p:nvSpPr>
          <p:cNvPr id="15" name="Line 6"/>
          <p:cNvSpPr>
            <a:spLocks noChangeShapeType="1"/>
          </p:cNvSpPr>
          <p:nvPr/>
        </p:nvSpPr>
        <p:spPr bwMode="auto">
          <a:xfrm>
            <a:off x="3942270" y="4229405"/>
            <a:ext cx="1600200" cy="1588"/>
          </a:xfrm>
          <a:prstGeom prst="line">
            <a:avLst/>
          </a:prstGeom>
          <a:noFill/>
          <a:ln w="19050">
            <a:solidFill>
              <a:schemeClr val="tx1"/>
            </a:solidFill>
            <a:round/>
            <a:headEnd/>
            <a:tailEnd/>
          </a:ln>
        </p:spPr>
        <p:txBody>
          <a:bodyPr/>
          <a:lstStyle/>
          <a:p>
            <a:endParaRPr lang="en-US"/>
          </a:p>
        </p:txBody>
      </p:sp>
      <p:sp>
        <p:nvSpPr>
          <p:cNvPr id="16" name="Line 7"/>
          <p:cNvSpPr>
            <a:spLocks noChangeShapeType="1"/>
          </p:cNvSpPr>
          <p:nvPr/>
        </p:nvSpPr>
        <p:spPr bwMode="auto">
          <a:xfrm flipV="1">
            <a:off x="4856670" y="4077005"/>
            <a:ext cx="1588" cy="152400"/>
          </a:xfrm>
          <a:prstGeom prst="line">
            <a:avLst/>
          </a:prstGeom>
          <a:noFill/>
          <a:ln w="9525">
            <a:solidFill>
              <a:srgbClr val="CC0000"/>
            </a:solidFill>
            <a:round/>
            <a:headEnd/>
            <a:tailEnd type="triangle" w="med" len="med"/>
          </a:ln>
        </p:spPr>
        <p:txBody>
          <a:bodyPr/>
          <a:lstStyle/>
          <a:p>
            <a:endParaRPr lang="en-US"/>
          </a:p>
        </p:txBody>
      </p:sp>
      <p:sp>
        <p:nvSpPr>
          <p:cNvPr id="17" name="Line 8"/>
          <p:cNvSpPr>
            <a:spLocks noChangeShapeType="1"/>
          </p:cNvSpPr>
          <p:nvPr/>
        </p:nvSpPr>
        <p:spPr bwMode="auto">
          <a:xfrm flipV="1">
            <a:off x="5085270" y="3924605"/>
            <a:ext cx="1588" cy="304800"/>
          </a:xfrm>
          <a:prstGeom prst="line">
            <a:avLst/>
          </a:prstGeom>
          <a:noFill/>
          <a:ln w="9525">
            <a:solidFill>
              <a:srgbClr val="CC0000"/>
            </a:solidFill>
            <a:round/>
            <a:headEnd/>
            <a:tailEnd type="triangle" w="med" len="med"/>
          </a:ln>
        </p:spPr>
        <p:txBody>
          <a:bodyPr/>
          <a:lstStyle/>
          <a:p>
            <a:endParaRPr lang="en-US"/>
          </a:p>
        </p:txBody>
      </p:sp>
      <p:sp>
        <p:nvSpPr>
          <p:cNvPr id="18" name="Line 9"/>
          <p:cNvSpPr>
            <a:spLocks noChangeShapeType="1"/>
          </p:cNvSpPr>
          <p:nvPr/>
        </p:nvSpPr>
        <p:spPr bwMode="auto">
          <a:xfrm flipV="1">
            <a:off x="5237670" y="3772205"/>
            <a:ext cx="1588" cy="457200"/>
          </a:xfrm>
          <a:prstGeom prst="line">
            <a:avLst/>
          </a:prstGeom>
          <a:noFill/>
          <a:ln w="9525">
            <a:solidFill>
              <a:srgbClr val="CC0000"/>
            </a:solidFill>
            <a:round/>
            <a:headEnd/>
            <a:tailEnd type="triangle" w="med" len="med"/>
          </a:ln>
        </p:spPr>
        <p:txBody>
          <a:bodyPr/>
          <a:lstStyle/>
          <a:p>
            <a:endParaRPr lang="en-US"/>
          </a:p>
        </p:txBody>
      </p:sp>
      <p:sp>
        <p:nvSpPr>
          <p:cNvPr id="19" name="Line 10"/>
          <p:cNvSpPr>
            <a:spLocks noChangeShapeType="1"/>
          </p:cNvSpPr>
          <p:nvPr/>
        </p:nvSpPr>
        <p:spPr bwMode="auto">
          <a:xfrm>
            <a:off x="4551870" y="4229405"/>
            <a:ext cx="1588" cy="152400"/>
          </a:xfrm>
          <a:prstGeom prst="line">
            <a:avLst/>
          </a:prstGeom>
          <a:noFill/>
          <a:ln w="9525">
            <a:solidFill>
              <a:srgbClr val="CC0000"/>
            </a:solidFill>
            <a:round/>
            <a:headEnd/>
            <a:tailEnd type="triangle" w="med" len="med"/>
          </a:ln>
        </p:spPr>
        <p:txBody>
          <a:bodyPr/>
          <a:lstStyle/>
          <a:p>
            <a:endParaRPr lang="en-US"/>
          </a:p>
        </p:txBody>
      </p:sp>
      <p:sp>
        <p:nvSpPr>
          <p:cNvPr id="20" name="Line 11"/>
          <p:cNvSpPr>
            <a:spLocks noChangeShapeType="1"/>
          </p:cNvSpPr>
          <p:nvPr/>
        </p:nvSpPr>
        <p:spPr bwMode="auto">
          <a:xfrm>
            <a:off x="4323270" y="4229405"/>
            <a:ext cx="1588" cy="304800"/>
          </a:xfrm>
          <a:prstGeom prst="line">
            <a:avLst/>
          </a:prstGeom>
          <a:noFill/>
          <a:ln w="9525">
            <a:solidFill>
              <a:srgbClr val="CC0000"/>
            </a:solidFill>
            <a:round/>
            <a:headEnd/>
            <a:tailEnd type="triangle" w="med" len="med"/>
          </a:ln>
        </p:spPr>
        <p:txBody>
          <a:bodyPr/>
          <a:lstStyle/>
          <a:p>
            <a:endParaRPr lang="en-US"/>
          </a:p>
        </p:txBody>
      </p:sp>
      <p:sp>
        <p:nvSpPr>
          <p:cNvPr id="21" name="Line 12"/>
          <p:cNvSpPr>
            <a:spLocks noChangeShapeType="1"/>
          </p:cNvSpPr>
          <p:nvPr/>
        </p:nvSpPr>
        <p:spPr bwMode="auto">
          <a:xfrm>
            <a:off x="4170870" y="4229405"/>
            <a:ext cx="1588" cy="457200"/>
          </a:xfrm>
          <a:prstGeom prst="line">
            <a:avLst/>
          </a:prstGeom>
          <a:noFill/>
          <a:ln w="9525">
            <a:solidFill>
              <a:srgbClr val="CC0000"/>
            </a:solidFill>
            <a:round/>
            <a:headEnd/>
            <a:tailEnd type="triangle" w="med" len="med"/>
          </a:ln>
        </p:spPr>
        <p:txBody>
          <a:bodyPr/>
          <a:lstStyle/>
          <a:p>
            <a:endParaRPr lang="en-US"/>
          </a:p>
        </p:txBody>
      </p:sp>
      <p:sp>
        <p:nvSpPr>
          <p:cNvPr id="22" name="Line 13"/>
          <p:cNvSpPr>
            <a:spLocks noChangeShapeType="1"/>
          </p:cNvSpPr>
          <p:nvPr/>
        </p:nvSpPr>
        <p:spPr bwMode="auto">
          <a:xfrm flipV="1">
            <a:off x="3942270" y="3543605"/>
            <a:ext cx="1600200" cy="1295400"/>
          </a:xfrm>
          <a:prstGeom prst="line">
            <a:avLst/>
          </a:prstGeom>
          <a:noFill/>
          <a:ln w="9525">
            <a:solidFill>
              <a:srgbClr val="CC0000"/>
            </a:solidFill>
            <a:round/>
            <a:headEnd/>
            <a:tailEnd/>
          </a:ln>
        </p:spPr>
        <p:txBody>
          <a:bodyPr/>
          <a:lstStyle/>
          <a:p>
            <a:endParaRPr lang="en-US"/>
          </a:p>
        </p:txBody>
      </p:sp>
      <p:pic>
        <p:nvPicPr>
          <p:cNvPr id="23" name="Object 4"/>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4780470" y="3238805"/>
            <a:ext cx="360363" cy="457200"/>
          </a:xfrm>
          <a:prstGeom prst="rect">
            <a:avLst/>
          </a:prstGeom>
          <a:noFill/>
          <a:ln w="9525">
            <a:noFill/>
            <a:miter lim="800000"/>
            <a:headEnd/>
            <a:tailEnd/>
          </a:ln>
        </p:spPr>
      </p:pic>
      <p:pic>
        <p:nvPicPr>
          <p:cNvPr id="24" name="Object 5"/>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5385215" y="4309265"/>
            <a:ext cx="239713" cy="263525"/>
          </a:xfrm>
          <a:prstGeom prst="rect">
            <a:avLst/>
          </a:prstGeom>
          <a:noFill/>
          <a:ln w="9525">
            <a:noFill/>
            <a:miter lim="800000"/>
            <a:headEnd/>
            <a:tailEnd/>
          </a:ln>
        </p:spPr>
      </p:pic>
      <p:sp>
        <p:nvSpPr>
          <p:cNvPr id="25" name="Line 7"/>
          <p:cNvSpPr>
            <a:spLocks noChangeShapeType="1"/>
          </p:cNvSpPr>
          <p:nvPr/>
        </p:nvSpPr>
        <p:spPr bwMode="auto">
          <a:xfrm flipV="1">
            <a:off x="7392506" y="3959582"/>
            <a:ext cx="1588" cy="152400"/>
          </a:xfrm>
          <a:prstGeom prst="line">
            <a:avLst/>
          </a:prstGeom>
          <a:noFill/>
          <a:ln w="9525">
            <a:solidFill>
              <a:srgbClr val="CC0000"/>
            </a:solidFill>
            <a:round/>
            <a:headEnd/>
            <a:tailEnd type="triangle" w="med" len="med"/>
          </a:ln>
        </p:spPr>
        <p:txBody>
          <a:bodyPr/>
          <a:lstStyle/>
          <a:p>
            <a:endParaRPr lang="en-US"/>
          </a:p>
        </p:txBody>
      </p:sp>
      <p:sp>
        <p:nvSpPr>
          <p:cNvPr id="26" name="Line 8"/>
          <p:cNvSpPr>
            <a:spLocks noChangeShapeType="1"/>
          </p:cNvSpPr>
          <p:nvPr/>
        </p:nvSpPr>
        <p:spPr bwMode="auto">
          <a:xfrm flipV="1">
            <a:off x="7621106" y="3807182"/>
            <a:ext cx="1588" cy="304800"/>
          </a:xfrm>
          <a:prstGeom prst="line">
            <a:avLst/>
          </a:prstGeom>
          <a:noFill/>
          <a:ln w="9525">
            <a:solidFill>
              <a:srgbClr val="CC0000"/>
            </a:solidFill>
            <a:round/>
            <a:headEnd/>
            <a:tailEnd type="triangle" w="med" len="med"/>
          </a:ln>
        </p:spPr>
        <p:txBody>
          <a:bodyPr/>
          <a:lstStyle/>
          <a:p>
            <a:endParaRPr lang="en-US"/>
          </a:p>
        </p:txBody>
      </p:sp>
      <p:sp>
        <p:nvSpPr>
          <p:cNvPr id="27" name="Line 9"/>
          <p:cNvSpPr>
            <a:spLocks noChangeShapeType="1"/>
          </p:cNvSpPr>
          <p:nvPr/>
        </p:nvSpPr>
        <p:spPr bwMode="auto">
          <a:xfrm flipV="1">
            <a:off x="7773506" y="3654782"/>
            <a:ext cx="1588" cy="457200"/>
          </a:xfrm>
          <a:prstGeom prst="line">
            <a:avLst/>
          </a:prstGeom>
          <a:noFill/>
          <a:ln w="9525">
            <a:solidFill>
              <a:srgbClr val="CC0000"/>
            </a:solidFill>
            <a:round/>
            <a:headEnd/>
            <a:tailEnd type="triangle" w="med" len="med"/>
          </a:ln>
        </p:spPr>
        <p:txBody>
          <a:bodyPr/>
          <a:lstStyle/>
          <a:p>
            <a:endParaRPr lang="en-US"/>
          </a:p>
        </p:txBody>
      </p:sp>
      <p:sp>
        <p:nvSpPr>
          <p:cNvPr id="28" name="Line 10"/>
          <p:cNvSpPr>
            <a:spLocks noChangeShapeType="1"/>
          </p:cNvSpPr>
          <p:nvPr/>
        </p:nvSpPr>
        <p:spPr bwMode="auto">
          <a:xfrm>
            <a:off x="7087706" y="4111982"/>
            <a:ext cx="1588" cy="152400"/>
          </a:xfrm>
          <a:prstGeom prst="line">
            <a:avLst/>
          </a:prstGeom>
          <a:noFill/>
          <a:ln w="9525">
            <a:solidFill>
              <a:srgbClr val="CC0000"/>
            </a:solidFill>
            <a:round/>
            <a:headEnd/>
            <a:tailEnd type="triangle" w="med" len="med"/>
          </a:ln>
        </p:spPr>
        <p:txBody>
          <a:bodyPr/>
          <a:lstStyle/>
          <a:p>
            <a:endParaRPr lang="en-US"/>
          </a:p>
        </p:txBody>
      </p:sp>
      <p:sp>
        <p:nvSpPr>
          <p:cNvPr id="29" name="Line 11"/>
          <p:cNvSpPr>
            <a:spLocks noChangeShapeType="1"/>
          </p:cNvSpPr>
          <p:nvPr/>
        </p:nvSpPr>
        <p:spPr bwMode="auto">
          <a:xfrm>
            <a:off x="6859106" y="4111982"/>
            <a:ext cx="1588" cy="304800"/>
          </a:xfrm>
          <a:prstGeom prst="line">
            <a:avLst/>
          </a:prstGeom>
          <a:noFill/>
          <a:ln w="9525">
            <a:solidFill>
              <a:srgbClr val="CC0000"/>
            </a:solidFill>
            <a:round/>
            <a:headEnd/>
            <a:tailEnd type="triangle" w="med" len="med"/>
          </a:ln>
        </p:spPr>
        <p:txBody>
          <a:bodyPr/>
          <a:lstStyle/>
          <a:p>
            <a:endParaRPr lang="en-US"/>
          </a:p>
        </p:txBody>
      </p:sp>
      <p:sp>
        <p:nvSpPr>
          <p:cNvPr id="30" name="Line 12"/>
          <p:cNvSpPr>
            <a:spLocks noChangeShapeType="1"/>
          </p:cNvSpPr>
          <p:nvPr/>
        </p:nvSpPr>
        <p:spPr bwMode="auto">
          <a:xfrm>
            <a:off x="6706706" y="4111982"/>
            <a:ext cx="1588" cy="457200"/>
          </a:xfrm>
          <a:prstGeom prst="line">
            <a:avLst/>
          </a:prstGeom>
          <a:noFill/>
          <a:ln w="9525">
            <a:solidFill>
              <a:srgbClr val="CC0000"/>
            </a:solidFill>
            <a:round/>
            <a:headEnd/>
            <a:tailEnd type="triangle" w="med" len="med"/>
          </a:ln>
        </p:spPr>
        <p:txBody>
          <a:bodyPr/>
          <a:lstStyle/>
          <a:p>
            <a:endParaRPr lang="en-US"/>
          </a:p>
        </p:txBody>
      </p:sp>
      <p:sp>
        <p:nvSpPr>
          <p:cNvPr id="31" name="Line 13"/>
          <p:cNvSpPr>
            <a:spLocks noChangeShapeType="1"/>
          </p:cNvSpPr>
          <p:nvPr/>
        </p:nvSpPr>
        <p:spPr bwMode="auto">
          <a:xfrm flipV="1">
            <a:off x="6478106" y="3426182"/>
            <a:ext cx="1600200" cy="1295400"/>
          </a:xfrm>
          <a:prstGeom prst="line">
            <a:avLst/>
          </a:prstGeom>
          <a:noFill/>
          <a:ln w="9525">
            <a:solidFill>
              <a:srgbClr val="CC0000"/>
            </a:solidFill>
            <a:round/>
            <a:headEnd/>
            <a:tailEnd/>
          </a:ln>
        </p:spPr>
        <p:txBody>
          <a:bodyPr/>
          <a:lstStyle/>
          <a:p>
            <a:endParaRPr lang="en-US"/>
          </a:p>
        </p:txBody>
      </p:sp>
      <p:graphicFrame>
        <p:nvGraphicFramePr>
          <p:cNvPr id="32" name="Object 31"/>
          <p:cNvGraphicFramePr>
            <a:graphicFrameLocks noChangeAspect="1"/>
          </p:cNvGraphicFramePr>
          <p:nvPr>
            <p:extLst>
              <p:ext uri="{D42A27DB-BD31-4B8C-83A1-F6EECF244321}">
                <p14:modId xmlns:p14="http://schemas.microsoft.com/office/powerpoint/2010/main" val="2942888795"/>
              </p:ext>
            </p:extLst>
          </p:nvPr>
        </p:nvGraphicFramePr>
        <p:xfrm>
          <a:off x="6400800" y="4800600"/>
          <a:ext cx="2560637" cy="592137"/>
        </p:xfrm>
        <a:graphic>
          <a:graphicData uri="http://schemas.openxmlformats.org/presentationml/2006/ole">
            <mc:AlternateContent xmlns:mc="http://schemas.openxmlformats.org/markup-compatibility/2006">
              <mc:Choice xmlns:v="urn:schemas-microsoft-com:vml" Requires="v">
                <p:oleObj spid="_x0000_s469011" name="Equation" r:id="rId12" imgW="1855800" imgH="420480" progId="">
                  <p:embed/>
                </p:oleObj>
              </mc:Choice>
              <mc:Fallback>
                <p:oleObj name="Equation" r:id="rId12" imgW="1855800" imgH="42048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4800600"/>
                        <a:ext cx="2560637"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2175794381"/>
              </p:ext>
            </p:extLst>
          </p:nvPr>
        </p:nvGraphicFramePr>
        <p:xfrm>
          <a:off x="3444875" y="3352800"/>
          <a:ext cx="957263" cy="557213"/>
        </p:xfrm>
        <a:graphic>
          <a:graphicData uri="http://schemas.openxmlformats.org/presentationml/2006/ole">
            <mc:AlternateContent xmlns:mc="http://schemas.openxmlformats.org/markup-compatibility/2006">
              <mc:Choice xmlns:v="urn:schemas-microsoft-com:vml" Requires="v">
                <p:oleObj spid="_x0000_s469012" name="Equation" r:id="rId14" imgW="685440" imgH="393120" progId="">
                  <p:embed/>
                </p:oleObj>
              </mc:Choice>
              <mc:Fallback>
                <p:oleObj name="Equation" r:id="rId14" imgW="685440" imgH="39312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44875" y="3352800"/>
                        <a:ext cx="957263"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581356621"/>
              </p:ext>
            </p:extLst>
          </p:nvPr>
        </p:nvGraphicFramePr>
        <p:xfrm>
          <a:off x="6188075" y="3352800"/>
          <a:ext cx="958850" cy="574675"/>
        </p:xfrm>
        <a:graphic>
          <a:graphicData uri="http://schemas.openxmlformats.org/presentationml/2006/ole">
            <mc:AlternateContent xmlns:mc="http://schemas.openxmlformats.org/markup-compatibility/2006">
              <mc:Choice xmlns:v="urn:schemas-microsoft-com:vml" Requires="v">
                <p:oleObj spid="_x0000_s469013" name="Equation" r:id="rId16" imgW="685440" imgH="411120" progId="Equation.DSMT4">
                  <p:embed/>
                </p:oleObj>
              </mc:Choice>
              <mc:Fallback>
                <p:oleObj name="Equation" r:id="rId16" imgW="685440" imgH="41112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8075" y="3352800"/>
                        <a:ext cx="95885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7467600" y="1219200"/>
            <a:ext cx="1676400" cy="369332"/>
          </a:xfrm>
          <a:prstGeom prst="rect">
            <a:avLst/>
          </a:prstGeom>
          <a:noFill/>
        </p:spPr>
        <p:txBody>
          <a:bodyPr wrap="square" rtlCol="0">
            <a:spAutoFit/>
          </a:bodyPr>
          <a:lstStyle/>
          <a:p>
            <a:r>
              <a:rPr lang="en-US" sz="1800" i="1" dirty="0" smtClean="0">
                <a:solidFill>
                  <a:srgbClr val="C00000"/>
                </a:solidFill>
                <a:latin typeface="+mn-lt"/>
              </a:rPr>
              <a:t>K(s)</a:t>
            </a:r>
            <a:r>
              <a:rPr lang="en-US" sz="1800" dirty="0" smtClean="0">
                <a:solidFill>
                  <a:srgbClr val="C00000"/>
                </a:solidFill>
                <a:latin typeface="+mn-lt"/>
              </a:rPr>
              <a:t> periodic!</a:t>
            </a:r>
          </a:p>
        </p:txBody>
      </p:sp>
    </p:spTree>
    <p:extLst>
      <p:ext uri="{BB962C8B-B14F-4D97-AF65-F5344CB8AC3E}">
        <p14:creationId xmlns:p14="http://schemas.microsoft.com/office/powerpoint/2010/main" val="426789345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Solution</a:t>
            </a:r>
            <a:endParaRPr lang="en-US" dirty="0"/>
          </a:p>
        </p:txBody>
      </p:sp>
      <p:sp>
        <p:nvSpPr>
          <p:cNvPr id="3" name="Content Placeholder 2"/>
          <p:cNvSpPr>
            <a:spLocks noGrp="1"/>
          </p:cNvSpPr>
          <p:nvPr>
            <p:ph idx="1"/>
          </p:nvPr>
        </p:nvSpPr>
        <p:spPr>
          <a:xfrm>
            <a:off x="503776" y="690225"/>
            <a:ext cx="8251825" cy="1138575"/>
          </a:xfrm>
        </p:spPr>
        <p:txBody>
          <a:bodyPr/>
          <a:lstStyle/>
          <a:p>
            <a:r>
              <a:rPr lang="en-US" sz="1800" dirty="0" smtClean="0"/>
              <a:t>These are second order homogeneous differential equations, so the explicit equations of motion will be linearly related to the initial conditions by </a:t>
            </a:r>
          </a:p>
          <a:p>
            <a:endParaRPr lang="en-US" sz="1800" dirty="0"/>
          </a:p>
          <a:p>
            <a:endParaRPr lang="en-US" sz="1800" dirty="0" smtClean="0"/>
          </a:p>
          <a:p>
            <a:endParaRPr lang="en-US" sz="1800" dirty="0"/>
          </a:p>
          <a:p>
            <a:endParaRPr lang="en-US" sz="1800" dirty="0" smtClean="0"/>
          </a:p>
          <a:p>
            <a:r>
              <a:rPr lang="en-US" sz="1800" dirty="0" smtClean="0"/>
              <a:t>Exactly as we would expect from our initial naïve treatment of the beam line elements.</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15990246"/>
              </p:ext>
            </p:extLst>
          </p:nvPr>
        </p:nvGraphicFramePr>
        <p:xfrm>
          <a:off x="1905000" y="1447800"/>
          <a:ext cx="5003800" cy="1143000"/>
        </p:xfrm>
        <a:graphic>
          <a:graphicData uri="http://schemas.openxmlformats.org/presentationml/2006/ole">
            <mc:AlternateContent xmlns:mc="http://schemas.openxmlformats.org/markup-compatibility/2006">
              <mc:Choice xmlns:v="urn:schemas-microsoft-com:vml" Requires="v">
                <p:oleObj spid="_x0000_s470021" name="Equation" r:id="rId3" imgW="2486520" imgH="557640" progId="Equation.DSMT4">
                  <p:embed/>
                </p:oleObj>
              </mc:Choice>
              <mc:Fallback>
                <p:oleObj name="Equation" r:id="rId3" imgW="2486520" imgH="557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447800"/>
                        <a:ext cx="50038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724037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Journey Begins…</a:t>
            </a:r>
            <a:endParaRPr lang="en-US" dirty="0"/>
          </a:p>
        </p:txBody>
      </p:sp>
      <p:sp>
        <p:nvSpPr>
          <p:cNvPr id="3" name="Content Placeholder 2"/>
          <p:cNvSpPr>
            <a:spLocks noGrp="1"/>
          </p:cNvSpPr>
          <p:nvPr>
            <p:ph idx="1"/>
          </p:nvPr>
        </p:nvSpPr>
        <p:spPr>
          <a:xfrm>
            <a:off x="503776" y="690225"/>
            <a:ext cx="8251825" cy="3162247"/>
          </a:xfrm>
        </p:spPr>
        <p:txBody>
          <a:bodyPr/>
          <a:lstStyle/>
          <a:p>
            <a:r>
              <a:rPr lang="en-US" dirty="0" smtClean="0"/>
              <a:t>We will tackle accelerator physics the way we tackle most problems in classical physics – </a:t>
            </a:r>
            <a:r>
              <a:rPr lang="en-US" dirty="0" err="1" smtClean="0"/>
              <a:t>ie</a:t>
            </a:r>
            <a:r>
              <a:rPr lang="en-US" dirty="0" smtClean="0"/>
              <a:t>, with 18</a:t>
            </a:r>
            <a:r>
              <a:rPr lang="en-US" baseline="30000" dirty="0" smtClean="0"/>
              <a:t>th</a:t>
            </a:r>
            <a:r>
              <a:rPr lang="en-US" dirty="0" smtClean="0"/>
              <a:t> and 19</a:t>
            </a:r>
            <a:r>
              <a:rPr lang="en-US" baseline="30000" dirty="0" smtClean="0"/>
              <a:t>th</a:t>
            </a:r>
            <a:r>
              <a:rPr lang="en-US" dirty="0" smtClean="0"/>
              <a:t> century mathematics!</a:t>
            </a:r>
          </a:p>
          <a:p>
            <a:pPr lvl="1"/>
            <a:r>
              <a:rPr lang="en-US" dirty="0" smtClean="0"/>
              <a:t>Calculate ideal equilibrium trajectory</a:t>
            </a:r>
          </a:p>
          <a:p>
            <a:pPr lvl="1"/>
            <a:r>
              <a:rPr lang="en-US" dirty="0" smtClean="0"/>
              <a:t>Use linear approximations for deviations from this trajectory</a:t>
            </a:r>
          </a:p>
          <a:p>
            <a:pPr lvl="1"/>
            <a:r>
              <a:rPr lang="en-US" dirty="0" smtClean="0"/>
              <a:t>Solve for motion</a:t>
            </a:r>
          </a:p>
          <a:p>
            <a:pPr lvl="1"/>
            <a:r>
              <a:rPr lang="en-US" dirty="0" smtClean="0"/>
              <a:t>Treat everything else as a perturbation to this</a:t>
            </a:r>
          </a:p>
          <a:p>
            <a:r>
              <a:rPr lang="en-US" dirty="0" smtClean="0"/>
              <a:t>As we discussed in our last lecture, the linear term in the expansion of the magnetic field is associated with the quadrupole, so let’s start there…</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a:t>
            </a:fld>
            <a:endParaRPr lang="en-US"/>
          </a:p>
        </p:txBody>
      </p:sp>
      <p:sp>
        <p:nvSpPr>
          <p:cNvPr id="7" name="Date Placeholder 6"/>
          <p:cNvSpPr>
            <a:spLocks noGrp="1"/>
          </p:cNvSpPr>
          <p:nvPr>
            <p:ph type="dt" sz="half" idx="10"/>
          </p:nvPr>
        </p:nvSpPr>
        <p:spPr/>
        <p:txBody>
          <a:bodyPr/>
          <a:lstStyle/>
          <a:p>
            <a:pPr>
              <a:defRPr/>
            </a:pPr>
            <a:r>
              <a:rPr lang="en-US" smtClean="0"/>
              <a:t>USPAS, Ft. Collins, CO June 13-24, 2016</a:t>
            </a:r>
            <a:endParaRPr lang="en-US" dirty="0"/>
          </a:p>
        </p:txBody>
      </p:sp>
    </p:spTree>
    <p:extLst>
      <p:ext uri="{BB962C8B-B14F-4D97-AF65-F5344CB8AC3E}">
        <p14:creationId xmlns:p14="http://schemas.microsoft.com/office/powerpoint/2010/main" val="207133702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Piecewise Solution</a:t>
            </a:r>
            <a:endParaRPr lang="en-US" dirty="0"/>
          </a:p>
        </p:txBody>
      </p:sp>
      <p:sp>
        <p:nvSpPr>
          <p:cNvPr id="3" name="Content Placeholder 2"/>
          <p:cNvSpPr>
            <a:spLocks noGrp="1"/>
          </p:cNvSpPr>
          <p:nvPr>
            <p:ph idx="1"/>
          </p:nvPr>
        </p:nvSpPr>
        <p:spPr>
          <a:xfrm>
            <a:off x="503776" y="690225"/>
            <a:ext cx="8251825" cy="449027"/>
          </a:xfrm>
        </p:spPr>
        <p:txBody>
          <a:bodyPr/>
          <a:lstStyle/>
          <a:p>
            <a:r>
              <a:rPr lang="en-US" sz="2000" dirty="0" smtClean="0"/>
              <a:t>Again, these equations are in the form</a:t>
            </a:r>
          </a:p>
          <a:p>
            <a:endParaRPr lang="en-US" sz="2000" dirty="0" smtClean="0"/>
          </a:p>
          <a:p>
            <a:r>
              <a:rPr lang="en-US" sz="2000" dirty="0" smtClean="0"/>
              <a:t>For </a:t>
            </a:r>
            <a:r>
              <a:rPr lang="en-US" sz="2000" i="1" dirty="0" smtClean="0"/>
              <a:t>K</a:t>
            </a:r>
            <a:r>
              <a:rPr lang="en-US" sz="2000" dirty="0" smtClean="0"/>
              <a:t> constant, these equations are quite simple.  For K&gt;0 (focusing), it’s just a harmonic oscillator and we write</a:t>
            </a:r>
          </a:p>
          <a:p>
            <a:endParaRPr lang="en-US" sz="2000" dirty="0" smtClean="0"/>
          </a:p>
          <a:p>
            <a:endParaRPr lang="en-US" sz="2000" dirty="0" smtClean="0"/>
          </a:p>
          <a:p>
            <a:endParaRPr lang="en-US" sz="2000" dirty="0" smtClean="0"/>
          </a:p>
          <a:p>
            <a:r>
              <a:rPr lang="en-US" sz="2000" dirty="0" smtClean="0"/>
              <a:t>In terms if initial conditions, we identify</a:t>
            </a:r>
            <a:br>
              <a:rPr lang="en-US" sz="2000" dirty="0" smtClean="0"/>
            </a:br>
            <a:r>
              <a:rPr lang="en-US" sz="2000" dirty="0" smtClean="0"/>
              <a:t>and write</a:t>
            </a:r>
          </a:p>
          <a:p>
            <a:endParaRPr lang="en-US" sz="2000" dirty="0" smtClean="0"/>
          </a:p>
          <a:p>
            <a:pPr>
              <a:buNone/>
            </a:pPr>
            <a:endParaRPr lang="en-US" sz="2000" dirty="0" smtClean="0"/>
          </a:p>
          <a:p>
            <a:endParaRPr lang="en-US" sz="2000" dirty="0" smtClean="0"/>
          </a:p>
          <a:p>
            <a:pPr>
              <a:buNone/>
            </a:pPr>
            <a:endParaRPr lang="en-US" sz="20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20</a:t>
            </a:fld>
            <a:endParaRPr lang="en-US"/>
          </a:p>
        </p:txBody>
      </p:sp>
      <p:graphicFrame>
        <p:nvGraphicFramePr>
          <p:cNvPr id="7" name="Object 6"/>
          <p:cNvGraphicFramePr>
            <a:graphicFrameLocks noChangeAspect="1"/>
          </p:cNvGraphicFramePr>
          <p:nvPr/>
        </p:nvGraphicFramePr>
        <p:xfrm>
          <a:off x="1111708" y="2218544"/>
          <a:ext cx="7220529" cy="959371"/>
        </p:xfrm>
        <a:graphic>
          <a:graphicData uri="http://schemas.openxmlformats.org/presentationml/2006/ole">
            <mc:AlternateContent xmlns:mc="http://schemas.openxmlformats.org/markup-compatibility/2006">
              <mc:Choice xmlns:v="urn:schemas-microsoft-com:vml" Requires="v">
                <p:oleObj spid="_x0000_s471054" name="Equation" r:id="rId3" imgW="3631695" imgH="482278" progId="Equation.3">
                  <p:embed/>
                </p:oleObj>
              </mc:Choice>
              <mc:Fallback>
                <p:oleObj name="Equation" r:id="rId3" imgW="3631695" imgH="48227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708" y="2218544"/>
                        <a:ext cx="7220529" cy="959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43" name="Object 3"/>
          <p:cNvGraphicFramePr>
            <a:graphicFrameLocks noChangeAspect="1"/>
          </p:cNvGraphicFramePr>
          <p:nvPr/>
        </p:nvGraphicFramePr>
        <p:xfrm>
          <a:off x="5591358" y="3125424"/>
          <a:ext cx="1689100" cy="733425"/>
        </p:xfrm>
        <a:graphic>
          <a:graphicData uri="http://schemas.openxmlformats.org/presentationml/2006/ole">
            <mc:AlternateContent xmlns:mc="http://schemas.openxmlformats.org/markup-compatibility/2006">
              <mc:Choice xmlns:v="urn:schemas-microsoft-com:vml" Requires="v">
                <p:oleObj spid="_x0000_s471055" name="Equation" r:id="rId5" imgW="965108" imgH="418893" progId="Equation.3">
                  <p:embed/>
                </p:oleObj>
              </mc:Choice>
              <mc:Fallback>
                <p:oleObj name="Equation" r:id="rId5" imgW="965108" imgH="41889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358" y="3125424"/>
                        <a:ext cx="16891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44" name="Object 4"/>
          <p:cNvGraphicFramePr>
            <a:graphicFrameLocks noChangeAspect="1"/>
          </p:cNvGraphicFramePr>
          <p:nvPr/>
        </p:nvGraphicFramePr>
        <p:xfrm>
          <a:off x="1627523" y="4098924"/>
          <a:ext cx="6190273" cy="1387475"/>
        </p:xfrm>
        <a:graphic>
          <a:graphicData uri="http://schemas.openxmlformats.org/presentationml/2006/ole">
            <mc:AlternateContent xmlns:mc="http://schemas.openxmlformats.org/markup-compatibility/2006">
              <mc:Choice xmlns:v="urn:schemas-microsoft-com:vml" Requires="v">
                <p:oleObj spid="_x0000_s471056" name="Equation" r:id="rId7" imgW="2946033" imgH="660308" progId="Equation.3">
                  <p:embed/>
                </p:oleObj>
              </mc:Choice>
              <mc:Fallback>
                <p:oleObj name="Equation" r:id="rId7" imgW="2946033" imgH="6603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7523" y="4098924"/>
                        <a:ext cx="6190273"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46" name="Object 6"/>
          <p:cNvGraphicFramePr>
            <a:graphicFrameLocks noChangeAspect="1"/>
          </p:cNvGraphicFramePr>
          <p:nvPr>
            <p:extLst>
              <p:ext uri="{D42A27DB-BD31-4B8C-83A1-F6EECF244321}">
                <p14:modId xmlns:p14="http://schemas.microsoft.com/office/powerpoint/2010/main" val="830507550"/>
              </p:ext>
            </p:extLst>
          </p:nvPr>
        </p:nvGraphicFramePr>
        <p:xfrm>
          <a:off x="5486400" y="609600"/>
          <a:ext cx="2223815" cy="494181"/>
        </p:xfrm>
        <a:graphic>
          <a:graphicData uri="http://schemas.openxmlformats.org/presentationml/2006/ole">
            <mc:AlternateContent xmlns:mc="http://schemas.openxmlformats.org/markup-compatibility/2006">
              <mc:Choice xmlns:v="urn:schemas-microsoft-com:vml" Requires="v">
                <p:oleObj spid="_x0000_s471057" name="Equation" r:id="rId9" imgW="913849" imgH="203261" progId="Equation.DSMT4">
                  <p:embed/>
                </p:oleObj>
              </mc:Choice>
              <mc:Fallback>
                <p:oleObj name="Equation" r:id="rId9" imgW="913849" imgH="20326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609600"/>
                        <a:ext cx="2223815" cy="494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181193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776" y="225530"/>
            <a:ext cx="8251825" cy="449027"/>
          </a:xfrm>
        </p:spPr>
        <p:txBody>
          <a:bodyPr/>
          <a:lstStyle/>
          <a:p>
            <a:r>
              <a:rPr lang="en-US" sz="1800" dirty="0" smtClean="0"/>
              <a:t>For K&lt;0 (defocusing), the solution becomes</a:t>
            </a:r>
          </a:p>
          <a:p>
            <a:endParaRPr lang="en-US" sz="1800" dirty="0" smtClean="0"/>
          </a:p>
          <a:p>
            <a:endParaRPr lang="en-US" sz="1800" dirty="0" smtClean="0"/>
          </a:p>
          <a:p>
            <a:pPr>
              <a:buNone/>
            </a:pPr>
            <a:endParaRPr lang="en-US" sz="1800" dirty="0" smtClean="0"/>
          </a:p>
          <a:p>
            <a:endParaRPr lang="en-US" sz="1800" dirty="0" smtClean="0"/>
          </a:p>
          <a:p>
            <a:endParaRPr lang="en-US" sz="1800" dirty="0" smtClean="0"/>
          </a:p>
          <a:p>
            <a:r>
              <a:rPr lang="en-US" sz="1800" dirty="0" smtClean="0"/>
              <a:t>For K=0 (a “drift”), the solution is simply</a:t>
            </a:r>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We can now express the transfer matrix of an arbitrarily complex beam line with</a:t>
            </a:r>
          </a:p>
          <a:p>
            <a:endParaRPr lang="en-US" sz="1800" dirty="0" smtClean="0"/>
          </a:p>
          <a:p>
            <a:endParaRPr lang="en-US" sz="1800" dirty="0" smtClean="0"/>
          </a:p>
          <a:p>
            <a:r>
              <a:rPr lang="en-US" sz="1800" dirty="0" smtClean="0"/>
              <a:t>But there’s a limit to what we can do with this</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21</a:t>
            </a:fld>
            <a:endParaRPr lang="en-US"/>
          </a:p>
        </p:txBody>
      </p:sp>
      <p:graphicFrame>
        <p:nvGraphicFramePr>
          <p:cNvPr id="420866" name="Object 2"/>
          <p:cNvGraphicFramePr>
            <a:graphicFrameLocks noChangeAspect="1"/>
          </p:cNvGraphicFramePr>
          <p:nvPr>
            <p:extLst>
              <p:ext uri="{D42A27DB-BD31-4B8C-83A1-F6EECF244321}">
                <p14:modId xmlns:p14="http://schemas.microsoft.com/office/powerpoint/2010/main" val="3624284527"/>
              </p:ext>
            </p:extLst>
          </p:nvPr>
        </p:nvGraphicFramePr>
        <p:xfrm>
          <a:off x="914400" y="609600"/>
          <a:ext cx="7326312" cy="1801824"/>
        </p:xfrm>
        <a:graphic>
          <a:graphicData uri="http://schemas.openxmlformats.org/presentationml/2006/ole">
            <mc:AlternateContent xmlns:mc="http://schemas.openxmlformats.org/markup-compatibility/2006">
              <mc:Choice xmlns:v="urn:schemas-microsoft-com:vml" Requires="v">
                <p:oleObj spid="_x0000_s472075" name="Equation" r:id="rId3" imgW="3757680" imgH="914040" progId="">
                  <p:embed/>
                </p:oleObj>
              </mc:Choice>
              <mc:Fallback>
                <p:oleObj name="Equation" r:id="rId3" imgW="3757680" imgH="9140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09600"/>
                        <a:ext cx="7326312" cy="18018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67" name="Object 3"/>
          <p:cNvGraphicFramePr>
            <a:graphicFrameLocks noChangeAspect="1"/>
          </p:cNvGraphicFramePr>
          <p:nvPr>
            <p:extLst>
              <p:ext uri="{D42A27DB-BD31-4B8C-83A1-F6EECF244321}">
                <p14:modId xmlns:p14="http://schemas.microsoft.com/office/powerpoint/2010/main" val="3757974961"/>
              </p:ext>
            </p:extLst>
          </p:nvPr>
        </p:nvGraphicFramePr>
        <p:xfrm>
          <a:off x="2514600" y="2743200"/>
          <a:ext cx="3647605" cy="1718061"/>
        </p:xfrm>
        <a:graphic>
          <a:graphicData uri="http://schemas.openxmlformats.org/presentationml/2006/ole">
            <mc:AlternateContent xmlns:mc="http://schemas.openxmlformats.org/markup-compatibility/2006">
              <mc:Choice xmlns:v="urn:schemas-microsoft-com:vml" Requires="v">
                <p:oleObj spid="_x0000_s472076" name="Equation" r:id="rId5" imgW="1510772" imgH="711016" progId="Equation.3">
                  <p:embed/>
                </p:oleObj>
              </mc:Choice>
              <mc:Fallback>
                <p:oleObj name="Equation" r:id="rId5" imgW="1510772" imgH="71101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743200"/>
                        <a:ext cx="3647605" cy="17180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68" name="Object 4"/>
          <p:cNvGraphicFramePr>
            <a:graphicFrameLocks noChangeAspect="1"/>
          </p:cNvGraphicFramePr>
          <p:nvPr/>
        </p:nvGraphicFramePr>
        <p:xfrm>
          <a:off x="2750382" y="4977385"/>
          <a:ext cx="3236913" cy="588962"/>
        </p:xfrm>
        <a:graphic>
          <a:graphicData uri="http://schemas.openxmlformats.org/presentationml/2006/ole">
            <mc:AlternateContent xmlns:mc="http://schemas.openxmlformats.org/markup-compatibility/2006">
              <mc:Choice xmlns:v="urn:schemas-microsoft-com:vml" Requires="v">
                <p:oleObj spid="_x0000_s472077" name="Equation" r:id="rId7" imgW="1257231" imgH="228738" progId="Equation.DSMT4">
                  <p:embed/>
                </p:oleObj>
              </mc:Choice>
              <mc:Fallback>
                <p:oleObj name="Equation" r:id="rId7" imgW="1257231" imgH="22873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0382" y="4977385"/>
                        <a:ext cx="3236913"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10059"/>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Form Solution</a:t>
            </a:r>
            <a:endParaRPr lang="en-US" dirty="0"/>
          </a:p>
        </p:txBody>
      </p:sp>
      <p:sp>
        <p:nvSpPr>
          <p:cNvPr id="3" name="Content Placeholder 2"/>
          <p:cNvSpPr>
            <a:spLocks noGrp="1"/>
          </p:cNvSpPr>
          <p:nvPr>
            <p:ph idx="1"/>
          </p:nvPr>
        </p:nvSpPr>
        <p:spPr>
          <a:xfrm>
            <a:off x="503776" y="690225"/>
            <a:ext cx="8640224" cy="427375"/>
          </a:xfrm>
        </p:spPr>
        <p:txBody>
          <a:bodyPr/>
          <a:lstStyle/>
          <a:p>
            <a:r>
              <a:rPr lang="en-US" sz="1800" dirty="0" smtClean="0"/>
              <a:t>Looking at our Hill’s equation</a:t>
            </a:r>
          </a:p>
          <a:p>
            <a:pPr>
              <a:buNone/>
            </a:pPr>
            <a:endParaRPr lang="en-US" sz="1600" dirty="0" smtClean="0">
              <a:solidFill>
                <a:schemeClr val="bg1">
                  <a:lumMod val="65000"/>
                </a:schemeClr>
              </a:solidFill>
            </a:endParaRPr>
          </a:p>
          <a:p>
            <a:pPr>
              <a:buNone/>
            </a:pPr>
            <a:endParaRPr lang="en-US" sz="1600" dirty="0" smtClean="0">
              <a:solidFill>
                <a:schemeClr val="bg1">
                  <a:lumMod val="65000"/>
                </a:schemeClr>
              </a:solidFill>
            </a:endParaRPr>
          </a:p>
          <a:p>
            <a:r>
              <a:rPr lang="en-US" sz="1600" dirty="0" smtClean="0">
                <a:solidFill>
                  <a:srgbClr val="000000"/>
                </a:solidFill>
              </a:rPr>
              <a:t>If </a:t>
            </a:r>
            <a:r>
              <a:rPr lang="en-US" sz="1600" i="1" dirty="0" smtClean="0">
                <a:solidFill>
                  <a:srgbClr val="000000"/>
                </a:solidFill>
              </a:rPr>
              <a:t>K</a:t>
            </a:r>
            <a:r>
              <a:rPr lang="en-US" sz="1600" dirty="0" smtClean="0">
                <a:solidFill>
                  <a:srgbClr val="000000"/>
                </a:solidFill>
              </a:rPr>
              <a:t> is a constant </a:t>
            </a:r>
            <a:r>
              <a:rPr lang="en-US" sz="1600" i="1" dirty="0" smtClean="0">
                <a:solidFill>
                  <a:srgbClr val="000000"/>
                </a:solidFill>
              </a:rPr>
              <a:t>&gt;0</a:t>
            </a:r>
            <a:r>
              <a:rPr lang="en-US" sz="1600" dirty="0" smtClean="0">
                <a:solidFill>
                  <a:srgbClr val="000000"/>
                </a:solidFill>
              </a:rPr>
              <a:t>, then                                     so try a solution of the form</a:t>
            </a:r>
          </a:p>
          <a:p>
            <a:endParaRPr lang="en-US" sz="1600" dirty="0" smtClean="0">
              <a:solidFill>
                <a:schemeClr val="bg1">
                  <a:lumMod val="65000"/>
                </a:schemeClr>
              </a:solidFill>
            </a:endParaRPr>
          </a:p>
          <a:p>
            <a:endParaRPr lang="en-US" sz="1800" dirty="0" smtClean="0">
              <a:solidFill>
                <a:schemeClr val="bg1">
                  <a:lumMod val="65000"/>
                </a:schemeClr>
              </a:solidFill>
            </a:endParaRPr>
          </a:p>
          <a:p>
            <a:r>
              <a:rPr lang="en-US" sz="1800" dirty="0" smtClean="0">
                <a:solidFill>
                  <a:srgbClr val="000000"/>
                </a:solidFill>
              </a:rPr>
              <a:t>If we plug this into the equations of motion (and do a lot of math), we find that in terms of our Twiss parameterization</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22</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179089616"/>
              </p:ext>
            </p:extLst>
          </p:nvPr>
        </p:nvGraphicFramePr>
        <p:xfrm>
          <a:off x="839699" y="1137169"/>
          <a:ext cx="4198748" cy="409535"/>
        </p:xfrm>
        <a:graphic>
          <a:graphicData uri="http://schemas.openxmlformats.org/presentationml/2006/ole">
            <mc:AlternateContent xmlns:mc="http://schemas.openxmlformats.org/markup-compatibility/2006">
              <mc:Choice xmlns:v="urn:schemas-microsoft-com:vml" Requires="v">
                <p:oleObj spid="_x0000_s473111" name="Equation" r:id="rId3" imgW="2082341" imgH="203384" progId="Equation.3">
                  <p:embed/>
                </p:oleObj>
              </mc:Choice>
              <mc:Fallback>
                <p:oleObj name="Equation" r:id="rId3" imgW="2082341" imgH="2033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699" y="1137169"/>
                        <a:ext cx="4198748" cy="409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4548" name="Object 4"/>
          <p:cNvGraphicFramePr>
            <a:graphicFrameLocks noChangeAspect="1"/>
          </p:cNvGraphicFramePr>
          <p:nvPr/>
        </p:nvGraphicFramePr>
        <p:xfrm>
          <a:off x="748001" y="2168092"/>
          <a:ext cx="3193046" cy="418090"/>
        </p:xfrm>
        <a:graphic>
          <a:graphicData uri="http://schemas.openxmlformats.org/presentationml/2006/ole">
            <mc:AlternateContent xmlns:mc="http://schemas.openxmlformats.org/markup-compatibility/2006">
              <mc:Choice xmlns:v="urn:schemas-microsoft-com:vml" Requires="v">
                <p:oleObj spid="_x0000_s473112" name="Equation" r:id="rId5" imgW="1650770" imgH="216061" progId="Equation.3">
                  <p:embed/>
                </p:oleObj>
              </mc:Choice>
              <mc:Fallback>
                <p:oleObj name="Equation" r:id="rId5" imgW="1650770" imgH="21606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001" y="2168092"/>
                        <a:ext cx="3193046" cy="418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4554" name="Object 10"/>
          <p:cNvGraphicFramePr>
            <a:graphicFrameLocks noChangeAspect="1"/>
          </p:cNvGraphicFramePr>
          <p:nvPr/>
        </p:nvGraphicFramePr>
        <p:xfrm>
          <a:off x="3255819" y="1635124"/>
          <a:ext cx="2165350" cy="381000"/>
        </p:xfrm>
        <a:graphic>
          <a:graphicData uri="http://schemas.openxmlformats.org/presentationml/2006/ole">
            <mc:AlternateContent xmlns:mc="http://schemas.openxmlformats.org/markup-compatibility/2006">
              <mc:Choice xmlns:v="urn:schemas-microsoft-com:vml" Requires="v">
                <p:oleObj spid="_x0000_s473113" name="Equation" r:id="rId7" imgW="1371324" imgH="241415" progId="Equation.3">
                  <p:embed/>
                </p:oleObj>
              </mc:Choice>
              <mc:Fallback>
                <p:oleObj name="Equation" r:id="rId7" imgW="1371324" imgH="2414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5819" y="1635124"/>
                        <a:ext cx="21653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4556" name="Object 12"/>
          <p:cNvGraphicFramePr>
            <a:graphicFrameLocks noChangeAspect="1"/>
          </p:cNvGraphicFramePr>
          <p:nvPr/>
        </p:nvGraphicFramePr>
        <p:xfrm>
          <a:off x="5780954" y="2029258"/>
          <a:ext cx="2968625" cy="682625"/>
        </p:xfrm>
        <a:graphic>
          <a:graphicData uri="http://schemas.openxmlformats.org/presentationml/2006/ole">
            <mc:AlternateContent xmlns:mc="http://schemas.openxmlformats.org/markup-compatibility/2006">
              <mc:Choice xmlns:v="urn:schemas-microsoft-com:vml" Requires="v">
                <p:oleObj spid="_x0000_s473114" name="Equation" r:id="rId9" imgW="1878957" imgH="431570" progId="Equation.3">
                  <p:embed/>
                </p:oleObj>
              </mc:Choice>
              <mc:Fallback>
                <p:oleObj name="Equation" r:id="rId9" imgW="1878957" imgH="43157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0954" y="2029258"/>
                        <a:ext cx="2968625" cy="6826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3729577968"/>
              </p:ext>
            </p:extLst>
          </p:nvPr>
        </p:nvGraphicFramePr>
        <p:xfrm>
          <a:off x="3733799" y="3276600"/>
          <a:ext cx="4022023" cy="2126673"/>
        </p:xfrm>
        <a:graphic>
          <a:graphicData uri="http://schemas.openxmlformats.org/presentationml/2006/ole">
            <mc:AlternateContent xmlns:mc="http://schemas.openxmlformats.org/markup-compatibility/2006">
              <mc:Choice xmlns:v="urn:schemas-microsoft-com:vml" Requires="v">
                <p:oleObj spid="_x0000_s473115" name="Equation" r:id="rId11" imgW="2501234" imgH="1320616" progId="Equation.3">
                  <p:embed/>
                </p:oleObj>
              </mc:Choice>
              <mc:Fallback>
                <p:oleObj name="Equation" r:id="rId11" imgW="2501234" imgH="132061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799" y="3276600"/>
                        <a:ext cx="4022023" cy="21266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2006189551"/>
              </p:ext>
            </p:extLst>
          </p:nvPr>
        </p:nvGraphicFramePr>
        <p:xfrm>
          <a:off x="2057400" y="5486400"/>
          <a:ext cx="4335463" cy="825500"/>
        </p:xfrm>
        <a:graphic>
          <a:graphicData uri="http://schemas.openxmlformats.org/presentationml/2006/ole">
            <mc:AlternateContent xmlns:mc="http://schemas.openxmlformats.org/markup-compatibility/2006">
              <mc:Choice xmlns:v="urn:schemas-microsoft-com:vml" Requires="v">
                <p:oleObj spid="_x0000_s473116" name="Equation" r:id="rId13" imgW="2603201" imgH="494956" progId="Equation.3">
                  <p:embed/>
                </p:oleObj>
              </mc:Choice>
              <mc:Fallback>
                <p:oleObj name="Equation" r:id="rId13" imgW="2603201" imgH="49495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5486400"/>
                        <a:ext cx="43354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534371303"/>
              </p:ext>
            </p:extLst>
          </p:nvPr>
        </p:nvGraphicFramePr>
        <p:xfrm>
          <a:off x="1219200" y="3657600"/>
          <a:ext cx="1344467" cy="439220"/>
        </p:xfrm>
        <a:graphic>
          <a:graphicData uri="http://schemas.openxmlformats.org/presentationml/2006/ole">
            <mc:AlternateContent xmlns:mc="http://schemas.openxmlformats.org/markup-compatibility/2006">
              <mc:Choice xmlns:v="urn:schemas-microsoft-com:vml" Requires="v">
                <p:oleObj spid="_x0000_s473117" name="Equation" r:id="rId15" imgW="621902" imgH="203261" progId="Equation.DSMT4">
                  <p:embed/>
                </p:oleObj>
              </mc:Choice>
              <mc:Fallback>
                <p:oleObj name="Equation" r:id="rId15" imgW="621902" imgH="20326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3657600"/>
                        <a:ext cx="1344467" cy="439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938067" y="4408054"/>
            <a:ext cx="2142837" cy="646331"/>
          </a:xfrm>
          <a:prstGeom prst="rect">
            <a:avLst/>
          </a:prstGeom>
          <a:noFill/>
        </p:spPr>
        <p:txBody>
          <a:bodyPr wrap="square" rtlCol="0">
            <a:spAutoFit/>
          </a:bodyPr>
          <a:lstStyle/>
          <a:p>
            <a:r>
              <a:rPr lang="en-US" sz="1800" dirty="0" smtClean="0">
                <a:solidFill>
                  <a:srgbClr val="C00000"/>
                </a:solidFill>
                <a:latin typeface="+mn-lt"/>
              </a:rPr>
              <a:t>Phase advance over one period</a:t>
            </a:r>
          </a:p>
        </p:txBody>
      </p:sp>
      <p:sp>
        <p:nvSpPr>
          <p:cNvPr id="17" name="Rectangle 16"/>
          <p:cNvSpPr/>
          <p:nvPr/>
        </p:nvSpPr>
        <p:spPr>
          <a:xfrm>
            <a:off x="3965864" y="5467494"/>
            <a:ext cx="2540000" cy="895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747164" y="5841999"/>
            <a:ext cx="2286000" cy="646331"/>
          </a:xfrm>
          <a:prstGeom prst="rect">
            <a:avLst/>
          </a:prstGeom>
          <a:noFill/>
        </p:spPr>
        <p:txBody>
          <a:bodyPr wrap="square" rtlCol="0">
            <a:spAutoFit/>
          </a:bodyPr>
          <a:lstStyle/>
          <a:p>
            <a:r>
              <a:rPr lang="en-US" sz="1800" dirty="0" smtClean="0">
                <a:solidFill>
                  <a:srgbClr val="FF0000"/>
                </a:solidFill>
                <a:latin typeface="+mn-lt"/>
              </a:rPr>
              <a:t>Super important!</a:t>
            </a:r>
          </a:p>
          <a:p>
            <a:r>
              <a:rPr lang="en-US" sz="1800" dirty="0" smtClean="0">
                <a:solidFill>
                  <a:srgbClr val="FF0000"/>
                </a:solidFill>
                <a:latin typeface="+mn-lt"/>
              </a:rPr>
              <a:t>Remember forever!</a:t>
            </a:r>
          </a:p>
        </p:txBody>
      </p:sp>
      <p:cxnSp>
        <p:nvCxnSpPr>
          <p:cNvPr id="19" name="Straight Arrow Connector 18"/>
          <p:cNvCxnSpPr/>
          <p:nvPr/>
        </p:nvCxnSpPr>
        <p:spPr>
          <a:xfrm flipH="1" flipV="1">
            <a:off x="6539345" y="5735782"/>
            <a:ext cx="267856" cy="1570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28058" y="4042310"/>
            <a:ext cx="221673" cy="341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3745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a:defRPr/>
            </a:pPr>
            <a:r>
              <a:rPr lang="en-US" dirty="0" err="1"/>
              <a:t>Betatron</a:t>
            </a:r>
            <a:r>
              <a:rPr lang="en-US" dirty="0"/>
              <a:t> </a:t>
            </a:r>
            <a:r>
              <a:rPr lang="en-US" dirty="0" smtClean="0"/>
              <a:t>motion </a:t>
            </a:r>
            <a:r>
              <a:rPr lang="en-US" dirty="0" smtClean="0">
                <a:solidFill>
                  <a:srgbClr val="FF0000"/>
                </a:solidFill>
              </a:rPr>
              <a:t>(this is the page to remember!)</a:t>
            </a:r>
            <a:endParaRPr lang="en-US" dirty="0">
              <a:solidFill>
                <a:srgbClr val="FF0000"/>
              </a:solidFill>
            </a:endParaRPr>
          </a:p>
        </p:txBody>
      </p:sp>
      <p:sp>
        <p:nvSpPr>
          <p:cNvPr id="23" name="Content Placeholder 22"/>
          <p:cNvSpPr>
            <a:spLocks noGrp="1"/>
          </p:cNvSpPr>
          <p:nvPr>
            <p:ph idx="1"/>
          </p:nvPr>
        </p:nvSpPr>
        <p:spPr>
          <a:xfrm>
            <a:off x="424260" y="625435"/>
            <a:ext cx="8355012" cy="746165"/>
          </a:xfrm>
        </p:spPr>
        <p:txBody>
          <a:bodyPr/>
          <a:lstStyle/>
          <a:p>
            <a:r>
              <a:rPr lang="en-US" sz="2000" dirty="0" smtClean="0"/>
              <a:t>Generally, we find that we can describe particle motion in terms of initial conditions and a “beta function” </a:t>
            </a:r>
            <a:r>
              <a:rPr lang="el-GR" sz="2000" i="1" dirty="0" smtClean="0"/>
              <a:t>β</a:t>
            </a:r>
            <a:r>
              <a:rPr lang="en-US" sz="2000" dirty="0" smtClean="0"/>
              <a:t>(s), which is only a function of location in the nominal path.</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34820" name="Object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048000" y="2971800"/>
            <a:ext cx="1728787" cy="952086"/>
          </a:xfrm>
          <a:prstGeom prst="rect">
            <a:avLst/>
          </a:prstGeom>
          <a:noFill/>
          <a:ln w="9525">
            <a:noFill/>
            <a:miter lim="800000"/>
            <a:headEnd/>
            <a:tailEnd/>
          </a:ln>
        </p:spPr>
      </p:pic>
      <p:sp>
        <p:nvSpPr>
          <p:cNvPr id="34822" name="Text Box 6"/>
          <p:cNvSpPr txBox="1">
            <a:spLocks noChangeArrowheads="1"/>
          </p:cNvSpPr>
          <p:nvPr/>
        </p:nvSpPr>
        <p:spPr bwMode="auto">
          <a:xfrm>
            <a:off x="5484813" y="3009602"/>
            <a:ext cx="3659187" cy="1323439"/>
          </a:xfrm>
          <a:prstGeom prst="rect">
            <a:avLst/>
          </a:prstGeom>
          <a:noFill/>
          <a:ln w="9525">
            <a:solidFill>
              <a:srgbClr val="009900"/>
            </a:solidFill>
            <a:miter lim="800000"/>
            <a:headEnd/>
            <a:tailEnd/>
          </a:ln>
        </p:spPr>
        <p:txBody>
          <a:bodyPr>
            <a:spAutoFit/>
          </a:bodyPr>
          <a:lstStyle/>
          <a:p>
            <a:pPr>
              <a:spcBef>
                <a:spcPct val="50000"/>
              </a:spcBef>
            </a:pPr>
            <a:r>
              <a:rPr lang="en-US" sz="2000" dirty="0"/>
              <a:t>The “betatron function” </a:t>
            </a:r>
            <a:r>
              <a:rPr lang="el-GR" sz="2000" i="1" dirty="0" smtClean="0"/>
              <a:t>β</a:t>
            </a:r>
            <a:r>
              <a:rPr lang="en-US" sz="2000" i="1" dirty="0" smtClean="0">
                <a:solidFill>
                  <a:srgbClr val="009900"/>
                </a:solidFill>
                <a:latin typeface="Symbol" pitchFamily="18" charset="2"/>
              </a:rPr>
              <a:t>(</a:t>
            </a:r>
            <a:r>
              <a:rPr lang="en-US" sz="2000" i="1" dirty="0" smtClean="0">
                <a:solidFill>
                  <a:srgbClr val="009900"/>
                </a:solidFill>
              </a:rPr>
              <a:t>s</a:t>
            </a:r>
            <a:r>
              <a:rPr lang="en-US" sz="2000" i="1" dirty="0">
                <a:solidFill>
                  <a:srgbClr val="009900"/>
                </a:solidFill>
                <a:latin typeface="Symbol" pitchFamily="18" charset="2"/>
              </a:rPr>
              <a:t>)</a:t>
            </a:r>
            <a:r>
              <a:rPr lang="en-US" sz="2000" dirty="0"/>
              <a:t> is effectively the </a:t>
            </a:r>
            <a:r>
              <a:rPr lang="en-US" sz="2000" dirty="0">
                <a:solidFill>
                  <a:srgbClr val="009900"/>
                </a:solidFill>
              </a:rPr>
              <a:t>local wavenumber</a:t>
            </a:r>
            <a:r>
              <a:rPr lang="en-US" sz="2000" dirty="0"/>
              <a:t> and  also defines the </a:t>
            </a:r>
            <a:r>
              <a:rPr lang="en-US" sz="2000" dirty="0">
                <a:solidFill>
                  <a:srgbClr val="009900"/>
                </a:solidFill>
              </a:rPr>
              <a:t>beam envelope.</a:t>
            </a:r>
          </a:p>
        </p:txBody>
      </p:sp>
      <p:sp>
        <p:nvSpPr>
          <p:cNvPr id="34823" name="Line 7"/>
          <p:cNvSpPr>
            <a:spLocks noChangeShapeType="1"/>
          </p:cNvSpPr>
          <p:nvPr/>
        </p:nvSpPr>
        <p:spPr bwMode="auto">
          <a:xfrm flipH="1" flipV="1">
            <a:off x="4586288" y="2896890"/>
            <a:ext cx="898525" cy="341312"/>
          </a:xfrm>
          <a:prstGeom prst="line">
            <a:avLst/>
          </a:prstGeom>
          <a:noFill/>
          <a:ln w="9525">
            <a:solidFill>
              <a:schemeClr val="tx1"/>
            </a:solidFill>
            <a:round/>
            <a:headEnd/>
            <a:tailEnd type="triangle" w="med" len="med"/>
          </a:ln>
        </p:spPr>
        <p:txBody>
          <a:bodyPr/>
          <a:lstStyle/>
          <a:p>
            <a:endParaRPr lang="en-US"/>
          </a:p>
        </p:txBody>
      </p:sp>
      <p:sp>
        <p:nvSpPr>
          <p:cNvPr id="34824" name="Line 8"/>
          <p:cNvSpPr>
            <a:spLocks noChangeShapeType="1"/>
          </p:cNvSpPr>
          <p:nvPr/>
        </p:nvSpPr>
        <p:spPr bwMode="auto">
          <a:xfrm flipH="1">
            <a:off x="4951413" y="3543002"/>
            <a:ext cx="533400" cy="76200"/>
          </a:xfrm>
          <a:prstGeom prst="line">
            <a:avLst/>
          </a:prstGeom>
          <a:noFill/>
          <a:ln w="9525">
            <a:solidFill>
              <a:schemeClr val="tx1"/>
            </a:solidFill>
            <a:round/>
            <a:headEnd/>
            <a:tailEnd type="triangle" w="med" len="med"/>
          </a:ln>
        </p:spPr>
        <p:txBody>
          <a:bodyPr/>
          <a:lstStyle/>
          <a:p>
            <a:endParaRPr lang="en-US"/>
          </a:p>
        </p:txBody>
      </p:sp>
      <p:sp>
        <p:nvSpPr>
          <p:cNvPr id="34825" name="Text Box 9"/>
          <p:cNvSpPr txBox="1">
            <a:spLocks noChangeArrowheads="1"/>
          </p:cNvSpPr>
          <p:nvPr/>
        </p:nvSpPr>
        <p:spPr bwMode="auto">
          <a:xfrm>
            <a:off x="989013" y="3162002"/>
            <a:ext cx="1600200" cy="830997"/>
          </a:xfrm>
          <a:prstGeom prst="rect">
            <a:avLst/>
          </a:prstGeom>
          <a:noFill/>
          <a:ln w="9525">
            <a:solidFill>
              <a:srgbClr val="009900"/>
            </a:solidFill>
            <a:miter lim="800000"/>
            <a:headEnd/>
            <a:tailEnd/>
          </a:ln>
        </p:spPr>
        <p:txBody>
          <a:bodyPr>
            <a:spAutoFit/>
          </a:bodyPr>
          <a:lstStyle/>
          <a:p>
            <a:pPr>
              <a:spcBef>
                <a:spcPct val="50000"/>
              </a:spcBef>
            </a:pPr>
            <a:r>
              <a:rPr lang="en-US" sz="2400"/>
              <a:t>Phase advance</a:t>
            </a:r>
          </a:p>
        </p:txBody>
      </p:sp>
      <p:sp>
        <p:nvSpPr>
          <p:cNvPr id="34826" name="Line 10"/>
          <p:cNvSpPr>
            <a:spLocks noChangeShapeType="1"/>
          </p:cNvSpPr>
          <p:nvPr/>
        </p:nvSpPr>
        <p:spPr bwMode="auto">
          <a:xfrm>
            <a:off x="2589213" y="3314402"/>
            <a:ext cx="381000" cy="76200"/>
          </a:xfrm>
          <a:prstGeom prst="line">
            <a:avLst/>
          </a:prstGeom>
          <a:noFill/>
          <a:ln w="9525">
            <a:solidFill>
              <a:schemeClr val="tx1"/>
            </a:solidFill>
            <a:round/>
            <a:headEnd/>
            <a:tailEnd type="triangle" w="med" len="med"/>
          </a:ln>
        </p:spPr>
        <p:txBody>
          <a:bodyPr/>
          <a:lstStyle/>
          <a:p>
            <a:endParaRPr lang="en-US"/>
          </a:p>
        </p:txBody>
      </p:sp>
      <p:sp>
        <p:nvSpPr>
          <p:cNvPr id="34827" name="Text Box 16"/>
          <p:cNvSpPr txBox="1">
            <a:spLocks noChangeArrowheads="1"/>
          </p:cNvSpPr>
          <p:nvPr/>
        </p:nvSpPr>
        <p:spPr bwMode="auto">
          <a:xfrm>
            <a:off x="419100" y="2392065"/>
            <a:ext cx="1981200" cy="707886"/>
          </a:xfrm>
          <a:prstGeom prst="rect">
            <a:avLst/>
          </a:prstGeom>
          <a:noFill/>
          <a:ln w="9525">
            <a:solidFill>
              <a:srgbClr val="009900"/>
            </a:solidFill>
            <a:miter lim="800000"/>
            <a:headEnd/>
            <a:tailEnd/>
          </a:ln>
        </p:spPr>
        <p:txBody>
          <a:bodyPr>
            <a:spAutoFit/>
          </a:bodyPr>
          <a:lstStyle/>
          <a:p>
            <a:pPr>
              <a:spcBef>
                <a:spcPct val="50000"/>
              </a:spcBef>
            </a:pPr>
            <a:r>
              <a:rPr lang="en-US" sz="2000" dirty="0"/>
              <a:t>Lateral deviation in one plane</a:t>
            </a:r>
          </a:p>
        </p:txBody>
      </p:sp>
      <p:sp>
        <p:nvSpPr>
          <p:cNvPr id="34828" name="Line 17"/>
          <p:cNvSpPr>
            <a:spLocks noChangeShapeType="1"/>
          </p:cNvSpPr>
          <p:nvPr/>
        </p:nvSpPr>
        <p:spPr bwMode="auto">
          <a:xfrm flipV="1">
            <a:off x="2400300" y="2723852"/>
            <a:ext cx="442913" cy="11113"/>
          </a:xfrm>
          <a:prstGeom prst="line">
            <a:avLst/>
          </a:prstGeom>
          <a:noFill/>
          <a:ln w="9525">
            <a:solidFill>
              <a:schemeClr val="tx1"/>
            </a:solidFill>
            <a:round/>
            <a:headEnd/>
            <a:tailEnd type="triangle" w="med" len="med"/>
          </a:ln>
        </p:spPr>
        <p:txBody>
          <a:bodyPr/>
          <a:lstStyle/>
          <a:p>
            <a:endParaRPr lang="en-US"/>
          </a:p>
        </p:txBody>
      </p:sp>
      <p:sp>
        <p:nvSpPr>
          <p:cNvPr id="34829" name="Text Box 18"/>
          <p:cNvSpPr txBox="1">
            <a:spLocks noChangeArrowheads="1"/>
          </p:cNvSpPr>
          <p:nvPr/>
        </p:nvSpPr>
        <p:spPr bwMode="auto">
          <a:xfrm>
            <a:off x="808310" y="4427530"/>
            <a:ext cx="7848600" cy="861774"/>
          </a:xfrm>
          <a:prstGeom prst="rect">
            <a:avLst/>
          </a:prstGeom>
          <a:noFill/>
          <a:ln w="9525">
            <a:noFill/>
            <a:miter lim="800000"/>
            <a:headEnd/>
            <a:tailEnd/>
          </a:ln>
        </p:spPr>
        <p:txBody>
          <a:bodyPr>
            <a:spAutoFit/>
          </a:bodyPr>
          <a:lstStyle/>
          <a:p>
            <a:pPr>
              <a:spcBef>
                <a:spcPct val="50000"/>
              </a:spcBef>
            </a:pPr>
            <a:r>
              <a:rPr lang="en-US" sz="2000" dirty="0">
                <a:solidFill>
                  <a:srgbClr val="CC0000"/>
                </a:solidFill>
              </a:rPr>
              <a:t>Closely spaced strong quads</a:t>
            </a:r>
            <a:r>
              <a:rPr lang="en-US" sz="2000" dirty="0"/>
              <a:t> -&gt; </a:t>
            </a:r>
            <a:r>
              <a:rPr lang="en-US" sz="2000" dirty="0" smtClean="0"/>
              <a:t>small</a:t>
            </a:r>
            <a:r>
              <a:rPr lang="el-GR" sz="2000" dirty="0"/>
              <a:t> </a:t>
            </a:r>
            <a:r>
              <a:rPr lang="el-GR" sz="2000" i="1" dirty="0" smtClean="0"/>
              <a:t>β</a:t>
            </a:r>
            <a:r>
              <a:rPr lang="en-US" sz="2000" dirty="0" smtClean="0"/>
              <a:t> </a:t>
            </a:r>
            <a:r>
              <a:rPr lang="en-US" sz="2000" dirty="0"/>
              <a:t>-&gt; </a:t>
            </a:r>
            <a:r>
              <a:rPr lang="en-US" sz="2000" dirty="0">
                <a:solidFill>
                  <a:srgbClr val="009900"/>
                </a:solidFill>
              </a:rPr>
              <a:t>small aperture, lots of wiggles</a:t>
            </a:r>
          </a:p>
          <a:p>
            <a:pPr>
              <a:spcBef>
                <a:spcPct val="50000"/>
              </a:spcBef>
            </a:pPr>
            <a:r>
              <a:rPr lang="en-US" sz="2000" dirty="0">
                <a:solidFill>
                  <a:srgbClr val="009900"/>
                </a:solidFill>
              </a:rPr>
              <a:t>Sparsely spaced weak quads</a:t>
            </a:r>
            <a:r>
              <a:rPr lang="en-US" sz="2000" dirty="0"/>
              <a:t> -&gt; large </a:t>
            </a:r>
            <a:r>
              <a:rPr lang="el-GR" sz="2000" i="1" dirty="0" smtClean="0"/>
              <a:t>β</a:t>
            </a:r>
            <a:r>
              <a:rPr lang="en-US" sz="2000" dirty="0" smtClean="0"/>
              <a:t> </a:t>
            </a:r>
            <a:r>
              <a:rPr lang="en-US" sz="2000" dirty="0"/>
              <a:t>-&gt; </a:t>
            </a:r>
            <a:r>
              <a:rPr lang="en-US" sz="2000" dirty="0">
                <a:solidFill>
                  <a:srgbClr val="CC0000"/>
                </a:solidFill>
              </a:rPr>
              <a:t>large aperture, few wiggles</a:t>
            </a:r>
          </a:p>
        </p:txBody>
      </p:sp>
      <p:grpSp>
        <p:nvGrpSpPr>
          <p:cNvPr id="2" name="Group 23"/>
          <p:cNvGrpSpPr/>
          <p:nvPr/>
        </p:nvGrpSpPr>
        <p:grpSpPr>
          <a:xfrm>
            <a:off x="6569060" y="1508750"/>
            <a:ext cx="2446337" cy="1169988"/>
            <a:chOff x="6510338" y="1257300"/>
            <a:chExt cx="2446337" cy="1169988"/>
          </a:xfrm>
        </p:grpSpPr>
        <p:sp>
          <p:nvSpPr>
            <p:cNvPr id="34830" name="Freeform 19"/>
            <p:cNvSpPr>
              <a:spLocks/>
            </p:cNvSpPr>
            <p:nvPr/>
          </p:nvSpPr>
          <p:spPr bwMode="auto">
            <a:xfrm>
              <a:off x="6788150" y="1362075"/>
              <a:ext cx="2168525" cy="841375"/>
            </a:xfrm>
            <a:custGeom>
              <a:avLst/>
              <a:gdLst>
                <a:gd name="T0" fmla="*/ 0 w 1366"/>
                <a:gd name="T1" fmla="*/ 2147483647 h 530"/>
                <a:gd name="T2" fmla="*/ 2147483647 w 1366"/>
                <a:gd name="T3" fmla="*/ 2147483647 h 530"/>
                <a:gd name="T4" fmla="*/ 2147483647 w 1366"/>
                <a:gd name="T5" fmla="*/ 2147483647 h 530"/>
                <a:gd name="T6" fmla="*/ 2147483647 w 1366"/>
                <a:gd name="T7" fmla="*/ 2147483647 h 530"/>
                <a:gd name="T8" fmla="*/ 2147483647 w 1366"/>
                <a:gd name="T9" fmla="*/ 0 h 530"/>
                <a:gd name="T10" fmla="*/ 0 60000 65536"/>
                <a:gd name="T11" fmla="*/ 0 60000 65536"/>
                <a:gd name="T12" fmla="*/ 0 60000 65536"/>
                <a:gd name="T13" fmla="*/ 0 60000 65536"/>
                <a:gd name="T14" fmla="*/ 0 60000 65536"/>
                <a:gd name="T15" fmla="*/ 0 w 1366"/>
                <a:gd name="T16" fmla="*/ 0 h 530"/>
                <a:gd name="T17" fmla="*/ 1366 w 1366"/>
                <a:gd name="T18" fmla="*/ 530 h 530"/>
              </a:gdLst>
              <a:ahLst/>
              <a:cxnLst>
                <a:cxn ang="T10">
                  <a:pos x="T0" y="T1"/>
                </a:cxn>
                <a:cxn ang="T11">
                  <a:pos x="T2" y="T3"/>
                </a:cxn>
                <a:cxn ang="T12">
                  <a:pos x="T4" y="T5"/>
                </a:cxn>
                <a:cxn ang="T13">
                  <a:pos x="T6" y="T7"/>
                </a:cxn>
                <a:cxn ang="T14">
                  <a:pos x="T8" y="T9"/>
                </a:cxn>
              </a:cxnLst>
              <a:rect l="T15" t="T16" r="T17" b="T18"/>
              <a:pathLst>
                <a:path w="1366" h="530">
                  <a:moveTo>
                    <a:pt x="0" y="530"/>
                  </a:moveTo>
                  <a:cubicBezTo>
                    <a:pt x="140" y="436"/>
                    <a:pt x="280" y="342"/>
                    <a:pt x="397" y="280"/>
                  </a:cubicBezTo>
                  <a:cubicBezTo>
                    <a:pt x="514" y="218"/>
                    <a:pt x="571" y="200"/>
                    <a:pt x="703" y="158"/>
                  </a:cubicBezTo>
                  <a:cubicBezTo>
                    <a:pt x="835" y="116"/>
                    <a:pt x="1077" y="56"/>
                    <a:pt x="1187" y="30"/>
                  </a:cubicBezTo>
                  <a:cubicBezTo>
                    <a:pt x="1297" y="4"/>
                    <a:pt x="1331" y="2"/>
                    <a:pt x="1366" y="0"/>
                  </a:cubicBezTo>
                </a:path>
              </a:pathLst>
            </a:custGeom>
            <a:noFill/>
            <a:ln w="25400" cap="flat" cmpd="sng">
              <a:solidFill>
                <a:schemeClr val="tx1"/>
              </a:solidFill>
              <a:prstDash val="dash"/>
              <a:round/>
              <a:headEnd/>
              <a:tailEnd/>
            </a:ln>
          </p:spPr>
          <p:txBody>
            <a:bodyPr/>
            <a:lstStyle/>
            <a:p>
              <a:endParaRPr lang="en-US"/>
            </a:p>
          </p:txBody>
        </p:sp>
        <p:sp>
          <p:nvSpPr>
            <p:cNvPr id="34831" name="Freeform 20"/>
            <p:cNvSpPr>
              <a:spLocks/>
            </p:cNvSpPr>
            <p:nvPr/>
          </p:nvSpPr>
          <p:spPr bwMode="auto">
            <a:xfrm>
              <a:off x="6819900" y="1257300"/>
              <a:ext cx="2120900" cy="922338"/>
            </a:xfrm>
            <a:custGeom>
              <a:avLst/>
              <a:gdLst>
                <a:gd name="T0" fmla="*/ 0 w 1336"/>
                <a:gd name="T1" fmla="*/ 2147483647 h 581"/>
                <a:gd name="T2" fmla="*/ 2147483647 w 1336"/>
                <a:gd name="T3" fmla="*/ 2147483647 h 581"/>
                <a:gd name="T4" fmla="*/ 2147483647 w 1336"/>
                <a:gd name="T5" fmla="*/ 2147483647 h 581"/>
                <a:gd name="T6" fmla="*/ 2147483647 w 1336"/>
                <a:gd name="T7" fmla="*/ 2147483647 h 581"/>
                <a:gd name="T8" fmla="*/ 2147483647 w 1336"/>
                <a:gd name="T9" fmla="*/ 2147483647 h 581"/>
                <a:gd name="T10" fmla="*/ 2147483647 w 1336"/>
                <a:gd name="T11" fmla="*/ 0 h 581"/>
                <a:gd name="T12" fmla="*/ 0 60000 65536"/>
                <a:gd name="T13" fmla="*/ 0 60000 65536"/>
                <a:gd name="T14" fmla="*/ 0 60000 65536"/>
                <a:gd name="T15" fmla="*/ 0 60000 65536"/>
                <a:gd name="T16" fmla="*/ 0 60000 65536"/>
                <a:gd name="T17" fmla="*/ 0 60000 65536"/>
                <a:gd name="T18" fmla="*/ 0 w 1336"/>
                <a:gd name="T19" fmla="*/ 0 h 581"/>
                <a:gd name="T20" fmla="*/ 1336 w 1336"/>
                <a:gd name="T21" fmla="*/ 581 h 581"/>
              </a:gdLst>
              <a:ahLst/>
              <a:cxnLst>
                <a:cxn ang="T12">
                  <a:pos x="T0" y="T1"/>
                </a:cxn>
                <a:cxn ang="T13">
                  <a:pos x="T2" y="T3"/>
                </a:cxn>
                <a:cxn ang="T14">
                  <a:pos x="T4" y="T5"/>
                </a:cxn>
                <a:cxn ang="T15">
                  <a:pos x="T6" y="T7"/>
                </a:cxn>
                <a:cxn ang="T16">
                  <a:pos x="T8" y="T9"/>
                </a:cxn>
                <a:cxn ang="T17">
                  <a:pos x="T10" y="T11"/>
                </a:cxn>
              </a:cxnLst>
              <a:rect l="T18" t="T19" r="T20" b="T21"/>
              <a:pathLst>
                <a:path w="1336" h="581">
                  <a:moveTo>
                    <a:pt x="0" y="581"/>
                  </a:moveTo>
                  <a:cubicBezTo>
                    <a:pt x="46" y="482"/>
                    <a:pt x="92" y="384"/>
                    <a:pt x="219" y="331"/>
                  </a:cubicBezTo>
                  <a:cubicBezTo>
                    <a:pt x="346" y="278"/>
                    <a:pt x="645" y="280"/>
                    <a:pt x="760" y="265"/>
                  </a:cubicBezTo>
                  <a:cubicBezTo>
                    <a:pt x="875" y="250"/>
                    <a:pt x="848" y="254"/>
                    <a:pt x="907" y="239"/>
                  </a:cubicBezTo>
                  <a:cubicBezTo>
                    <a:pt x="966" y="224"/>
                    <a:pt x="1044" y="218"/>
                    <a:pt x="1116" y="178"/>
                  </a:cubicBezTo>
                  <a:cubicBezTo>
                    <a:pt x="1188" y="138"/>
                    <a:pt x="1262" y="69"/>
                    <a:pt x="1336" y="0"/>
                  </a:cubicBezTo>
                </a:path>
              </a:pathLst>
            </a:custGeom>
            <a:noFill/>
            <a:ln w="9525" cap="flat" cmpd="sng">
              <a:solidFill>
                <a:schemeClr val="tx1"/>
              </a:solidFill>
              <a:prstDash val="solid"/>
              <a:round/>
              <a:headEnd/>
              <a:tailEnd/>
            </a:ln>
          </p:spPr>
          <p:txBody>
            <a:bodyPr/>
            <a:lstStyle/>
            <a:p>
              <a:endParaRPr lang="en-US"/>
            </a:p>
          </p:txBody>
        </p:sp>
        <p:sp>
          <p:nvSpPr>
            <p:cNvPr id="34832" name="Line 21"/>
            <p:cNvSpPr>
              <a:spLocks noChangeShapeType="1"/>
            </p:cNvSpPr>
            <p:nvPr/>
          </p:nvSpPr>
          <p:spPr bwMode="auto">
            <a:xfrm flipV="1">
              <a:off x="6908800" y="2017713"/>
              <a:ext cx="461963" cy="266700"/>
            </a:xfrm>
            <a:prstGeom prst="line">
              <a:avLst/>
            </a:prstGeom>
            <a:noFill/>
            <a:ln w="9525">
              <a:solidFill>
                <a:schemeClr val="tx1"/>
              </a:solidFill>
              <a:round/>
              <a:headEnd/>
              <a:tailEnd type="triangle" w="med" len="med"/>
            </a:ln>
          </p:spPr>
          <p:txBody>
            <a:bodyPr/>
            <a:lstStyle/>
            <a:p>
              <a:endParaRPr lang="en-US"/>
            </a:p>
          </p:txBody>
        </p:sp>
        <p:sp>
          <p:nvSpPr>
            <p:cNvPr id="34833" name="Text Box 22"/>
            <p:cNvSpPr txBox="1">
              <a:spLocks noChangeArrowheads="1"/>
            </p:cNvSpPr>
            <p:nvPr/>
          </p:nvSpPr>
          <p:spPr bwMode="auto">
            <a:xfrm>
              <a:off x="7054850" y="2122488"/>
              <a:ext cx="227013" cy="304800"/>
            </a:xfrm>
            <a:prstGeom prst="rect">
              <a:avLst/>
            </a:prstGeom>
            <a:noFill/>
            <a:ln w="9525">
              <a:noFill/>
              <a:miter lim="800000"/>
              <a:headEnd/>
              <a:tailEnd/>
            </a:ln>
          </p:spPr>
          <p:txBody>
            <a:bodyPr>
              <a:spAutoFit/>
            </a:bodyPr>
            <a:lstStyle/>
            <a:p>
              <a:pPr>
                <a:spcBef>
                  <a:spcPct val="50000"/>
                </a:spcBef>
              </a:pPr>
              <a:r>
                <a:rPr lang="en-US" sz="1400"/>
                <a:t>s</a:t>
              </a:r>
            </a:p>
          </p:txBody>
        </p:sp>
        <p:sp>
          <p:nvSpPr>
            <p:cNvPr id="34834" name="Line 23"/>
            <p:cNvSpPr>
              <a:spLocks noChangeShapeType="1"/>
            </p:cNvSpPr>
            <p:nvPr/>
          </p:nvSpPr>
          <p:spPr bwMode="auto">
            <a:xfrm flipH="1" flipV="1">
              <a:off x="6561138" y="1952625"/>
              <a:ext cx="153987" cy="250825"/>
            </a:xfrm>
            <a:prstGeom prst="line">
              <a:avLst/>
            </a:prstGeom>
            <a:noFill/>
            <a:ln w="9525">
              <a:solidFill>
                <a:schemeClr val="tx1"/>
              </a:solidFill>
              <a:round/>
              <a:headEnd/>
              <a:tailEnd type="triangle" w="med" len="med"/>
            </a:ln>
          </p:spPr>
          <p:txBody>
            <a:bodyPr/>
            <a:lstStyle/>
            <a:p>
              <a:endParaRPr lang="en-US"/>
            </a:p>
          </p:txBody>
        </p:sp>
        <p:sp>
          <p:nvSpPr>
            <p:cNvPr id="34835" name="Text Box 24"/>
            <p:cNvSpPr txBox="1">
              <a:spLocks noChangeArrowheads="1"/>
            </p:cNvSpPr>
            <p:nvPr/>
          </p:nvSpPr>
          <p:spPr bwMode="auto">
            <a:xfrm>
              <a:off x="6510338" y="1698625"/>
              <a:ext cx="276225" cy="304800"/>
            </a:xfrm>
            <a:prstGeom prst="rect">
              <a:avLst/>
            </a:prstGeom>
            <a:noFill/>
            <a:ln w="9525">
              <a:noFill/>
              <a:miter lim="800000"/>
              <a:headEnd/>
              <a:tailEnd/>
            </a:ln>
          </p:spPr>
          <p:txBody>
            <a:bodyPr>
              <a:spAutoFit/>
            </a:bodyPr>
            <a:lstStyle/>
            <a:p>
              <a:pPr>
                <a:spcBef>
                  <a:spcPct val="50000"/>
                </a:spcBef>
              </a:pPr>
              <a:r>
                <a:rPr lang="en-US" sz="1400"/>
                <a:t>x</a:t>
              </a:r>
            </a:p>
          </p:txBody>
        </p:sp>
      </p:grpSp>
      <p:sp>
        <p:nvSpPr>
          <p:cNvPr id="25" name="Date Placeholder 24"/>
          <p:cNvSpPr>
            <a:spLocks noGrp="1"/>
          </p:cNvSpPr>
          <p:nvPr>
            <p:ph type="dt" sz="half" idx="10"/>
          </p:nvPr>
        </p:nvSpPr>
        <p:spPr/>
        <p:txBody>
          <a:bodyPr/>
          <a:lstStyle/>
          <a:p>
            <a:pPr>
              <a:defRPr/>
            </a:pPr>
            <a:r>
              <a:rPr lang="en-US" smtClean="0"/>
              <a:t>USPAS, Ft. Collins, CO June 13-24, 2016</a:t>
            </a:r>
            <a:endParaRPr lang="en-US" dirty="0"/>
          </a:p>
        </p:txBody>
      </p:sp>
      <p:sp>
        <p:nvSpPr>
          <p:cNvPr id="26" name="Slide Number Placeholder 25"/>
          <p:cNvSpPr>
            <a:spLocks noGrp="1"/>
          </p:cNvSpPr>
          <p:nvPr>
            <p:ph type="sldNum" sz="quarter" idx="12"/>
          </p:nvPr>
        </p:nvSpPr>
        <p:spPr/>
        <p:txBody>
          <a:bodyPr/>
          <a:lstStyle/>
          <a:p>
            <a:pPr>
              <a:defRPr/>
            </a:pPr>
            <a:fld id="{FBC16510-01E7-4757-9488-65999956462C}" type="slidenum">
              <a:rPr lang="en-US" smtClean="0"/>
              <a:pPr>
                <a:defRPr/>
              </a:pPr>
              <a:t>23</a:t>
            </a:fld>
            <a:endParaRPr lang="en-US"/>
          </a:p>
        </p:txBody>
      </p:sp>
      <p:sp>
        <p:nvSpPr>
          <p:cNvPr id="27" name="Footer Placeholder 26"/>
          <p:cNvSpPr>
            <a:spLocks noGrp="1"/>
          </p:cNvSpPr>
          <p:nvPr>
            <p:ph type="ftr" sz="quarter" idx="11"/>
          </p:nvPr>
        </p:nvSpPr>
        <p:spPr/>
        <p:txBody>
          <a:bodyPr/>
          <a:lstStyle/>
          <a:p>
            <a:pPr>
              <a:defRPr/>
            </a:pPr>
            <a:r>
              <a:rPr lang="en-US" smtClean="0"/>
              <a:t>E. Prebys - Accelerator Fundamentals, Transverse Motion</a:t>
            </a:r>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578040234"/>
              </p:ext>
            </p:extLst>
          </p:nvPr>
        </p:nvGraphicFramePr>
        <p:xfrm>
          <a:off x="2895600" y="2362200"/>
          <a:ext cx="3760470" cy="533400"/>
        </p:xfrm>
        <a:graphic>
          <a:graphicData uri="http://schemas.openxmlformats.org/presentationml/2006/ole">
            <mc:AlternateContent xmlns:mc="http://schemas.openxmlformats.org/markup-compatibility/2006">
              <mc:Choice xmlns:v="urn:schemas-microsoft-com:vml" Requires="v">
                <p:oleObj spid="_x0000_s474123" name="Equation" r:id="rId4" imgW="1782720" imgH="237600" progId="">
                  <p:embed/>
                </p:oleObj>
              </mc:Choice>
              <mc:Fallback>
                <p:oleObj name="Equation" r:id="rId4" imgW="1782720" imgH="237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362200"/>
                        <a:ext cx="376047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47282188"/>
              </p:ext>
            </p:extLst>
          </p:nvPr>
        </p:nvGraphicFramePr>
        <p:xfrm>
          <a:off x="6184900" y="3975100"/>
          <a:ext cx="114300" cy="165100"/>
        </p:xfrm>
        <a:graphic>
          <a:graphicData uri="http://schemas.openxmlformats.org/presentationml/2006/ole">
            <mc:AlternateContent xmlns:mc="http://schemas.openxmlformats.org/markup-compatibility/2006">
              <mc:Choice xmlns:v="urn:schemas-microsoft-com:vml" Requires="v">
                <p:oleObj spid="_x0000_s474124" name="Equation" r:id="rId6" imgW="100440" imgH="155160" progId="">
                  <p:embed/>
                </p:oleObj>
              </mc:Choice>
              <mc:Fallback>
                <p:oleObj name="Equation" r:id="rId6" imgW="100440" imgH="1551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4900" y="397510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5311846"/>
              </p:ext>
            </p:extLst>
          </p:nvPr>
        </p:nvGraphicFramePr>
        <p:xfrm>
          <a:off x="4648200" y="1524000"/>
          <a:ext cx="1354667" cy="381000"/>
        </p:xfrm>
        <a:graphic>
          <a:graphicData uri="http://schemas.openxmlformats.org/presentationml/2006/ole">
            <mc:AlternateContent xmlns:mc="http://schemas.openxmlformats.org/markup-compatibility/2006">
              <mc:Choice xmlns:v="urn:schemas-microsoft-com:vml" Requires="v">
                <p:oleObj spid="_x0000_s474125" name="Equation" r:id="rId8" imgW="804240" imgH="219240" progId="Equation.DSMT4">
                  <p:embed/>
                </p:oleObj>
              </mc:Choice>
              <mc:Fallback>
                <p:oleObj name="Equation" r:id="rId8" imgW="804240" imgH="2192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1524000"/>
                        <a:ext cx="135466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H="1">
            <a:off x="4648200" y="1981200"/>
            <a:ext cx="152400" cy="3810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4919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Over Multiple Turns</a:t>
            </a:r>
            <a:endParaRPr lang="en-US" dirty="0"/>
          </a:p>
        </p:txBody>
      </p:sp>
      <p:sp>
        <p:nvSpPr>
          <p:cNvPr id="3" name="Content Placeholder 2"/>
          <p:cNvSpPr>
            <a:spLocks noGrp="1"/>
          </p:cNvSpPr>
          <p:nvPr>
            <p:ph idx="1"/>
          </p:nvPr>
        </p:nvSpPr>
        <p:spPr>
          <a:xfrm>
            <a:off x="503776" y="690226"/>
            <a:ext cx="8251825" cy="483482"/>
          </a:xfrm>
        </p:spPr>
        <p:txBody>
          <a:bodyPr/>
          <a:lstStyle/>
          <a:p>
            <a:r>
              <a:rPr lang="en-US" sz="1800" dirty="0" smtClean="0"/>
              <a:t>The general expressions for motion are</a:t>
            </a:r>
          </a:p>
          <a:p>
            <a:pPr>
              <a:buNone/>
            </a:pPr>
            <a:endParaRPr lang="en-US" sz="1800" dirty="0" smtClean="0"/>
          </a:p>
          <a:p>
            <a:pPr>
              <a:buNone/>
            </a:pPr>
            <a:endParaRPr lang="en-US" sz="1800" dirty="0" smtClean="0"/>
          </a:p>
          <a:p>
            <a:r>
              <a:rPr lang="en-US" sz="1800" dirty="0" smtClean="0"/>
              <a:t>We form the combination</a:t>
            </a:r>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This is the equation of an ellipse.</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24</a:t>
            </a:fld>
            <a:endParaRPr lang="en-US"/>
          </a:p>
        </p:txBody>
      </p:sp>
      <p:graphicFrame>
        <p:nvGraphicFramePr>
          <p:cNvPr id="374786" name="Object 2"/>
          <p:cNvGraphicFramePr>
            <a:graphicFrameLocks noChangeAspect="1"/>
          </p:cNvGraphicFramePr>
          <p:nvPr>
            <p:extLst>
              <p:ext uri="{D42A27DB-BD31-4B8C-83A1-F6EECF244321}">
                <p14:modId xmlns:p14="http://schemas.microsoft.com/office/powerpoint/2010/main" val="2726152857"/>
              </p:ext>
            </p:extLst>
          </p:nvPr>
        </p:nvGraphicFramePr>
        <p:xfrm>
          <a:off x="5110163" y="631825"/>
          <a:ext cx="3405187" cy="1401763"/>
        </p:xfrm>
        <a:graphic>
          <a:graphicData uri="http://schemas.openxmlformats.org/presentationml/2006/ole">
            <mc:AlternateContent xmlns:mc="http://schemas.openxmlformats.org/markup-compatibility/2006">
              <mc:Choice xmlns:v="urn:schemas-microsoft-com:vml" Requires="v">
                <p:oleObj spid="_x0000_s475150" name="Equation" r:id="rId3" imgW="1718640" imgH="694800" progId="">
                  <p:embed/>
                </p:oleObj>
              </mc:Choice>
              <mc:Fallback>
                <p:oleObj name="Equation" r:id="rId3" imgW="1718640" imgH="694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163" y="631825"/>
                        <a:ext cx="3405187" cy="1401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788" name="Object 4"/>
          <p:cNvGraphicFramePr>
            <a:graphicFrameLocks noChangeAspect="1"/>
          </p:cNvGraphicFramePr>
          <p:nvPr>
            <p:extLst>
              <p:ext uri="{D42A27DB-BD31-4B8C-83A1-F6EECF244321}">
                <p14:modId xmlns:p14="http://schemas.microsoft.com/office/powerpoint/2010/main" val="617508741"/>
              </p:ext>
            </p:extLst>
          </p:nvPr>
        </p:nvGraphicFramePr>
        <p:xfrm>
          <a:off x="649288" y="2017713"/>
          <a:ext cx="8099425" cy="1784350"/>
        </p:xfrm>
        <a:graphic>
          <a:graphicData uri="http://schemas.openxmlformats.org/presentationml/2006/ole">
            <mc:AlternateContent xmlns:mc="http://schemas.openxmlformats.org/markup-compatibility/2006">
              <mc:Choice xmlns:v="urn:schemas-microsoft-com:vml" Requires="v">
                <p:oleObj spid="_x0000_s475151" name="Equation" r:id="rId5" imgW="4772520" imgH="1042200" progId="">
                  <p:embed/>
                </p:oleObj>
              </mc:Choice>
              <mc:Fallback>
                <p:oleObj name="Equation" r:id="rId5" imgW="4772520" imgH="1042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288" y="2017713"/>
                        <a:ext cx="8099425" cy="178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5"/>
          <p:cNvSpPr>
            <a:spLocks noChangeShapeType="1"/>
          </p:cNvSpPr>
          <p:nvPr/>
        </p:nvSpPr>
        <p:spPr bwMode="auto">
          <a:xfrm>
            <a:off x="2610597" y="4393365"/>
            <a:ext cx="0" cy="1828800"/>
          </a:xfrm>
          <a:prstGeom prst="line">
            <a:avLst/>
          </a:prstGeom>
          <a:noFill/>
          <a:ln w="9525">
            <a:solidFill>
              <a:schemeClr val="tx1"/>
            </a:solidFill>
            <a:round/>
            <a:headEnd/>
            <a:tailEnd/>
          </a:ln>
        </p:spPr>
        <p:txBody>
          <a:bodyPr/>
          <a:lstStyle/>
          <a:p>
            <a:endParaRPr lang="en-US"/>
          </a:p>
        </p:txBody>
      </p:sp>
      <p:sp>
        <p:nvSpPr>
          <p:cNvPr id="11" name="Line 6"/>
          <p:cNvSpPr>
            <a:spLocks noChangeShapeType="1"/>
          </p:cNvSpPr>
          <p:nvPr/>
        </p:nvSpPr>
        <p:spPr bwMode="auto">
          <a:xfrm>
            <a:off x="1772397" y="5307765"/>
            <a:ext cx="2057400" cy="0"/>
          </a:xfrm>
          <a:prstGeom prst="line">
            <a:avLst/>
          </a:prstGeom>
          <a:noFill/>
          <a:ln w="9525">
            <a:solidFill>
              <a:schemeClr val="tx1"/>
            </a:solidFill>
            <a:round/>
            <a:headEnd/>
            <a:tailEnd/>
          </a:ln>
        </p:spPr>
        <p:txBody>
          <a:bodyPr/>
          <a:lstStyle/>
          <a:p>
            <a:endParaRPr lang="en-US"/>
          </a:p>
        </p:txBody>
      </p:sp>
      <p:sp>
        <p:nvSpPr>
          <p:cNvPr id="12" name="Oval 7"/>
          <p:cNvSpPr>
            <a:spLocks noChangeArrowheads="1"/>
          </p:cNvSpPr>
          <p:nvPr/>
        </p:nvSpPr>
        <p:spPr bwMode="auto">
          <a:xfrm rot="2700000">
            <a:off x="2392316" y="4503696"/>
            <a:ext cx="457200" cy="1601788"/>
          </a:xfrm>
          <a:prstGeom prst="ellipse">
            <a:avLst/>
          </a:prstGeom>
          <a:noFill/>
          <a:ln w="9525">
            <a:solidFill>
              <a:srgbClr val="CC0000"/>
            </a:solidFill>
            <a:round/>
            <a:headEnd/>
            <a:tailEnd/>
          </a:ln>
        </p:spPr>
        <p:txBody>
          <a:bodyPr wrap="none" anchor="ctr"/>
          <a:lstStyle/>
          <a:p>
            <a:endParaRPr lang="en-US"/>
          </a:p>
        </p:txBody>
      </p:sp>
      <p:sp>
        <p:nvSpPr>
          <p:cNvPr id="13" name="Oval 8"/>
          <p:cNvSpPr>
            <a:spLocks noChangeArrowheads="1"/>
          </p:cNvSpPr>
          <p:nvPr/>
        </p:nvSpPr>
        <p:spPr bwMode="auto">
          <a:xfrm>
            <a:off x="2185147" y="5377615"/>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4" name="Oval 9"/>
          <p:cNvSpPr>
            <a:spLocks noChangeArrowheads="1"/>
          </p:cNvSpPr>
          <p:nvPr/>
        </p:nvSpPr>
        <p:spPr bwMode="auto">
          <a:xfrm>
            <a:off x="2810622" y="4782302"/>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5" name="Oval 10"/>
          <p:cNvSpPr>
            <a:spLocks noChangeArrowheads="1"/>
          </p:cNvSpPr>
          <p:nvPr/>
        </p:nvSpPr>
        <p:spPr bwMode="auto">
          <a:xfrm>
            <a:off x="3115422" y="4944227"/>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6" name="Oval 11"/>
          <p:cNvSpPr>
            <a:spLocks noChangeArrowheads="1"/>
          </p:cNvSpPr>
          <p:nvPr/>
        </p:nvSpPr>
        <p:spPr bwMode="auto">
          <a:xfrm>
            <a:off x="2836022" y="5334752"/>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7" name="Oval 12"/>
          <p:cNvSpPr>
            <a:spLocks noChangeArrowheads="1"/>
          </p:cNvSpPr>
          <p:nvPr/>
        </p:nvSpPr>
        <p:spPr bwMode="auto">
          <a:xfrm>
            <a:off x="2475660" y="5669715"/>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8" name="Oval 13"/>
          <p:cNvSpPr>
            <a:spLocks noChangeArrowheads="1"/>
          </p:cNvSpPr>
          <p:nvPr/>
        </p:nvSpPr>
        <p:spPr bwMode="auto">
          <a:xfrm>
            <a:off x="2042272" y="5803065"/>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9" name="Oval 14"/>
          <p:cNvSpPr>
            <a:spLocks noChangeArrowheads="1"/>
          </p:cNvSpPr>
          <p:nvPr/>
        </p:nvSpPr>
        <p:spPr bwMode="auto">
          <a:xfrm>
            <a:off x="2491535" y="5041065"/>
            <a:ext cx="76200" cy="76200"/>
          </a:xfrm>
          <a:prstGeom prst="ellipse">
            <a:avLst/>
          </a:prstGeom>
          <a:solidFill>
            <a:srgbClr val="CC0000"/>
          </a:solidFill>
          <a:ln w="9525">
            <a:solidFill>
              <a:srgbClr val="CC0000"/>
            </a:solidFill>
            <a:round/>
            <a:headEnd/>
            <a:tailEnd/>
          </a:ln>
        </p:spPr>
        <p:txBody>
          <a:bodyPr wrap="none" anchor="ctr"/>
          <a:lstStyle/>
          <a:p>
            <a:endParaRPr lang="en-US"/>
          </a:p>
        </p:txBody>
      </p:sp>
      <p:pic>
        <p:nvPicPr>
          <p:cNvPr id="20" name="Object 6"/>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640885" y="5353802"/>
            <a:ext cx="282575" cy="312738"/>
          </a:xfrm>
          <a:prstGeom prst="rect">
            <a:avLst/>
          </a:prstGeom>
          <a:noFill/>
          <a:ln w="9525">
            <a:noFill/>
            <a:miter lim="800000"/>
            <a:headEnd/>
            <a:tailEnd/>
          </a:ln>
        </p:spPr>
      </p:pic>
      <p:pic>
        <p:nvPicPr>
          <p:cNvPr id="21" name="Object 7"/>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215310" y="4242552"/>
            <a:ext cx="338137" cy="396875"/>
          </a:xfrm>
          <a:prstGeom prst="rect">
            <a:avLst/>
          </a:prstGeom>
          <a:noFill/>
          <a:ln w="9525">
            <a:noFill/>
            <a:miter lim="800000"/>
            <a:headEnd/>
            <a:tailEnd/>
          </a:ln>
        </p:spPr>
      </p:pic>
      <p:sp>
        <p:nvSpPr>
          <p:cNvPr id="22" name="Line 19"/>
          <p:cNvSpPr>
            <a:spLocks noChangeShapeType="1"/>
          </p:cNvSpPr>
          <p:nvPr/>
        </p:nvSpPr>
        <p:spPr bwMode="auto">
          <a:xfrm>
            <a:off x="3231310" y="4731502"/>
            <a:ext cx="304800" cy="0"/>
          </a:xfrm>
          <a:prstGeom prst="line">
            <a:avLst/>
          </a:prstGeom>
          <a:noFill/>
          <a:ln w="9525">
            <a:solidFill>
              <a:schemeClr val="tx1"/>
            </a:solidFill>
            <a:round/>
            <a:headEnd/>
            <a:tailEnd/>
          </a:ln>
        </p:spPr>
        <p:txBody>
          <a:bodyPr/>
          <a:lstStyle/>
          <a:p>
            <a:endParaRPr lang="en-US"/>
          </a:p>
        </p:txBody>
      </p:sp>
      <p:sp>
        <p:nvSpPr>
          <p:cNvPr id="23" name="Line 20"/>
          <p:cNvSpPr>
            <a:spLocks noChangeShapeType="1"/>
          </p:cNvSpPr>
          <p:nvPr/>
        </p:nvSpPr>
        <p:spPr bwMode="auto">
          <a:xfrm>
            <a:off x="3383710" y="4731502"/>
            <a:ext cx="0" cy="533400"/>
          </a:xfrm>
          <a:prstGeom prst="line">
            <a:avLst/>
          </a:prstGeom>
          <a:noFill/>
          <a:ln w="9525">
            <a:solidFill>
              <a:srgbClr val="009900"/>
            </a:solidFill>
            <a:round/>
            <a:headEnd type="triangle" w="med" len="med"/>
            <a:tailEnd type="triangle" w="med" len="med"/>
          </a:ln>
        </p:spPr>
        <p:txBody>
          <a:bodyPr/>
          <a:lstStyle/>
          <a:p>
            <a:endParaRPr lang="en-US"/>
          </a:p>
        </p:txBody>
      </p:sp>
      <p:sp>
        <p:nvSpPr>
          <p:cNvPr id="24" name="Line 21"/>
          <p:cNvSpPr>
            <a:spLocks noChangeShapeType="1"/>
          </p:cNvSpPr>
          <p:nvPr/>
        </p:nvSpPr>
        <p:spPr bwMode="auto">
          <a:xfrm>
            <a:off x="3202735" y="4399715"/>
            <a:ext cx="0" cy="266700"/>
          </a:xfrm>
          <a:prstGeom prst="line">
            <a:avLst/>
          </a:prstGeom>
          <a:noFill/>
          <a:ln w="9525">
            <a:solidFill>
              <a:schemeClr val="tx1"/>
            </a:solidFill>
            <a:round/>
            <a:headEnd/>
            <a:tailEnd/>
          </a:ln>
        </p:spPr>
        <p:txBody>
          <a:bodyPr/>
          <a:lstStyle/>
          <a:p>
            <a:endParaRPr lang="en-US"/>
          </a:p>
        </p:txBody>
      </p:sp>
      <p:sp>
        <p:nvSpPr>
          <p:cNvPr id="25" name="Line 22"/>
          <p:cNvSpPr>
            <a:spLocks noChangeShapeType="1"/>
          </p:cNvSpPr>
          <p:nvPr/>
        </p:nvSpPr>
        <p:spPr bwMode="auto">
          <a:xfrm>
            <a:off x="2621710" y="4579102"/>
            <a:ext cx="533400" cy="0"/>
          </a:xfrm>
          <a:prstGeom prst="line">
            <a:avLst/>
          </a:prstGeom>
          <a:noFill/>
          <a:ln w="9525">
            <a:solidFill>
              <a:srgbClr val="009900"/>
            </a:solidFill>
            <a:round/>
            <a:headEnd type="triangle" w="med" len="med"/>
            <a:tailEnd type="triangle" w="med" len="med"/>
          </a:ln>
        </p:spPr>
        <p:txBody>
          <a:bodyPr/>
          <a:lstStyle/>
          <a:p>
            <a:endParaRPr lang="en-US"/>
          </a:p>
        </p:txBody>
      </p:sp>
      <p:graphicFrame>
        <p:nvGraphicFramePr>
          <p:cNvPr id="26" name="Object 25"/>
          <p:cNvGraphicFramePr>
            <a:graphicFrameLocks noChangeAspect="1"/>
          </p:cNvGraphicFramePr>
          <p:nvPr/>
        </p:nvGraphicFramePr>
        <p:xfrm>
          <a:off x="3416492" y="4853427"/>
          <a:ext cx="430136" cy="307240"/>
        </p:xfrm>
        <a:graphic>
          <a:graphicData uri="http://schemas.openxmlformats.org/presentationml/2006/ole">
            <mc:AlternateContent xmlns:mc="http://schemas.openxmlformats.org/markup-compatibility/2006">
              <mc:Choice xmlns:v="urn:schemas-microsoft-com:vml" Requires="v">
                <p:oleObj spid="_x0000_s475152" name="Equation" r:id="rId9" imgW="355294" imgH="253939" progId="Equation.3">
                  <p:embed/>
                </p:oleObj>
              </mc:Choice>
              <mc:Fallback>
                <p:oleObj name="Equation" r:id="rId9" imgW="355294" imgH="25393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6492" y="4853427"/>
                        <a:ext cx="430136" cy="307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
          <p:cNvGraphicFramePr>
            <a:graphicFrameLocks noChangeAspect="1"/>
          </p:cNvGraphicFramePr>
          <p:nvPr/>
        </p:nvGraphicFramePr>
        <p:xfrm>
          <a:off x="2632415" y="4238565"/>
          <a:ext cx="461962" cy="307975"/>
        </p:xfrm>
        <a:graphic>
          <a:graphicData uri="http://schemas.openxmlformats.org/presentationml/2006/ole">
            <mc:AlternateContent xmlns:mc="http://schemas.openxmlformats.org/markup-compatibility/2006">
              <mc:Choice xmlns:v="urn:schemas-microsoft-com:vml" Requires="v">
                <p:oleObj spid="_x0000_s475153" name="Equation" r:id="rId11" imgW="380633" imgH="253939" progId="Equation.DSMT4">
                  <p:embed/>
                </p:oleObj>
              </mc:Choice>
              <mc:Fallback>
                <p:oleObj name="Equation" r:id="rId11" imgW="380633" imgH="25393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2415" y="4238565"/>
                        <a:ext cx="46196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599296" y="4572000"/>
            <a:ext cx="4011304" cy="1477328"/>
          </a:xfrm>
          <a:prstGeom prst="rect">
            <a:avLst/>
          </a:prstGeom>
          <a:noFill/>
        </p:spPr>
        <p:txBody>
          <a:bodyPr wrap="square" rtlCol="0">
            <a:spAutoFit/>
          </a:bodyPr>
          <a:lstStyle/>
          <a:p>
            <a:r>
              <a:rPr lang="en-US" sz="1800" dirty="0" smtClean="0">
                <a:solidFill>
                  <a:srgbClr val="C00000"/>
                </a:solidFill>
                <a:latin typeface="+mn-lt"/>
              </a:rPr>
              <a:t>Area = πA</a:t>
            </a:r>
            <a:r>
              <a:rPr lang="en-US" sz="1800" baseline="30000" dirty="0" smtClean="0">
                <a:solidFill>
                  <a:srgbClr val="C00000"/>
                </a:solidFill>
                <a:latin typeface="+mn-lt"/>
              </a:rPr>
              <a:t>2</a:t>
            </a:r>
          </a:p>
          <a:p>
            <a:endParaRPr lang="en-US" sz="1800" dirty="0" smtClean="0">
              <a:solidFill>
                <a:srgbClr val="C00000"/>
              </a:solidFill>
              <a:latin typeface="+mn-lt"/>
            </a:endParaRPr>
          </a:p>
          <a:p>
            <a:r>
              <a:rPr lang="en-US" sz="1800" dirty="0" smtClean="0">
                <a:solidFill>
                  <a:srgbClr val="C00000"/>
                </a:solidFill>
                <a:latin typeface="+mn-lt"/>
              </a:rPr>
              <a:t>Particle will return to a </a:t>
            </a:r>
            <a:r>
              <a:rPr lang="en-US" sz="1800" i="1" dirty="0" smtClean="0">
                <a:solidFill>
                  <a:srgbClr val="C00000"/>
                </a:solidFill>
                <a:latin typeface="+mn-lt"/>
              </a:rPr>
              <a:t>different</a:t>
            </a:r>
            <a:r>
              <a:rPr lang="en-US" sz="1800" dirty="0" smtClean="0">
                <a:solidFill>
                  <a:srgbClr val="C00000"/>
                </a:solidFill>
                <a:latin typeface="+mn-lt"/>
              </a:rPr>
              <a:t> point on the </a:t>
            </a:r>
            <a:r>
              <a:rPr lang="en-US" sz="1800" i="1" dirty="0" smtClean="0">
                <a:solidFill>
                  <a:srgbClr val="C00000"/>
                </a:solidFill>
                <a:latin typeface="+mn-lt"/>
              </a:rPr>
              <a:t>same</a:t>
            </a:r>
            <a:r>
              <a:rPr lang="en-US" sz="1800" dirty="0" smtClean="0">
                <a:solidFill>
                  <a:srgbClr val="C00000"/>
                </a:solidFill>
                <a:latin typeface="+mn-lt"/>
              </a:rPr>
              <a:t> ellipse each time around the ring.</a:t>
            </a:r>
          </a:p>
        </p:txBody>
      </p:sp>
      <p:cxnSp>
        <p:nvCxnSpPr>
          <p:cNvPr id="8" name="Straight Connector 7"/>
          <p:cNvCxnSpPr/>
          <p:nvPr/>
        </p:nvCxnSpPr>
        <p:spPr>
          <a:xfrm flipV="1">
            <a:off x="4038600" y="2438400"/>
            <a:ext cx="958273" cy="45027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7564582" y="2496127"/>
            <a:ext cx="958273" cy="45027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588599"/>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Treatment of FODO Cell</a:t>
            </a:r>
            <a:endParaRPr lang="en-US" dirty="0"/>
          </a:p>
        </p:txBody>
      </p:sp>
      <p:sp>
        <p:nvSpPr>
          <p:cNvPr id="3" name="Content Placeholder 2"/>
          <p:cNvSpPr>
            <a:spLocks noGrp="1"/>
          </p:cNvSpPr>
          <p:nvPr>
            <p:ph idx="1"/>
          </p:nvPr>
        </p:nvSpPr>
        <p:spPr>
          <a:xfrm>
            <a:off x="503776" y="690225"/>
            <a:ext cx="8251825" cy="579017"/>
          </a:xfrm>
        </p:spPr>
        <p:txBody>
          <a:bodyPr/>
          <a:lstStyle/>
          <a:p>
            <a:r>
              <a:rPr lang="en-US" sz="1800" dirty="0" smtClean="0"/>
              <a:t>If we evaluate the cell at the </a:t>
            </a:r>
            <a:r>
              <a:rPr lang="en-US" sz="1800" i="1" dirty="0" smtClean="0"/>
              <a:t>center</a:t>
            </a:r>
            <a:r>
              <a:rPr lang="en-US" sz="1800" dirty="0" smtClean="0"/>
              <a:t> of the focusing quad, it looks like</a:t>
            </a:r>
          </a:p>
          <a:p>
            <a:endParaRPr lang="en-US" sz="1800" dirty="0" smtClean="0"/>
          </a:p>
          <a:p>
            <a:endParaRPr lang="en-US" sz="1800" dirty="0" smtClean="0"/>
          </a:p>
          <a:p>
            <a:endParaRPr lang="en-US" sz="1800" dirty="0" smtClean="0"/>
          </a:p>
          <a:p>
            <a:endParaRPr lang="en-US" sz="1800" dirty="0" smtClean="0"/>
          </a:p>
          <a:p>
            <a:pPr>
              <a:buNone/>
            </a:pPr>
            <a:endParaRPr lang="en-US" sz="1800" dirty="0" smtClean="0"/>
          </a:p>
          <a:p>
            <a:pPr>
              <a:buNone/>
            </a:pPr>
            <a:r>
              <a:rPr lang="en-US" sz="1800" dirty="0" smtClean="0"/>
              <a:t>Leading to the transfer Matrix</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25</a:t>
            </a:fld>
            <a:endParaRPr lang="en-US"/>
          </a:p>
        </p:txBody>
      </p:sp>
      <p:grpSp>
        <p:nvGrpSpPr>
          <p:cNvPr id="7" name="Group 6"/>
          <p:cNvGrpSpPr/>
          <p:nvPr/>
        </p:nvGrpSpPr>
        <p:grpSpPr>
          <a:xfrm>
            <a:off x="2438400" y="1143000"/>
            <a:ext cx="3933755" cy="1595916"/>
            <a:chOff x="2470705" y="3392971"/>
            <a:chExt cx="3933755" cy="1595916"/>
          </a:xfrm>
        </p:grpSpPr>
        <p:sp>
          <p:nvSpPr>
            <p:cNvPr id="8" name="Freeform 7"/>
            <p:cNvSpPr>
              <a:spLocks/>
            </p:cNvSpPr>
            <p:nvPr/>
          </p:nvSpPr>
          <p:spPr bwMode="auto">
            <a:xfrm>
              <a:off x="2705110" y="3392971"/>
              <a:ext cx="147205" cy="1140624"/>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8"/>
            <p:cNvSpPr>
              <a:spLocks/>
            </p:cNvSpPr>
            <p:nvPr/>
          </p:nvSpPr>
          <p:spPr bwMode="auto">
            <a:xfrm>
              <a:off x="6019800" y="3429000"/>
              <a:ext cx="155864" cy="1140624"/>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0" name="Group 9"/>
            <p:cNvGrpSpPr>
              <a:grpSpLocks/>
            </p:cNvGrpSpPr>
            <p:nvPr/>
          </p:nvGrpSpPr>
          <p:grpSpPr bwMode="auto">
            <a:xfrm>
              <a:off x="4267236" y="3429000"/>
              <a:ext cx="381002" cy="1066800"/>
              <a:chOff x="4267" y="2160"/>
              <a:chExt cx="240" cy="481"/>
            </a:xfrm>
          </p:grpSpPr>
          <p:sp>
            <p:nvSpPr>
              <p:cNvPr id="20" name="Freeform 19"/>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20"/>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Line 56"/>
              <p:cNvSpPr>
                <a:spLocks noChangeShapeType="1"/>
              </p:cNvSpPr>
              <p:nvPr/>
            </p:nvSpPr>
            <p:spPr bwMode="auto">
              <a:xfrm>
                <a:off x="4267" y="2161"/>
                <a:ext cx="240" cy="0"/>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Line 57"/>
              <p:cNvSpPr>
                <a:spLocks noChangeShapeType="1"/>
              </p:cNvSpPr>
              <p:nvPr/>
            </p:nvSpPr>
            <p:spPr bwMode="auto">
              <a:xfrm>
                <a:off x="4267" y="2641"/>
                <a:ext cx="240" cy="0"/>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1" name="TextBox 25"/>
            <p:cNvSpPr txBox="1"/>
            <p:nvPr/>
          </p:nvSpPr>
          <p:spPr>
            <a:xfrm>
              <a:off x="2470705" y="4619555"/>
              <a:ext cx="46086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2f</a:t>
              </a:r>
              <a:endParaRPr lang="en-US" dirty="0"/>
            </a:p>
          </p:txBody>
        </p:sp>
        <p:sp>
          <p:nvSpPr>
            <p:cNvPr id="12" name="TextBox 26"/>
            <p:cNvSpPr txBox="1"/>
            <p:nvPr/>
          </p:nvSpPr>
          <p:spPr>
            <a:xfrm>
              <a:off x="4275740" y="4619555"/>
              <a:ext cx="46086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-f</a:t>
              </a:r>
              <a:endParaRPr lang="en-US" dirty="0"/>
            </a:p>
          </p:txBody>
        </p:sp>
        <p:cxnSp>
          <p:nvCxnSpPr>
            <p:cNvPr id="13" name="Straight Arrow Connector 12"/>
            <p:cNvCxnSpPr/>
            <p:nvPr/>
          </p:nvCxnSpPr>
          <p:spPr>
            <a:xfrm>
              <a:off x="2701135" y="3966670"/>
              <a:ext cx="1694653" cy="5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67765" y="3966670"/>
              <a:ext cx="1694653" cy="5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29"/>
            <p:cNvSpPr txBox="1"/>
            <p:nvPr/>
          </p:nvSpPr>
          <p:spPr>
            <a:xfrm>
              <a:off x="3354020" y="4005075"/>
              <a:ext cx="46086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L</a:t>
              </a:r>
              <a:endParaRPr lang="en-US" dirty="0"/>
            </a:p>
          </p:txBody>
        </p:sp>
        <p:sp>
          <p:nvSpPr>
            <p:cNvPr id="16" name="TextBox 30"/>
            <p:cNvSpPr txBox="1"/>
            <p:nvPr/>
          </p:nvSpPr>
          <p:spPr>
            <a:xfrm>
              <a:off x="5083704" y="3931184"/>
              <a:ext cx="737645"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L</a:t>
              </a:r>
              <a:endParaRPr lang="en-US" dirty="0"/>
            </a:p>
          </p:txBody>
        </p:sp>
        <p:cxnSp>
          <p:nvCxnSpPr>
            <p:cNvPr id="17" name="Straight Connector 16"/>
            <p:cNvCxnSpPr/>
            <p:nvPr/>
          </p:nvCxnSpPr>
          <p:spPr>
            <a:xfrm>
              <a:off x="2715165" y="343327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72200" y="342900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34"/>
            <p:cNvSpPr txBox="1"/>
            <p:nvPr/>
          </p:nvSpPr>
          <p:spPr>
            <a:xfrm>
              <a:off x="5943600" y="4572000"/>
              <a:ext cx="46086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2f</a:t>
              </a:r>
              <a:endParaRPr lang="en-US" dirty="0"/>
            </a:p>
          </p:txBody>
        </p:sp>
      </p:grpSp>
      <p:graphicFrame>
        <p:nvGraphicFramePr>
          <p:cNvPr id="38" name="Object 37"/>
          <p:cNvGraphicFramePr>
            <a:graphicFrameLocks noChangeAspect="1"/>
          </p:cNvGraphicFramePr>
          <p:nvPr>
            <p:extLst>
              <p:ext uri="{D42A27DB-BD31-4B8C-83A1-F6EECF244321}">
                <p14:modId xmlns:p14="http://schemas.microsoft.com/office/powerpoint/2010/main" val="626376357"/>
              </p:ext>
            </p:extLst>
          </p:nvPr>
        </p:nvGraphicFramePr>
        <p:xfrm>
          <a:off x="1676400" y="3352800"/>
          <a:ext cx="5867400" cy="2889889"/>
        </p:xfrm>
        <a:graphic>
          <a:graphicData uri="http://schemas.openxmlformats.org/presentationml/2006/ole">
            <mc:AlternateContent xmlns:mc="http://schemas.openxmlformats.org/markup-compatibility/2006">
              <mc:Choice xmlns:v="urn:schemas-microsoft-com:vml" Requires="v">
                <p:oleObj spid="_x0000_s476165" name="Equation" r:id="rId3" imgW="4013640" imgH="1965600" progId="Equation.DSMT4">
                  <p:embed/>
                </p:oleObj>
              </mc:Choice>
              <mc:Fallback>
                <p:oleObj name="Equation" r:id="rId3" imgW="4013640" imgH="1965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352800"/>
                        <a:ext cx="5867400" cy="28898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5562600" y="4876800"/>
            <a:ext cx="2895600" cy="646331"/>
          </a:xfrm>
          <a:prstGeom prst="rect">
            <a:avLst/>
          </a:prstGeom>
          <a:noFill/>
        </p:spPr>
        <p:txBody>
          <a:bodyPr wrap="square" rtlCol="0">
            <a:spAutoFit/>
          </a:bodyPr>
          <a:lstStyle/>
          <a:p>
            <a:r>
              <a:rPr lang="en-US" sz="1800" dirty="0" smtClean="0">
                <a:solidFill>
                  <a:srgbClr val="C00000"/>
                </a:solidFill>
                <a:latin typeface="+mn-lt"/>
              </a:rPr>
              <a:t>Note: some textbooks have </a:t>
            </a:r>
            <a:r>
              <a:rPr lang="en-US" sz="1800" i="1" dirty="0" smtClean="0">
                <a:solidFill>
                  <a:srgbClr val="C00000"/>
                </a:solidFill>
                <a:latin typeface="+mn-lt"/>
              </a:rPr>
              <a:t>L</a:t>
            </a:r>
            <a:r>
              <a:rPr lang="en-US" sz="1800" dirty="0" smtClean="0">
                <a:solidFill>
                  <a:srgbClr val="C00000"/>
                </a:solidFill>
                <a:latin typeface="+mn-lt"/>
              </a:rPr>
              <a:t>=total length</a:t>
            </a:r>
          </a:p>
        </p:txBody>
      </p:sp>
    </p:spTree>
    <p:extLst>
      <p:ext uri="{BB962C8B-B14F-4D97-AF65-F5344CB8AC3E}">
        <p14:creationId xmlns:p14="http://schemas.microsoft.com/office/powerpoint/2010/main" val="120225709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Lattice Functions in FODO Cell</a:t>
            </a:r>
            <a:endParaRPr lang="en-US"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26</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89285580"/>
              </p:ext>
            </p:extLst>
          </p:nvPr>
        </p:nvGraphicFramePr>
        <p:xfrm>
          <a:off x="990600" y="1219200"/>
          <a:ext cx="7162800" cy="1670764"/>
        </p:xfrm>
        <a:graphic>
          <a:graphicData uri="http://schemas.openxmlformats.org/presentationml/2006/ole">
            <mc:AlternateContent xmlns:mc="http://schemas.openxmlformats.org/markup-compatibility/2006">
              <mc:Choice xmlns:v="urn:schemas-microsoft-com:vml" Requires="v">
                <p:oleObj spid="_x0000_s477204" name="Equation" r:id="rId3" imgW="4461480" imgH="1032840" progId="">
                  <p:embed/>
                </p:oleObj>
              </mc:Choice>
              <mc:Fallback>
                <p:oleObj name="Equation" r:id="rId3" imgW="4461480" imgH="10328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7162800" cy="16707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57200" y="685800"/>
            <a:ext cx="8305800" cy="369332"/>
          </a:xfrm>
          <a:prstGeom prst="rect">
            <a:avLst/>
          </a:prstGeom>
          <a:noFill/>
        </p:spPr>
        <p:txBody>
          <a:bodyPr wrap="square" rtlCol="0">
            <a:spAutoFit/>
          </a:bodyPr>
          <a:lstStyle/>
          <a:p>
            <a:r>
              <a:rPr lang="en-US" sz="1800" dirty="0" smtClean="0">
                <a:solidFill>
                  <a:srgbClr val="C00000"/>
                </a:solidFill>
                <a:latin typeface="+mn-lt"/>
              </a:rPr>
              <a:t>We know from our Twiss Parameterization that this can be written as</a:t>
            </a:r>
          </a:p>
        </p:txBody>
      </p:sp>
      <p:sp>
        <p:nvSpPr>
          <p:cNvPr id="9" name="TextBox 8"/>
          <p:cNvSpPr txBox="1"/>
          <p:nvPr/>
        </p:nvSpPr>
        <p:spPr>
          <a:xfrm>
            <a:off x="533400" y="2895600"/>
            <a:ext cx="8305800" cy="369332"/>
          </a:xfrm>
          <a:prstGeom prst="rect">
            <a:avLst/>
          </a:prstGeom>
          <a:noFill/>
        </p:spPr>
        <p:txBody>
          <a:bodyPr wrap="square" rtlCol="0">
            <a:spAutoFit/>
          </a:bodyPr>
          <a:lstStyle/>
          <a:p>
            <a:r>
              <a:rPr lang="en-US" sz="1800" dirty="0" smtClean="0">
                <a:solidFill>
                  <a:srgbClr val="C00000"/>
                </a:solidFill>
                <a:latin typeface="+mn-lt"/>
              </a:rPr>
              <a:t>From which we see that the Twiss functions </a:t>
            </a:r>
            <a:r>
              <a:rPr lang="en-US" sz="1800" i="1" dirty="0" smtClean="0">
                <a:solidFill>
                  <a:srgbClr val="C00000"/>
                </a:solidFill>
                <a:latin typeface="+mn-lt"/>
              </a:rPr>
              <a:t>at the middle of the magnets</a:t>
            </a:r>
            <a:r>
              <a:rPr lang="en-US" sz="1800" dirty="0" smtClean="0">
                <a:solidFill>
                  <a:srgbClr val="C00000"/>
                </a:solidFill>
                <a:latin typeface="+mn-lt"/>
              </a:rPr>
              <a:t> are</a:t>
            </a:r>
          </a:p>
        </p:txBody>
      </p:sp>
      <p:graphicFrame>
        <p:nvGraphicFramePr>
          <p:cNvPr id="10" name="Object 9"/>
          <p:cNvGraphicFramePr>
            <a:graphicFrameLocks noChangeAspect="1"/>
          </p:cNvGraphicFramePr>
          <p:nvPr>
            <p:extLst>
              <p:ext uri="{D42A27DB-BD31-4B8C-83A1-F6EECF244321}">
                <p14:modId xmlns:p14="http://schemas.microsoft.com/office/powerpoint/2010/main" val="626105280"/>
              </p:ext>
            </p:extLst>
          </p:nvPr>
        </p:nvGraphicFramePr>
        <p:xfrm>
          <a:off x="533400" y="3352800"/>
          <a:ext cx="3200400" cy="3147144"/>
        </p:xfrm>
        <a:graphic>
          <a:graphicData uri="http://schemas.openxmlformats.org/presentationml/2006/ole">
            <mc:AlternateContent xmlns:mc="http://schemas.openxmlformats.org/markup-compatibility/2006">
              <mc:Choice xmlns:v="urn:schemas-microsoft-com:vml" Requires="v">
                <p:oleObj spid="_x0000_s477205" name="Equation" r:id="rId5" imgW="2248920" imgH="2212560" progId="">
                  <p:embed/>
                </p:oleObj>
              </mc:Choice>
              <mc:Fallback>
                <p:oleObj name="Equation" r:id="rId5" imgW="2248920" imgH="22125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352800"/>
                        <a:ext cx="3200400" cy="3147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1447800" y="4343400"/>
            <a:ext cx="990600" cy="533400"/>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47800" y="5562600"/>
            <a:ext cx="2286000" cy="914400"/>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3276600"/>
            <a:ext cx="762000" cy="457200"/>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708559900"/>
              </p:ext>
            </p:extLst>
          </p:nvPr>
        </p:nvGraphicFramePr>
        <p:xfrm>
          <a:off x="4419600" y="3657600"/>
          <a:ext cx="1260988" cy="685800"/>
        </p:xfrm>
        <a:graphic>
          <a:graphicData uri="http://schemas.openxmlformats.org/presentationml/2006/ole">
            <mc:AlternateContent xmlns:mc="http://schemas.openxmlformats.org/markup-compatibility/2006">
              <mc:Choice xmlns:v="urn:schemas-microsoft-com:vml" Requires="v">
                <p:oleObj spid="_x0000_s477206" name="Equation" r:id="rId7" imgW="712800" imgH="383760" progId="">
                  <p:embed/>
                </p:oleObj>
              </mc:Choice>
              <mc:Fallback>
                <p:oleObj name="Equation" r:id="rId7" imgW="712800" imgH="3837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3657600"/>
                        <a:ext cx="12609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4343400" y="3352800"/>
            <a:ext cx="1143000" cy="369332"/>
          </a:xfrm>
          <a:prstGeom prst="rect">
            <a:avLst/>
          </a:prstGeom>
          <a:noFill/>
        </p:spPr>
        <p:txBody>
          <a:bodyPr wrap="square" rtlCol="0">
            <a:spAutoFit/>
          </a:bodyPr>
          <a:lstStyle/>
          <a:p>
            <a:r>
              <a:rPr lang="en-US" sz="1800" dirty="0" smtClean="0">
                <a:solidFill>
                  <a:srgbClr val="C00000"/>
                </a:solidFill>
                <a:latin typeface="+mn-lt"/>
              </a:rPr>
              <a:t>recall</a:t>
            </a:r>
          </a:p>
        </p:txBody>
      </p:sp>
      <p:sp>
        <p:nvSpPr>
          <p:cNvPr id="16" name="Freeform 15"/>
          <p:cNvSpPr/>
          <p:nvPr/>
        </p:nvSpPr>
        <p:spPr>
          <a:xfrm>
            <a:off x="1738586" y="3410900"/>
            <a:ext cx="2625227" cy="2565983"/>
          </a:xfrm>
          <a:custGeom>
            <a:avLst/>
            <a:gdLst>
              <a:gd name="connsiteX0" fmla="*/ 0 w 2625227"/>
              <a:gd name="connsiteY0" fmla="*/ 52259 h 2565983"/>
              <a:gd name="connsiteX1" fmla="*/ 2575035 w 2625227"/>
              <a:gd name="connsiteY1" fmla="*/ 332534 h 2565983"/>
              <a:gd name="connsiteX2" fmla="*/ 1769242 w 2625227"/>
              <a:gd name="connsiteY2" fmla="*/ 2565983 h 2565983"/>
            </a:gdLst>
            <a:ahLst/>
            <a:cxnLst>
              <a:cxn ang="0">
                <a:pos x="connsiteX0" y="connsiteY0"/>
              </a:cxn>
              <a:cxn ang="0">
                <a:pos x="connsiteX1" y="connsiteY1"/>
              </a:cxn>
              <a:cxn ang="0">
                <a:pos x="connsiteX2" y="connsiteY2"/>
              </a:cxn>
            </a:cxnLst>
            <a:rect l="l" t="t" r="r" b="b"/>
            <a:pathLst>
              <a:path w="2625227" h="2565983">
                <a:moveTo>
                  <a:pt x="0" y="52259"/>
                </a:moveTo>
                <a:cubicBezTo>
                  <a:pt x="1140080" y="-17081"/>
                  <a:pt x="2280161" y="-86420"/>
                  <a:pt x="2575035" y="332534"/>
                </a:cubicBezTo>
                <a:cubicBezTo>
                  <a:pt x="2869909" y="751488"/>
                  <a:pt x="1769242" y="2565983"/>
                  <a:pt x="1769242" y="2565983"/>
                </a:cubicBezTo>
              </a:path>
            </a:pathLst>
          </a:cu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918761318"/>
              </p:ext>
            </p:extLst>
          </p:nvPr>
        </p:nvGraphicFramePr>
        <p:xfrm>
          <a:off x="4800600" y="5486400"/>
          <a:ext cx="2057400" cy="969352"/>
        </p:xfrm>
        <a:graphic>
          <a:graphicData uri="http://schemas.openxmlformats.org/presentationml/2006/ole">
            <mc:AlternateContent xmlns:mc="http://schemas.openxmlformats.org/markup-compatibility/2006">
              <mc:Choice xmlns:v="urn:schemas-microsoft-com:vml" Requires="v">
                <p:oleObj spid="_x0000_s477207" name="Equation" r:id="rId9" imgW="1307160" imgH="612360" progId="">
                  <p:embed/>
                </p:oleObj>
              </mc:Choice>
              <mc:Fallback>
                <p:oleObj name="Equation" r:id="rId9" imgW="1307160" imgH="612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5486400"/>
                        <a:ext cx="2057400" cy="969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ight Arrow 16"/>
          <p:cNvSpPr/>
          <p:nvPr/>
        </p:nvSpPr>
        <p:spPr>
          <a:xfrm>
            <a:off x="3886200" y="5867400"/>
            <a:ext cx="685800" cy="381000"/>
          </a:xfrm>
          <a:prstGeom prst="rightArrow">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324600" y="4419600"/>
            <a:ext cx="1828800" cy="646331"/>
          </a:xfrm>
          <a:prstGeom prst="rect">
            <a:avLst/>
          </a:prstGeom>
          <a:noFill/>
        </p:spPr>
        <p:txBody>
          <a:bodyPr wrap="square" rtlCol="0">
            <a:spAutoFit/>
          </a:bodyPr>
          <a:lstStyle/>
          <a:p>
            <a:r>
              <a:rPr lang="en-US" sz="1800" dirty="0" smtClean="0">
                <a:solidFill>
                  <a:srgbClr val="C00000"/>
                </a:solidFill>
                <a:latin typeface="+mn-lt"/>
              </a:rPr>
              <a:t>Flip sign of f to get other plane</a:t>
            </a:r>
          </a:p>
        </p:txBody>
      </p:sp>
      <p:cxnSp>
        <p:nvCxnSpPr>
          <p:cNvPr id="20" name="Straight Arrow Connector 19"/>
          <p:cNvCxnSpPr/>
          <p:nvPr/>
        </p:nvCxnSpPr>
        <p:spPr>
          <a:xfrm flipH="1">
            <a:off x="6400800" y="5029200"/>
            <a:ext cx="228600" cy="4572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1354410343"/>
              </p:ext>
            </p:extLst>
          </p:nvPr>
        </p:nvGraphicFramePr>
        <p:xfrm>
          <a:off x="6896100" y="3568700"/>
          <a:ext cx="114300" cy="165100"/>
        </p:xfrm>
        <a:graphic>
          <a:graphicData uri="http://schemas.openxmlformats.org/presentationml/2006/ole">
            <mc:AlternateContent xmlns:mc="http://schemas.openxmlformats.org/markup-compatibility/2006">
              <mc:Choice xmlns:v="urn:schemas-microsoft-com:vml" Requires="v">
                <p:oleObj spid="_x0000_s477208" name="Equation" r:id="rId11" imgW="100440" imgH="155160" progId="">
                  <p:embed/>
                </p:oleObj>
              </mc:Choice>
              <mc:Fallback>
                <p:oleObj name="Equation" r:id="rId11" imgW="100440" imgH="1551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96100" y="356870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01088653"/>
              </p:ext>
            </p:extLst>
          </p:nvPr>
        </p:nvGraphicFramePr>
        <p:xfrm>
          <a:off x="6161477" y="3648793"/>
          <a:ext cx="2155825" cy="673100"/>
        </p:xfrm>
        <a:graphic>
          <a:graphicData uri="http://schemas.openxmlformats.org/presentationml/2006/ole">
            <mc:AlternateContent xmlns:mc="http://schemas.openxmlformats.org/markup-compatibility/2006">
              <mc:Choice xmlns:v="urn:schemas-microsoft-com:vml" Requires="v">
                <p:oleObj spid="_x0000_s477209" name="Equation" r:id="rId13" imgW="1371240" imgH="420480" progId="Equation.DSMT4">
                  <p:embed/>
                </p:oleObj>
              </mc:Choice>
              <mc:Fallback>
                <p:oleObj name="Equation" r:id="rId13" imgW="1371240" imgH="420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61477" y="3648793"/>
                        <a:ext cx="2155825"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a:xfrm>
            <a:off x="4743549" y="5488653"/>
            <a:ext cx="2286000" cy="914400"/>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81168" y="3489254"/>
            <a:ext cx="994319" cy="914400"/>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912583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85" y="133524"/>
            <a:ext cx="8262937" cy="441325"/>
          </a:xfrm>
        </p:spPr>
        <p:txBody>
          <a:bodyPr/>
          <a:lstStyle/>
          <a:p>
            <a:r>
              <a:rPr lang="en-US" dirty="0" smtClean="0"/>
              <a:t>Lattice Function in FODO Cell (cont’d)</a:t>
            </a:r>
            <a:endParaRPr lang="en-US" dirty="0"/>
          </a:p>
        </p:txBody>
      </p:sp>
      <p:sp>
        <p:nvSpPr>
          <p:cNvPr id="3" name="Content Placeholder 2"/>
          <p:cNvSpPr>
            <a:spLocks noGrp="1"/>
          </p:cNvSpPr>
          <p:nvPr>
            <p:ph idx="1"/>
          </p:nvPr>
        </p:nvSpPr>
        <p:spPr>
          <a:xfrm>
            <a:off x="453429" y="546686"/>
            <a:ext cx="8355012" cy="806505"/>
          </a:xfrm>
        </p:spPr>
        <p:txBody>
          <a:bodyPr/>
          <a:lstStyle/>
          <a:p>
            <a:r>
              <a:rPr lang="en-US" sz="1800" dirty="0" smtClean="0"/>
              <a:t>As particles go through the lattice, the Twiss parameters will vary periodically:</a:t>
            </a:r>
            <a:endParaRPr lang="en-US" sz="1800" dirty="0"/>
          </a:p>
        </p:txBody>
      </p:sp>
      <p:grpSp>
        <p:nvGrpSpPr>
          <p:cNvPr id="4" name="Group 50"/>
          <p:cNvGrpSpPr>
            <a:grpSpLocks/>
          </p:cNvGrpSpPr>
          <p:nvPr/>
        </p:nvGrpSpPr>
        <p:grpSpPr bwMode="auto">
          <a:xfrm>
            <a:off x="1269171" y="1398893"/>
            <a:ext cx="304800" cy="1143000"/>
            <a:chOff x="3077" y="2111"/>
            <a:chExt cx="176" cy="481"/>
          </a:xfrm>
        </p:grpSpPr>
        <p:sp>
          <p:nvSpPr>
            <p:cNvPr id="8"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9"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grpSp>
        <p:nvGrpSpPr>
          <p:cNvPr id="5" name="Group 53"/>
          <p:cNvGrpSpPr>
            <a:grpSpLocks/>
          </p:cNvGrpSpPr>
          <p:nvPr/>
        </p:nvGrpSpPr>
        <p:grpSpPr bwMode="auto">
          <a:xfrm>
            <a:off x="4725621" y="1437298"/>
            <a:ext cx="381000" cy="1066800"/>
            <a:chOff x="4267" y="2160"/>
            <a:chExt cx="240" cy="481"/>
          </a:xfrm>
        </p:grpSpPr>
        <p:sp>
          <p:nvSpPr>
            <p:cNvPr id="11" name="Freeform 54"/>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12" name="Freeform 55"/>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13" name="Line 56"/>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14" name="Line 57"/>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cxnSp>
        <p:nvCxnSpPr>
          <p:cNvPr id="15" name="Straight Arrow Connector 14"/>
          <p:cNvCxnSpPr>
            <a:endCxn id="12" idx="1"/>
          </p:cNvCxnSpPr>
          <p:nvPr/>
        </p:nvCxnSpPr>
        <p:spPr>
          <a:xfrm>
            <a:off x="1461196" y="1974968"/>
            <a:ext cx="3507313" cy="47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p:cNvCxnSpPr>
          <p:nvPr/>
        </p:nvCxnSpPr>
        <p:spPr>
          <a:xfrm flipV="1">
            <a:off x="4968509" y="2019084"/>
            <a:ext cx="3564040" cy="3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50"/>
          <p:cNvGrpSpPr>
            <a:grpSpLocks/>
          </p:cNvGrpSpPr>
          <p:nvPr/>
        </p:nvGrpSpPr>
        <p:grpSpPr bwMode="auto">
          <a:xfrm>
            <a:off x="8412501" y="1475703"/>
            <a:ext cx="304800" cy="1143000"/>
            <a:chOff x="3077" y="2111"/>
            <a:chExt cx="176" cy="481"/>
          </a:xfrm>
        </p:grpSpPr>
        <p:sp>
          <p:nvSpPr>
            <p:cNvPr id="18"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19"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cxnSp>
        <p:nvCxnSpPr>
          <p:cNvPr id="33" name="Straight Arrow Connector 32"/>
          <p:cNvCxnSpPr/>
          <p:nvPr/>
        </p:nvCxnSpPr>
        <p:spPr>
          <a:xfrm>
            <a:off x="1000336" y="3549573"/>
            <a:ext cx="741216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481869" y="3069511"/>
            <a:ext cx="96012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6" name="Object 35"/>
          <p:cNvGraphicFramePr>
            <a:graphicFrameLocks noChangeAspect="1"/>
          </p:cNvGraphicFramePr>
          <p:nvPr/>
        </p:nvGraphicFramePr>
        <p:xfrm>
          <a:off x="769906" y="2704663"/>
          <a:ext cx="152400" cy="203200"/>
        </p:xfrm>
        <a:graphic>
          <a:graphicData uri="http://schemas.openxmlformats.org/presentationml/2006/ole">
            <mc:AlternateContent xmlns:mc="http://schemas.openxmlformats.org/markup-compatibility/2006">
              <mc:Choice xmlns:v="urn:schemas-microsoft-com:vml" Requires="v">
                <p:oleObj spid="_x0000_s478249" name="Equation" r:id="rId3" imgW="152033" imgH="203261" progId="Equation.3">
                  <p:embed/>
                </p:oleObj>
              </mc:Choice>
              <mc:Fallback>
                <p:oleObj name="Equation" r:id="rId3" imgW="152033" imgH="20326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06" y="2704663"/>
                        <a:ext cx="1524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Object 5"/>
          <p:cNvGraphicFramePr>
            <a:graphicFrameLocks noChangeAspect="1"/>
          </p:cNvGraphicFramePr>
          <p:nvPr/>
        </p:nvGraphicFramePr>
        <p:xfrm>
          <a:off x="8201026" y="3620221"/>
          <a:ext cx="114300" cy="139700"/>
        </p:xfrm>
        <a:graphic>
          <a:graphicData uri="http://schemas.openxmlformats.org/presentationml/2006/ole">
            <mc:AlternateContent xmlns:mc="http://schemas.openxmlformats.org/markup-compatibility/2006">
              <mc:Choice xmlns:v="urn:schemas-microsoft-com:vml" Requires="v">
                <p:oleObj spid="_x0000_s478250" name="Equation" r:id="rId5" imgW="114231" imgH="139616" progId="Equation.3">
                  <p:embed/>
                </p:oleObj>
              </mc:Choice>
              <mc:Fallback>
                <p:oleObj name="Equation" r:id="rId5" imgW="114231" imgH="13961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1026" y="3620221"/>
                        <a:ext cx="1143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0" name="Straight Connector 39"/>
          <p:cNvCxnSpPr/>
          <p:nvPr/>
        </p:nvCxnSpPr>
        <p:spPr>
          <a:xfrm>
            <a:off x="1422791" y="2819878"/>
            <a:ext cx="3494855" cy="460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4917646" y="2781472"/>
            <a:ext cx="3686880" cy="499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019538" y="4413685"/>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961931" y="4394483"/>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2998" name="Object 6"/>
          <p:cNvGraphicFramePr>
            <a:graphicFrameLocks noChangeAspect="1"/>
          </p:cNvGraphicFramePr>
          <p:nvPr/>
        </p:nvGraphicFramePr>
        <p:xfrm>
          <a:off x="1973264" y="4425756"/>
          <a:ext cx="127000" cy="139700"/>
        </p:xfrm>
        <a:graphic>
          <a:graphicData uri="http://schemas.openxmlformats.org/presentationml/2006/ole">
            <mc:AlternateContent xmlns:mc="http://schemas.openxmlformats.org/markup-compatibility/2006">
              <mc:Choice xmlns:v="urn:schemas-microsoft-com:vml" Requires="v">
                <p:oleObj spid="_x0000_s478251" name="Equation" r:id="rId7" imgW="126847" imgH="139531" progId="Equation.3">
                  <p:embed/>
                </p:oleObj>
              </mc:Choice>
              <mc:Fallback>
                <p:oleObj name="Equation" r:id="rId7" imgW="126847" imgH="13953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3264" y="4425756"/>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9" name="Object 7"/>
          <p:cNvGraphicFramePr>
            <a:graphicFrameLocks noChangeAspect="1"/>
          </p:cNvGraphicFramePr>
          <p:nvPr/>
        </p:nvGraphicFramePr>
        <p:xfrm>
          <a:off x="1499601" y="3818408"/>
          <a:ext cx="165100" cy="177800"/>
        </p:xfrm>
        <a:graphic>
          <a:graphicData uri="http://schemas.openxmlformats.org/presentationml/2006/ole">
            <mc:AlternateContent xmlns:mc="http://schemas.openxmlformats.org/markup-compatibility/2006">
              <mc:Choice xmlns:v="urn:schemas-microsoft-com:vml" Requires="v">
                <p:oleObj spid="_x0000_s478252" name="Equation" r:id="rId9" imgW="164603" imgH="177815" progId="Equation.3">
                  <p:embed/>
                </p:oleObj>
              </mc:Choice>
              <mc:Fallback>
                <p:oleObj name="Equation" r:id="rId9" imgW="164603" imgH="17781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9601" y="3818408"/>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Oval 56"/>
          <p:cNvSpPr/>
          <p:nvPr/>
        </p:nvSpPr>
        <p:spPr>
          <a:xfrm>
            <a:off x="1230766" y="4317673"/>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8" name="Straight Connector 57"/>
          <p:cNvCxnSpPr/>
          <p:nvPr/>
        </p:nvCxnSpPr>
        <p:spPr>
          <a:xfrm rot="16200000" flipH="1">
            <a:off x="2747763" y="4375280"/>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flipV="1">
            <a:off x="2690156" y="4356078"/>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0" name="Object 6"/>
          <p:cNvGraphicFramePr>
            <a:graphicFrameLocks noChangeAspect="1"/>
          </p:cNvGraphicFramePr>
          <p:nvPr/>
        </p:nvGraphicFramePr>
        <p:xfrm>
          <a:off x="3701489" y="4387351"/>
          <a:ext cx="127000" cy="139700"/>
        </p:xfrm>
        <a:graphic>
          <a:graphicData uri="http://schemas.openxmlformats.org/presentationml/2006/ole">
            <mc:AlternateContent xmlns:mc="http://schemas.openxmlformats.org/markup-compatibility/2006">
              <mc:Choice xmlns:v="urn:schemas-microsoft-com:vml" Requires="v">
                <p:oleObj spid="_x0000_s478253" name="Equation" r:id="rId11" imgW="126847" imgH="139531" progId="Equation.3">
                  <p:embed/>
                </p:oleObj>
              </mc:Choice>
              <mc:Fallback>
                <p:oleObj name="Equation" r:id="rId11" imgW="126847" imgH="13953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1489" y="4387351"/>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7"/>
          <p:cNvGraphicFramePr>
            <a:graphicFrameLocks noChangeAspect="1"/>
          </p:cNvGraphicFramePr>
          <p:nvPr/>
        </p:nvGraphicFramePr>
        <p:xfrm>
          <a:off x="3227826" y="3780003"/>
          <a:ext cx="165100" cy="177800"/>
        </p:xfrm>
        <a:graphic>
          <a:graphicData uri="http://schemas.openxmlformats.org/presentationml/2006/ole">
            <mc:AlternateContent xmlns:mc="http://schemas.openxmlformats.org/markup-compatibility/2006">
              <mc:Choice xmlns:v="urn:schemas-microsoft-com:vml" Requires="v">
                <p:oleObj spid="_x0000_s478254" name="Equation" r:id="rId13" imgW="164603" imgH="177815" progId="Equation.3">
                  <p:embed/>
                </p:oleObj>
              </mc:Choice>
              <mc:Fallback>
                <p:oleObj name="Equation" r:id="rId13" imgW="164603" imgH="1778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7826" y="3780003"/>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Oval 61"/>
          <p:cNvSpPr/>
          <p:nvPr/>
        </p:nvSpPr>
        <p:spPr>
          <a:xfrm rot="1853510">
            <a:off x="2958991" y="4279268"/>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3" name="Straight Connector 62"/>
          <p:cNvCxnSpPr/>
          <p:nvPr/>
        </p:nvCxnSpPr>
        <p:spPr>
          <a:xfrm flipH="1">
            <a:off x="4495191" y="4356078"/>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V="1">
            <a:off x="4437584" y="4336876"/>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5" name="Object 6"/>
          <p:cNvGraphicFramePr>
            <a:graphicFrameLocks noChangeAspect="1"/>
          </p:cNvGraphicFramePr>
          <p:nvPr/>
        </p:nvGraphicFramePr>
        <p:xfrm>
          <a:off x="5448917" y="4368149"/>
          <a:ext cx="127000" cy="139700"/>
        </p:xfrm>
        <a:graphic>
          <a:graphicData uri="http://schemas.openxmlformats.org/presentationml/2006/ole">
            <mc:AlternateContent xmlns:mc="http://schemas.openxmlformats.org/markup-compatibility/2006">
              <mc:Choice xmlns:v="urn:schemas-microsoft-com:vml" Requires="v">
                <p:oleObj spid="_x0000_s478255" name="Equation" r:id="rId15" imgW="126847" imgH="139531" progId="Equation.3">
                  <p:embed/>
                </p:oleObj>
              </mc:Choice>
              <mc:Fallback>
                <p:oleObj name="Equation" r:id="rId15" imgW="126847" imgH="13953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8917" y="4368149"/>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7"/>
          <p:cNvGraphicFramePr>
            <a:graphicFrameLocks noChangeAspect="1"/>
          </p:cNvGraphicFramePr>
          <p:nvPr/>
        </p:nvGraphicFramePr>
        <p:xfrm>
          <a:off x="4975254" y="3760801"/>
          <a:ext cx="165100" cy="177800"/>
        </p:xfrm>
        <a:graphic>
          <a:graphicData uri="http://schemas.openxmlformats.org/presentationml/2006/ole">
            <mc:AlternateContent xmlns:mc="http://schemas.openxmlformats.org/markup-compatibility/2006">
              <mc:Choice xmlns:v="urn:schemas-microsoft-com:vml" Requires="v">
                <p:oleObj spid="_x0000_s478256" name="Equation" r:id="rId16" imgW="164603" imgH="177815" progId="Equation.3">
                  <p:embed/>
                </p:oleObj>
              </mc:Choice>
              <mc:Fallback>
                <p:oleObj name="Equation" r:id="rId16" imgW="164603" imgH="1778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75254" y="3760801"/>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Oval 66"/>
          <p:cNvSpPr/>
          <p:nvPr/>
        </p:nvSpPr>
        <p:spPr>
          <a:xfrm rot="5400000">
            <a:off x="4706419" y="4260066"/>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0" name="Straight Connector 69"/>
          <p:cNvCxnSpPr/>
          <p:nvPr/>
        </p:nvCxnSpPr>
        <p:spPr>
          <a:xfrm rot="16200000" flipH="1">
            <a:off x="6396238" y="4375280"/>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flipV="1">
            <a:off x="6338631" y="4356078"/>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2" name="Object 6"/>
          <p:cNvGraphicFramePr>
            <a:graphicFrameLocks noChangeAspect="1"/>
          </p:cNvGraphicFramePr>
          <p:nvPr/>
        </p:nvGraphicFramePr>
        <p:xfrm>
          <a:off x="7349964" y="4387351"/>
          <a:ext cx="127000" cy="139700"/>
        </p:xfrm>
        <a:graphic>
          <a:graphicData uri="http://schemas.openxmlformats.org/presentationml/2006/ole">
            <mc:AlternateContent xmlns:mc="http://schemas.openxmlformats.org/markup-compatibility/2006">
              <mc:Choice xmlns:v="urn:schemas-microsoft-com:vml" Requires="v">
                <p:oleObj spid="_x0000_s478257" name="Equation" r:id="rId17" imgW="126847" imgH="139531" progId="Equation.3">
                  <p:embed/>
                </p:oleObj>
              </mc:Choice>
              <mc:Fallback>
                <p:oleObj name="Equation" r:id="rId17" imgW="126847" imgH="13953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49964" y="4387351"/>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7"/>
          <p:cNvGraphicFramePr>
            <a:graphicFrameLocks noChangeAspect="1"/>
          </p:cNvGraphicFramePr>
          <p:nvPr/>
        </p:nvGraphicFramePr>
        <p:xfrm>
          <a:off x="6876301" y="3780003"/>
          <a:ext cx="165100" cy="177800"/>
        </p:xfrm>
        <a:graphic>
          <a:graphicData uri="http://schemas.openxmlformats.org/presentationml/2006/ole">
            <mc:AlternateContent xmlns:mc="http://schemas.openxmlformats.org/markup-compatibility/2006">
              <mc:Choice xmlns:v="urn:schemas-microsoft-com:vml" Requires="v">
                <p:oleObj spid="_x0000_s478258" name="Equation" r:id="rId18" imgW="164603" imgH="177815" progId="Equation.3">
                  <p:embed/>
                </p:oleObj>
              </mc:Choice>
              <mc:Fallback>
                <p:oleObj name="Equation" r:id="rId18" imgW="164603" imgH="1778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301" y="3780003"/>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 name="Oval 73"/>
          <p:cNvSpPr/>
          <p:nvPr/>
        </p:nvSpPr>
        <p:spPr>
          <a:xfrm rot="18781640">
            <a:off x="6607466" y="4279268"/>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5" name="Straight Connector 74"/>
          <p:cNvCxnSpPr/>
          <p:nvPr/>
        </p:nvCxnSpPr>
        <p:spPr>
          <a:xfrm rot="16200000" flipH="1">
            <a:off x="7932438" y="4375280"/>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flipV="1">
            <a:off x="7874831" y="4356078"/>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7" name="Object 6"/>
          <p:cNvGraphicFramePr>
            <a:graphicFrameLocks noChangeAspect="1"/>
          </p:cNvGraphicFramePr>
          <p:nvPr/>
        </p:nvGraphicFramePr>
        <p:xfrm>
          <a:off x="8886164" y="4387351"/>
          <a:ext cx="127000" cy="139700"/>
        </p:xfrm>
        <a:graphic>
          <a:graphicData uri="http://schemas.openxmlformats.org/presentationml/2006/ole">
            <mc:AlternateContent xmlns:mc="http://schemas.openxmlformats.org/markup-compatibility/2006">
              <mc:Choice xmlns:v="urn:schemas-microsoft-com:vml" Requires="v">
                <p:oleObj spid="_x0000_s478259" name="Equation" r:id="rId19" imgW="126847" imgH="139531" progId="Equation.3">
                  <p:embed/>
                </p:oleObj>
              </mc:Choice>
              <mc:Fallback>
                <p:oleObj name="Equation" r:id="rId19" imgW="126847" imgH="13953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86164" y="4387351"/>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7"/>
          <p:cNvGraphicFramePr>
            <a:graphicFrameLocks noChangeAspect="1"/>
          </p:cNvGraphicFramePr>
          <p:nvPr/>
        </p:nvGraphicFramePr>
        <p:xfrm>
          <a:off x="8412501" y="3780003"/>
          <a:ext cx="165100" cy="177800"/>
        </p:xfrm>
        <a:graphic>
          <a:graphicData uri="http://schemas.openxmlformats.org/presentationml/2006/ole">
            <mc:AlternateContent xmlns:mc="http://schemas.openxmlformats.org/markup-compatibility/2006">
              <mc:Choice xmlns:v="urn:schemas-microsoft-com:vml" Requires="v">
                <p:oleObj spid="_x0000_s478260" name="Equation" r:id="rId20" imgW="164603" imgH="177815" progId="Equation.3">
                  <p:embed/>
                </p:oleObj>
              </mc:Choice>
              <mc:Fallback>
                <p:oleObj name="Equation" r:id="rId20" imgW="164603" imgH="1778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2501" y="3780003"/>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Oval 78"/>
          <p:cNvSpPr/>
          <p:nvPr/>
        </p:nvSpPr>
        <p:spPr>
          <a:xfrm>
            <a:off x="8143666" y="4279268"/>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 name="TextBox 100"/>
          <p:cNvSpPr txBox="1"/>
          <p:nvPr/>
        </p:nvSpPr>
        <p:spPr>
          <a:xfrm>
            <a:off x="846716" y="4970558"/>
            <a:ext cx="1267365" cy="738664"/>
          </a:xfrm>
          <a:prstGeom prst="rect">
            <a:avLst/>
          </a:prstGeom>
          <a:noFill/>
        </p:spPr>
        <p:txBody>
          <a:bodyPr wrap="square" rtlCol="0">
            <a:spAutoFit/>
          </a:bodyPr>
          <a:lstStyle/>
          <a:p>
            <a:r>
              <a:rPr lang="en-US" sz="1400" dirty="0" smtClean="0"/>
              <a:t>β = max</a:t>
            </a:r>
            <a:br>
              <a:rPr lang="en-US" sz="1400" dirty="0" smtClean="0"/>
            </a:br>
            <a:r>
              <a:rPr lang="en-US" sz="1400" dirty="0" smtClean="0"/>
              <a:t>α = 0</a:t>
            </a:r>
          </a:p>
          <a:p>
            <a:r>
              <a:rPr lang="en-US" sz="1400" dirty="0" smtClean="0">
                <a:latin typeface="Wingdings"/>
                <a:ea typeface="Wingdings"/>
                <a:cs typeface="Wingdings"/>
                <a:sym typeface="Wingdings"/>
              </a:rPr>
              <a:t></a:t>
            </a:r>
            <a:r>
              <a:rPr lang="en-US" sz="1400" dirty="0" smtClean="0">
                <a:sym typeface="Symbol"/>
              </a:rPr>
              <a:t>maximum</a:t>
            </a:r>
            <a:endParaRPr lang="en-US" sz="1400" dirty="0"/>
          </a:p>
        </p:txBody>
      </p:sp>
      <p:sp>
        <p:nvSpPr>
          <p:cNvPr id="103" name="TextBox 102"/>
          <p:cNvSpPr txBox="1"/>
          <p:nvPr/>
        </p:nvSpPr>
        <p:spPr>
          <a:xfrm>
            <a:off x="2574941" y="5008963"/>
            <a:ext cx="1459390" cy="738664"/>
          </a:xfrm>
          <a:prstGeom prst="rect">
            <a:avLst/>
          </a:prstGeom>
          <a:noFill/>
        </p:spPr>
        <p:txBody>
          <a:bodyPr wrap="square" rtlCol="0">
            <a:spAutoFit/>
          </a:bodyPr>
          <a:lstStyle/>
          <a:p>
            <a:r>
              <a:rPr lang="en-US" sz="1400" dirty="0"/>
              <a:t>β </a:t>
            </a:r>
            <a:r>
              <a:rPr lang="en-US" sz="1400" dirty="0" smtClean="0"/>
              <a:t>= decreasing</a:t>
            </a:r>
            <a:br>
              <a:rPr lang="en-US" sz="1400" dirty="0" smtClean="0"/>
            </a:br>
            <a:r>
              <a:rPr lang="en-US" sz="1400" dirty="0" smtClean="0"/>
              <a:t>α &gt;0</a:t>
            </a:r>
          </a:p>
          <a:p>
            <a:r>
              <a:rPr lang="en-US" sz="1400" dirty="0" smtClean="0">
                <a:latin typeface="Wingdings"/>
                <a:ea typeface="Wingdings"/>
                <a:cs typeface="Wingdings"/>
                <a:sym typeface="Wingdings"/>
              </a:rPr>
              <a:t></a:t>
            </a:r>
            <a:r>
              <a:rPr lang="en-US" sz="1400" dirty="0" smtClean="0">
                <a:sym typeface="Symbol"/>
              </a:rPr>
              <a:t>focusing</a:t>
            </a:r>
            <a:endParaRPr lang="en-US" sz="1400" dirty="0"/>
          </a:p>
        </p:txBody>
      </p:sp>
      <p:sp>
        <p:nvSpPr>
          <p:cNvPr id="104" name="TextBox 103"/>
          <p:cNvSpPr txBox="1"/>
          <p:nvPr/>
        </p:nvSpPr>
        <p:spPr>
          <a:xfrm>
            <a:off x="4418381" y="5047368"/>
            <a:ext cx="1267365" cy="738664"/>
          </a:xfrm>
          <a:prstGeom prst="rect">
            <a:avLst/>
          </a:prstGeom>
          <a:noFill/>
        </p:spPr>
        <p:txBody>
          <a:bodyPr wrap="square" rtlCol="0">
            <a:spAutoFit/>
          </a:bodyPr>
          <a:lstStyle/>
          <a:p>
            <a:r>
              <a:rPr lang="en-US" sz="1400" dirty="0"/>
              <a:t>β </a:t>
            </a:r>
            <a:r>
              <a:rPr lang="en-US" sz="1400" dirty="0" smtClean="0"/>
              <a:t>= min</a:t>
            </a:r>
            <a:br>
              <a:rPr lang="en-US" sz="1400" dirty="0" smtClean="0"/>
            </a:br>
            <a:r>
              <a:rPr lang="en-US" sz="1400" dirty="0" smtClean="0"/>
              <a:t>α = 0</a:t>
            </a:r>
          </a:p>
          <a:p>
            <a:r>
              <a:rPr lang="en-US" sz="1400" dirty="0" smtClean="0">
                <a:latin typeface="Wingdings"/>
                <a:ea typeface="Wingdings"/>
                <a:cs typeface="Wingdings"/>
                <a:sym typeface="Wingdings"/>
              </a:rPr>
              <a:t></a:t>
            </a:r>
            <a:r>
              <a:rPr lang="en-US" sz="1400" dirty="0" smtClean="0">
                <a:sym typeface="Symbol"/>
              </a:rPr>
              <a:t>minimum</a:t>
            </a:r>
            <a:endParaRPr lang="en-US" sz="1400" dirty="0"/>
          </a:p>
        </p:txBody>
      </p:sp>
      <p:sp>
        <p:nvSpPr>
          <p:cNvPr id="105" name="TextBox 104"/>
          <p:cNvSpPr txBox="1"/>
          <p:nvPr/>
        </p:nvSpPr>
        <p:spPr>
          <a:xfrm>
            <a:off x="6223416" y="5047368"/>
            <a:ext cx="1497795" cy="738664"/>
          </a:xfrm>
          <a:prstGeom prst="rect">
            <a:avLst/>
          </a:prstGeom>
          <a:noFill/>
        </p:spPr>
        <p:txBody>
          <a:bodyPr wrap="square" rtlCol="0">
            <a:spAutoFit/>
          </a:bodyPr>
          <a:lstStyle/>
          <a:p>
            <a:r>
              <a:rPr lang="en-US" sz="1400" dirty="0"/>
              <a:t>β </a:t>
            </a:r>
            <a:r>
              <a:rPr lang="en-US" sz="1400" dirty="0" smtClean="0"/>
              <a:t>= increasing</a:t>
            </a:r>
            <a:br>
              <a:rPr lang="en-US" sz="1400" dirty="0" smtClean="0"/>
            </a:br>
            <a:r>
              <a:rPr lang="en-US" sz="1400" dirty="0" smtClean="0"/>
              <a:t>α &lt; 0</a:t>
            </a:r>
          </a:p>
          <a:p>
            <a:r>
              <a:rPr lang="en-US" sz="1400" dirty="0" smtClean="0">
                <a:latin typeface="Wingdings"/>
                <a:ea typeface="Wingdings"/>
                <a:cs typeface="Wingdings"/>
                <a:sym typeface="Wingdings"/>
              </a:rPr>
              <a:t></a:t>
            </a:r>
            <a:r>
              <a:rPr lang="en-US" sz="1400" dirty="0" smtClean="0">
                <a:sym typeface="Symbol"/>
              </a:rPr>
              <a:t>defocusing</a:t>
            </a:r>
            <a:endParaRPr lang="en-US" sz="1400" dirty="0"/>
          </a:p>
        </p:txBody>
      </p:sp>
      <p:sp>
        <p:nvSpPr>
          <p:cNvPr id="55" name="Date Placeholder 54"/>
          <p:cNvSpPr>
            <a:spLocks noGrp="1"/>
          </p:cNvSpPr>
          <p:nvPr>
            <p:ph type="dt" sz="half" idx="10"/>
          </p:nvPr>
        </p:nvSpPr>
        <p:spPr/>
        <p:txBody>
          <a:bodyPr/>
          <a:lstStyle/>
          <a:p>
            <a:pPr>
              <a:defRPr/>
            </a:pPr>
            <a:r>
              <a:rPr lang="en-US" smtClean="0"/>
              <a:t>USPAS, Ft. Collins, CO June 13-24, 2016</a:t>
            </a:r>
            <a:endParaRPr lang="en-US" dirty="0"/>
          </a:p>
        </p:txBody>
      </p:sp>
      <p:sp>
        <p:nvSpPr>
          <p:cNvPr id="56" name="Slide Number Placeholder 55"/>
          <p:cNvSpPr>
            <a:spLocks noGrp="1"/>
          </p:cNvSpPr>
          <p:nvPr>
            <p:ph type="sldNum" sz="quarter" idx="12"/>
          </p:nvPr>
        </p:nvSpPr>
        <p:spPr/>
        <p:txBody>
          <a:bodyPr/>
          <a:lstStyle/>
          <a:p>
            <a:pPr>
              <a:defRPr/>
            </a:pPr>
            <a:fld id="{FBC16510-01E7-4757-9488-65999956462C}" type="slidenum">
              <a:rPr lang="en-US" smtClean="0"/>
              <a:pPr>
                <a:defRPr/>
              </a:pPr>
              <a:t>27</a:t>
            </a:fld>
            <a:endParaRPr lang="en-US"/>
          </a:p>
        </p:txBody>
      </p:sp>
      <p:sp>
        <p:nvSpPr>
          <p:cNvPr id="68" name="Footer Placeholder 67"/>
          <p:cNvSpPr>
            <a:spLocks noGrp="1"/>
          </p:cNvSpPr>
          <p:nvPr>
            <p:ph type="ftr" sz="quarter" idx="11"/>
          </p:nvPr>
        </p:nvSpPr>
        <p:spPr/>
        <p:txBody>
          <a:bodyPr/>
          <a:lstStyle/>
          <a:p>
            <a:pPr>
              <a:defRPr/>
            </a:pPr>
            <a:r>
              <a:rPr lang="fr-FR" smtClean="0"/>
              <a:t>E. Prebys - Accelerator Fundamentals, Transverse Motion</a:t>
            </a:r>
            <a:endParaRPr lang="en-US"/>
          </a:p>
        </p:txBody>
      </p:sp>
      <p:sp>
        <p:nvSpPr>
          <p:cNvPr id="69" name="Left Brace 68"/>
          <p:cNvSpPr/>
          <p:nvPr/>
        </p:nvSpPr>
        <p:spPr>
          <a:xfrm rot="16200000">
            <a:off x="8275782" y="4950691"/>
            <a:ext cx="240146" cy="62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20000" y="5380672"/>
            <a:ext cx="1394690" cy="461665"/>
          </a:xfrm>
          <a:prstGeom prst="rect">
            <a:avLst/>
          </a:prstGeom>
          <a:noFill/>
        </p:spPr>
        <p:txBody>
          <a:bodyPr wrap="square" rtlCol="0">
            <a:spAutoFit/>
          </a:bodyPr>
          <a:lstStyle/>
          <a:p>
            <a:r>
              <a:rPr lang="en-US" sz="1200" dirty="0" smtClean="0">
                <a:solidFill>
                  <a:srgbClr val="C00000"/>
                </a:solidFill>
                <a:latin typeface="+mn-lt"/>
              </a:rPr>
              <a:t>Motion at each point bounded by </a:t>
            </a:r>
          </a:p>
        </p:txBody>
      </p:sp>
      <p:graphicFrame>
        <p:nvGraphicFramePr>
          <p:cNvPr id="81" name="Object 80"/>
          <p:cNvGraphicFramePr>
            <a:graphicFrameLocks noChangeAspect="1"/>
          </p:cNvGraphicFramePr>
          <p:nvPr/>
        </p:nvGraphicFramePr>
        <p:xfrm>
          <a:off x="7608783" y="5854122"/>
          <a:ext cx="1310081" cy="352714"/>
        </p:xfrm>
        <a:graphic>
          <a:graphicData uri="http://schemas.openxmlformats.org/presentationml/2006/ole">
            <mc:AlternateContent xmlns:mc="http://schemas.openxmlformats.org/markup-compatibility/2006">
              <mc:Choice xmlns:v="urn:schemas-microsoft-com:vml" Requires="v">
                <p:oleObj spid="_x0000_s478261" name="Equation" r:id="rId21" imgW="989866" imgH="266608" progId="Equation.DSMT4">
                  <p:embed/>
                </p:oleObj>
              </mc:Choice>
              <mc:Fallback>
                <p:oleObj name="Equation" r:id="rId21" imgW="989866" imgH="266608"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08783" y="5854122"/>
                        <a:ext cx="1310081" cy="352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 name="Rectangle 81"/>
          <p:cNvSpPr/>
          <p:nvPr/>
        </p:nvSpPr>
        <p:spPr>
          <a:xfrm>
            <a:off x="7472218" y="5421745"/>
            <a:ext cx="1551709" cy="8035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85911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021" y="115052"/>
            <a:ext cx="8262937" cy="441325"/>
          </a:xfrm>
        </p:spPr>
        <p:txBody>
          <a:bodyPr/>
          <a:lstStyle/>
          <a:p>
            <a:r>
              <a:rPr lang="en-US" dirty="0" smtClean="0"/>
              <a:t>Interlude: Some Formalism</a:t>
            </a:r>
            <a:endParaRPr lang="en-US" dirty="0"/>
          </a:p>
        </p:txBody>
      </p:sp>
      <p:sp>
        <p:nvSpPr>
          <p:cNvPr id="3" name="Content Placeholder 2"/>
          <p:cNvSpPr>
            <a:spLocks noGrp="1"/>
          </p:cNvSpPr>
          <p:nvPr>
            <p:ph idx="1"/>
          </p:nvPr>
        </p:nvSpPr>
        <p:spPr>
          <a:xfrm>
            <a:off x="503776" y="597862"/>
            <a:ext cx="8251825" cy="427375"/>
          </a:xfrm>
        </p:spPr>
        <p:txBody>
          <a:bodyPr/>
          <a:lstStyle/>
          <a:p>
            <a:r>
              <a:rPr lang="en-US" sz="1800" dirty="0" smtClean="0"/>
              <a:t>Let’s look at the Hill’ equation again…</a:t>
            </a:r>
          </a:p>
          <a:p>
            <a:r>
              <a:rPr lang="en-US" sz="1800" dirty="0" smtClean="0"/>
              <a:t>We can write the general solution as a linear combination of a “sine-like” and “cosine-like” term                                       where</a:t>
            </a:r>
          </a:p>
          <a:p>
            <a:endParaRPr lang="en-US" sz="1800" dirty="0" smtClean="0"/>
          </a:p>
          <a:p>
            <a:endParaRPr lang="en-US" sz="1800" dirty="0" smtClean="0"/>
          </a:p>
          <a:p>
            <a:endParaRPr lang="en-US" sz="1800" dirty="0" smtClean="0"/>
          </a:p>
          <a:p>
            <a:r>
              <a:rPr lang="en-US" sz="1800" dirty="0" smtClean="0"/>
              <a:t>When we plug this into the original equation, we see that</a:t>
            </a:r>
          </a:p>
          <a:p>
            <a:endParaRPr lang="en-US" sz="1800" dirty="0" smtClean="0"/>
          </a:p>
          <a:p>
            <a:r>
              <a:rPr lang="en-US" sz="1800" dirty="0" smtClean="0"/>
              <a:t>Since </a:t>
            </a:r>
            <a:r>
              <a:rPr lang="en-US" sz="1800" i="1" dirty="0" smtClean="0"/>
              <a:t>a</a:t>
            </a:r>
            <a:r>
              <a:rPr lang="en-US" sz="1800" dirty="0" smtClean="0"/>
              <a:t> and </a:t>
            </a:r>
            <a:r>
              <a:rPr lang="en-US" sz="1800" i="1" dirty="0" smtClean="0"/>
              <a:t>b</a:t>
            </a:r>
            <a:r>
              <a:rPr lang="en-US" sz="1800" dirty="0" smtClean="0"/>
              <a:t> are arbitrary, each function must </a:t>
            </a:r>
            <a:r>
              <a:rPr lang="en-US" sz="1800" i="1" dirty="0" smtClean="0"/>
              <a:t>independently</a:t>
            </a:r>
            <a:r>
              <a:rPr lang="en-US" sz="1800" dirty="0" smtClean="0"/>
              <a:t> satisfy the equation. We further see that when we look at our initial conditions</a:t>
            </a:r>
          </a:p>
          <a:p>
            <a:endParaRPr lang="en-US" sz="1800" dirty="0" smtClean="0"/>
          </a:p>
          <a:p>
            <a:endParaRPr lang="en-US" sz="1800" dirty="0" smtClean="0"/>
          </a:p>
          <a:p>
            <a:endParaRPr lang="en-US" sz="1800" dirty="0" smtClean="0"/>
          </a:p>
          <a:p>
            <a:r>
              <a:rPr lang="en-US" sz="1800" dirty="0" smtClean="0"/>
              <a:t>So our transfer matrix becomes</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28</a:t>
            </a:fld>
            <a:endParaRPr lang="en-US"/>
          </a:p>
        </p:txBody>
      </p:sp>
      <p:graphicFrame>
        <p:nvGraphicFramePr>
          <p:cNvPr id="7" name="Object 6"/>
          <p:cNvGraphicFramePr>
            <a:graphicFrameLocks noChangeAspect="1"/>
          </p:cNvGraphicFramePr>
          <p:nvPr/>
        </p:nvGraphicFramePr>
        <p:xfrm>
          <a:off x="5019963" y="584200"/>
          <a:ext cx="1652157" cy="367146"/>
        </p:xfrm>
        <a:graphic>
          <a:graphicData uri="http://schemas.openxmlformats.org/presentationml/2006/ole">
            <mc:AlternateContent xmlns:mc="http://schemas.openxmlformats.org/markup-compatibility/2006">
              <mc:Choice xmlns:v="urn:schemas-microsoft-com:vml" Requires="v">
                <p:oleObj spid="_x0000_s494618" name="Equation" r:id="rId3" imgW="914400" imgH="203040" progId="Equation.3">
                  <p:embed/>
                </p:oleObj>
              </mc:Choice>
              <mc:Fallback>
                <p:oleObj name="Equation" r:id="rId3" imgW="9144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963" y="584200"/>
                        <a:ext cx="1652157" cy="3671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1955" name="Object 3"/>
          <p:cNvGraphicFramePr>
            <a:graphicFrameLocks noChangeAspect="1"/>
          </p:cNvGraphicFramePr>
          <p:nvPr/>
        </p:nvGraphicFramePr>
        <p:xfrm>
          <a:off x="3265200" y="1212418"/>
          <a:ext cx="2549909" cy="403946"/>
        </p:xfrm>
        <a:graphic>
          <a:graphicData uri="http://schemas.openxmlformats.org/presentationml/2006/ole">
            <mc:AlternateContent xmlns:mc="http://schemas.openxmlformats.org/markup-compatibility/2006">
              <mc:Choice xmlns:v="urn:schemas-microsoft-com:vml" Requires="v">
                <p:oleObj spid="_x0000_s494619" name="Equation" r:id="rId5" imgW="1282680" imgH="203040" progId="Equation.3">
                  <p:embed/>
                </p:oleObj>
              </mc:Choice>
              <mc:Fallback>
                <p:oleObj name="Equation" r:id="rId5" imgW="12826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5200" y="1212418"/>
                        <a:ext cx="2549909" cy="40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81958" name="Object 6"/>
          <p:cNvGraphicFramePr>
            <a:graphicFrameLocks noChangeAspect="1"/>
          </p:cNvGraphicFramePr>
          <p:nvPr/>
        </p:nvGraphicFramePr>
        <p:xfrm>
          <a:off x="2868613" y="1619539"/>
          <a:ext cx="2297112" cy="857250"/>
        </p:xfrm>
        <a:graphic>
          <a:graphicData uri="http://schemas.openxmlformats.org/presentationml/2006/ole">
            <mc:AlternateContent xmlns:mc="http://schemas.openxmlformats.org/markup-compatibility/2006">
              <mc:Choice xmlns:v="urn:schemas-microsoft-com:vml" Requires="v">
                <p:oleObj spid="_x0000_s494620" name="Equation" r:id="rId7" imgW="1155600" imgH="431640" progId="Equation.3">
                  <p:embed/>
                </p:oleObj>
              </mc:Choice>
              <mc:Fallback>
                <p:oleObj name="Equation" r:id="rId7" imgW="115560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8613" y="1619539"/>
                        <a:ext cx="229711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81959" name="Object 7"/>
          <p:cNvGraphicFramePr>
            <a:graphicFrameLocks noChangeAspect="1"/>
          </p:cNvGraphicFramePr>
          <p:nvPr/>
        </p:nvGraphicFramePr>
        <p:xfrm>
          <a:off x="1742066" y="2982684"/>
          <a:ext cx="4917354" cy="375312"/>
        </p:xfrm>
        <a:graphic>
          <a:graphicData uri="http://schemas.openxmlformats.org/presentationml/2006/ole">
            <mc:AlternateContent xmlns:mc="http://schemas.openxmlformats.org/markup-compatibility/2006">
              <mc:Choice xmlns:v="urn:schemas-microsoft-com:vml" Requires="v">
                <p:oleObj spid="_x0000_s494621" name="Equation" r:id="rId9" imgW="2819160" imgH="215640" progId="Equation.3">
                  <p:embed/>
                </p:oleObj>
              </mc:Choice>
              <mc:Fallback>
                <p:oleObj name="Equation" r:id="rId9" imgW="281916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2066" y="2982684"/>
                        <a:ext cx="4917354" cy="37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1960" name="Object 8"/>
          <p:cNvGraphicFramePr>
            <a:graphicFrameLocks noChangeAspect="1"/>
          </p:cNvGraphicFramePr>
          <p:nvPr/>
        </p:nvGraphicFramePr>
        <p:xfrm>
          <a:off x="1974562" y="4032252"/>
          <a:ext cx="4367213" cy="906463"/>
        </p:xfrm>
        <a:graphic>
          <a:graphicData uri="http://schemas.openxmlformats.org/presentationml/2006/ole">
            <mc:AlternateContent xmlns:mc="http://schemas.openxmlformats.org/markup-compatibility/2006">
              <mc:Choice xmlns:v="urn:schemas-microsoft-com:vml" Requires="v">
                <p:oleObj spid="_x0000_s494622" name="Equation" r:id="rId11" imgW="2197080" imgH="457200" progId="Equation.3">
                  <p:embed/>
                </p:oleObj>
              </mc:Choice>
              <mc:Fallback>
                <p:oleObj name="Equation" r:id="rId11" imgW="219708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4562" y="4032252"/>
                        <a:ext cx="4367213"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81961" name="Object 9"/>
          <p:cNvGraphicFramePr>
            <a:graphicFrameLocks noChangeAspect="1"/>
          </p:cNvGraphicFramePr>
          <p:nvPr/>
        </p:nvGraphicFramePr>
        <p:xfrm>
          <a:off x="1488065" y="5387254"/>
          <a:ext cx="6034087" cy="957262"/>
        </p:xfrm>
        <a:graphic>
          <a:graphicData uri="http://schemas.openxmlformats.org/presentationml/2006/ole">
            <mc:AlternateContent xmlns:mc="http://schemas.openxmlformats.org/markup-compatibility/2006">
              <mc:Choice xmlns:v="urn:schemas-microsoft-com:vml" Requires="v">
                <p:oleObj spid="_x0000_s494623" name="Equation" r:id="rId13" imgW="3035160" imgH="482400" progId="Equation.DSMT4">
                  <p:embed/>
                </p:oleObj>
              </mc:Choice>
              <mc:Fallback>
                <p:oleObj name="Equation" r:id="rId13" imgW="3035160" imgH="482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8065" y="5387254"/>
                        <a:ext cx="6034087"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1915938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the Loop</a:t>
            </a:r>
            <a:endParaRPr lang="en-US" dirty="0"/>
          </a:p>
        </p:txBody>
      </p:sp>
      <p:sp>
        <p:nvSpPr>
          <p:cNvPr id="3" name="Content Placeholder 2"/>
          <p:cNvSpPr>
            <a:spLocks noGrp="1"/>
          </p:cNvSpPr>
          <p:nvPr>
            <p:ph idx="1"/>
          </p:nvPr>
        </p:nvSpPr>
        <p:spPr>
          <a:xfrm>
            <a:off x="503776" y="690226"/>
            <a:ext cx="8251825" cy="612102"/>
          </a:xfrm>
        </p:spPr>
        <p:txBody>
          <a:bodyPr/>
          <a:lstStyle/>
          <a:p>
            <a:r>
              <a:rPr lang="en-US" sz="1800" dirty="0" smtClean="0"/>
              <a:t>We’ve got a general equation of motion in terms of initial conditions and a single “</a:t>
            </a:r>
            <a:r>
              <a:rPr lang="en-US" sz="1800" dirty="0" err="1" smtClean="0"/>
              <a:t>betatron</a:t>
            </a:r>
            <a:r>
              <a:rPr lang="en-US" sz="1800" dirty="0" smtClean="0"/>
              <a:t> function” β(s)</a:t>
            </a:r>
          </a:p>
          <a:p>
            <a:endParaRPr lang="en-US" sz="1100" dirty="0" smtClean="0"/>
          </a:p>
          <a:p>
            <a:endParaRPr lang="en-US" sz="1400" dirty="0" smtClean="0"/>
          </a:p>
          <a:p>
            <a:r>
              <a:rPr lang="en-US" sz="1800" dirty="0" smtClean="0">
                <a:solidFill>
                  <a:srgbClr val="FF0000"/>
                </a:solidFill>
              </a:rPr>
              <a:t>Important note!</a:t>
            </a:r>
          </a:p>
          <a:p>
            <a:pPr lvl="1"/>
            <a:r>
              <a:rPr lang="en-US" sz="1400" i="1" dirty="0" smtClean="0">
                <a:solidFill>
                  <a:srgbClr val="FF0000"/>
                </a:solidFill>
                <a:latin typeface="Symbol" pitchFamily="18" charset="2"/>
              </a:rPr>
              <a:t>β</a:t>
            </a:r>
            <a:r>
              <a:rPr lang="en-US" sz="1400" i="1" dirty="0" smtClean="0">
                <a:solidFill>
                  <a:srgbClr val="FF0000"/>
                </a:solidFill>
              </a:rPr>
              <a:t>(s)</a:t>
            </a:r>
            <a:r>
              <a:rPr lang="en-US" sz="1400" dirty="0" smtClean="0">
                <a:solidFill>
                  <a:srgbClr val="FF0000"/>
                </a:solidFill>
              </a:rPr>
              <a:t> (and therefore </a:t>
            </a:r>
            <a:r>
              <a:rPr lang="en-US" sz="1400" i="1" dirty="0" smtClean="0">
                <a:solidFill>
                  <a:srgbClr val="FF0000"/>
                </a:solidFill>
                <a:latin typeface="Symbol" pitchFamily="18" charset="2"/>
              </a:rPr>
              <a:t>α</a:t>
            </a:r>
            <a:r>
              <a:rPr lang="en-US" sz="1400" i="1" dirty="0" smtClean="0">
                <a:solidFill>
                  <a:srgbClr val="FF0000"/>
                </a:solidFill>
              </a:rPr>
              <a:t>(s)</a:t>
            </a:r>
            <a:r>
              <a:rPr lang="en-US" sz="1400" dirty="0" smtClean="0">
                <a:solidFill>
                  <a:srgbClr val="FF0000"/>
                </a:solidFill>
              </a:rPr>
              <a:t> </a:t>
            </a:r>
            <a:r>
              <a:rPr lang="en-US" sz="1400" i="1" dirty="0" smtClean="0">
                <a:solidFill>
                  <a:srgbClr val="FF0000"/>
                </a:solidFill>
              </a:rPr>
              <a:t>and </a:t>
            </a:r>
            <a:r>
              <a:rPr lang="en-US" sz="1400" i="1" dirty="0" smtClean="0">
                <a:solidFill>
                  <a:srgbClr val="FF0000"/>
                </a:solidFill>
                <a:latin typeface="Symbol" pitchFamily="18" charset="2"/>
              </a:rPr>
              <a:t>g</a:t>
            </a:r>
            <a:r>
              <a:rPr lang="en-US" sz="1400" i="1" dirty="0" smtClean="0">
                <a:solidFill>
                  <a:srgbClr val="FF0000"/>
                </a:solidFill>
              </a:rPr>
              <a:t>(s)</a:t>
            </a:r>
            <a:r>
              <a:rPr lang="en-US" sz="1400" dirty="0" smtClean="0">
                <a:solidFill>
                  <a:srgbClr val="FF0000"/>
                </a:solidFill>
              </a:rPr>
              <a:t>)</a:t>
            </a:r>
            <a:r>
              <a:rPr lang="en-US" sz="1400" i="1" dirty="0" smtClean="0">
                <a:solidFill>
                  <a:srgbClr val="FF0000"/>
                </a:solidFill>
              </a:rPr>
              <a:t> </a:t>
            </a:r>
            <a:r>
              <a:rPr lang="en-US" sz="1400" dirty="0" smtClean="0">
                <a:solidFill>
                  <a:srgbClr val="FF0000"/>
                </a:solidFill>
              </a:rPr>
              <a:t>are defined to have the periodicity of the machine!</a:t>
            </a:r>
          </a:p>
          <a:p>
            <a:pPr lvl="1"/>
            <a:r>
              <a:rPr lang="en-US" sz="1400" dirty="0" smtClean="0">
                <a:solidFill>
                  <a:srgbClr val="FF0000"/>
                </a:solidFill>
              </a:rPr>
              <a:t>In general </a:t>
            </a:r>
            <a:r>
              <a:rPr lang="en-US" sz="1400" i="1" dirty="0" err="1" smtClean="0">
                <a:solidFill>
                  <a:srgbClr val="FF0000"/>
                </a:solidFill>
                <a:sym typeface="Symbol"/>
              </a:rPr>
              <a:t>Ψ</a:t>
            </a:r>
            <a:r>
              <a:rPr lang="en-US" sz="1400" i="1" dirty="0" smtClean="0">
                <a:solidFill>
                  <a:srgbClr val="FF0000"/>
                </a:solidFill>
                <a:sym typeface="Symbol"/>
              </a:rPr>
              <a:t>(s)</a:t>
            </a:r>
            <a:r>
              <a:rPr lang="en-US" sz="1400" dirty="0" smtClean="0">
                <a:solidFill>
                  <a:srgbClr val="FF0000"/>
                </a:solidFill>
                <a:sym typeface="Symbol"/>
              </a:rPr>
              <a:t> (and therefore </a:t>
            </a:r>
            <a:r>
              <a:rPr lang="en-US" sz="1400" i="1" dirty="0" smtClean="0">
                <a:solidFill>
                  <a:srgbClr val="FF0000"/>
                </a:solidFill>
                <a:sym typeface="Symbol"/>
              </a:rPr>
              <a:t>x(s)</a:t>
            </a:r>
            <a:r>
              <a:rPr lang="en-US" sz="1400" dirty="0" smtClean="0">
                <a:solidFill>
                  <a:srgbClr val="FF0000"/>
                </a:solidFill>
                <a:sym typeface="Symbol"/>
              </a:rPr>
              <a:t>) DO NOT!</a:t>
            </a:r>
          </a:p>
          <a:p>
            <a:pPr lvl="2"/>
            <a:r>
              <a:rPr lang="en-US" sz="1400" dirty="0" smtClean="0">
                <a:solidFill>
                  <a:srgbClr val="FF0000"/>
                </a:solidFill>
                <a:sym typeface="Symbol"/>
              </a:rPr>
              <a:t>Indeed, we’ll see it’s very bad if they do</a:t>
            </a:r>
          </a:p>
          <a:p>
            <a:endParaRPr lang="en-US" sz="1800" dirty="0" smtClean="0">
              <a:sym typeface="Symbol"/>
            </a:endParaRPr>
          </a:p>
          <a:p>
            <a:endParaRPr lang="en-US" dirty="0" smtClean="0">
              <a:sym typeface="Symbol"/>
            </a:endParaRPr>
          </a:p>
          <a:p>
            <a:r>
              <a:rPr lang="en-US" sz="1600" dirty="0" smtClean="0">
                <a:sym typeface="Symbol"/>
              </a:rPr>
              <a:t>So far, we have used the lattice functions at a point </a:t>
            </a:r>
            <a:r>
              <a:rPr lang="en-US" sz="1600" i="1" dirty="0" smtClean="0">
                <a:sym typeface="Symbol"/>
              </a:rPr>
              <a:t>s</a:t>
            </a:r>
            <a:r>
              <a:rPr lang="en-US" sz="1600" dirty="0" smtClean="0">
                <a:sym typeface="Symbol"/>
              </a:rPr>
              <a:t> to propagate the particle to the </a:t>
            </a:r>
            <a:r>
              <a:rPr lang="en-US" sz="1600" i="1" dirty="0" smtClean="0">
                <a:sym typeface="Symbol"/>
              </a:rPr>
              <a:t>same point </a:t>
            </a:r>
            <a:r>
              <a:rPr lang="en-US" sz="1600" dirty="0" smtClean="0">
                <a:sym typeface="Symbol"/>
              </a:rPr>
              <a:t>in the next period of the machine.  We now generalize this to transport the beam from one point to another, knowing only initial conditions and the lattice functions at both points</a:t>
            </a:r>
            <a:endParaRPr lang="en-US" sz="16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20804601"/>
              </p:ext>
            </p:extLst>
          </p:nvPr>
        </p:nvGraphicFramePr>
        <p:xfrm>
          <a:off x="2345159" y="1239575"/>
          <a:ext cx="4333971" cy="641350"/>
        </p:xfrm>
        <a:graphic>
          <a:graphicData uri="http://schemas.openxmlformats.org/presentationml/2006/ole">
            <mc:AlternateContent xmlns:mc="http://schemas.openxmlformats.org/markup-compatibility/2006">
              <mc:Choice xmlns:v="urn:schemas-microsoft-com:vml" Requires="v">
                <p:oleObj spid="_x0000_s491534" name="Equation" r:id="rId3" imgW="2831760" imgH="419040" progId="Equation.3">
                  <p:embed/>
                </p:oleObj>
              </mc:Choice>
              <mc:Fallback>
                <p:oleObj name="Equation" r:id="rId3" imgW="28317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159" y="1239575"/>
                        <a:ext cx="4333971"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73497" y="1924454"/>
            <a:ext cx="7600417" cy="1109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782567285"/>
              </p:ext>
            </p:extLst>
          </p:nvPr>
        </p:nvGraphicFramePr>
        <p:xfrm>
          <a:off x="1781951" y="4898751"/>
          <a:ext cx="5760392" cy="1622229"/>
        </p:xfrm>
        <a:graphic>
          <a:graphicData uri="http://schemas.openxmlformats.org/presentationml/2006/ole">
            <mc:AlternateContent xmlns:mc="http://schemas.openxmlformats.org/markup-compatibility/2006">
              <mc:Choice xmlns:v="urn:schemas-microsoft-com:vml" Requires="v">
                <p:oleObj spid="_x0000_s491535" name="Equation" r:id="rId5" imgW="4241520" imgH="1193760" progId="Equation.3">
                  <p:embed/>
                </p:oleObj>
              </mc:Choice>
              <mc:Fallback>
                <p:oleObj name="Equation" r:id="rId5" imgW="4241520" imgH="1193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1951" y="4898751"/>
                        <a:ext cx="5760392" cy="1622229"/>
                      </a:xfrm>
                      <a:prstGeom prst="rect">
                        <a:avLst/>
                      </a:prstGeom>
                      <a:noFill/>
                      <a:extLst/>
                    </p:spPr>
                  </p:pic>
                </p:oleObj>
              </mc:Fallback>
            </mc:AlternateContent>
          </a:graphicData>
        </a:graphic>
      </p:graphicFrame>
      <p:graphicFrame>
        <p:nvGraphicFramePr>
          <p:cNvPr id="368644" name="Object 4"/>
          <p:cNvGraphicFramePr>
            <a:graphicFrameLocks noChangeAspect="1"/>
          </p:cNvGraphicFramePr>
          <p:nvPr>
            <p:extLst>
              <p:ext uri="{D42A27DB-BD31-4B8C-83A1-F6EECF244321}">
                <p14:modId xmlns:p14="http://schemas.microsoft.com/office/powerpoint/2010/main" val="1089991293"/>
              </p:ext>
            </p:extLst>
          </p:nvPr>
        </p:nvGraphicFramePr>
        <p:xfrm>
          <a:off x="4469128" y="3161228"/>
          <a:ext cx="2682875" cy="641350"/>
        </p:xfrm>
        <a:graphic>
          <a:graphicData uri="http://schemas.openxmlformats.org/presentationml/2006/ole">
            <mc:AlternateContent xmlns:mc="http://schemas.openxmlformats.org/markup-compatibility/2006">
              <mc:Choice xmlns:v="urn:schemas-microsoft-com:vml" Requires="v">
                <p:oleObj spid="_x0000_s491536" name="Equation" r:id="rId7" imgW="1752480" imgH="419040" progId="Equation.DSMT4">
                  <p:embed/>
                </p:oleObj>
              </mc:Choice>
              <mc:Fallback>
                <p:oleObj name="Equation" r:id="rId7" imgW="175248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9128" y="3161228"/>
                        <a:ext cx="268287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572655" y="3169718"/>
            <a:ext cx="3722255" cy="584775"/>
          </a:xfrm>
          <a:prstGeom prst="rect">
            <a:avLst/>
          </a:prstGeom>
          <a:noFill/>
        </p:spPr>
        <p:txBody>
          <a:bodyPr wrap="square" rtlCol="0">
            <a:spAutoFit/>
          </a:bodyPr>
          <a:lstStyle/>
          <a:p>
            <a:r>
              <a:rPr lang="en-US" sz="1600" dirty="0" smtClean="0">
                <a:solidFill>
                  <a:srgbClr val="FF0000"/>
                </a:solidFill>
                <a:latin typeface="+mn-lt"/>
              </a:rPr>
              <a:t>Define “tune” as the number of pseudo-oscillations around the ring</a:t>
            </a:r>
          </a:p>
        </p:txBody>
      </p:sp>
      <p:sp>
        <p:nvSpPr>
          <p:cNvPr id="13" name="Rectangle 12"/>
          <p:cNvSpPr/>
          <p:nvPr/>
        </p:nvSpPr>
        <p:spPr>
          <a:xfrm>
            <a:off x="4363776" y="3127313"/>
            <a:ext cx="2858654" cy="6973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391282"/>
      </p:ext>
    </p:extLst>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a:defRPr/>
            </a:pPr>
            <a:r>
              <a:rPr lang="en-US" dirty="0" smtClean="0"/>
              <a:t>Quadrupole Magnets*</a:t>
            </a:r>
            <a:endParaRPr lang="en-US" dirty="0"/>
          </a:p>
        </p:txBody>
      </p:sp>
      <p:sp>
        <p:nvSpPr>
          <p:cNvPr id="85" name="Content Placeholder 84"/>
          <p:cNvSpPr>
            <a:spLocks noGrp="1"/>
          </p:cNvSpPr>
          <p:nvPr>
            <p:ph sz="half" idx="1"/>
          </p:nvPr>
        </p:nvSpPr>
        <p:spPr>
          <a:xfrm>
            <a:off x="424260" y="3544216"/>
            <a:ext cx="8333885" cy="844910"/>
          </a:xfrm>
        </p:spPr>
        <p:txBody>
          <a:bodyPr/>
          <a:lstStyle/>
          <a:p>
            <a:r>
              <a:rPr lang="en-US" sz="2000" dirty="0" smtClean="0"/>
              <a:t>A positive particle coming out of the page off center in the horizontal plane will experience a </a:t>
            </a:r>
            <a:r>
              <a:rPr lang="en-US" sz="2000" i="1" dirty="0" smtClean="0"/>
              <a:t>restoring</a:t>
            </a:r>
            <a:r>
              <a:rPr lang="en-US" sz="2000" dirty="0" smtClean="0"/>
              <a:t> kick</a:t>
            </a:r>
            <a:endParaRPr lang="en-US" sz="2000" dirty="0"/>
          </a:p>
        </p:txBody>
      </p:sp>
      <p:pic>
        <p:nvPicPr>
          <p:cNvPr id="33795" name="Picture 3" descr="quadlens"/>
          <p:cNvPicPr>
            <a:picLocks noChangeAspect="1" noChangeArrowheads="1"/>
          </p:cNvPicPr>
          <p:nvPr/>
        </p:nvPicPr>
        <p:blipFill>
          <a:blip r:embed="rId3" cstate="print"/>
          <a:srcRect/>
          <a:stretch>
            <a:fillRect/>
          </a:stretch>
        </p:blipFill>
        <p:spPr bwMode="auto">
          <a:xfrm>
            <a:off x="923525" y="1355130"/>
            <a:ext cx="1981200" cy="1981200"/>
          </a:xfrm>
          <a:prstGeom prst="rect">
            <a:avLst/>
          </a:prstGeom>
          <a:noFill/>
          <a:ln w="9525">
            <a:noFill/>
            <a:miter lim="800000"/>
            <a:headEnd/>
            <a:tailEnd/>
          </a:ln>
        </p:spPr>
      </p:pic>
      <p:sp>
        <p:nvSpPr>
          <p:cNvPr id="33854" name="Line 18"/>
          <p:cNvSpPr>
            <a:spLocks noChangeShapeType="1"/>
          </p:cNvSpPr>
          <p:nvPr/>
        </p:nvSpPr>
        <p:spPr bwMode="auto">
          <a:xfrm>
            <a:off x="7139035" y="1469125"/>
            <a:ext cx="1588" cy="1371600"/>
          </a:xfrm>
          <a:prstGeom prst="line">
            <a:avLst/>
          </a:prstGeom>
          <a:noFill/>
          <a:ln w="28575">
            <a:solidFill>
              <a:schemeClr val="tx1"/>
            </a:solidFill>
            <a:round/>
            <a:headEnd/>
            <a:tailEnd/>
          </a:ln>
        </p:spPr>
        <p:txBody>
          <a:bodyPr/>
          <a:lstStyle/>
          <a:p>
            <a:endParaRPr lang="en-US"/>
          </a:p>
        </p:txBody>
      </p:sp>
      <p:sp>
        <p:nvSpPr>
          <p:cNvPr id="33855" name="Line 19"/>
          <p:cNvSpPr>
            <a:spLocks noChangeShapeType="1"/>
          </p:cNvSpPr>
          <p:nvPr/>
        </p:nvSpPr>
        <p:spPr bwMode="auto">
          <a:xfrm>
            <a:off x="6377035" y="2231125"/>
            <a:ext cx="1600200" cy="1588"/>
          </a:xfrm>
          <a:prstGeom prst="line">
            <a:avLst/>
          </a:prstGeom>
          <a:noFill/>
          <a:ln w="19050">
            <a:solidFill>
              <a:schemeClr val="tx1"/>
            </a:solidFill>
            <a:round/>
            <a:headEnd/>
            <a:tailEnd/>
          </a:ln>
        </p:spPr>
        <p:txBody>
          <a:bodyPr/>
          <a:lstStyle/>
          <a:p>
            <a:endParaRPr lang="en-US"/>
          </a:p>
        </p:txBody>
      </p:sp>
      <p:pic>
        <p:nvPicPr>
          <p:cNvPr id="33832" name="Object 2"/>
          <p:cNvPicPr>
            <a:picLocks noChangeAspect="1" noChangeArrowheads="1"/>
          </p:cNvPicPr>
          <p:nvPr/>
        </p:nvPicPr>
        <p:blipFill>
          <a:blip r:embed="rId4" cstate="print"/>
          <a:srcRect/>
          <a:stretch>
            <a:fillRect/>
          </a:stretch>
        </p:blipFill>
        <p:spPr bwMode="auto">
          <a:xfrm>
            <a:off x="7215235" y="1316725"/>
            <a:ext cx="360363" cy="433387"/>
          </a:xfrm>
          <a:prstGeom prst="rect">
            <a:avLst/>
          </a:prstGeom>
          <a:noFill/>
          <a:ln w="9525">
            <a:noFill/>
            <a:miter lim="800000"/>
            <a:headEnd/>
            <a:tailEnd/>
          </a:ln>
        </p:spPr>
      </p:pic>
      <p:pic>
        <p:nvPicPr>
          <p:cNvPr id="33833" name="Object 3"/>
          <p:cNvPicPr>
            <a:picLocks noChangeAspect="1" noChangeArrowheads="1"/>
          </p:cNvPicPr>
          <p:nvPr/>
        </p:nvPicPr>
        <p:blipFill>
          <a:blip r:embed="rId5" cstate="print"/>
          <a:srcRect/>
          <a:stretch>
            <a:fillRect/>
          </a:stretch>
        </p:blipFill>
        <p:spPr bwMode="auto">
          <a:xfrm>
            <a:off x="7813723" y="2207312"/>
            <a:ext cx="263525" cy="311150"/>
          </a:xfrm>
          <a:prstGeom prst="rect">
            <a:avLst/>
          </a:prstGeom>
          <a:noFill/>
          <a:ln w="9525">
            <a:noFill/>
            <a:miter lim="800000"/>
            <a:headEnd/>
            <a:tailEnd/>
          </a:ln>
        </p:spPr>
      </p:pic>
      <p:grpSp>
        <p:nvGrpSpPr>
          <p:cNvPr id="2" name="Group 82"/>
          <p:cNvGrpSpPr/>
          <p:nvPr/>
        </p:nvGrpSpPr>
        <p:grpSpPr>
          <a:xfrm>
            <a:off x="5263290" y="4465935"/>
            <a:ext cx="3048000" cy="1143000"/>
            <a:chOff x="1345980" y="4623825"/>
            <a:chExt cx="3048000" cy="1143000"/>
          </a:xfrm>
        </p:grpSpPr>
        <p:grpSp>
          <p:nvGrpSpPr>
            <p:cNvPr id="3" name="Group 28"/>
            <p:cNvGrpSpPr>
              <a:grpSpLocks/>
            </p:cNvGrpSpPr>
            <p:nvPr/>
          </p:nvGrpSpPr>
          <p:grpSpPr bwMode="auto">
            <a:xfrm>
              <a:off x="2641380" y="4623825"/>
              <a:ext cx="304800" cy="1143000"/>
              <a:chOff x="3077" y="2111"/>
              <a:chExt cx="176" cy="481"/>
            </a:xfrm>
          </p:grpSpPr>
          <p:sp>
            <p:nvSpPr>
              <p:cNvPr id="33852" name="Freeform 29"/>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33853" name="Freeform 30"/>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sp>
          <p:nvSpPr>
            <p:cNvPr id="33800" name="Line 36"/>
            <p:cNvSpPr>
              <a:spLocks noChangeShapeType="1"/>
            </p:cNvSpPr>
            <p:nvPr/>
          </p:nvSpPr>
          <p:spPr bwMode="auto">
            <a:xfrm>
              <a:off x="1345980" y="5157225"/>
              <a:ext cx="2895600" cy="0"/>
            </a:xfrm>
            <a:prstGeom prst="line">
              <a:avLst/>
            </a:prstGeom>
            <a:noFill/>
            <a:ln w="9525">
              <a:solidFill>
                <a:schemeClr val="tx1"/>
              </a:solidFill>
              <a:prstDash val="dash"/>
              <a:round/>
              <a:headEnd/>
              <a:tailEnd/>
            </a:ln>
          </p:spPr>
          <p:txBody>
            <a:bodyPr/>
            <a:lstStyle/>
            <a:p>
              <a:endParaRPr lang="en-US"/>
            </a:p>
          </p:txBody>
        </p:sp>
        <p:sp>
          <p:nvSpPr>
            <p:cNvPr id="33802" name="Line 38"/>
            <p:cNvSpPr>
              <a:spLocks noChangeShapeType="1"/>
            </p:cNvSpPr>
            <p:nvPr/>
          </p:nvSpPr>
          <p:spPr bwMode="auto">
            <a:xfrm>
              <a:off x="1726980" y="4928625"/>
              <a:ext cx="1066800" cy="0"/>
            </a:xfrm>
            <a:prstGeom prst="line">
              <a:avLst/>
            </a:prstGeom>
            <a:noFill/>
            <a:ln w="9525">
              <a:solidFill>
                <a:schemeClr val="tx1"/>
              </a:solidFill>
              <a:round/>
              <a:headEnd/>
              <a:tailEnd/>
            </a:ln>
          </p:spPr>
          <p:txBody>
            <a:bodyPr/>
            <a:lstStyle/>
            <a:p>
              <a:endParaRPr lang="en-US"/>
            </a:p>
          </p:txBody>
        </p:sp>
        <p:sp>
          <p:nvSpPr>
            <p:cNvPr id="33803" name="Line 39"/>
            <p:cNvSpPr>
              <a:spLocks noChangeShapeType="1"/>
            </p:cNvSpPr>
            <p:nvPr/>
          </p:nvSpPr>
          <p:spPr bwMode="auto">
            <a:xfrm>
              <a:off x="2793780" y="4928625"/>
              <a:ext cx="1524000" cy="381000"/>
            </a:xfrm>
            <a:prstGeom prst="line">
              <a:avLst/>
            </a:prstGeom>
            <a:noFill/>
            <a:ln w="9525">
              <a:solidFill>
                <a:schemeClr val="tx1"/>
              </a:solidFill>
              <a:round/>
              <a:headEnd/>
              <a:tailEnd type="triangle" w="med" len="med"/>
            </a:ln>
          </p:spPr>
          <p:txBody>
            <a:bodyPr/>
            <a:lstStyle/>
            <a:p>
              <a:endParaRPr lang="en-US"/>
            </a:p>
          </p:txBody>
        </p:sp>
        <p:sp>
          <p:nvSpPr>
            <p:cNvPr id="33804" name="Line 40"/>
            <p:cNvSpPr>
              <a:spLocks noChangeShapeType="1"/>
            </p:cNvSpPr>
            <p:nvPr/>
          </p:nvSpPr>
          <p:spPr bwMode="auto">
            <a:xfrm>
              <a:off x="1803180" y="4776225"/>
              <a:ext cx="990600" cy="0"/>
            </a:xfrm>
            <a:prstGeom prst="line">
              <a:avLst/>
            </a:prstGeom>
            <a:noFill/>
            <a:ln w="9525">
              <a:solidFill>
                <a:schemeClr val="tx1"/>
              </a:solidFill>
              <a:round/>
              <a:headEnd/>
              <a:tailEnd/>
            </a:ln>
          </p:spPr>
          <p:txBody>
            <a:bodyPr/>
            <a:lstStyle/>
            <a:p>
              <a:endParaRPr lang="en-US"/>
            </a:p>
          </p:txBody>
        </p:sp>
        <p:sp>
          <p:nvSpPr>
            <p:cNvPr id="33805" name="Line 41"/>
            <p:cNvSpPr>
              <a:spLocks noChangeShapeType="1"/>
            </p:cNvSpPr>
            <p:nvPr/>
          </p:nvSpPr>
          <p:spPr bwMode="auto">
            <a:xfrm>
              <a:off x="2793780" y="4776225"/>
              <a:ext cx="1371600" cy="609600"/>
            </a:xfrm>
            <a:prstGeom prst="line">
              <a:avLst/>
            </a:prstGeom>
            <a:noFill/>
            <a:ln w="9525">
              <a:solidFill>
                <a:schemeClr val="tx1"/>
              </a:solidFill>
              <a:round/>
              <a:headEnd/>
              <a:tailEnd type="triangle" w="med" len="med"/>
            </a:ln>
          </p:spPr>
          <p:txBody>
            <a:bodyPr/>
            <a:lstStyle/>
            <a:p>
              <a:endParaRPr lang="en-US"/>
            </a:p>
          </p:txBody>
        </p:sp>
        <p:sp>
          <p:nvSpPr>
            <p:cNvPr id="33806" name="Line 42"/>
            <p:cNvSpPr>
              <a:spLocks noChangeShapeType="1"/>
            </p:cNvSpPr>
            <p:nvPr/>
          </p:nvSpPr>
          <p:spPr bwMode="auto">
            <a:xfrm>
              <a:off x="1803180" y="5462025"/>
              <a:ext cx="990600" cy="0"/>
            </a:xfrm>
            <a:prstGeom prst="line">
              <a:avLst/>
            </a:prstGeom>
            <a:noFill/>
            <a:ln w="9525">
              <a:solidFill>
                <a:schemeClr val="tx1"/>
              </a:solidFill>
              <a:round/>
              <a:headEnd/>
              <a:tailEnd/>
            </a:ln>
          </p:spPr>
          <p:txBody>
            <a:bodyPr/>
            <a:lstStyle/>
            <a:p>
              <a:endParaRPr lang="en-US"/>
            </a:p>
          </p:txBody>
        </p:sp>
        <p:sp>
          <p:nvSpPr>
            <p:cNvPr id="33807" name="Line 43"/>
            <p:cNvSpPr>
              <a:spLocks noChangeShapeType="1"/>
            </p:cNvSpPr>
            <p:nvPr/>
          </p:nvSpPr>
          <p:spPr bwMode="auto">
            <a:xfrm flipV="1">
              <a:off x="2793780" y="4852425"/>
              <a:ext cx="1600200" cy="609600"/>
            </a:xfrm>
            <a:prstGeom prst="line">
              <a:avLst/>
            </a:prstGeom>
            <a:noFill/>
            <a:ln w="9525">
              <a:solidFill>
                <a:schemeClr val="tx1"/>
              </a:solidFill>
              <a:round/>
              <a:headEnd/>
              <a:tailEnd type="triangle" w="med" len="med"/>
            </a:ln>
          </p:spPr>
          <p:txBody>
            <a:bodyPr/>
            <a:lstStyle/>
            <a:p>
              <a:endParaRPr lang="en-US"/>
            </a:p>
          </p:txBody>
        </p:sp>
      </p:grpSp>
      <p:sp>
        <p:nvSpPr>
          <p:cNvPr id="33828" name="Text Box 78"/>
          <p:cNvSpPr txBox="1">
            <a:spLocks noChangeArrowheads="1"/>
          </p:cNvSpPr>
          <p:nvPr/>
        </p:nvSpPr>
        <p:spPr bwMode="auto">
          <a:xfrm>
            <a:off x="3364975" y="4318415"/>
            <a:ext cx="1143000" cy="304800"/>
          </a:xfrm>
          <a:prstGeom prst="rect">
            <a:avLst/>
          </a:prstGeom>
          <a:noFill/>
          <a:ln w="9525">
            <a:noFill/>
            <a:miter lim="800000"/>
            <a:headEnd/>
            <a:tailEnd/>
          </a:ln>
        </p:spPr>
        <p:txBody>
          <a:bodyPr>
            <a:spAutoFit/>
          </a:bodyPr>
          <a:lstStyle/>
          <a:p>
            <a:pPr algn="ctr">
              <a:spcBef>
                <a:spcPct val="50000"/>
              </a:spcBef>
            </a:pPr>
            <a:endParaRPr lang="en-US" sz="1400"/>
          </a:p>
        </p:txBody>
      </p:sp>
      <p:sp>
        <p:nvSpPr>
          <p:cNvPr id="33863" name="Line 5"/>
          <p:cNvSpPr>
            <a:spLocks noChangeShapeType="1"/>
          </p:cNvSpPr>
          <p:nvPr/>
        </p:nvSpPr>
        <p:spPr bwMode="auto">
          <a:xfrm>
            <a:off x="4604305" y="1583730"/>
            <a:ext cx="1588" cy="1371600"/>
          </a:xfrm>
          <a:prstGeom prst="line">
            <a:avLst/>
          </a:prstGeom>
          <a:noFill/>
          <a:ln w="28575">
            <a:solidFill>
              <a:schemeClr val="tx1"/>
            </a:solidFill>
            <a:round/>
            <a:headEnd/>
            <a:tailEnd/>
          </a:ln>
        </p:spPr>
        <p:txBody>
          <a:bodyPr/>
          <a:lstStyle/>
          <a:p>
            <a:endParaRPr lang="en-US"/>
          </a:p>
        </p:txBody>
      </p:sp>
      <p:sp>
        <p:nvSpPr>
          <p:cNvPr id="33864" name="Line 6"/>
          <p:cNvSpPr>
            <a:spLocks noChangeShapeType="1"/>
          </p:cNvSpPr>
          <p:nvPr/>
        </p:nvSpPr>
        <p:spPr bwMode="auto">
          <a:xfrm>
            <a:off x="3842305" y="2345730"/>
            <a:ext cx="1600200" cy="1588"/>
          </a:xfrm>
          <a:prstGeom prst="line">
            <a:avLst/>
          </a:prstGeom>
          <a:noFill/>
          <a:ln w="19050">
            <a:solidFill>
              <a:schemeClr val="tx1"/>
            </a:solidFill>
            <a:round/>
            <a:headEnd/>
            <a:tailEnd/>
          </a:ln>
        </p:spPr>
        <p:txBody>
          <a:bodyPr/>
          <a:lstStyle/>
          <a:p>
            <a:endParaRPr lang="en-US"/>
          </a:p>
        </p:txBody>
      </p:sp>
      <p:sp>
        <p:nvSpPr>
          <p:cNvPr id="33865" name="Line 7"/>
          <p:cNvSpPr>
            <a:spLocks noChangeShapeType="1"/>
          </p:cNvSpPr>
          <p:nvPr/>
        </p:nvSpPr>
        <p:spPr bwMode="auto">
          <a:xfrm flipV="1">
            <a:off x="4756705" y="2193330"/>
            <a:ext cx="1588" cy="152400"/>
          </a:xfrm>
          <a:prstGeom prst="line">
            <a:avLst/>
          </a:prstGeom>
          <a:noFill/>
          <a:ln w="9525">
            <a:solidFill>
              <a:srgbClr val="CC0000"/>
            </a:solidFill>
            <a:round/>
            <a:headEnd/>
            <a:tailEnd type="triangle" w="med" len="med"/>
          </a:ln>
        </p:spPr>
        <p:txBody>
          <a:bodyPr/>
          <a:lstStyle/>
          <a:p>
            <a:endParaRPr lang="en-US"/>
          </a:p>
        </p:txBody>
      </p:sp>
      <p:sp>
        <p:nvSpPr>
          <p:cNvPr id="33866" name="Line 8"/>
          <p:cNvSpPr>
            <a:spLocks noChangeShapeType="1"/>
          </p:cNvSpPr>
          <p:nvPr/>
        </p:nvSpPr>
        <p:spPr bwMode="auto">
          <a:xfrm flipV="1">
            <a:off x="4985305" y="2040930"/>
            <a:ext cx="1588" cy="304800"/>
          </a:xfrm>
          <a:prstGeom prst="line">
            <a:avLst/>
          </a:prstGeom>
          <a:noFill/>
          <a:ln w="9525">
            <a:solidFill>
              <a:srgbClr val="CC0000"/>
            </a:solidFill>
            <a:round/>
            <a:headEnd/>
            <a:tailEnd type="triangle" w="med" len="med"/>
          </a:ln>
        </p:spPr>
        <p:txBody>
          <a:bodyPr/>
          <a:lstStyle/>
          <a:p>
            <a:endParaRPr lang="en-US"/>
          </a:p>
        </p:txBody>
      </p:sp>
      <p:sp>
        <p:nvSpPr>
          <p:cNvPr id="33867" name="Line 9"/>
          <p:cNvSpPr>
            <a:spLocks noChangeShapeType="1"/>
          </p:cNvSpPr>
          <p:nvPr/>
        </p:nvSpPr>
        <p:spPr bwMode="auto">
          <a:xfrm flipV="1">
            <a:off x="5137705" y="1888530"/>
            <a:ext cx="1588" cy="457200"/>
          </a:xfrm>
          <a:prstGeom prst="line">
            <a:avLst/>
          </a:prstGeom>
          <a:noFill/>
          <a:ln w="9525">
            <a:solidFill>
              <a:srgbClr val="CC0000"/>
            </a:solidFill>
            <a:round/>
            <a:headEnd/>
            <a:tailEnd type="triangle" w="med" len="med"/>
          </a:ln>
        </p:spPr>
        <p:txBody>
          <a:bodyPr/>
          <a:lstStyle/>
          <a:p>
            <a:endParaRPr lang="en-US"/>
          </a:p>
        </p:txBody>
      </p:sp>
      <p:sp>
        <p:nvSpPr>
          <p:cNvPr id="33868" name="Line 10"/>
          <p:cNvSpPr>
            <a:spLocks noChangeShapeType="1"/>
          </p:cNvSpPr>
          <p:nvPr/>
        </p:nvSpPr>
        <p:spPr bwMode="auto">
          <a:xfrm>
            <a:off x="4451905" y="2345730"/>
            <a:ext cx="1588" cy="152400"/>
          </a:xfrm>
          <a:prstGeom prst="line">
            <a:avLst/>
          </a:prstGeom>
          <a:noFill/>
          <a:ln w="9525">
            <a:solidFill>
              <a:srgbClr val="CC0000"/>
            </a:solidFill>
            <a:round/>
            <a:headEnd/>
            <a:tailEnd type="triangle" w="med" len="med"/>
          </a:ln>
        </p:spPr>
        <p:txBody>
          <a:bodyPr/>
          <a:lstStyle/>
          <a:p>
            <a:endParaRPr lang="en-US"/>
          </a:p>
        </p:txBody>
      </p:sp>
      <p:sp>
        <p:nvSpPr>
          <p:cNvPr id="33869" name="Line 11"/>
          <p:cNvSpPr>
            <a:spLocks noChangeShapeType="1"/>
          </p:cNvSpPr>
          <p:nvPr/>
        </p:nvSpPr>
        <p:spPr bwMode="auto">
          <a:xfrm>
            <a:off x="4223305" y="2345730"/>
            <a:ext cx="1588" cy="304800"/>
          </a:xfrm>
          <a:prstGeom prst="line">
            <a:avLst/>
          </a:prstGeom>
          <a:noFill/>
          <a:ln w="9525">
            <a:solidFill>
              <a:srgbClr val="CC0000"/>
            </a:solidFill>
            <a:round/>
            <a:headEnd/>
            <a:tailEnd type="triangle" w="med" len="med"/>
          </a:ln>
        </p:spPr>
        <p:txBody>
          <a:bodyPr/>
          <a:lstStyle/>
          <a:p>
            <a:endParaRPr lang="en-US"/>
          </a:p>
        </p:txBody>
      </p:sp>
      <p:sp>
        <p:nvSpPr>
          <p:cNvPr id="33870" name="Line 12"/>
          <p:cNvSpPr>
            <a:spLocks noChangeShapeType="1"/>
          </p:cNvSpPr>
          <p:nvPr/>
        </p:nvSpPr>
        <p:spPr bwMode="auto">
          <a:xfrm>
            <a:off x="4070905" y="2345730"/>
            <a:ext cx="1588" cy="457200"/>
          </a:xfrm>
          <a:prstGeom prst="line">
            <a:avLst/>
          </a:prstGeom>
          <a:noFill/>
          <a:ln w="9525">
            <a:solidFill>
              <a:srgbClr val="CC0000"/>
            </a:solidFill>
            <a:round/>
            <a:headEnd/>
            <a:tailEnd type="triangle" w="med" len="med"/>
          </a:ln>
        </p:spPr>
        <p:txBody>
          <a:bodyPr/>
          <a:lstStyle/>
          <a:p>
            <a:endParaRPr lang="en-US"/>
          </a:p>
        </p:txBody>
      </p:sp>
      <p:sp>
        <p:nvSpPr>
          <p:cNvPr id="33871" name="Line 13"/>
          <p:cNvSpPr>
            <a:spLocks noChangeShapeType="1"/>
          </p:cNvSpPr>
          <p:nvPr/>
        </p:nvSpPr>
        <p:spPr bwMode="auto">
          <a:xfrm flipV="1">
            <a:off x="3842305" y="1659930"/>
            <a:ext cx="1600200" cy="1295400"/>
          </a:xfrm>
          <a:prstGeom prst="line">
            <a:avLst/>
          </a:prstGeom>
          <a:noFill/>
          <a:ln w="9525">
            <a:solidFill>
              <a:srgbClr val="CC0000"/>
            </a:solidFill>
            <a:round/>
            <a:headEnd/>
            <a:tailEnd/>
          </a:ln>
        </p:spPr>
        <p:txBody>
          <a:bodyPr/>
          <a:lstStyle/>
          <a:p>
            <a:endParaRPr lang="en-US"/>
          </a:p>
        </p:txBody>
      </p:sp>
      <p:pic>
        <p:nvPicPr>
          <p:cNvPr id="33834" name="Object 4"/>
          <p:cNvPicPr>
            <a:picLocks noChangeAspect="1" noChangeArrowheads="1"/>
          </p:cNvPicPr>
          <p:nvPr/>
        </p:nvPicPr>
        <p:blipFill>
          <a:blip r:embed="rId6" cstate="print"/>
          <a:srcRect/>
          <a:stretch>
            <a:fillRect/>
          </a:stretch>
        </p:blipFill>
        <p:spPr bwMode="auto">
          <a:xfrm>
            <a:off x="4680505" y="1355130"/>
            <a:ext cx="360363" cy="457200"/>
          </a:xfrm>
          <a:prstGeom prst="rect">
            <a:avLst/>
          </a:prstGeom>
          <a:noFill/>
          <a:ln w="9525">
            <a:noFill/>
            <a:miter lim="800000"/>
            <a:headEnd/>
            <a:tailEnd/>
          </a:ln>
        </p:spPr>
      </p:pic>
      <p:pic>
        <p:nvPicPr>
          <p:cNvPr id="33835" name="Object 5"/>
          <p:cNvPicPr>
            <a:picLocks noChangeAspect="1" noChangeArrowheads="1"/>
          </p:cNvPicPr>
          <p:nvPr/>
        </p:nvPicPr>
        <p:blipFill>
          <a:blip r:embed="rId7" cstate="print"/>
          <a:srcRect/>
          <a:stretch>
            <a:fillRect/>
          </a:stretch>
        </p:blipFill>
        <p:spPr bwMode="auto">
          <a:xfrm>
            <a:off x="5285250" y="2425590"/>
            <a:ext cx="239713" cy="263525"/>
          </a:xfrm>
          <a:prstGeom prst="rect">
            <a:avLst/>
          </a:prstGeom>
          <a:noFill/>
          <a:ln w="9525">
            <a:noFill/>
            <a:miter lim="800000"/>
            <a:headEnd/>
            <a:tailEnd/>
          </a:ln>
        </p:spPr>
      </p:pic>
      <p:graphicFrame>
        <p:nvGraphicFramePr>
          <p:cNvPr id="87" name="Object 86"/>
          <p:cNvGraphicFramePr>
            <a:graphicFrameLocks noChangeAspect="1"/>
          </p:cNvGraphicFramePr>
          <p:nvPr/>
        </p:nvGraphicFramePr>
        <p:xfrm>
          <a:off x="808310" y="4581150"/>
          <a:ext cx="3022600" cy="846138"/>
        </p:xfrm>
        <a:graphic>
          <a:graphicData uri="http://schemas.openxmlformats.org/presentationml/2006/ole">
            <mc:AlternateContent xmlns:mc="http://schemas.openxmlformats.org/markup-compatibility/2006">
              <mc:Choice xmlns:v="urn:schemas-microsoft-com:vml" Requires="v">
                <p:oleObj spid="_x0000_s423947" name="Equation" r:id="rId8" imgW="1498320" imgH="419040" progId="Equation.3">
                  <p:embed/>
                </p:oleObj>
              </mc:Choice>
              <mc:Fallback>
                <p:oleObj name="Equation" r:id="rId8" imgW="149832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310" y="4581150"/>
                        <a:ext cx="3022600"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Right Arrow 87"/>
          <p:cNvSpPr/>
          <p:nvPr/>
        </p:nvSpPr>
        <p:spPr>
          <a:xfrm>
            <a:off x="4187950" y="4773175"/>
            <a:ext cx="691290" cy="460860"/>
          </a:xfrm>
          <a:prstGeom prst="rightArrow">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202755" name="Object 3"/>
          <p:cNvGraphicFramePr>
            <a:graphicFrameLocks noChangeAspect="1"/>
          </p:cNvGraphicFramePr>
          <p:nvPr/>
        </p:nvGraphicFramePr>
        <p:xfrm>
          <a:off x="6953110" y="5541275"/>
          <a:ext cx="1281113" cy="795337"/>
        </p:xfrm>
        <a:graphic>
          <a:graphicData uri="http://schemas.openxmlformats.org/presentationml/2006/ole">
            <mc:AlternateContent xmlns:mc="http://schemas.openxmlformats.org/markup-compatibility/2006">
              <mc:Choice xmlns:v="urn:schemas-microsoft-com:vml" Requires="v">
                <p:oleObj spid="_x0000_s423948" name="Equation" r:id="rId10" imgW="634680" imgH="393480" progId="Equation.DSMT4">
                  <p:embed/>
                </p:oleObj>
              </mc:Choice>
              <mc:Fallback>
                <p:oleObj name="Equation" r:id="rId10" imgW="634680" imgH="393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53110" y="5541275"/>
                        <a:ext cx="1281113" cy="79533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 name="TextBox 90"/>
          <p:cNvSpPr txBox="1"/>
          <p:nvPr/>
        </p:nvSpPr>
        <p:spPr>
          <a:xfrm>
            <a:off x="654690" y="6155755"/>
            <a:ext cx="5031055" cy="400110"/>
          </a:xfrm>
          <a:prstGeom prst="rect">
            <a:avLst/>
          </a:prstGeom>
          <a:noFill/>
        </p:spPr>
        <p:txBody>
          <a:bodyPr wrap="square" rtlCol="0">
            <a:spAutoFit/>
          </a:bodyPr>
          <a:lstStyle/>
          <a:p>
            <a:r>
              <a:rPr lang="en-US" sz="2000" dirty="0" smtClean="0"/>
              <a:t>*or </a:t>
            </a:r>
            <a:r>
              <a:rPr lang="en-US" sz="2000" dirty="0" err="1" smtClean="0"/>
              <a:t>quadrupole</a:t>
            </a:r>
            <a:r>
              <a:rPr lang="en-US" sz="2000" dirty="0" smtClean="0"/>
              <a:t> term in a gradient magnet</a:t>
            </a:r>
            <a:endParaRPr lang="en-US" sz="2000" dirty="0"/>
          </a:p>
        </p:txBody>
      </p:sp>
      <p:sp>
        <p:nvSpPr>
          <p:cNvPr id="49" name="Date Placeholder 48"/>
          <p:cNvSpPr>
            <a:spLocks noGrp="1"/>
          </p:cNvSpPr>
          <p:nvPr>
            <p:ph type="dt" sz="half" idx="10"/>
          </p:nvPr>
        </p:nvSpPr>
        <p:spPr/>
        <p:txBody>
          <a:bodyPr/>
          <a:lstStyle/>
          <a:p>
            <a:pPr>
              <a:defRPr/>
            </a:pPr>
            <a:r>
              <a:rPr lang="en-US" smtClean="0"/>
              <a:t>USPAS, Ft. Collins, CO June 13-24, 2016</a:t>
            </a:r>
            <a:endParaRPr lang="en-US" dirty="0"/>
          </a:p>
        </p:txBody>
      </p:sp>
      <p:sp>
        <p:nvSpPr>
          <p:cNvPr id="50" name="Slide Number Placeholder 49"/>
          <p:cNvSpPr>
            <a:spLocks noGrp="1"/>
          </p:cNvSpPr>
          <p:nvPr>
            <p:ph type="sldNum" sz="quarter" idx="12"/>
          </p:nvPr>
        </p:nvSpPr>
        <p:spPr/>
        <p:txBody>
          <a:bodyPr/>
          <a:lstStyle/>
          <a:p>
            <a:pPr>
              <a:defRPr/>
            </a:pPr>
            <a:fld id="{6FC6E6A2-F555-4934-B7BB-3127D0BCFC20}" type="slidenum">
              <a:rPr lang="en-US" smtClean="0"/>
              <a:pPr>
                <a:defRPr/>
              </a:pPr>
              <a:t>3</a:t>
            </a:fld>
            <a:endParaRPr lang="en-US"/>
          </a:p>
        </p:txBody>
      </p:sp>
      <p:sp>
        <p:nvSpPr>
          <p:cNvPr id="51" name="Footer Placeholder 50"/>
          <p:cNvSpPr>
            <a:spLocks noGrp="1"/>
          </p:cNvSpPr>
          <p:nvPr>
            <p:ph type="ftr" sz="quarter" idx="11"/>
          </p:nvPr>
        </p:nvSpPr>
        <p:spPr/>
        <p:txBody>
          <a:bodyPr/>
          <a:lstStyle/>
          <a:p>
            <a:pPr>
              <a:defRPr/>
            </a:pPr>
            <a:r>
              <a:rPr lang="fr-FR" smtClean="0"/>
              <a:t>E. Prebys - Accelerator Fundamentals, Transverse Motion</a:t>
            </a:r>
            <a:endParaRPr lang="en-US"/>
          </a:p>
        </p:txBody>
      </p:sp>
      <p:sp>
        <p:nvSpPr>
          <p:cNvPr id="52" name="Line 7"/>
          <p:cNvSpPr>
            <a:spLocks noChangeShapeType="1"/>
          </p:cNvSpPr>
          <p:nvPr/>
        </p:nvSpPr>
        <p:spPr bwMode="auto">
          <a:xfrm flipV="1">
            <a:off x="7292541" y="2075907"/>
            <a:ext cx="1588" cy="152400"/>
          </a:xfrm>
          <a:prstGeom prst="line">
            <a:avLst/>
          </a:prstGeom>
          <a:noFill/>
          <a:ln w="9525">
            <a:solidFill>
              <a:srgbClr val="CC0000"/>
            </a:solidFill>
            <a:round/>
            <a:headEnd/>
            <a:tailEnd type="triangle" w="med" len="med"/>
          </a:ln>
        </p:spPr>
        <p:txBody>
          <a:bodyPr/>
          <a:lstStyle/>
          <a:p>
            <a:endParaRPr lang="en-US"/>
          </a:p>
        </p:txBody>
      </p:sp>
      <p:sp>
        <p:nvSpPr>
          <p:cNvPr id="53" name="Line 8"/>
          <p:cNvSpPr>
            <a:spLocks noChangeShapeType="1"/>
          </p:cNvSpPr>
          <p:nvPr/>
        </p:nvSpPr>
        <p:spPr bwMode="auto">
          <a:xfrm flipV="1">
            <a:off x="7521141" y="1923507"/>
            <a:ext cx="1588" cy="304800"/>
          </a:xfrm>
          <a:prstGeom prst="line">
            <a:avLst/>
          </a:prstGeom>
          <a:noFill/>
          <a:ln w="9525">
            <a:solidFill>
              <a:srgbClr val="CC0000"/>
            </a:solidFill>
            <a:round/>
            <a:headEnd/>
            <a:tailEnd type="triangle" w="med" len="med"/>
          </a:ln>
        </p:spPr>
        <p:txBody>
          <a:bodyPr/>
          <a:lstStyle/>
          <a:p>
            <a:endParaRPr lang="en-US"/>
          </a:p>
        </p:txBody>
      </p:sp>
      <p:sp>
        <p:nvSpPr>
          <p:cNvPr id="54" name="Line 9"/>
          <p:cNvSpPr>
            <a:spLocks noChangeShapeType="1"/>
          </p:cNvSpPr>
          <p:nvPr/>
        </p:nvSpPr>
        <p:spPr bwMode="auto">
          <a:xfrm flipV="1">
            <a:off x="7673541" y="1771107"/>
            <a:ext cx="1588" cy="457200"/>
          </a:xfrm>
          <a:prstGeom prst="line">
            <a:avLst/>
          </a:prstGeom>
          <a:noFill/>
          <a:ln w="9525">
            <a:solidFill>
              <a:srgbClr val="CC0000"/>
            </a:solidFill>
            <a:round/>
            <a:headEnd/>
            <a:tailEnd type="triangle" w="med" len="med"/>
          </a:ln>
        </p:spPr>
        <p:txBody>
          <a:bodyPr/>
          <a:lstStyle/>
          <a:p>
            <a:endParaRPr lang="en-US"/>
          </a:p>
        </p:txBody>
      </p:sp>
      <p:sp>
        <p:nvSpPr>
          <p:cNvPr id="55" name="Line 10"/>
          <p:cNvSpPr>
            <a:spLocks noChangeShapeType="1"/>
          </p:cNvSpPr>
          <p:nvPr/>
        </p:nvSpPr>
        <p:spPr bwMode="auto">
          <a:xfrm>
            <a:off x="6987741" y="2228307"/>
            <a:ext cx="1588" cy="152400"/>
          </a:xfrm>
          <a:prstGeom prst="line">
            <a:avLst/>
          </a:prstGeom>
          <a:noFill/>
          <a:ln w="9525">
            <a:solidFill>
              <a:srgbClr val="CC0000"/>
            </a:solidFill>
            <a:round/>
            <a:headEnd/>
            <a:tailEnd type="triangle" w="med" len="med"/>
          </a:ln>
        </p:spPr>
        <p:txBody>
          <a:bodyPr/>
          <a:lstStyle/>
          <a:p>
            <a:endParaRPr lang="en-US"/>
          </a:p>
        </p:txBody>
      </p:sp>
      <p:sp>
        <p:nvSpPr>
          <p:cNvPr id="56" name="Line 11"/>
          <p:cNvSpPr>
            <a:spLocks noChangeShapeType="1"/>
          </p:cNvSpPr>
          <p:nvPr/>
        </p:nvSpPr>
        <p:spPr bwMode="auto">
          <a:xfrm>
            <a:off x="6759141" y="2228307"/>
            <a:ext cx="1588" cy="304800"/>
          </a:xfrm>
          <a:prstGeom prst="line">
            <a:avLst/>
          </a:prstGeom>
          <a:noFill/>
          <a:ln w="9525">
            <a:solidFill>
              <a:srgbClr val="CC0000"/>
            </a:solidFill>
            <a:round/>
            <a:headEnd/>
            <a:tailEnd type="triangle" w="med" len="med"/>
          </a:ln>
        </p:spPr>
        <p:txBody>
          <a:bodyPr/>
          <a:lstStyle/>
          <a:p>
            <a:endParaRPr lang="en-US"/>
          </a:p>
        </p:txBody>
      </p:sp>
      <p:sp>
        <p:nvSpPr>
          <p:cNvPr id="57" name="Line 12"/>
          <p:cNvSpPr>
            <a:spLocks noChangeShapeType="1"/>
          </p:cNvSpPr>
          <p:nvPr/>
        </p:nvSpPr>
        <p:spPr bwMode="auto">
          <a:xfrm>
            <a:off x="6606741" y="2228307"/>
            <a:ext cx="1588" cy="457200"/>
          </a:xfrm>
          <a:prstGeom prst="line">
            <a:avLst/>
          </a:prstGeom>
          <a:noFill/>
          <a:ln w="9525">
            <a:solidFill>
              <a:srgbClr val="CC0000"/>
            </a:solidFill>
            <a:round/>
            <a:headEnd/>
            <a:tailEnd type="triangle" w="med" len="med"/>
          </a:ln>
        </p:spPr>
        <p:txBody>
          <a:bodyPr/>
          <a:lstStyle/>
          <a:p>
            <a:endParaRPr lang="en-US"/>
          </a:p>
        </p:txBody>
      </p:sp>
      <p:sp>
        <p:nvSpPr>
          <p:cNvPr id="58" name="Line 13"/>
          <p:cNvSpPr>
            <a:spLocks noChangeShapeType="1"/>
          </p:cNvSpPr>
          <p:nvPr/>
        </p:nvSpPr>
        <p:spPr bwMode="auto">
          <a:xfrm flipV="1">
            <a:off x="6378141" y="1542507"/>
            <a:ext cx="1600200" cy="1295400"/>
          </a:xfrm>
          <a:prstGeom prst="line">
            <a:avLst/>
          </a:prstGeom>
          <a:noFill/>
          <a:ln w="9525">
            <a:solidFill>
              <a:srgbClr val="CC0000"/>
            </a:solidFill>
            <a:round/>
            <a:headEnd/>
            <a:tailEnd/>
          </a:ln>
        </p:spPr>
        <p:txBody>
          <a:bodyPr/>
          <a:lstStyle/>
          <a:p>
            <a:endParaRPr lang="en-US"/>
          </a:p>
        </p:txBody>
      </p:sp>
    </p:spTree>
    <p:extLst>
      <p:ext uri="{BB962C8B-B14F-4D97-AF65-F5344CB8AC3E}">
        <p14:creationId xmlns:p14="http://schemas.microsoft.com/office/powerpoint/2010/main" val="360682852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540" y="219171"/>
            <a:ext cx="8251825" cy="381193"/>
          </a:xfrm>
        </p:spPr>
        <p:txBody>
          <a:bodyPr/>
          <a:lstStyle/>
          <a:p>
            <a:r>
              <a:rPr lang="en-US" sz="1800" dirty="0" smtClean="0"/>
              <a:t>We use this to define the trigonometric terms at the initial point as</a:t>
            </a:r>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We can then use the sum angle formulas to define the trigonometric terms at any point </a:t>
            </a:r>
            <a:r>
              <a:rPr lang="en-US" sz="1800" dirty="0" err="1" smtClean="0">
                <a:sym typeface="Symbol"/>
              </a:rPr>
              <a:t>Ψ</a:t>
            </a:r>
            <a:r>
              <a:rPr lang="en-US" sz="1800" dirty="0" smtClean="0">
                <a:sym typeface="Symbol"/>
              </a:rPr>
              <a:t>(s</a:t>
            </a:r>
            <a:r>
              <a:rPr lang="en-US" sz="1800" baseline="-25000" dirty="0" smtClean="0">
                <a:sym typeface="Symbol"/>
              </a:rPr>
              <a:t>1</a:t>
            </a:r>
            <a:r>
              <a:rPr lang="en-US" sz="1800" dirty="0" smtClean="0">
                <a:sym typeface="Symbol"/>
              </a:rPr>
              <a:t>) as</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30</a:t>
            </a:fld>
            <a:endParaRPr lang="en-US"/>
          </a:p>
        </p:txBody>
      </p:sp>
      <p:graphicFrame>
        <p:nvGraphicFramePr>
          <p:cNvPr id="369666" name="Object 2"/>
          <p:cNvGraphicFramePr>
            <a:graphicFrameLocks noChangeAspect="1"/>
          </p:cNvGraphicFramePr>
          <p:nvPr/>
        </p:nvGraphicFramePr>
        <p:xfrm>
          <a:off x="520700" y="577850"/>
          <a:ext cx="4460875" cy="1670050"/>
        </p:xfrm>
        <a:graphic>
          <a:graphicData uri="http://schemas.openxmlformats.org/presentationml/2006/ole">
            <mc:AlternateContent xmlns:mc="http://schemas.openxmlformats.org/markup-compatibility/2006">
              <mc:Choice xmlns:v="urn:schemas-microsoft-com:vml" Requires="v">
                <p:oleObj spid="_x0000_s492552" name="Equation" r:id="rId3" imgW="2577960" imgH="965160" progId="Equation.3">
                  <p:embed/>
                </p:oleObj>
              </mc:Choice>
              <mc:Fallback>
                <p:oleObj name="Equation" r:id="rId3" imgW="2577960" imgH="965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577850"/>
                        <a:ext cx="4460875" cy="167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667" name="Object 3"/>
          <p:cNvGraphicFramePr>
            <a:graphicFrameLocks noChangeAspect="1"/>
          </p:cNvGraphicFramePr>
          <p:nvPr/>
        </p:nvGraphicFramePr>
        <p:xfrm>
          <a:off x="890588" y="2963863"/>
          <a:ext cx="7386637" cy="2670175"/>
        </p:xfrm>
        <a:graphic>
          <a:graphicData uri="http://schemas.openxmlformats.org/presentationml/2006/ole">
            <mc:AlternateContent xmlns:mc="http://schemas.openxmlformats.org/markup-compatibility/2006">
              <mc:Choice xmlns:v="urn:schemas-microsoft-com:vml" Requires="v">
                <p:oleObj spid="_x0000_s492553" name="Equation" r:id="rId5" imgW="4216320" imgH="1523880" progId="Equation.DSMT4">
                  <p:embed/>
                </p:oleObj>
              </mc:Choice>
              <mc:Fallback>
                <p:oleObj name="Equation" r:id="rId5" imgW="4216320" imgH="1523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588" y="2963863"/>
                        <a:ext cx="7386637" cy="267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0536059"/>
      </p:ext>
    </p:extLst>
  </p:cSld>
  <p:clrMapOvr>
    <a:masterClrMapping/>
  </p:clrMapOvr>
  <p:transition xmlns:p14="http://schemas.microsoft.com/office/powerpoint/2010/mai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Transfer Matrix</a:t>
            </a:r>
            <a:endParaRPr lang="en-US" dirty="0"/>
          </a:p>
        </p:txBody>
      </p:sp>
      <p:sp>
        <p:nvSpPr>
          <p:cNvPr id="3" name="Content Placeholder 2"/>
          <p:cNvSpPr>
            <a:spLocks noGrp="1"/>
          </p:cNvSpPr>
          <p:nvPr>
            <p:ph idx="1"/>
          </p:nvPr>
        </p:nvSpPr>
        <p:spPr>
          <a:xfrm>
            <a:off x="503776" y="690225"/>
            <a:ext cx="8251825" cy="418139"/>
          </a:xfrm>
        </p:spPr>
        <p:txBody>
          <a:bodyPr/>
          <a:lstStyle/>
          <a:p>
            <a:r>
              <a:rPr lang="en-US" sz="1800" dirty="0" smtClean="0"/>
              <a:t>We plug the previous angular identities for C</a:t>
            </a:r>
            <a:r>
              <a:rPr lang="en-US" sz="1800" baseline="-25000" dirty="0" smtClean="0"/>
              <a:t>1</a:t>
            </a:r>
            <a:r>
              <a:rPr lang="en-US" sz="1800" dirty="0" smtClean="0"/>
              <a:t> and S</a:t>
            </a:r>
            <a:r>
              <a:rPr lang="en-US" sz="1800" baseline="-25000" dirty="0" smtClean="0"/>
              <a:t>1</a:t>
            </a:r>
            <a:r>
              <a:rPr lang="en-US" sz="1800" dirty="0" smtClean="0"/>
              <a:t> into the general transport equations</a:t>
            </a:r>
          </a:p>
          <a:p>
            <a:endParaRPr lang="en-US" sz="1800" dirty="0" smtClean="0"/>
          </a:p>
          <a:p>
            <a:endParaRPr lang="en-US" sz="1800" dirty="0" smtClean="0"/>
          </a:p>
          <a:p>
            <a:endParaRPr lang="en-US" sz="1800" dirty="0" smtClean="0"/>
          </a:p>
          <a:p>
            <a:endParaRPr lang="en-US" sz="1800" dirty="0" smtClean="0"/>
          </a:p>
          <a:p>
            <a:pPr>
              <a:buNone/>
            </a:pPr>
            <a:r>
              <a:rPr lang="en-US" sz="1800" dirty="0" smtClean="0"/>
              <a:t>And (after a little tedious algebra) we find</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r>
              <a:rPr lang="en-US" sz="1800" dirty="0" smtClean="0"/>
              <a:t>This is a mess, but we’ll often</a:t>
            </a:r>
            <a:br>
              <a:rPr lang="en-US" sz="1800" dirty="0" smtClean="0"/>
            </a:br>
            <a:r>
              <a:rPr lang="en-US" sz="1800" dirty="0" smtClean="0"/>
              <a:t>restrict ourselves to the </a:t>
            </a:r>
            <a:r>
              <a:rPr lang="en-US" sz="1800" dirty="0" err="1" smtClean="0"/>
              <a:t>extrema</a:t>
            </a:r>
            <a:r>
              <a:rPr lang="en-US" sz="1800" dirty="0" smtClean="0"/>
              <a:t/>
            </a:r>
            <a:br>
              <a:rPr lang="en-US" sz="1800" dirty="0" smtClean="0"/>
            </a:br>
            <a:r>
              <a:rPr lang="en-US" sz="1800" dirty="0" smtClean="0"/>
              <a:t>of </a:t>
            </a:r>
            <a:r>
              <a:rPr lang="en-US" sz="1800" dirty="0" smtClean="0">
                <a:latin typeface="Symbol" pitchFamily="18" charset="2"/>
              </a:rPr>
              <a:t>b</a:t>
            </a:r>
            <a:r>
              <a:rPr lang="en-US" sz="1800" dirty="0" smtClean="0"/>
              <a:t>, where</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31</a:t>
            </a:fld>
            <a:endParaRPr lang="en-US"/>
          </a:p>
        </p:txBody>
      </p:sp>
      <p:graphicFrame>
        <p:nvGraphicFramePr>
          <p:cNvPr id="370690" name="Object 2"/>
          <p:cNvGraphicFramePr>
            <a:graphicFrameLocks noChangeAspect="1"/>
          </p:cNvGraphicFramePr>
          <p:nvPr/>
        </p:nvGraphicFramePr>
        <p:xfrm>
          <a:off x="3175288" y="1185717"/>
          <a:ext cx="3912832" cy="1437409"/>
        </p:xfrm>
        <a:graphic>
          <a:graphicData uri="http://schemas.openxmlformats.org/presentationml/2006/ole">
            <mc:AlternateContent xmlns:mc="http://schemas.openxmlformats.org/markup-compatibility/2006">
              <mc:Choice xmlns:v="urn:schemas-microsoft-com:vml" Requires="v">
                <p:oleObj spid="_x0000_s493582" name="Equation" r:id="rId3" imgW="2006280" imgH="736560" progId="Equation.3">
                  <p:embed/>
                </p:oleObj>
              </mc:Choice>
              <mc:Fallback>
                <p:oleObj name="Equation" r:id="rId3" imgW="200628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288" y="1185717"/>
                        <a:ext cx="3912832" cy="1437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692" name="Object 4"/>
          <p:cNvGraphicFramePr>
            <a:graphicFrameLocks noChangeAspect="1"/>
          </p:cNvGraphicFramePr>
          <p:nvPr>
            <p:extLst>
              <p:ext uri="{D42A27DB-BD31-4B8C-83A1-F6EECF244321}">
                <p14:modId xmlns:p14="http://schemas.microsoft.com/office/powerpoint/2010/main" val="2046021246"/>
              </p:ext>
            </p:extLst>
          </p:nvPr>
        </p:nvGraphicFramePr>
        <p:xfrm>
          <a:off x="746184" y="3071814"/>
          <a:ext cx="7860146" cy="1569430"/>
        </p:xfrm>
        <a:graphic>
          <a:graphicData uri="http://schemas.openxmlformats.org/presentationml/2006/ole">
            <mc:AlternateContent xmlns:mc="http://schemas.openxmlformats.org/markup-compatibility/2006">
              <mc:Choice xmlns:v="urn:schemas-microsoft-com:vml" Requires="v">
                <p:oleObj spid="_x0000_s493583" name="Equation" r:id="rId5" imgW="5842000" imgH="1092200" progId="Equation.DSMT4">
                  <p:embed/>
                </p:oleObj>
              </mc:Choice>
              <mc:Fallback>
                <p:oleObj name="Equation" r:id="rId5" imgW="5842000" imgH="1092200" progId="Equation.DSMT4">
                  <p:embed/>
                  <p:pic>
                    <p:nvPicPr>
                      <p:cNvPr id="0" name=""/>
                      <p:cNvPicPr>
                        <a:picLocks noChangeAspect="1" noChangeArrowheads="1"/>
                      </p:cNvPicPr>
                      <p:nvPr/>
                    </p:nvPicPr>
                    <p:blipFill>
                      <a:blip r:embed="rId6"/>
                      <a:srcRect/>
                      <a:stretch>
                        <a:fillRect/>
                      </a:stretch>
                    </p:blipFill>
                    <p:spPr bwMode="auto">
                      <a:xfrm>
                        <a:off x="746184" y="3071814"/>
                        <a:ext cx="7860146" cy="1569430"/>
                      </a:xfrm>
                      <a:prstGeom prst="rect">
                        <a:avLst/>
                      </a:prstGeom>
                      <a:noFill/>
                      <a:extLst/>
                    </p:spPr>
                  </p:pic>
                </p:oleObj>
              </mc:Fallback>
            </mc:AlternateContent>
          </a:graphicData>
        </a:graphic>
      </p:graphicFrame>
      <p:graphicFrame>
        <p:nvGraphicFramePr>
          <p:cNvPr id="370693" name="Object 5"/>
          <p:cNvGraphicFramePr>
            <a:graphicFrameLocks noChangeAspect="1"/>
          </p:cNvGraphicFramePr>
          <p:nvPr/>
        </p:nvGraphicFramePr>
        <p:xfrm>
          <a:off x="2300143" y="5483224"/>
          <a:ext cx="1551421" cy="633126"/>
        </p:xfrm>
        <a:graphic>
          <a:graphicData uri="http://schemas.openxmlformats.org/presentationml/2006/ole">
            <mc:AlternateContent xmlns:mc="http://schemas.openxmlformats.org/markup-compatibility/2006">
              <mc:Choice xmlns:v="urn:schemas-microsoft-com:vml" Requires="v">
                <p:oleObj spid="_x0000_s493584" name="Equation" r:id="rId7" imgW="965160" imgH="393480" progId="Equation.3">
                  <p:embed/>
                </p:oleObj>
              </mc:Choice>
              <mc:Fallback>
                <p:oleObj name="Equation" r:id="rId7" imgW="9651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0143" y="5483224"/>
                        <a:ext cx="1551421" cy="633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694" name="Object 6"/>
          <p:cNvGraphicFramePr>
            <a:graphicFrameLocks noChangeAspect="1"/>
          </p:cNvGraphicFramePr>
          <p:nvPr/>
        </p:nvGraphicFramePr>
        <p:xfrm>
          <a:off x="4422775" y="4847504"/>
          <a:ext cx="4565650" cy="1525587"/>
        </p:xfrm>
        <a:graphic>
          <a:graphicData uri="http://schemas.openxmlformats.org/presentationml/2006/ole">
            <mc:AlternateContent xmlns:mc="http://schemas.openxmlformats.org/markup-compatibility/2006">
              <mc:Choice xmlns:v="urn:schemas-microsoft-com:vml" Requires="v">
                <p:oleObj spid="_x0000_s493585" name="Equation" r:id="rId9" imgW="3085920" imgH="965160" progId="Equation.DSMT4">
                  <p:embed/>
                </p:oleObj>
              </mc:Choice>
              <mc:Fallback>
                <p:oleObj name="Equation" r:id="rId9" imgW="3085920" imgH="9651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2775" y="4847504"/>
                        <a:ext cx="4565650" cy="152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637309" y="3048000"/>
            <a:ext cx="8128000" cy="17179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960376"/>
      </p:ext>
    </p:extLst>
  </p:cSld>
  <p:clrMapOvr>
    <a:masterClrMapping/>
  </p:clrMapOvr>
  <p:transition xmlns:p14="http://schemas.microsoft.com/office/powerpoint/2010/mai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understanding of β</a:t>
            </a:r>
            <a:endParaRPr lang="en-US" dirty="0">
              <a:latin typeface="Symbol" pitchFamily="18" charset="2"/>
            </a:endParaRPr>
          </a:p>
        </p:txBody>
      </p:sp>
      <p:sp>
        <p:nvSpPr>
          <p:cNvPr id="6" name="Content Placeholder 5"/>
          <p:cNvSpPr>
            <a:spLocks noGrp="1"/>
          </p:cNvSpPr>
          <p:nvPr>
            <p:ph idx="1"/>
          </p:nvPr>
        </p:nvSpPr>
        <p:spPr>
          <a:xfrm>
            <a:off x="446088" y="800100"/>
            <a:ext cx="8355012" cy="1323130"/>
          </a:xfrm>
        </p:spPr>
        <p:txBody>
          <a:bodyPr/>
          <a:lstStyle/>
          <a:p>
            <a:r>
              <a:rPr lang="en-US" sz="1800" dirty="0" smtClean="0"/>
              <a:t>It’s important to remember that the </a:t>
            </a:r>
            <a:r>
              <a:rPr lang="en-US" sz="1800" dirty="0" err="1" smtClean="0"/>
              <a:t>betatron</a:t>
            </a:r>
            <a:r>
              <a:rPr lang="en-US" sz="1800" dirty="0" smtClean="0"/>
              <a:t> function represents a </a:t>
            </a:r>
            <a:r>
              <a:rPr lang="en-US" sz="1800" i="1" dirty="0" smtClean="0"/>
              <a:t>bounding envelope </a:t>
            </a:r>
            <a:r>
              <a:rPr lang="en-US" sz="1800" dirty="0" smtClean="0"/>
              <a:t>to the beam motion, not the beam motion itself</a:t>
            </a:r>
            <a:endParaRPr lang="en-US" sz="1800" dirty="0"/>
          </a:p>
        </p:txBody>
      </p:sp>
      <p:sp>
        <p:nvSpPr>
          <p:cNvPr id="3" name="Date Placeholder 2"/>
          <p:cNvSpPr>
            <a:spLocks noGrp="1"/>
          </p:cNvSpPr>
          <p:nvPr>
            <p:ph type="dt" sz="half" idx="10"/>
          </p:nvPr>
        </p:nvSpPr>
        <p:spPr/>
        <p:txBody>
          <a:bodyPr/>
          <a:lstStyle/>
          <a:p>
            <a:pPr>
              <a:defRPr/>
            </a:pPr>
            <a:r>
              <a:rPr lang="en-US" smtClean="0"/>
              <a:t>USPAS, Ft. Collins, CO June 13-24, 2016</a:t>
            </a:r>
            <a:endParaRPr lang="en-US" dirty="0"/>
          </a:p>
        </p:txBody>
      </p:sp>
      <p:sp>
        <p:nvSpPr>
          <p:cNvPr id="4" name="Footer Placeholder 3"/>
          <p:cNvSpPr>
            <a:spLocks noGrp="1"/>
          </p:cNvSpPr>
          <p:nvPr>
            <p:ph type="ftr" sz="quarter" idx="11"/>
          </p:nvPr>
        </p:nvSpPr>
        <p:spPr/>
        <p:txBody>
          <a:bodyPr/>
          <a:lstStyle/>
          <a:p>
            <a:pPr>
              <a:defRPr/>
            </a:pPr>
            <a:r>
              <a:rPr lang="fr-FR" smtClean="0"/>
              <a:t>E. Prebys - Accelerator Fundamentals, Transverse Motion</a:t>
            </a:r>
            <a:endParaRPr lang="en-US"/>
          </a:p>
        </p:txBody>
      </p:sp>
      <p:sp>
        <p:nvSpPr>
          <p:cNvPr id="5" name="Slide Number Placeholder 4"/>
          <p:cNvSpPr>
            <a:spLocks noGrp="1"/>
          </p:cNvSpPr>
          <p:nvPr>
            <p:ph type="sldNum" sz="quarter" idx="12"/>
          </p:nvPr>
        </p:nvSpPr>
        <p:spPr/>
        <p:txBody>
          <a:bodyPr/>
          <a:lstStyle/>
          <a:p>
            <a:pPr>
              <a:defRPr/>
            </a:pPr>
            <a:fld id="{98CB3B5A-5052-4940-8887-DC0AFF3E24EA}" type="slidenum">
              <a:rPr lang="en-US" smtClean="0"/>
              <a:pPr>
                <a:defRPr/>
              </a:pPr>
              <a:t>32</a:t>
            </a:fld>
            <a:endParaRPr lang="en-US"/>
          </a:p>
        </p:txBody>
      </p:sp>
      <p:pic>
        <p:nvPicPr>
          <p:cNvPr id="275460" name="Picture 4"/>
          <p:cNvPicPr>
            <a:picLocks noChangeAspect="1" noChangeArrowheads="1"/>
          </p:cNvPicPr>
          <p:nvPr/>
        </p:nvPicPr>
        <p:blipFill>
          <a:blip r:embed="rId3" cstate="print"/>
          <a:srcRect/>
          <a:stretch>
            <a:fillRect/>
          </a:stretch>
        </p:blipFill>
        <p:spPr bwMode="auto">
          <a:xfrm>
            <a:off x="715946" y="1781050"/>
            <a:ext cx="3409950" cy="2228850"/>
          </a:xfrm>
          <a:prstGeom prst="rect">
            <a:avLst/>
          </a:prstGeom>
          <a:noFill/>
          <a:ln w="9525">
            <a:noFill/>
            <a:miter lim="800000"/>
            <a:headEnd/>
            <a:tailEnd/>
          </a:ln>
        </p:spPr>
      </p:pic>
      <p:sp>
        <p:nvSpPr>
          <p:cNvPr id="10" name="TextBox 9"/>
          <p:cNvSpPr txBox="1"/>
          <p:nvPr/>
        </p:nvSpPr>
        <p:spPr>
          <a:xfrm>
            <a:off x="683859" y="1426169"/>
            <a:ext cx="3379640" cy="400110"/>
          </a:xfrm>
          <a:prstGeom prst="rect">
            <a:avLst/>
          </a:prstGeom>
          <a:noFill/>
        </p:spPr>
        <p:txBody>
          <a:bodyPr wrap="square" rtlCol="0">
            <a:spAutoFit/>
          </a:bodyPr>
          <a:lstStyle/>
          <a:p>
            <a:r>
              <a:rPr lang="en-US" sz="2000" dirty="0" smtClean="0">
                <a:solidFill>
                  <a:schemeClr val="accent1"/>
                </a:solidFill>
              </a:rPr>
              <a:t>Normalized particle trajectory</a:t>
            </a:r>
            <a:endParaRPr lang="en-US" sz="2000" dirty="0">
              <a:solidFill>
                <a:schemeClr val="accent1"/>
              </a:solidFill>
            </a:endParaRPr>
          </a:p>
        </p:txBody>
      </p:sp>
      <p:pic>
        <p:nvPicPr>
          <p:cNvPr id="275461" name="Picture 5"/>
          <p:cNvPicPr>
            <a:picLocks noChangeAspect="1" noChangeArrowheads="1"/>
          </p:cNvPicPr>
          <p:nvPr/>
        </p:nvPicPr>
        <p:blipFill>
          <a:blip r:embed="rId4" cstate="print"/>
          <a:srcRect/>
          <a:stretch>
            <a:fillRect/>
          </a:stretch>
        </p:blipFill>
        <p:spPr bwMode="auto">
          <a:xfrm>
            <a:off x="4739234" y="1819454"/>
            <a:ext cx="3384183" cy="2112275"/>
          </a:xfrm>
          <a:prstGeom prst="rect">
            <a:avLst/>
          </a:prstGeom>
          <a:noFill/>
          <a:ln w="9525">
            <a:noFill/>
            <a:miter lim="800000"/>
            <a:headEnd/>
            <a:tailEnd/>
          </a:ln>
        </p:spPr>
      </p:pic>
      <p:sp>
        <p:nvSpPr>
          <p:cNvPr id="12" name="TextBox 11"/>
          <p:cNvSpPr txBox="1"/>
          <p:nvPr/>
        </p:nvSpPr>
        <p:spPr>
          <a:xfrm>
            <a:off x="4783958" y="1409155"/>
            <a:ext cx="3379640" cy="400110"/>
          </a:xfrm>
          <a:prstGeom prst="rect">
            <a:avLst/>
          </a:prstGeom>
          <a:noFill/>
        </p:spPr>
        <p:txBody>
          <a:bodyPr wrap="square" rtlCol="0">
            <a:spAutoFit/>
          </a:bodyPr>
          <a:lstStyle/>
          <a:p>
            <a:r>
              <a:rPr lang="en-US" sz="2000" dirty="0" smtClean="0">
                <a:solidFill>
                  <a:schemeClr val="accent1"/>
                </a:solidFill>
              </a:rPr>
              <a:t>Trajectories over multiple turns</a:t>
            </a:r>
            <a:endParaRPr lang="en-US" sz="2000" dirty="0">
              <a:solidFill>
                <a:schemeClr val="accent1"/>
              </a:solidFill>
            </a:endParaRPr>
          </a:p>
        </p:txBody>
      </p:sp>
      <p:pic>
        <p:nvPicPr>
          <p:cNvPr id="13" name="Object 2"/>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341005" y="4037971"/>
            <a:ext cx="3500438" cy="452438"/>
          </a:xfrm>
          <a:prstGeom prst="rect">
            <a:avLst/>
          </a:prstGeom>
          <a:noFill/>
          <a:ln w="9525">
            <a:noFill/>
            <a:miter lim="800000"/>
            <a:headEnd/>
            <a:tailEnd/>
          </a:ln>
        </p:spPr>
      </p:pic>
      <p:pic>
        <p:nvPicPr>
          <p:cNvPr id="14" name="Object 3"/>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587068" y="4520571"/>
            <a:ext cx="1643062" cy="904875"/>
          </a:xfrm>
          <a:prstGeom prst="rect">
            <a:avLst/>
          </a:prstGeom>
          <a:noFill/>
          <a:ln w="9525">
            <a:noFill/>
            <a:miter lim="800000"/>
            <a:headEnd/>
            <a:tailEnd/>
          </a:ln>
        </p:spPr>
      </p:pic>
      <p:sp>
        <p:nvSpPr>
          <p:cNvPr id="15" name="Text Box 6"/>
          <p:cNvSpPr txBox="1">
            <a:spLocks noChangeArrowheads="1"/>
          </p:cNvSpPr>
          <p:nvPr/>
        </p:nvSpPr>
        <p:spPr bwMode="auto">
          <a:xfrm>
            <a:off x="3923868" y="4596771"/>
            <a:ext cx="3502169" cy="861774"/>
          </a:xfrm>
          <a:prstGeom prst="rect">
            <a:avLst/>
          </a:prstGeom>
          <a:noFill/>
          <a:ln w="9525">
            <a:solidFill>
              <a:srgbClr val="009900"/>
            </a:solidFill>
            <a:miter lim="800000"/>
            <a:headEnd/>
            <a:tailEnd/>
          </a:ln>
        </p:spPr>
        <p:txBody>
          <a:bodyPr wrap="square">
            <a:spAutoFit/>
          </a:bodyPr>
          <a:lstStyle/>
          <a:p>
            <a:pPr>
              <a:spcBef>
                <a:spcPct val="50000"/>
              </a:spcBef>
            </a:pPr>
            <a:r>
              <a:rPr lang="en-US" sz="1800" dirty="0" smtClean="0"/>
              <a:t>β</a:t>
            </a:r>
            <a:r>
              <a:rPr lang="en-US" sz="1800" i="1" dirty="0" smtClean="0">
                <a:solidFill>
                  <a:srgbClr val="009900"/>
                </a:solidFill>
                <a:latin typeface="Symbol" pitchFamily="18" charset="2"/>
              </a:rPr>
              <a:t>(</a:t>
            </a:r>
            <a:r>
              <a:rPr lang="en-US" sz="1800" i="1" dirty="0" smtClean="0">
                <a:solidFill>
                  <a:srgbClr val="009900"/>
                </a:solidFill>
              </a:rPr>
              <a:t>s</a:t>
            </a:r>
            <a:r>
              <a:rPr lang="en-US" sz="1800" i="1" dirty="0">
                <a:solidFill>
                  <a:srgbClr val="009900"/>
                </a:solidFill>
                <a:latin typeface="Symbol" pitchFamily="18" charset="2"/>
              </a:rPr>
              <a:t>)</a:t>
            </a:r>
            <a:r>
              <a:rPr lang="en-US" sz="1800" dirty="0"/>
              <a:t> </a:t>
            </a:r>
            <a:r>
              <a:rPr lang="en-US" sz="1600" dirty="0">
                <a:latin typeface="+mn-lt"/>
              </a:rPr>
              <a:t>is </a:t>
            </a:r>
            <a:r>
              <a:rPr lang="en-US" sz="1600" dirty="0" smtClean="0">
                <a:latin typeface="+mn-lt"/>
              </a:rPr>
              <a:t>also effectively </a:t>
            </a:r>
            <a:r>
              <a:rPr lang="en-US" sz="1600" dirty="0">
                <a:latin typeface="+mn-lt"/>
              </a:rPr>
              <a:t>the </a:t>
            </a:r>
            <a:r>
              <a:rPr lang="en-US" sz="1600" dirty="0">
                <a:solidFill>
                  <a:srgbClr val="009900"/>
                </a:solidFill>
                <a:latin typeface="+mn-lt"/>
              </a:rPr>
              <a:t>local </a:t>
            </a:r>
            <a:r>
              <a:rPr lang="en-US" sz="1600" dirty="0" smtClean="0">
                <a:solidFill>
                  <a:srgbClr val="009900"/>
                </a:solidFill>
                <a:latin typeface="+mn-lt"/>
              </a:rPr>
              <a:t>wave number</a:t>
            </a:r>
            <a:r>
              <a:rPr lang="en-US" sz="1600" dirty="0" smtClean="0">
                <a:latin typeface="+mn-lt"/>
              </a:rPr>
              <a:t>  which determines the rate of </a:t>
            </a:r>
            <a:r>
              <a:rPr lang="en-US" sz="1600" dirty="0" smtClean="0">
                <a:solidFill>
                  <a:srgbClr val="00B050"/>
                </a:solidFill>
                <a:latin typeface="+mn-lt"/>
              </a:rPr>
              <a:t>phase advance</a:t>
            </a:r>
            <a:endParaRPr lang="en-US" sz="1600" dirty="0">
              <a:solidFill>
                <a:srgbClr val="00B050"/>
              </a:solidFill>
              <a:latin typeface="+mn-lt"/>
            </a:endParaRPr>
          </a:p>
        </p:txBody>
      </p:sp>
      <p:sp>
        <p:nvSpPr>
          <p:cNvPr id="16" name="Line 7"/>
          <p:cNvSpPr>
            <a:spLocks noChangeShapeType="1"/>
          </p:cNvSpPr>
          <p:nvPr/>
        </p:nvSpPr>
        <p:spPr bwMode="auto">
          <a:xfrm flipH="1" flipV="1">
            <a:off x="3025343" y="4484059"/>
            <a:ext cx="898525" cy="341312"/>
          </a:xfrm>
          <a:prstGeom prst="line">
            <a:avLst/>
          </a:prstGeom>
          <a:noFill/>
          <a:ln w="9525">
            <a:solidFill>
              <a:schemeClr val="tx1"/>
            </a:solidFill>
            <a:round/>
            <a:headEnd/>
            <a:tailEnd type="triangle" w="med" len="med"/>
          </a:ln>
        </p:spPr>
        <p:txBody>
          <a:bodyPr/>
          <a:lstStyle/>
          <a:p>
            <a:endParaRPr lang="en-US"/>
          </a:p>
        </p:txBody>
      </p:sp>
      <p:sp>
        <p:nvSpPr>
          <p:cNvPr id="17" name="Line 8"/>
          <p:cNvSpPr>
            <a:spLocks noChangeShapeType="1"/>
          </p:cNvSpPr>
          <p:nvPr/>
        </p:nvSpPr>
        <p:spPr bwMode="auto">
          <a:xfrm flipH="1">
            <a:off x="3390468" y="5130171"/>
            <a:ext cx="533400" cy="76200"/>
          </a:xfrm>
          <a:prstGeom prst="line">
            <a:avLst/>
          </a:prstGeom>
          <a:noFill/>
          <a:ln w="9525">
            <a:solidFill>
              <a:schemeClr val="tx1"/>
            </a:solidFill>
            <a:round/>
            <a:headEnd/>
            <a:tailEnd type="triangle" w="med" len="med"/>
          </a:ln>
        </p:spPr>
        <p:txBody>
          <a:bodyPr/>
          <a:lstStyle/>
          <a:p>
            <a:endParaRPr lang="en-US"/>
          </a:p>
        </p:txBody>
      </p:sp>
      <p:sp>
        <p:nvSpPr>
          <p:cNvPr id="22" name="Text Box 18"/>
          <p:cNvSpPr txBox="1">
            <a:spLocks noChangeArrowheads="1"/>
          </p:cNvSpPr>
          <p:nvPr/>
        </p:nvSpPr>
        <p:spPr bwMode="auto">
          <a:xfrm>
            <a:off x="771365" y="5663717"/>
            <a:ext cx="7848600" cy="784830"/>
          </a:xfrm>
          <a:prstGeom prst="rect">
            <a:avLst/>
          </a:prstGeom>
          <a:noFill/>
          <a:ln w="9525">
            <a:noFill/>
            <a:miter lim="800000"/>
            <a:headEnd/>
            <a:tailEnd/>
          </a:ln>
        </p:spPr>
        <p:txBody>
          <a:bodyPr>
            <a:spAutoFit/>
          </a:bodyPr>
          <a:lstStyle/>
          <a:p>
            <a:pPr>
              <a:spcBef>
                <a:spcPct val="50000"/>
              </a:spcBef>
            </a:pPr>
            <a:r>
              <a:rPr lang="en-US" sz="1800" dirty="0">
                <a:solidFill>
                  <a:srgbClr val="CC0000"/>
                </a:solidFill>
                <a:latin typeface="+mn-lt"/>
              </a:rPr>
              <a:t>Closely spaced strong quads</a:t>
            </a:r>
            <a:r>
              <a:rPr lang="en-US" sz="1800" dirty="0">
                <a:latin typeface="+mn-lt"/>
              </a:rPr>
              <a:t> </a:t>
            </a:r>
            <a:r>
              <a:rPr lang="en-US" sz="1800" dirty="0" smtClean="0">
                <a:latin typeface="Wingdings"/>
                <a:ea typeface="Wingdings"/>
                <a:cs typeface="Wingdings"/>
                <a:sym typeface="Wingdings"/>
              </a:rPr>
              <a:t></a:t>
            </a:r>
            <a:r>
              <a:rPr lang="en-US" sz="1800" dirty="0" smtClean="0">
                <a:latin typeface="+mn-lt"/>
              </a:rPr>
              <a:t> </a:t>
            </a:r>
            <a:r>
              <a:rPr lang="en-US" sz="1800" dirty="0">
                <a:latin typeface="+mn-lt"/>
              </a:rPr>
              <a:t>small </a:t>
            </a:r>
            <a:r>
              <a:rPr lang="en-US" sz="1800" dirty="0" smtClean="0">
                <a:latin typeface="+mn-lt"/>
              </a:rPr>
              <a:t>β </a:t>
            </a:r>
            <a:r>
              <a:rPr lang="en-US" sz="1800" dirty="0" smtClean="0">
                <a:latin typeface="Wingdings"/>
                <a:ea typeface="Wingdings"/>
                <a:cs typeface="Wingdings"/>
                <a:sym typeface="Wingdings"/>
              </a:rPr>
              <a:t></a:t>
            </a:r>
            <a:r>
              <a:rPr lang="en-US" sz="1800" dirty="0" smtClean="0">
                <a:latin typeface="+mn-lt"/>
              </a:rPr>
              <a:t> </a:t>
            </a:r>
            <a:r>
              <a:rPr lang="en-US" sz="1800" dirty="0">
                <a:solidFill>
                  <a:srgbClr val="009900"/>
                </a:solidFill>
                <a:latin typeface="+mn-lt"/>
              </a:rPr>
              <a:t>small aperture, lots of wiggles</a:t>
            </a:r>
          </a:p>
          <a:p>
            <a:pPr>
              <a:spcBef>
                <a:spcPct val="50000"/>
              </a:spcBef>
            </a:pPr>
            <a:r>
              <a:rPr lang="en-US" sz="1800" dirty="0">
                <a:solidFill>
                  <a:srgbClr val="009900"/>
                </a:solidFill>
                <a:latin typeface="+mn-lt"/>
              </a:rPr>
              <a:t>Sparsely spaced weak quads</a:t>
            </a:r>
            <a:r>
              <a:rPr lang="en-US" sz="1800" dirty="0">
                <a:latin typeface="+mn-lt"/>
              </a:rPr>
              <a:t> </a:t>
            </a:r>
            <a:r>
              <a:rPr lang="en-US" sz="1800" dirty="0" smtClean="0">
                <a:latin typeface="Wingdings"/>
                <a:ea typeface="Wingdings"/>
                <a:cs typeface="Wingdings"/>
                <a:sym typeface="Wingdings"/>
              </a:rPr>
              <a:t></a:t>
            </a:r>
            <a:r>
              <a:rPr lang="en-US" sz="1800" dirty="0" smtClean="0">
                <a:latin typeface="+mn-lt"/>
              </a:rPr>
              <a:t> </a:t>
            </a:r>
            <a:r>
              <a:rPr lang="en-US" sz="1800" dirty="0">
                <a:latin typeface="+mn-lt"/>
              </a:rPr>
              <a:t>large </a:t>
            </a:r>
            <a:r>
              <a:rPr lang="en-US" sz="1800" dirty="0" smtClean="0">
                <a:latin typeface="+mn-lt"/>
              </a:rPr>
              <a:t>β </a:t>
            </a:r>
            <a:r>
              <a:rPr lang="en-US" sz="1800" dirty="0" smtClean="0">
                <a:latin typeface="Wingdings"/>
                <a:ea typeface="Wingdings"/>
                <a:cs typeface="Wingdings"/>
                <a:sym typeface="Wingdings"/>
              </a:rPr>
              <a:t></a:t>
            </a:r>
            <a:r>
              <a:rPr lang="en-US" sz="1800" dirty="0" smtClean="0">
                <a:sym typeface="Symbol"/>
              </a:rPr>
              <a:t> </a:t>
            </a:r>
            <a:r>
              <a:rPr lang="en-US" sz="1800" dirty="0" smtClean="0">
                <a:latin typeface="+mn-lt"/>
              </a:rPr>
              <a:t> </a:t>
            </a:r>
            <a:r>
              <a:rPr lang="en-US" sz="1800" dirty="0">
                <a:solidFill>
                  <a:srgbClr val="CC0000"/>
                </a:solidFill>
                <a:latin typeface="+mn-lt"/>
              </a:rPr>
              <a:t>large aperture, few wiggles</a:t>
            </a:r>
          </a:p>
        </p:txBody>
      </p:sp>
    </p:spTree>
    <p:extLst>
      <p:ext uri="{BB962C8B-B14F-4D97-AF65-F5344CB8AC3E}">
        <p14:creationId xmlns:p14="http://schemas.microsoft.com/office/powerpoint/2010/main" val="162748391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dirty="0" err="1" smtClean="0"/>
              <a:t>Betatron</a:t>
            </a:r>
            <a:r>
              <a:rPr lang="en-US" dirty="0" smtClean="0"/>
              <a:t> Tune</a:t>
            </a:r>
            <a:endParaRPr lang="en-US" dirty="0"/>
          </a:p>
        </p:txBody>
      </p:sp>
      <p:sp>
        <p:nvSpPr>
          <p:cNvPr id="2053" name="Content Placeholder 19"/>
          <p:cNvSpPr>
            <a:spLocks noGrp="1"/>
          </p:cNvSpPr>
          <p:nvPr>
            <p:ph sz="half" idx="1"/>
          </p:nvPr>
        </p:nvSpPr>
        <p:spPr>
          <a:xfrm>
            <a:off x="4725620" y="971080"/>
            <a:ext cx="4060371" cy="3648475"/>
          </a:xfrm>
        </p:spPr>
        <p:txBody>
          <a:bodyPr/>
          <a:lstStyle/>
          <a:p>
            <a:r>
              <a:rPr lang="en-US" sz="1800" dirty="0" smtClean="0"/>
              <a:t>As particles go around a ring, they will undergo a number of </a:t>
            </a:r>
            <a:r>
              <a:rPr lang="en-US" sz="1800" dirty="0" err="1" smtClean="0"/>
              <a:t>betatrons</a:t>
            </a:r>
            <a:r>
              <a:rPr lang="en-US" sz="1800" dirty="0" smtClean="0"/>
              <a:t> oscillations </a:t>
            </a:r>
            <a:r>
              <a:rPr lang="en-US" sz="1800" i="1" dirty="0" err="1" smtClean="0"/>
              <a:t>ν</a:t>
            </a:r>
            <a:r>
              <a:rPr lang="en-US" sz="1800" dirty="0" smtClean="0"/>
              <a:t> (sometimes </a:t>
            </a:r>
            <a:r>
              <a:rPr lang="en-US" sz="1800" i="1" dirty="0" smtClean="0"/>
              <a:t>Q</a:t>
            </a:r>
            <a:r>
              <a:rPr lang="en-US" sz="1800" dirty="0" smtClean="0"/>
              <a:t>) given by</a:t>
            </a:r>
          </a:p>
          <a:p>
            <a:endParaRPr lang="en-US" sz="1800" dirty="0" smtClean="0"/>
          </a:p>
          <a:p>
            <a:endParaRPr lang="en-US" sz="1800" dirty="0" smtClean="0"/>
          </a:p>
          <a:p>
            <a:endParaRPr lang="en-US" sz="1800" dirty="0" smtClean="0"/>
          </a:p>
          <a:p>
            <a:endParaRPr lang="en-US" sz="1800" dirty="0" smtClean="0"/>
          </a:p>
          <a:p>
            <a:r>
              <a:rPr lang="en-US" sz="1800" dirty="0" smtClean="0"/>
              <a:t>This is referred to as the “tune”</a:t>
            </a:r>
          </a:p>
        </p:txBody>
      </p:sp>
      <p:sp>
        <p:nvSpPr>
          <p:cNvPr id="32" name="Content Placeholder 31"/>
          <p:cNvSpPr>
            <a:spLocks noGrp="1"/>
          </p:cNvSpPr>
          <p:nvPr>
            <p:ph sz="half" idx="2"/>
          </p:nvPr>
        </p:nvSpPr>
        <p:spPr>
          <a:xfrm>
            <a:off x="645453" y="4479071"/>
            <a:ext cx="8218670" cy="1344175"/>
          </a:xfrm>
        </p:spPr>
        <p:txBody>
          <a:bodyPr/>
          <a:lstStyle/>
          <a:p>
            <a:r>
              <a:rPr lang="en-US" sz="1800" dirty="0" smtClean="0"/>
              <a:t>We can generally think of the tune in two parts:</a:t>
            </a:r>
            <a:endParaRPr lang="en-US" sz="1800" dirty="0"/>
          </a:p>
        </p:txBody>
      </p:sp>
      <p:grpSp>
        <p:nvGrpSpPr>
          <p:cNvPr id="2" name="Group 9"/>
          <p:cNvGrpSpPr>
            <a:grpSpLocks noChangeAspect="1"/>
          </p:cNvGrpSpPr>
          <p:nvPr/>
        </p:nvGrpSpPr>
        <p:grpSpPr bwMode="auto">
          <a:xfrm>
            <a:off x="1484375" y="1121040"/>
            <a:ext cx="2989263" cy="2971800"/>
            <a:chOff x="1409700" y="1047135"/>
            <a:chExt cx="3162300" cy="3143865"/>
          </a:xfrm>
        </p:grpSpPr>
        <p:sp>
          <p:nvSpPr>
            <p:cNvPr id="8" name="Oval 7"/>
            <p:cNvSpPr/>
            <p:nvPr/>
          </p:nvSpPr>
          <p:spPr>
            <a:xfrm>
              <a:off x="1409700" y="1181488"/>
              <a:ext cx="3123673" cy="3009512"/>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9" name="Freeform 8"/>
            <p:cNvSpPr/>
            <p:nvPr/>
          </p:nvSpPr>
          <p:spPr>
            <a:xfrm>
              <a:off x="1485273" y="1047135"/>
              <a:ext cx="3086727" cy="3101880"/>
            </a:xfrm>
            <a:custGeom>
              <a:avLst/>
              <a:gdLst>
                <a:gd name="connsiteX0" fmla="*/ 1332271 w 3087329"/>
                <a:gd name="connsiteY0" fmla="*/ 132736 h 3102078"/>
                <a:gd name="connsiteX1" fmla="*/ 2172929 w 3087329"/>
                <a:gd name="connsiteY1" fmla="*/ 162233 h 3102078"/>
                <a:gd name="connsiteX2" fmla="*/ 2659626 w 3087329"/>
                <a:gd name="connsiteY2" fmla="*/ 619433 h 3102078"/>
                <a:gd name="connsiteX3" fmla="*/ 2939845 w 3087329"/>
                <a:gd name="connsiteY3" fmla="*/ 1430594 h 3102078"/>
                <a:gd name="connsiteX4" fmla="*/ 3057832 w 3087329"/>
                <a:gd name="connsiteY4" fmla="*/ 1828800 h 3102078"/>
                <a:gd name="connsiteX5" fmla="*/ 2969342 w 3087329"/>
                <a:gd name="connsiteY5" fmla="*/ 2551471 h 3102078"/>
                <a:gd name="connsiteX6" fmla="*/ 2349910 w 3087329"/>
                <a:gd name="connsiteY6" fmla="*/ 2890684 h 3102078"/>
                <a:gd name="connsiteX7" fmla="*/ 1553497 w 3087329"/>
                <a:gd name="connsiteY7" fmla="*/ 2993923 h 3102078"/>
                <a:gd name="connsiteX8" fmla="*/ 978310 w 3087329"/>
                <a:gd name="connsiteY8" fmla="*/ 3067665 h 3102078"/>
                <a:gd name="connsiteX9" fmla="*/ 226142 w 3087329"/>
                <a:gd name="connsiteY9" fmla="*/ 2787446 h 3102078"/>
                <a:gd name="connsiteX10" fmla="*/ 19664 w 3087329"/>
                <a:gd name="connsiteY10" fmla="*/ 2064775 h 3102078"/>
                <a:gd name="connsiteX11" fmla="*/ 108155 w 3087329"/>
                <a:gd name="connsiteY11" fmla="*/ 1401097 h 3102078"/>
                <a:gd name="connsiteX12" fmla="*/ 299884 w 3087329"/>
                <a:gd name="connsiteY12" fmla="*/ 648930 h 3102078"/>
                <a:gd name="connsiteX13" fmla="*/ 742335 w 3087329"/>
                <a:gd name="connsiteY13" fmla="*/ 147484 h 3102078"/>
                <a:gd name="connsiteX14" fmla="*/ 1450258 w 3087329"/>
                <a:gd name="connsiteY14" fmla="*/ 0 h 310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87329" h="3102078">
                  <a:moveTo>
                    <a:pt x="1332271" y="132736"/>
                  </a:moveTo>
                  <a:cubicBezTo>
                    <a:pt x="1641987" y="106926"/>
                    <a:pt x="1951703" y="81117"/>
                    <a:pt x="2172929" y="162233"/>
                  </a:cubicBezTo>
                  <a:cubicBezTo>
                    <a:pt x="2394155" y="243349"/>
                    <a:pt x="2531807" y="408040"/>
                    <a:pt x="2659626" y="619433"/>
                  </a:cubicBezTo>
                  <a:cubicBezTo>
                    <a:pt x="2787445" y="830827"/>
                    <a:pt x="2873477" y="1229033"/>
                    <a:pt x="2939845" y="1430594"/>
                  </a:cubicBezTo>
                  <a:cubicBezTo>
                    <a:pt x="3006213" y="1632155"/>
                    <a:pt x="3052916" y="1641987"/>
                    <a:pt x="3057832" y="1828800"/>
                  </a:cubicBezTo>
                  <a:cubicBezTo>
                    <a:pt x="3062748" y="2015613"/>
                    <a:pt x="3087329" y="2374490"/>
                    <a:pt x="2969342" y="2551471"/>
                  </a:cubicBezTo>
                  <a:cubicBezTo>
                    <a:pt x="2851355" y="2728452"/>
                    <a:pt x="2585884" y="2816942"/>
                    <a:pt x="2349910" y="2890684"/>
                  </a:cubicBezTo>
                  <a:cubicBezTo>
                    <a:pt x="2113936" y="2964426"/>
                    <a:pt x="1553497" y="2993923"/>
                    <a:pt x="1553497" y="2993923"/>
                  </a:cubicBezTo>
                  <a:cubicBezTo>
                    <a:pt x="1324897" y="3023420"/>
                    <a:pt x="1199536" y="3102078"/>
                    <a:pt x="978310" y="3067665"/>
                  </a:cubicBezTo>
                  <a:cubicBezTo>
                    <a:pt x="757084" y="3033252"/>
                    <a:pt x="385916" y="2954594"/>
                    <a:pt x="226142" y="2787446"/>
                  </a:cubicBezTo>
                  <a:cubicBezTo>
                    <a:pt x="66368" y="2620298"/>
                    <a:pt x="39329" y="2295833"/>
                    <a:pt x="19664" y="2064775"/>
                  </a:cubicBezTo>
                  <a:cubicBezTo>
                    <a:pt x="0" y="1833717"/>
                    <a:pt x="61452" y="1637071"/>
                    <a:pt x="108155" y="1401097"/>
                  </a:cubicBezTo>
                  <a:cubicBezTo>
                    <a:pt x="154858" y="1165123"/>
                    <a:pt x="194187" y="857866"/>
                    <a:pt x="299884" y="648930"/>
                  </a:cubicBezTo>
                  <a:cubicBezTo>
                    <a:pt x="405581" y="439995"/>
                    <a:pt x="550606" y="255639"/>
                    <a:pt x="742335" y="147484"/>
                  </a:cubicBezTo>
                  <a:cubicBezTo>
                    <a:pt x="934064" y="39329"/>
                    <a:pt x="1192161" y="19664"/>
                    <a:pt x="1450258" y="0"/>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2055" name="TextBox 10"/>
          <p:cNvSpPr txBox="1">
            <a:spLocks noChangeArrowheads="1"/>
          </p:cNvSpPr>
          <p:nvPr/>
        </p:nvSpPr>
        <p:spPr bwMode="auto">
          <a:xfrm>
            <a:off x="455675" y="1121040"/>
            <a:ext cx="952500" cy="830997"/>
          </a:xfrm>
          <a:prstGeom prst="rect">
            <a:avLst/>
          </a:prstGeom>
          <a:noFill/>
          <a:ln w="9525">
            <a:noFill/>
            <a:miter lim="800000"/>
            <a:headEnd/>
            <a:tailEnd/>
          </a:ln>
        </p:spPr>
        <p:txBody>
          <a:bodyPr>
            <a:spAutoFit/>
          </a:bodyPr>
          <a:lstStyle/>
          <a:p>
            <a:pPr algn="r"/>
            <a:r>
              <a:rPr lang="en-US" sz="2400" dirty="0"/>
              <a:t>Ideal orbit</a:t>
            </a:r>
          </a:p>
        </p:txBody>
      </p:sp>
      <p:cxnSp>
        <p:nvCxnSpPr>
          <p:cNvPr id="15" name="Straight Arrow Connector 14"/>
          <p:cNvCxnSpPr/>
          <p:nvPr/>
        </p:nvCxnSpPr>
        <p:spPr>
          <a:xfrm rot="16200000" flipH="1">
            <a:off x="1293875" y="1844940"/>
            <a:ext cx="304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7" name="TextBox 15"/>
          <p:cNvSpPr txBox="1">
            <a:spLocks noChangeArrowheads="1"/>
          </p:cNvSpPr>
          <p:nvPr/>
        </p:nvSpPr>
        <p:spPr bwMode="auto">
          <a:xfrm>
            <a:off x="4379975" y="663840"/>
            <a:ext cx="2171700" cy="400110"/>
          </a:xfrm>
          <a:prstGeom prst="rect">
            <a:avLst/>
          </a:prstGeom>
          <a:noFill/>
          <a:ln w="9525">
            <a:noFill/>
            <a:miter lim="800000"/>
            <a:headEnd/>
            <a:tailEnd/>
          </a:ln>
        </p:spPr>
        <p:txBody>
          <a:bodyPr>
            <a:spAutoFit/>
          </a:bodyPr>
          <a:lstStyle/>
          <a:p>
            <a:r>
              <a:rPr lang="en-US" sz="2000" dirty="0">
                <a:solidFill>
                  <a:srgbClr val="FF0000"/>
                </a:solidFill>
              </a:rPr>
              <a:t>Particle trajectory</a:t>
            </a:r>
          </a:p>
        </p:txBody>
      </p:sp>
      <p:cxnSp>
        <p:nvCxnSpPr>
          <p:cNvPr id="18" name="Straight Arrow Connector 17"/>
          <p:cNvCxnSpPr/>
          <p:nvPr/>
        </p:nvCxnSpPr>
        <p:spPr>
          <a:xfrm rot="5400000">
            <a:off x="3998975" y="1044840"/>
            <a:ext cx="419100"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 name="Object 29"/>
          <p:cNvGraphicFramePr>
            <a:graphicFrameLocks noChangeAspect="1"/>
          </p:cNvGraphicFramePr>
          <p:nvPr>
            <p:extLst>
              <p:ext uri="{D42A27DB-BD31-4B8C-83A1-F6EECF244321}">
                <p14:modId xmlns:p14="http://schemas.microsoft.com/office/powerpoint/2010/main" val="2691795090"/>
              </p:ext>
            </p:extLst>
          </p:nvPr>
        </p:nvGraphicFramePr>
        <p:xfrm>
          <a:off x="5562600" y="2286000"/>
          <a:ext cx="2229572" cy="1034005"/>
        </p:xfrm>
        <a:graphic>
          <a:graphicData uri="http://schemas.openxmlformats.org/presentationml/2006/ole">
            <mc:AlternateContent xmlns:mc="http://schemas.openxmlformats.org/markup-compatibility/2006">
              <mc:Choice xmlns:v="urn:schemas-microsoft-com:vml" Requires="v">
                <p:oleObj spid="_x0000_s479237" name="Equation" r:id="rId3" imgW="901723" imgH="418893" progId="Equation.DSMT4">
                  <p:embed/>
                </p:oleObj>
              </mc:Choice>
              <mc:Fallback>
                <p:oleObj name="Equation" r:id="rId3" imgW="901723" imgH="41889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286000"/>
                        <a:ext cx="2229572" cy="10340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 Box 6"/>
          <p:cNvSpPr txBox="1">
            <a:spLocks noChangeArrowheads="1"/>
          </p:cNvSpPr>
          <p:nvPr/>
        </p:nvSpPr>
        <p:spPr bwMode="auto">
          <a:xfrm>
            <a:off x="4494034" y="4801146"/>
            <a:ext cx="1600200" cy="369888"/>
          </a:xfrm>
          <a:prstGeom prst="rect">
            <a:avLst/>
          </a:prstGeom>
          <a:noFill/>
          <a:ln w="9525">
            <a:noFill/>
            <a:miter lim="800000"/>
            <a:headEnd/>
            <a:tailEnd/>
          </a:ln>
        </p:spPr>
        <p:txBody>
          <a:bodyPr>
            <a:spAutoFit/>
          </a:bodyPr>
          <a:lstStyle/>
          <a:p>
            <a:pPr>
              <a:spcBef>
                <a:spcPct val="50000"/>
              </a:spcBef>
            </a:pPr>
            <a:r>
              <a:rPr lang="en-US">
                <a:solidFill>
                  <a:srgbClr val="009900"/>
                </a:solidFill>
              </a:rPr>
              <a:t>6</a:t>
            </a:r>
            <a:r>
              <a:rPr lang="en-US"/>
              <a:t>.</a:t>
            </a:r>
            <a:r>
              <a:rPr lang="en-US">
                <a:solidFill>
                  <a:srgbClr val="CC0000"/>
                </a:solidFill>
              </a:rPr>
              <a:t>7</a:t>
            </a:r>
          </a:p>
        </p:txBody>
      </p:sp>
      <p:sp>
        <p:nvSpPr>
          <p:cNvPr id="34" name="Text Box 7"/>
          <p:cNvSpPr txBox="1">
            <a:spLocks noChangeArrowheads="1"/>
          </p:cNvSpPr>
          <p:nvPr/>
        </p:nvSpPr>
        <p:spPr bwMode="auto">
          <a:xfrm>
            <a:off x="1823374" y="4953546"/>
            <a:ext cx="2289050" cy="923330"/>
          </a:xfrm>
          <a:prstGeom prst="rect">
            <a:avLst/>
          </a:prstGeom>
          <a:noFill/>
          <a:ln w="9525">
            <a:noFill/>
            <a:miter lim="800000"/>
            <a:headEnd/>
            <a:tailEnd/>
          </a:ln>
        </p:spPr>
        <p:txBody>
          <a:bodyPr wrap="square">
            <a:spAutoFit/>
          </a:bodyPr>
          <a:lstStyle/>
          <a:p>
            <a:pPr algn="r">
              <a:spcBef>
                <a:spcPct val="50000"/>
              </a:spcBef>
            </a:pPr>
            <a:r>
              <a:rPr lang="en-US" sz="1800" dirty="0">
                <a:solidFill>
                  <a:srgbClr val="009900"/>
                </a:solidFill>
                <a:latin typeface="+mn-lt"/>
              </a:rPr>
              <a:t>Integer : magnet/aperture optimization</a:t>
            </a:r>
          </a:p>
        </p:txBody>
      </p:sp>
      <p:sp>
        <p:nvSpPr>
          <p:cNvPr id="35" name="Text Box 8"/>
          <p:cNvSpPr txBox="1">
            <a:spLocks noChangeArrowheads="1"/>
          </p:cNvSpPr>
          <p:nvPr/>
        </p:nvSpPr>
        <p:spPr bwMode="auto">
          <a:xfrm>
            <a:off x="5529169" y="4996663"/>
            <a:ext cx="1676400" cy="646331"/>
          </a:xfrm>
          <a:prstGeom prst="rect">
            <a:avLst/>
          </a:prstGeom>
          <a:noFill/>
          <a:ln w="9525">
            <a:noFill/>
            <a:miter lim="800000"/>
            <a:headEnd/>
            <a:tailEnd/>
          </a:ln>
        </p:spPr>
        <p:txBody>
          <a:bodyPr>
            <a:spAutoFit/>
          </a:bodyPr>
          <a:lstStyle/>
          <a:p>
            <a:pPr>
              <a:spcBef>
                <a:spcPct val="50000"/>
              </a:spcBef>
            </a:pPr>
            <a:r>
              <a:rPr lang="en-US" sz="1800" dirty="0">
                <a:solidFill>
                  <a:srgbClr val="CC0000"/>
                </a:solidFill>
                <a:latin typeface="+mn-lt"/>
              </a:rPr>
              <a:t>Fraction: Beam Stability</a:t>
            </a:r>
          </a:p>
        </p:txBody>
      </p:sp>
      <p:sp>
        <p:nvSpPr>
          <p:cNvPr id="36" name="Line 9"/>
          <p:cNvSpPr>
            <a:spLocks noChangeShapeType="1"/>
          </p:cNvSpPr>
          <p:nvPr/>
        </p:nvSpPr>
        <p:spPr bwMode="auto">
          <a:xfrm flipH="1" flipV="1">
            <a:off x="5146106" y="5066597"/>
            <a:ext cx="304800" cy="152400"/>
          </a:xfrm>
          <a:prstGeom prst="line">
            <a:avLst/>
          </a:prstGeom>
          <a:noFill/>
          <a:ln w="9525">
            <a:solidFill>
              <a:srgbClr val="CC0000"/>
            </a:solidFill>
            <a:round/>
            <a:headEnd/>
            <a:tailEnd type="triangle" w="med" len="med"/>
          </a:ln>
        </p:spPr>
        <p:txBody>
          <a:bodyPr/>
          <a:lstStyle/>
          <a:p>
            <a:endParaRPr lang="en-US"/>
          </a:p>
        </p:txBody>
      </p:sp>
      <p:sp>
        <p:nvSpPr>
          <p:cNvPr id="37" name="Line 10"/>
          <p:cNvSpPr>
            <a:spLocks noChangeShapeType="1"/>
          </p:cNvSpPr>
          <p:nvPr/>
        </p:nvSpPr>
        <p:spPr bwMode="auto">
          <a:xfrm flipV="1">
            <a:off x="4265434" y="5105946"/>
            <a:ext cx="228600" cy="152400"/>
          </a:xfrm>
          <a:prstGeom prst="line">
            <a:avLst/>
          </a:prstGeom>
          <a:noFill/>
          <a:ln w="9525">
            <a:solidFill>
              <a:srgbClr val="009900"/>
            </a:solidFill>
            <a:round/>
            <a:headEnd/>
            <a:tailEnd type="triangle" w="med" len="med"/>
          </a:ln>
        </p:spPr>
        <p:txBody>
          <a:bodyPr/>
          <a:lstStyle/>
          <a:p>
            <a:endParaRPr lang="en-US"/>
          </a:p>
        </p:txBody>
      </p:sp>
      <p:sp>
        <p:nvSpPr>
          <p:cNvPr id="21" name="Date Placeholder 20"/>
          <p:cNvSpPr>
            <a:spLocks noGrp="1"/>
          </p:cNvSpPr>
          <p:nvPr>
            <p:ph type="dt" sz="half" idx="10"/>
          </p:nvPr>
        </p:nvSpPr>
        <p:spPr/>
        <p:txBody>
          <a:bodyPr/>
          <a:lstStyle/>
          <a:p>
            <a:pPr>
              <a:defRPr/>
            </a:pPr>
            <a:r>
              <a:rPr lang="en-US" smtClean="0"/>
              <a:t>USPAS, Ft. Collins, CO June 13-24, 2016</a:t>
            </a:r>
            <a:endParaRPr lang="en-US" dirty="0"/>
          </a:p>
        </p:txBody>
      </p:sp>
      <p:sp>
        <p:nvSpPr>
          <p:cNvPr id="22" name="Slide Number Placeholder 21"/>
          <p:cNvSpPr>
            <a:spLocks noGrp="1"/>
          </p:cNvSpPr>
          <p:nvPr>
            <p:ph type="sldNum" sz="quarter" idx="12"/>
          </p:nvPr>
        </p:nvSpPr>
        <p:spPr/>
        <p:txBody>
          <a:bodyPr/>
          <a:lstStyle/>
          <a:p>
            <a:pPr>
              <a:defRPr/>
            </a:pPr>
            <a:fld id="{6FC6E6A2-F555-4934-B7BB-3127D0BCFC20}" type="slidenum">
              <a:rPr lang="en-US" smtClean="0"/>
              <a:pPr>
                <a:defRPr/>
              </a:pPr>
              <a:t>33</a:t>
            </a:fld>
            <a:endParaRPr lang="en-US"/>
          </a:p>
        </p:txBody>
      </p:sp>
      <p:sp>
        <p:nvSpPr>
          <p:cNvPr id="23" name="Footer Placeholder 22"/>
          <p:cNvSpPr>
            <a:spLocks noGrp="1"/>
          </p:cNvSpPr>
          <p:nvPr>
            <p:ph type="ftr" sz="quarter" idx="11"/>
          </p:nvPr>
        </p:nvSpPr>
        <p:spPr/>
        <p:txBody>
          <a:bodyPr/>
          <a:lstStyle/>
          <a:p>
            <a:pPr>
              <a:defRPr/>
            </a:pPr>
            <a:r>
              <a:rPr lang="fr-FR" smtClean="0"/>
              <a:t>E. Prebys - Accelerator Fundamentals, Transverse Motion</a:t>
            </a:r>
            <a:endParaRPr lang="en-US"/>
          </a:p>
        </p:txBody>
      </p:sp>
    </p:spTree>
    <p:extLst>
      <p:ext uri="{BB962C8B-B14F-4D97-AF65-F5344CB8AC3E}">
        <p14:creationId xmlns:p14="http://schemas.microsoft.com/office/powerpoint/2010/main" val="247153234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Tune, Stability, and the Tune Plane</a:t>
            </a:r>
            <a:endParaRPr lang="en-US" dirty="0"/>
          </a:p>
        </p:txBody>
      </p:sp>
      <p:sp>
        <p:nvSpPr>
          <p:cNvPr id="9" name="Content Placeholder 8"/>
          <p:cNvSpPr>
            <a:spLocks noGrp="1"/>
          </p:cNvSpPr>
          <p:nvPr>
            <p:ph idx="1"/>
          </p:nvPr>
        </p:nvSpPr>
        <p:spPr>
          <a:xfrm>
            <a:off x="513013" y="958081"/>
            <a:ext cx="8483205" cy="5535084"/>
          </a:xfrm>
        </p:spPr>
        <p:txBody>
          <a:bodyPr/>
          <a:lstStyle/>
          <a:p>
            <a:r>
              <a:rPr lang="en-US" sz="1800" dirty="0" smtClean="0"/>
              <a:t>If the tune is an integer, or low order rational number, then the effect of any imperfection or perturbation will tend be reinforced on subsequent orbits.</a:t>
            </a:r>
          </a:p>
          <a:p>
            <a:r>
              <a:rPr lang="en-US" sz="1800" dirty="0" smtClean="0"/>
              <a:t>When we add the effects of coupling between the planes, we find this is also true for </a:t>
            </a:r>
            <a:r>
              <a:rPr lang="en-US" sz="1800" i="1" dirty="0" smtClean="0"/>
              <a:t>combinations</a:t>
            </a:r>
            <a:r>
              <a:rPr lang="en-US" sz="1800" dirty="0" smtClean="0"/>
              <a:t> of the tunes from both planes, so in general, we want to avoid</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endParaRPr lang="en-US" sz="1800" dirty="0" smtClean="0"/>
          </a:p>
          <a:p>
            <a:r>
              <a:rPr lang="en-US" sz="1800" dirty="0" smtClean="0"/>
              <a:t>Many instabilities occur when something perturbs the tune of the beam, or part of the beam, until it falls onto a resonance, thus you will often hear effects characterized by the “tune shift” they produce.</a:t>
            </a:r>
            <a:endParaRPr lang="en-US" sz="1800" dirty="0"/>
          </a:p>
        </p:txBody>
      </p:sp>
      <p:graphicFrame>
        <p:nvGraphicFramePr>
          <p:cNvPr id="10" name="Object 3"/>
          <p:cNvGraphicFramePr>
            <a:graphicFrameLocks noChangeAspect="1"/>
          </p:cNvGraphicFramePr>
          <p:nvPr/>
        </p:nvGraphicFramePr>
        <p:xfrm>
          <a:off x="530240" y="2555902"/>
          <a:ext cx="5683940" cy="497713"/>
        </p:xfrm>
        <a:graphic>
          <a:graphicData uri="http://schemas.openxmlformats.org/presentationml/2006/ole">
            <mc:AlternateContent xmlns:mc="http://schemas.openxmlformats.org/markup-compatibility/2006">
              <mc:Choice xmlns:v="urn:schemas-microsoft-com:vml" Requires="v">
                <p:oleObj spid="_x0000_s480261" name="Equation" r:id="rId3" imgW="2755326" imgH="241415" progId="Equation.DSMT4">
                  <p:embed/>
                </p:oleObj>
              </mc:Choice>
              <mc:Fallback>
                <p:oleObj name="Equation" r:id="rId3" imgW="2755326" imgH="24141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40" y="2555902"/>
                        <a:ext cx="5683940" cy="49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3"/>
          <p:cNvSpPr txBox="1">
            <a:spLocks noChangeArrowheads="1"/>
          </p:cNvSpPr>
          <p:nvPr/>
        </p:nvSpPr>
        <p:spPr bwMode="auto">
          <a:xfrm>
            <a:off x="614370" y="3435710"/>
            <a:ext cx="1752600" cy="369332"/>
          </a:xfrm>
          <a:prstGeom prst="rect">
            <a:avLst/>
          </a:prstGeom>
          <a:noFill/>
          <a:ln w="9525">
            <a:noFill/>
            <a:miter lim="800000"/>
            <a:headEnd/>
            <a:tailEnd/>
          </a:ln>
        </p:spPr>
        <p:txBody>
          <a:bodyPr>
            <a:spAutoFit/>
          </a:bodyPr>
          <a:lstStyle/>
          <a:p>
            <a:pPr>
              <a:spcBef>
                <a:spcPct val="50000"/>
              </a:spcBef>
            </a:pPr>
            <a:r>
              <a:rPr lang="en-US" sz="1800" dirty="0">
                <a:solidFill>
                  <a:srgbClr val="CC0000"/>
                </a:solidFill>
              </a:rPr>
              <a:t>“small” integers</a:t>
            </a:r>
          </a:p>
        </p:txBody>
      </p:sp>
      <p:sp>
        <p:nvSpPr>
          <p:cNvPr id="12" name="Line 14"/>
          <p:cNvSpPr>
            <a:spLocks noChangeShapeType="1"/>
          </p:cNvSpPr>
          <p:nvPr/>
        </p:nvSpPr>
        <p:spPr bwMode="auto">
          <a:xfrm flipH="1" flipV="1">
            <a:off x="690570" y="3054710"/>
            <a:ext cx="228600" cy="304800"/>
          </a:xfrm>
          <a:prstGeom prst="line">
            <a:avLst/>
          </a:prstGeom>
          <a:noFill/>
          <a:ln w="9525">
            <a:solidFill>
              <a:schemeClr val="tx1"/>
            </a:solidFill>
            <a:round/>
            <a:headEnd/>
            <a:tailEnd type="triangle" w="med" len="med"/>
          </a:ln>
        </p:spPr>
        <p:txBody>
          <a:bodyPr/>
          <a:lstStyle/>
          <a:p>
            <a:endParaRPr lang="en-US"/>
          </a:p>
        </p:txBody>
      </p:sp>
      <p:sp>
        <p:nvSpPr>
          <p:cNvPr id="13" name="Line 15"/>
          <p:cNvSpPr>
            <a:spLocks noChangeShapeType="1"/>
          </p:cNvSpPr>
          <p:nvPr/>
        </p:nvSpPr>
        <p:spPr bwMode="auto">
          <a:xfrm flipV="1">
            <a:off x="1528770" y="3054710"/>
            <a:ext cx="76200" cy="228600"/>
          </a:xfrm>
          <a:prstGeom prst="line">
            <a:avLst/>
          </a:prstGeom>
          <a:noFill/>
          <a:ln w="9525">
            <a:solidFill>
              <a:schemeClr val="tx1"/>
            </a:solidFill>
            <a:round/>
            <a:headEnd/>
            <a:tailEnd type="triangle" w="med" len="med"/>
          </a:ln>
        </p:spPr>
        <p:txBody>
          <a:bodyPr/>
          <a:lstStyle/>
          <a:p>
            <a:endParaRPr lang="en-US"/>
          </a:p>
        </p:txBody>
      </p:sp>
      <p:grpSp>
        <p:nvGrpSpPr>
          <p:cNvPr id="2" name="Group 21"/>
          <p:cNvGrpSpPr>
            <a:grpSpLocks/>
          </p:cNvGrpSpPr>
          <p:nvPr/>
        </p:nvGrpSpPr>
        <p:grpSpPr bwMode="auto">
          <a:xfrm>
            <a:off x="6371295" y="2402282"/>
            <a:ext cx="2609850" cy="2470150"/>
            <a:chOff x="3360" y="2688"/>
            <a:chExt cx="1644" cy="1556"/>
          </a:xfrm>
        </p:grpSpPr>
        <p:pic>
          <p:nvPicPr>
            <p:cNvPr id="16" name="Picture 22" descr="tuneplane"/>
            <p:cNvPicPr>
              <a:picLocks noChangeAspect="1" noChangeArrowheads="1"/>
            </p:cNvPicPr>
            <p:nvPr/>
          </p:nvPicPr>
          <p:blipFill>
            <a:blip r:embed="rId5" cstate="print"/>
            <a:srcRect/>
            <a:stretch>
              <a:fillRect/>
            </a:stretch>
          </p:blipFill>
          <p:spPr bwMode="auto">
            <a:xfrm>
              <a:off x="3504" y="2688"/>
              <a:ext cx="1500" cy="1467"/>
            </a:xfrm>
            <a:prstGeom prst="rect">
              <a:avLst/>
            </a:prstGeom>
            <a:noFill/>
            <a:ln w="9525">
              <a:noFill/>
              <a:miter lim="800000"/>
              <a:headEnd/>
              <a:tailEnd/>
            </a:ln>
          </p:spPr>
        </p:pic>
        <p:sp>
          <p:nvSpPr>
            <p:cNvPr id="17" name="Text Box 23"/>
            <p:cNvSpPr txBox="1">
              <a:spLocks noChangeArrowheads="1"/>
            </p:cNvSpPr>
            <p:nvPr/>
          </p:nvSpPr>
          <p:spPr bwMode="auto">
            <a:xfrm>
              <a:off x="3648" y="4032"/>
              <a:ext cx="1248" cy="212"/>
            </a:xfrm>
            <a:prstGeom prst="rect">
              <a:avLst/>
            </a:prstGeom>
            <a:noFill/>
            <a:ln w="9525">
              <a:noFill/>
              <a:miter lim="800000"/>
              <a:headEnd/>
              <a:tailEnd/>
            </a:ln>
          </p:spPr>
          <p:txBody>
            <a:bodyPr>
              <a:spAutoFit/>
            </a:bodyPr>
            <a:lstStyle/>
            <a:p>
              <a:pPr>
                <a:spcBef>
                  <a:spcPct val="50000"/>
                </a:spcBef>
              </a:pPr>
              <a:r>
                <a:rPr lang="en-US" sz="1600"/>
                <a:t>fract. part of X tune</a:t>
              </a:r>
            </a:p>
          </p:txBody>
        </p:sp>
        <p:sp>
          <p:nvSpPr>
            <p:cNvPr id="18" name="Text Box 24"/>
            <p:cNvSpPr txBox="1">
              <a:spLocks noChangeArrowheads="1"/>
            </p:cNvSpPr>
            <p:nvPr/>
          </p:nvSpPr>
          <p:spPr bwMode="auto">
            <a:xfrm rot="-5400000">
              <a:off x="2842" y="3302"/>
              <a:ext cx="1248" cy="212"/>
            </a:xfrm>
            <a:prstGeom prst="rect">
              <a:avLst/>
            </a:prstGeom>
            <a:noFill/>
            <a:ln w="9525">
              <a:noFill/>
              <a:miter lim="800000"/>
              <a:headEnd/>
              <a:tailEnd/>
            </a:ln>
          </p:spPr>
          <p:txBody>
            <a:bodyPr>
              <a:spAutoFit/>
            </a:bodyPr>
            <a:lstStyle/>
            <a:p>
              <a:pPr>
                <a:spcBef>
                  <a:spcPct val="50000"/>
                </a:spcBef>
              </a:pPr>
              <a:r>
                <a:rPr lang="en-US" sz="1600"/>
                <a:t>fract. part of Y tune</a:t>
              </a:r>
            </a:p>
          </p:txBody>
        </p:sp>
      </p:grpSp>
      <p:sp>
        <p:nvSpPr>
          <p:cNvPr id="19" name="TextBox 18"/>
          <p:cNvSpPr txBox="1"/>
          <p:nvPr/>
        </p:nvSpPr>
        <p:spPr>
          <a:xfrm>
            <a:off x="3909880" y="3362407"/>
            <a:ext cx="2073870" cy="707886"/>
          </a:xfrm>
          <a:prstGeom prst="rect">
            <a:avLst/>
          </a:prstGeom>
          <a:noFill/>
        </p:spPr>
        <p:txBody>
          <a:bodyPr wrap="square" rtlCol="0">
            <a:spAutoFit/>
          </a:bodyPr>
          <a:lstStyle/>
          <a:p>
            <a:pPr algn="r"/>
            <a:r>
              <a:rPr lang="en-US" sz="2000" dirty="0" smtClean="0">
                <a:solidFill>
                  <a:srgbClr val="FF0000"/>
                </a:solidFill>
                <a:latin typeface="Wingdings"/>
                <a:ea typeface="Wingdings"/>
                <a:cs typeface="Wingdings"/>
                <a:sym typeface="Wingdings"/>
              </a:rPr>
              <a:t></a:t>
            </a:r>
            <a:r>
              <a:rPr lang="en-US" sz="2000" dirty="0" smtClean="0">
                <a:solidFill>
                  <a:srgbClr val="FF0000"/>
                </a:solidFill>
                <a:sym typeface="Symbol"/>
              </a:rPr>
              <a:t>Avoid lines in the “tune plane”</a:t>
            </a:r>
            <a:endParaRPr lang="en-US" sz="2000" dirty="0">
              <a:solidFill>
                <a:srgbClr val="FF0000"/>
              </a:solidFill>
            </a:endParaRPr>
          </a:p>
        </p:txBody>
      </p:sp>
      <p:cxnSp>
        <p:nvCxnSpPr>
          <p:cNvPr id="21" name="Straight Arrow Connector 20"/>
          <p:cNvCxnSpPr>
            <a:stCxn id="19" idx="3"/>
          </p:cNvCxnSpPr>
          <p:nvPr/>
        </p:nvCxnSpPr>
        <p:spPr>
          <a:xfrm flipV="1">
            <a:off x="5983750" y="3545284"/>
            <a:ext cx="387545" cy="1710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Date Placeholder 19"/>
          <p:cNvSpPr>
            <a:spLocks noGrp="1"/>
          </p:cNvSpPr>
          <p:nvPr>
            <p:ph type="dt" sz="half" idx="10"/>
          </p:nvPr>
        </p:nvSpPr>
        <p:spPr/>
        <p:txBody>
          <a:bodyPr/>
          <a:lstStyle/>
          <a:p>
            <a:pPr>
              <a:defRPr/>
            </a:pPr>
            <a:r>
              <a:rPr lang="en-US" smtClean="0"/>
              <a:t>USPAS, Ft. Collins, CO June 13-24, 2016</a:t>
            </a:r>
            <a:endParaRPr lang="en-US" dirty="0"/>
          </a:p>
        </p:txBody>
      </p:sp>
      <p:sp>
        <p:nvSpPr>
          <p:cNvPr id="22" name="Slide Number Placeholder 21"/>
          <p:cNvSpPr>
            <a:spLocks noGrp="1"/>
          </p:cNvSpPr>
          <p:nvPr>
            <p:ph type="sldNum" sz="quarter" idx="12"/>
          </p:nvPr>
        </p:nvSpPr>
        <p:spPr/>
        <p:txBody>
          <a:bodyPr/>
          <a:lstStyle/>
          <a:p>
            <a:pPr>
              <a:defRPr/>
            </a:pPr>
            <a:fld id="{FBC16510-01E7-4757-9488-65999956462C}" type="slidenum">
              <a:rPr lang="en-US" smtClean="0"/>
              <a:pPr>
                <a:defRPr/>
              </a:pPr>
              <a:t>34</a:t>
            </a:fld>
            <a:endParaRPr lang="en-US"/>
          </a:p>
        </p:txBody>
      </p:sp>
      <p:sp>
        <p:nvSpPr>
          <p:cNvPr id="23" name="Footer Placeholder 22"/>
          <p:cNvSpPr>
            <a:spLocks noGrp="1"/>
          </p:cNvSpPr>
          <p:nvPr>
            <p:ph type="ftr" sz="quarter" idx="11"/>
          </p:nvPr>
        </p:nvSpPr>
        <p:spPr/>
        <p:txBody>
          <a:bodyPr/>
          <a:lstStyle/>
          <a:p>
            <a:pPr>
              <a:defRPr/>
            </a:pPr>
            <a:r>
              <a:rPr lang="fr-FR" smtClean="0"/>
              <a:t>E. Prebys - Accelerator Fundamentals, Transverse Motion</a:t>
            </a:r>
            <a:endParaRPr lang="en-US"/>
          </a:p>
        </p:txBody>
      </p:sp>
    </p:spTree>
    <p:extLst>
      <p:ext uri="{BB962C8B-B14F-4D97-AF65-F5344CB8AC3E}">
        <p14:creationId xmlns:p14="http://schemas.microsoft.com/office/powerpoint/2010/main" val="1446041159"/>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a:defRPr/>
            </a:pPr>
            <a:r>
              <a:rPr lang="en-US" dirty="0" smtClean="0"/>
              <a:t>Characterizing an Ensemble: Emittance</a:t>
            </a:r>
            <a:endParaRPr lang="en-US" dirty="0"/>
          </a:p>
        </p:txBody>
      </p:sp>
      <p:sp>
        <p:nvSpPr>
          <p:cNvPr id="35844" name="Line 5"/>
          <p:cNvSpPr>
            <a:spLocks noChangeShapeType="1"/>
          </p:cNvSpPr>
          <p:nvPr/>
        </p:nvSpPr>
        <p:spPr bwMode="auto">
          <a:xfrm>
            <a:off x="1219200" y="1490663"/>
            <a:ext cx="0" cy="1828800"/>
          </a:xfrm>
          <a:prstGeom prst="line">
            <a:avLst/>
          </a:prstGeom>
          <a:noFill/>
          <a:ln w="9525">
            <a:solidFill>
              <a:schemeClr val="tx1"/>
            </a:solidFill>
            <a:round/>
            <a:headEnd/>
            <a:tailEnd/>
          </a:ln>
        </p:spPr>
        <p:txBody>
          <a:bodyPr/>
          <a:lstStyle/>
          <a:p>
            <a:endParaRPr lang="en-US"/>
          </a:p>
        </p:txBody>
      </p:sp>
      <p:sp>
        <p:nvSpPr>
          <p:cNvPr id="35845" name="Line 6"/>
          <p:cNvSpPr>
            <a:spLocks noChangeShapeType="1"/>
          </p:cNvSpPr>
          <p:nvPr/>
        </p:nvSpPr>
        <p:spPr bwMode="auto">
          <a:xfrm>
            <a:off x="381000" y="2405063"/>
            <a:ext cx="2057400" cy="0"/>
          </a:xfrm>
          <a:prstGeom prst="line">
            <a:avLst/>
          </a:prstGeom>
          <a:noFill/>
          <a:ln w="9525">
            <a:solidFill>
              <a:schemeClr val="tx1"/>
            </a:solidFill>
            <a:round/>
            <a:headEnd/>
            <a:tailEnd/>
          </a:ln>
        </p:spPr>
        <p:txBody>
          <a:bodyPr/>
          <a:lstStyle/>
          <a:p>
            <a:endParaRPr lang="en-US"/>
          </a:p>
        </p:txBody>
      </p:sp>
      <p:sp>
        <p:nvSpPr>
          <p:cNvPr id="35846" name="Oval 7"/>
          <p:cNvSpPr>
            <a:spLocks noChangeArrowheads="1"/>
          </p:cNvSpPr>
          <p:nvPr/>
        </p:nvSpPr>
        <p:spPr bwMode="auto">
          <a:xfrm rot="2700000">
            <a:off x="1000919" y="1600994"/>
            <a:ext cx="457200" cy="1601788"/>
          </a:xfrm>
          <a:prstGeom prst="ellipse">
            <a:avLst/>
          </a:prstGeom>
          <a:noFill/>
          <a:ln w="25400">
            <a:solidFill>
              <a:srgbClr val="CC0000"/>
            </a:solidFill>
            <a:round/>
            <a:headEnd/>
            <a:tailEnd/>
          </a:ln>
        </p:spPr>
        <p:txBody>
          <a:bodyPr wrap="none" anchor="ctr"/>
          <a:lstStyle/>
          <a:p>
            <a:endParaRPr lang="en-US"/>
          </a:p>
        </p:txBody>
      </p:sp>
      <p:pic>
        <p:nvPicPr>
          <p:cNvPr id="35854" name="Object 4"/>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295400" y="990600"/>
            <a:ext cx="481013" cy="598488"/>
          </a:xfrm>
          <a:prstGeom prst="rect">
            <a:avLst/>
          </a:prstGeom>
          <a:noFill/>
          <a:ln w="9525">
            <a:noFill/>
            <a:miter lim="800000"/>
            <a:headEnd/>
            <a:tailEnd/>
          </a:ln>
        </p:spPr>
      </p:pic>
      <p:pic>
        <p:nvPicPr>
          <p:cNvPr id="35855" name="Object 5"/>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133600" y="1828800"/>
            <a:ext cx="401638" cy="522288"/>
          </a:xfrm>
          <a:prstGeom prst="rect">
            <a:avLst/>
          </a:prstGeom>
          <a:noFill/>
          <a:ln w="9525">
            <a:noFill/>
            <a:miter lim="800000"/>
            <a:headEnd/>
            <a:tailEnd/>
          </a:ln>
        </p:spPr>
      </p:pic>
      <p:pic>
        <p:nvPicPr>
          <p:cNvPr id="35856" name="Object 6"/>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249488" y="2451100"/>
            <a:ext cx="282575" cy="312738"/>
          </a:xfrm>
          <a:prstGeom prst="rect">
            <a:avLst/>
          </a:prstGeom>
          <a:noFill/>
          <a:ln w="9525">
            <a:noFill/>
            <a:miter lim="800000"/>
            <a:headEnd/>
            <a:tailEnd/>
          </a:ln>
        </p:spPr>
      </p:pic>
      <p:pic>
        <p:nvPicPr>
          <p:cNvPr id="35857" name="Object 7"/>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823913" y="1339850"/>
            <a:ext cx="338137" cy="396875"/>
          </a:xfrm>
          <a:prstGeom prst="rect">
            <a:avLst/>
          </a:prstGeom>
          <a:noFill/>
          <a:ln w="9525">
            <a:noFill/>
            <a:miter lim="800000"/>
            <a:headEnd/>
            <a:tailEnd/>
          </a:ln>
        </p:spPr>
      </p:pic>
      <p:sp>
        <p:nvSpPr>
          <p:cNvPr id="35858" name="Line 19"/>
          <p:cNvSpPr>
            <a:spLocks noChangeShapeType="1"/>
          </p:cNvSpPr>
          <p:nvPr/>
        </p:nvSpPr>
        <p:spPr bwMode="auto">
          <a:xfrm>
            <a:off x="1839913" y="1828800"/>
            <a:ext cx="304800" cy="0"/>
          </a:xfrm>
          <a:prstGeom prst="line">
            <a:avLst/>
          </a:prstGeom>
          <a:noFill/>
          <a:ln w="9525">
            <a:solidFill>
              <a:schemeClr val="tx1"/>
            </a:solidFill>
            <a:round/>
            <a:headEnd/>
            <a:tailEnd/>
          </a:ln>
        </p:spPr>
        <p:txBody>
          <a:bodyPr/>
          <a:lstStyle/>
          <a:p>
            <a:endParaRPr lang="en-US"/>
          </a:p>
        </p:txBody>
      </p:sp>
      <p:sp>
        <p:nvSpPr>
          <p:cNvPr id="35859" name="Line 20"/>
          <p:cNvSpPr>
            <a:spLocks noChangeShapeType="1"/>
          </p:cNvSpPr>
          <p:nvPr/>
        </p:nvSpPr>
        <p:spPr bwMode="auto">
          <a:xfrm>
            <a:off x="1992313" y="1828800"/>
            <a:ext cx="0" cy="533400"/>
          </a:xfrm>
          <a:prstGeom prst="line">
            <a:avLst/>
          </a:prstGeom>
          <a:noFill/>
          <a:ln w="9525">
            <a:solidFill>
              <a:srgbClr val="009900"/>
            </a:solidFill>
            <a:round/>
            <a:headEnd type="triangle" w="med" len="med"/>
            <a:tailEnd type="triangle" w="med" len="med"/>
          </a:ln>
        </p:spPr>
        <p:txBody>
          <a:bodyPr/>
          <a:lstStyle/>
          <a:p>
            <a:endParaRPr lang="en-US"/>
          </a:p>
        </p:txBody>
      </p:sp>
      <p:sp>
        <p:nvSpPr>
          <p:cNvPr id="35860" name="Line 21"/>
          <p:cNvSpPr>
            <a:spLocks noChangeShapeType="1"/>
          </p:cNvSpPr>
          <p:nvPr/>
        </p:nvSpPr>
        <p:spPr bwMode="auto">
          <a:xfrm>
            <a:off x="1811338" y="1497013"/>
            <a:ext cx="0" cy="266700"/>
          </a:xfrm>
          <a:prstGeom prst="line">
            <a:avLst/>
          </a:prstGeom>
          <a:noFill/>
          <a:ln w="9525">
            <a:solidFill>
              <a:schemeClr val="tx1"/>
            </a:solidFill>
            <a:round/>
            <a:headEnd/>
            <a:tailEnd/>
          </a:ln>
        </p:spPr>
        <p:txBody>
          <a:bodyPr/>
          <a:lstStyle/>
          <a:p>
            <a:endParaRPr lang="en-US"/>
          </a:p>
        </p:txBody>
      </p:sp>
      <p:sp>
        <p:nvSpPr>
          <p:cNvPr id="35861" name="Line 22"/>
          <p:cNvSpPr>
            <a:spLocks noChangeShapeType="1"/>
          </p:cNvSpPr>
          <p:nvPr/>
        </p:nvSpPr>
        <p:spPr bwMode="auto">
          <a:xfrm>
            <a:off x="1230313" y="1676400"/>
            <a:ext cx="533400" cy="0"/>
          </a:xfrm>
          <a:prstGeom prst="line">
            <a:avLst/>
          </a:prstGeom>
          <a:noFill/>
          <a:ln w="9525">
            <a:solidFill>
              <a:srgbClr val="009900"/>
            </a:solidFill>
            <a:round/>
            <a:headEnd type="triangle" w="med" len="med"/>
            <a:tailEnd type="triangle" w="med" len="med"/>
          </a:ln>
        </p:spPr>
        <p:txBody>
          <a:bodyPr/>
          <a:lstStyle/>
          <a:p>
            <a:endParaRPr lang="en-US"/>
          </a:p>
        </p:txBody>
      </p:sp>
      <p:sp>
        <p:nvSpPr>
          <p:cNvPr id="35862" name="Text Box 23"/>
          <p:cNvSpPr txBox="1">
            <a:spLocks noChangeArrowheads="1"/>
          </p:cNvSpPr>
          <p:nvPr/>
        </p:nvSpPr>
        <p:spPr bwMode="auto">
          <a:xfrm>
            <a:off x="2743200" y="1143000"/>
            <a:ext cx="6172200" cy="1200329"/>
          </a:xfrm>
          <a:prstGeom prst="rect">
            <a:avLst/>
          </a:prstGeom>
          <a:noFill/>
          <a:ln w="9525">
            <a:noFill/>
            <a:miter lim="800000"/>
            <a:headEnd/>
            <a:tailEnd/>
          </a:ln>
        </p:spPr>
        <p:txBody>
          <a:bodyPr>
            <a:spAutoFit/>
          </a:bodyPr>
          <a:lstStyle/>
          <a:p>
            <a:pPr>
              <a:spcBef>
                <a:spcPct val="50000"/>
              </a:spcBef>
            </a:pPr>
            <a:r>
              <a:rPr lang="en-US" sz="1800" dirty="0" smtClean="0">
                <a:latin typeface="+mn-lt"/>
              </a:rPr>
              <a:t>If each particle is described by an ellipse with a particular amplitude, then an </a:t>
            </a:r>
            <a:r>
              <a:rPr lang="en-US" sz="1800" i="1" dirty="0" smtClean="0">
                <a:latin typeface="+mn-lt"/>
              </a:rPr>
              <a:t>ensemble</a:t>
            </a:r>
            <a:r>
              <a:rPr lang="en-US" sz="1800" dirty="0" smtClean="0">
                <a:latin typeface="+mn-lt"/>
              </a:rPr>
              <a:t> of particles will always remain within a bounding ellipse of a particular area: </a:t>
            </a:r>
            <a:endParaRPr lang="en-US" sz="1800" dirty="0">
              <a:latin typeface="+mn-lt"/>
            </a:endParaRPr>
          </a:p>
        </p:txBody>
      </p:sp>
      <p:sp>
        <p:nvSpPr>
          <p:cNvPr id="35863" name="Text Box 24"/>
          <p:cNvSpPr txBox="1">
            <a:spLocks noChangeArrowheads="1"/>
          </p:cNvSpPr>
          <p:nvPr/>
        </p:nvSpPr>
        <p:spPr bwMode="auto">
          <a:xfrm>
            <a:off x="1676400" y="2895600"/>
            <a:ext cx="1219200" cy="400110"/>
          </a:xfrm>
          <a:prstGeom prst="rect">
            <a:avLst/>
          </a:prstGeom>
          <a:noFill/>
          <a:ln w="9525">
            <a:noFill/>
            <a:miter lim="800000"/>
            <a:headEnd/>
            <a:tailEnd/>
          </a:ln>
        </p:spPr>
        <p:txBody>
          <a:bodyPr>
            <a:spAutoFit/>
          </a:bodyPr>
          <a:lstStyle/>
          <a:p>
            <a:pPr>
              <a:spcBef>
                <a:spcPct val="50000"/>
              </a:spcBef>
            </a:pPr>
            <a:r>
              <a:rPr lang="en-US" sz="2000" dirty="0"/>
              <a:t>Area = </a:t>
            </a:r>
            <a:r>
              <a:rPr lang="en-US" sz="2000" dirty="0" err="1" smtClean="0"/>
              <a:t>ε</a:t>
            </a:r>
            <a:endParaRPr lang="en-US" sz="2000" i="1" dirty="0">
              <a:latin typeface="Symbol" pitchFamily="18" charset="2"/>
            </a:endParaRPr>
          </a:p>
        </p:txBody>
      </p:sp>
      <p:sp>
        <p:nvSpPr>
          <p:cNvPr id="35864" name="Freeform 25"/>
          <p:cNvSpPr>
            <a:spLocks/>
          </p:cNvSpPr>
          <p:nvPr/>
        </p:nvSpPr>
        <p:spPr bwMode="auto">
          <a:xfrm>
            <a:off x="1371600" y="2286000"/>
            <a:ext cx="304800" cy="838200"/>
          </a:xfrm>
          <a:custGeom>
            <a:avLst/>
            <a:gdLst>
              <a:gd name="T0" fmla="*/ 2147483647 w 240"/>
              <a:gd name="T1" fmla="*/ 2147483647 h 456"/>
              <a:gd name="T2" fmla="*/ 2147483647 w 240"/>
              <a:gd name="T3" fmla="*/ 2147483647 h 456"/>
              <a:gd name="T4" fmla="*/ 0 w 240"/>
              <a:gd name="T5" fmla="*/ 0 h 456"/>
              <a:gd name="T6" fmla="*/ 0 60000 65536"/>
              <a:gd name="T7" fmla="*/ 0 60000 65536"/>
              <a:gd name="T8" fmla="*/ 0 60000 65536"/>
              <a:gd name="T9" fmla="*/ 0 w 240"/>
              <a:gd name="T10" fmla="*/ 0 h 456"/>
              <a:gd name="T11" fmla="*/ 240 w 240"/>
              <a:gd name="T12" fmla="*/ 456 h 456"/>
            </a:gdLst>
            <a:ahLst/>
            <a:cxnLst>
              <a:cxn ang="T6">
                <a:pos x="T0" y="T1"/>
              </a:cxn>
              <a:cxn ang="T7">
                <a:pos x="T2" y="T3"/>
              </a:cxn>
              <a:cxn ang="T8">
                <a:pos x="T4" y="T5"/>
              </a:cxn>
            </a:cxnLst>
            <a:rect l="T9" t="T10" r="T11" b="T12"/>
            <a:pathLst>
              <a:path w="240" h="456">
                <a:moveTo>
                  <a:pt x="240" y="432"/>
                </a:moveTo>
                <a:cubicBezTo>
                  <a:pt x="164" y="444"/>
                  <a:pt x="88" y="456"/>
                  <a:pt x="48" y="384"/>
                </a:cubicBezTo>
                <a:cubicBezTo>
                  <a:pt x="8" y="312"/>
                  <a:pt x="4" y="156"/>
                  <a:pt x="0" y="0"/>
                </a:cubicBezTo>
              </a:path>
            </a:pathLst>
          </a:custGeom>
          <a:noFill/>
          <a:ln w="9525" cap="flat" cmpd="sng">
            <a:solidFill>
              <a:srgbClr val="009900"/>
            </a:solidFill>
            <a:prstDash val="solid"/>
            <a:round/>
            <a:headEnd/>
            <a:tailEnd type="triangle" w="med" len="med"/>
          </a:ln>
        </p:spPr>
        <p:txBody>
          <a:bodyPr/>
          <a:lstStyle/>
          <a:p>
            <a:endParaRPr lang="en-US"/>
          </a:p>
        </p:txBody>
      </p:sp>
      <p:sp>
        <p:nvSpPr>
          <p:cNvPr id="35869" name="Text Box 30"/>
          <p:cNvSpPr txBox="1">
            <a:spLocks noChangeArrowheads="1"/>
          </p:cNvSpPr>
          <p:nvPr/>
        </p:nvSpPr>
        <p:spPr bwMode="auto">
          <a:xfrm>
            <a:off x="618823" y="3494701"/>
            <a:ext cx="8077200" cy="1892826"/>
          </a:xfrm>
          <a:prstGeom prst="rect">
            <a:avLst/>
          </a:prstGeom>
          <a:noFill/>
          <a:ln w="9525">
            <a:noFill/>
            <a:miter lim="800000"/>
            <a:headEnd/>
            <a:tailEnd/>
          </a:ln>
        </p:spPr>
        <p:txBody>
          <a:bodyPr>
            <a:spAutoFit/>
          </a:bodyPr>
          <a:lstStyle/>
          <a:p>
            <a:pPr>
              <a:spcBef>
                <a:spcPct val="50000"/>
              </a:spcBef>
            </a:pPr>
            <a:r>
              <a:rPr lang="en-US" sz="1800" dirty="0" smtClean="0">
                <a:latin typeface="+mn-lt"/>
              </a:rPr>
              <a:t>Either leave the </a:t>
            </a:r>
            <a:r>
              <a:rPr lang="en-US" sz="1800" dirty="0" smtClean="0"/>
              <a:t>π</a:t>
            </a:r>
            <a:r>
              <a:rPr lang="en-US" sz="1800" dirty="0" smtClean="0">
                <a:latin typeface="+mn-lt"/>
              </a:rPr>
              <a:t> out, or include it explicitly as a “unit”. Thus</a:t>
            </a:r>
          </a:p>
          <a:p>
            <a:pPr lvl="1">
              <a:spcBef>
                <a:spcPct val="50000"/>
              </a:spcBef>
              <a:buFont typeface="Arial" pitchFamily="34" charset="0"/>
              <a:buChar char="•"/>
            </a:pPr>
            <a:r>
              <a:rPr lang="en-US" sz="1800" dirty="0" smtClean="0">
                <a:latin typeface="+mn-lt"/>
              </a:rPr>
              <a:t> microns (CERN) and</a:t>
            </a:r>
          </a:p>
          <a:p>
            <a:pPr lvl="1">
              <a:spcBef>
                <a:spcPct val="50000"/>
              </a:spcBef>
              <a:buFont typeface="Arial" pitchFamily="34" charset="0"/>
              <a:buChar char="•"/>
            </a:pPr>
            <a:r>
              <a:rPr lang="en-US" sz="1800" dirty="0" smtClean="0">
                <a:latin typeface="+mn-lt"/>
              </a:rPr>
              <a:t> π-mm-</a:t>
            </a:r>
            <a:r>
              <a:rPr lang="en-US" sz="1800" dirty="0" err="1" smtClean="0">
                <a:latin typeface="+mn-lt"/>
              </a:rPr>
              <a:t>mr</a:t>
            </a:r>
            <a:r>
              <a:rPr lang="en-US" sz="1800" dirty="0" smtClean="0">
                <a:latin typeface="+mn-lt"/>
              </a:rPr>
              <a:t> (FNAL)</a:t>
            </a:r>
          </a:p>
          <a:p>
            <a:pPr>
              <a:spcBef>
                <a:spcPct val="50000"/>
              </a:spcBef>
            </a:pPr>
            <a:r>
              <a:rPr lang="en-US" sz="1800" dirty="0" smtClean="0">
                <a:latin typeface="+mn-lt"/>
              </a:rPr>
              <a:t>Are actually the same units (just remember you’ll </a:t>
            </a:r>
            <a:r>
              <a:rPr lang="en-US" sz="1800" i="1" dirty="0" smtClean="0">
                <a:latin typeface="+mn-lt"/>
              </a:rPr>
              <a:t>never have to </a:t>
            </a:r>
            <a:r>
              <a:rPr lang="en-US" sz="1800" i="1" dirty="0" err="1" smtClean="0">
                <a:latin typeface="+mn-lt"/>
              </a:rPr>
              <a:t>explicity</a:t>
            </a:r>
            <a:r>
              <a:rPr lang="en-US" sz="1800" i="1" dirty="0" smtClean="0">
                <a:latin typeface="+mn-lt"/>
              </a:rPr>
              <a:t> use π in the calculation</a:t>
            </a:r>
            <a:r>
              <a:rPr lang="en-US" sz="1800" dirty="0" smtClean="0">
                <a:latin typeface="+mn-lt"/>
              </a:rPr>
              <a:t>)</a:t>
            </a:r>
          </a:p>
        </p:txBody>
      </p:sp>
      <p:sp>
        <p:nvSpPr>
          <p:cNvPr id="44" name="Oval 7"/>
          <p:cNvSpPr>
            <a:spLocks noChangeAspect="1" noChangeArrowheads="1"/>
          </p:cNvSpPr>
          <p:nvPr/>
        </p:nvSpPr>
        <p:spPr bwMode="auto">
          <a:xfrm rot="2700000">
            <a:off x="1072451" y="1657269"/>
            <a:ext cx="365454" cy="1441609"/>
          </a:xfrm>
          <a:prstGeom prst="ellipse">
            <a:avLst/>
          </a:prstGeom>
          <a:noFill/>
          <a:ln w="12700">
            <a:solidFill>
              <a:schemeClr val="tx1"/>
            </a:solidFill>
            <a:round/>
            <a:headEnd/>
            <a:tailEnd/>
          </a:ln>
        </p:spPr>
        <p:txBody>
          <a:bodyPr wrap="none" anchor="ctr"/>
          <a:lstStyle/>
          <a:p>
            <a:endParaRPr lang="en-US"/>
          </a:p>
        </p:txBody>
      </p:sp>
      <p:sp>
        <p:nvSpPr>
          <p:cNvPr id="45" name="Oval 7"/>
          <p:cNvSpPr>
            <a:spLocks noChangeAspect="1" noChangeArrowheads="1"/>
          </p:cNvSpPr>
          <p:nvPr/>
        </p:nvSpPr>
        <p:spPr bwMode="auto">
          <a:xfrm rot="2700000">
            <a:off x="1100410" y="1817669"/>
            <a:ext cx="265206" cy="1153287"/>
          </a:xfrm>
          <a:prstGeom prst="ellipse">
            <a:avLst/>
          </a:prstGeom>
          <a:noFill/>
          <a:ln w="12700">
            <a:solidFill>
              <a:schemeClr val="tx1"/>
            </a:solidFill>
            <a:round/>
            <a:headEnd/>
            <a:tailEnd/>
          </a:ln>
        </p:spPr>
        <p:txBody>
          <a:bodyPr wrap="none" anchor="ctr"/>
          <a:lstStyle/>
          <a:p>
            <a:endParaRPr lang="en-US"/>
          </a:p>
        </p:txBody>
      </p:sp>
      <p:sp>
        <p:nvSpPr>
          <p:cNvPr id="46" name="Oval 7"/>
          <p:cNvSpPr>
            <a:spLocks noChangeAspect="1" noChangeArrowheads="1"/>
          </p:cNvSpPr>
          <p:nvPr/>
        </p:nvSpPr>
        <p:spPr bwMode="auto">
          <a:xfrm rot="2700000">
            <a:off x="1152979" y="1959432"/>
            <a:ext cx="136127" cy="922630"/>
          </a:xfrm>
          <a:prstGeom prst="ellipse">
            <a:avLst/>
          </a:prstGeom>
          <a:noFill/>
          <a:ln w="12700">
            <a:solidFill>
              <a:schemeClr val="tx1"/>
            </a:solidFill>
            <a:round/>
            <a:headEnd/>
            <a:tailEnd/>
          </a:ln>
        </p:spPr>
        <p:txBody>
          <a:bodyPr wrap="none" anchor="ctr"/>
          <a:lstStyle/>
          <a:p>
            <a:endParaRPr lang="en-US"/>
          </a:p>
        </p:txBody>
      </p:sp>
      <p:sp>
        <p:nvSpPr>
          <p:cNvPr id="47" name="Date Placeholder 46"/>
          <p:cNvSpPr>
            <a:spLocks noGrp="1"/>
          </p:cNvSpPr>
          <p:nvPr>
            <p:ph type="dt" sz="half" idx="10"/>
          </p:nvPr>
        </p:nvSpPr>
        <p:spPr/>
        <p:txBody>
          <a:bodyPr/>
          <a:lstStyle/>
          <a:p>
            <a:pPr>
              <a:defRPr/>
            </a:pPr>
            <a:r>
              <a:rPr lang="en-US" smtClean="0"/>
              <a:t>USPAS, Ft. Collins, CO June 13-24, 2016</a:t>
            </a:r>
            <a:endParaRPr lang="en-US" dirty="0"/>
          </a:p>
        </p:txBody>
      </p:sp>
      <p:sp>
        <p:nvSpPr>
          <p:cNvPr id="48" name="Slide Number Placeholder 47"/>
          <p:cNvSpPr>
            <a:spLocks noGrp="1"/>
          </p:cNvSpPr>
          <p:nvPr>
            <p:ph type="sldNum" sz="quarter" idx="12"/>
          </p:nvPr>
        </p:nvSpPr>
        <p:spPr/>
        <p:txBody>
          <a:bodyPr/>
          <a:lstStyle/>
          <a:p>
            <a:pPr>
              <a:defRPr/>
            </a:pPr>
            <a:fld id="{98CB3B5A-5052-4940-8887-DC0AFF3E24EA}" type="slidenum">
              <a:rPr lang="en-US" smtClean="0"/>
              <a:pPr>
                <a:defRPr/>
              </a:pPr>
              <a:t>35</a:t>
            </a:fld>
            <a:endParaRPr lang="en-US"/>
          </a:p>
        </p:txBody>
      </p:sp>
      <p:sp>
        <p:nvSpPr>
          <p:cNvPr id="49" name="Footer Placeholder 48"/>
          <p:cNvSpPr>
            <a:spLocks noGrp="1"/>
          </p:cNvSpPr>
          <p:nvPr>
            <p:ph type="ftr" sz="quarter" idx="11"/>
          </p:nvPr>
        </p:nvSpPr>
        <p:spPr/>
        <p:txBody>
          <a:bodyPr/>
          <a:lstStyle/>
          <a:p>
            <a:pPr>
              <a:defRPr/>
            </a:pPr>
            <a:r>
              <a:rPr lang="fr-FR" smtClean="0"/>
              <a:t>E. Prebys - Accelerator Fundamentals, Transverse Motion</a:t>
            </a:r>
            <a:endParaRPr lang="en-US"/>
          </a:p>
        </p:txBody>
      </p:sp>
      <p:graphicFrame>
        <p:nvGraphicFramePr>
          <p:cNvPr id="387075" name="Object 3"/>
          <p:cNvGraphicFramePr>
            <a:graphicFrameLocks noChangeAspect="1"/>
          </p:cNvGraphicFramePr>
          <p:nvPr>
            <p:extLst>
              <p:ext uri="{D42A27DB-BD31-4B8C-83A1-F6EECF244321}">
                <p14:modId xmlns:p14="http://schemas.microsoft.com/office/powerpoint/2010/main" val="2402666798"/>
              </p:ext>
            </p:extLst>
          </p:nvPr>
        </p:nvGraphicFramePr>
        <p:xfrm>
          <a:off x="3298825" y="2184400"/>
          <a:ext cx="4657725" cy="1085850"/>
        </p:xfrm>
        <a:graphic>
          <a:graphicData uri="http://schemas.openxmlformats.org/presentationml/2006/ole">
            <mc:AlternateContent xmlns:mc="http://schemas.openxmlformats.org/markup-compatibility/2006">
              <mc:Choice xmlns:v="urn:schemas-microsoft-com:vml" Requires="v">
                <p:oleObj spid="_x0000_s481285" name="Equation" r:id="rId7" imgW="1672920" imgH="383760" progId="Equation.DSMT4">
                  <p:embed/>
                </p:oleObj>
              </mc:Choice>
              <mc:Fallback>
                <p:oleObj name="Equation" r:id="rId7" imgW="1672920" imgH="3837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8825" y="2184400"/>
                        <a:ext cx="465772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3658857" y="4149695"/>
            <a:ext cx="3671431" cy="369332"/>
          </a:xfrm>
          <a:prstGeom prst="rect">
            <a:avLst/>
          </a:prstGeom>
          <a:noFill/>
        </p:spPr>
        <p:txBody>
          <a:bodyPr wrap="square" rtlCol="0">
            <a:spAutoFit/>
          </a:bodyPr>
          <a:lstStyle/>
          <a:p>
            <a:r>
              <a:rPr lang="en-US" sz="1800" dirty="0" smtClean="0">
                <a:solidFill>
                  <a:srgbClr val="C00000"/>
                </a:solidFill>
                <a:latin typeface="+mn-lt"/>
              </a:rPr>
              <a:t>These are really the same</a:t>
            </a:r>
          </a:p>
        </p:txBody>
      </p:sp>
      <p:cxnSp>
        <p:nvCxnSpPr>
          <p:cNvPr id="4" name="Straight Arrow Connector 3"/>
          <p:cNvCxnSpPr/>
          <p:nvPr/>
        </p:nvCxnSpPr>
        <p:spPr>
          <a:xfrm flipH="1" flipV="1">
            <a:off x="3382243" y="4111971"/>
            <a:ext cx="226321" cy="113173"/>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3270603" y="4451491"/>
            <a:ext cx="388254" cy="39228"/>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59019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Emittance</a:t>
            </a:r>
            <a:endParaRPr lang="en-US" dirty="0"/>
          </a:p>
        </p:txBody>
      </p:sp>
      <p:sp>
        <p:nvSpPr>
          <p:cNvPr id="3" name="Content Placeholder 2"/>
          <p:cNvSpPr>
            <a:spLocks noGrp="1"/>
          </p:cNvSpPr>
          <p:nvPr>
            <p:ph idx="1"/>
          </p:nvPr>
        </p:nvSpPr>
        <p:spPr>
          <a:xfrm>
            <a:off x="503776" y="690226"/>
            <a:ext cx="8251825" cy="524426"/>
          </a:xfrm>
        </p:spPr>
        <p:txBody>
          <a:bodyPr/>
          <a:lstStyle/>
          <a:p>
            <a:r>
              <a:rPr lang="en-US" dirty="0" smtClean="0"/>
              <a:t>Because distributions normally have long tails, we have to adopt a convention for defining the emittance.  The two most common are</a:t>
            </a:r>
          </a:p>
          <a:p>
            <a:pPr lvl="1"/>
            <a:r>
              <a:rPr lang="en-US" dirty="0" smtClean="0"/>
              <a:t>Gaussian (electron machines, CERN):</a:t>
            </a:r>
          </a:p>
          <a:p>
            <a:pPr lvl="1"/>
            <a:endParaRPr lang="en-US" sz="1800" dirty="0" smtClean="0"/>
          </a:p>
          <a:p>
            <a:pPr lvl="1"/>
            <a:endParaRPr lang="en-US" sz="1800" dirty="0" smtClean="0"/>
          </a:p>
          <a:p>
            <a:pPr lvl="1"/>
            <a:endParaRPr lang="en-US" sz="1400" dirty="0" smtClean="0"/>
          </a:p>
          <a:p>
            <a:pPr lvl="1"/>
            <a:endParaRPr lang="en-US" sz="1800" dirty="0" smtClean="0"/>
          </a:p>
          <a:p>
            <a:pPr lvl="1"/>
            <a:r>
              <a:rPr lang="en-US" dirty="0" smtClean="0"/>
              <a:t>95% Emittance (FNAL):</a:t>
            </a:r>
          </a:p>
          <a:p>
            <a:pPr lvl="1"/>
            <a:endParaRPr lang="en-US" dirty="0"/>
          </a:p>
          <a:p>
            <a:pPr lvl="1"/>
            <a:endParaRPr lang="en-US" dirty="0" smtClean="0"/>
          </a:p>
          <a:p>
            <a:pPr lvl="1"/>
            <a:endParaRPr lang="en-US" sz="1600" dirty="0"/>
          </a:p>
          <a:p>
            <a:pPr lvl="1"/>
            <a:endParaRPr lang="en-US" dirty="0" smtClean="0"/>
          </a:p>
          <a:p>
            <a:pPr lvl="1"/>
            <a:endParaRPr lang="en-US" dirty="0"/>
          </a:p>
          <a:p>
            <a:r>
              <a:rPr lang="en-US" dirty="0" smtClean="0"/>
              <a:t>In general, emittance can be different in the two planes, but we won’t worry about that.</a:t>
            </a:r>
          </a:p>
          <a:p>
            <a:pPr lvl="1"/>
            <a:endParaRPr lang="en-US" dirty="0" smtClean="0"/>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36</a:t>
            </a:fld>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2760798878"/>
              </p:ext>
            </p:extLst>
          </p:nvPr>
        </p:nvGraphicFramePr>
        <p:xfrm>
          <a:off x="2038672" y="2174124"/>
          <a:ext cx="4081462" cy="1368425"/>
        </p:xfrm>
        <a:graphic>
          <a:graphicData uri="http://schemas.openxmlformats.org/presentationml/2006/ole">
            <mc:AlternateContent xmlns:mc="http://schemas.openxmlformats.org/markup-compatibility/2006">
              <mc:Choice xmlns:v="urn:schemas-microsoft-com:vml" Requires="v">
                <p:oleObj spid="_x0000_s482312" name="Equation" r:id="rId3" imgW="2148480" imgH="712800" progId="">
                  <p:embed/>
                </p:oleObj>
              </mc:Choice>
              <mc:Fallback>
                <p:oleObj name="Equation" r:id="rId3" imgW="2148480" imgH="712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672" y="2174124"/>
                        <a:ext cx="4081462"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8100" name="Object 4"/>
          <p:cNvGraphicFramePr>
            <a:graphicFrameLocks noChangeAspect="1"/>
          </p:cNvGraphicFramePr>
          <p:nvPr>
            <p:extLst>
              <p:ext uri="{D42A27DB-BD31-4B8C-83A1-F6EECF244321}">
                <p14:modId xmlns:p14="http://schemas.microsoft.com/office/powerpoint/2010/main" val="2592481835"/>
              </p:ext>
            </p:extLst>
          </p:nvPr>
        </p:nvGraphicFramePr>
        <p:xfrm>
          <a:off x="2265322" y="3960879"/>
          <a:ext cx="4573588" cy="1768475"/>
        </p:xfrm>
        <a:graphic>
          <a:graphicData uri="http://schemas.openxmlformats.org/presentationml/2006/ole">
            <mc:AlternateContent xmlns:mc="http://schemas.openxmlformats.org/markup-compatibility/2006">
              <mc:Choice xmlns:v="urn:schemas-microsoft-com:vml" Requires="v">
                <p:oleObj spid="_x0000_s482313" name="Equation" r:id="rId5" imgW="2322000" imgH="886680" progId="Equation.DSMT4">
                  <p:embed/>
                </p:oleObj>
              </mc:Choice>
              <mc:Fallback>
                <p:oleObj name="Equation" r:id="rId5" imgW="2322000" imgH="886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322" y="3960879"/>
                        <a:ext cx="4573588"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6082557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85" y="133524"/>
            <a:ext cx="8262937" cy="441325"/>
          </a:xfrm>
        </p:spPr>
        <p:txBody>
          <a:bodyPr/>
          <a:lstStyle/>
          <a:p>
            <a:r>
              <a:rPr lang="en-US" dirty="0" smtClean="0"/>
              <a:t>Emittance and Beam Distributions</a:t>
            </a:r>
            <a:endParaRPr lang="en-US" dirty="0"/>
          </a:p>
        </p:txBody>
      </p:sp>
      <p:sp>
        <p:nvSpPr>
          <p:cNvPr id="3" name="Content Placeholder 2"/>
          <p:cNvSpPr>
            <a:spLocks noGrp="1"/>
          </p:cNvSpPr>
          <p:nvPr>
            <p:ph idx="1"/>
          </p:nvPr>
        </p:nvSpPr>
        <p:spPr>
          <a:xfrm>
            <a:off x="453429" y="546686"/>
            <a:ext cx="8355012" cy="806505"/>
          </a:xfrm>
        </p:spPr>
        <p:txBody>
          <a:bodyPr/>
          <a:lstStyle/>
          <a:p>
            <a:r>
              <a:rPr lang="en-US" sz="1800" dirty="0" smtClean="0"/>
              <a:t>As we go through a lattice, the bounding emittance remains constant</a:t>
            </a:r>
            <a:endParaRPr lang="en-US" sz="1800" dirty="0"/>
          </a:p>
        </p:txBody>
      </p:sp>
      <p:grpSp>
        <p:nvGrpSpPr>
          <p:cNvPr id="4" name="Group 50"/>
          <p:cNvGrpSpPr>
            <a:grpSpLocks/>
          </p:cNvGrpSpPr>
          <p:nvPr/>
        </p:nvGrpSpPr>
        <p:grpSpPr bwMode="auto">
          <a:xfrm>
            <a:off x="1269171" y="1398893"/>
            <a:ext cx="304800" cy="1143000"/>
            <a:chOff x="3077" y="2111"/>
            <a:chExt cx="176" cy="481"/>
          </a:xfrm>
        </p:grpSpPr>
        <p:sp>
          <p:nvSpPr>
            <p:cNvPr id="8"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9"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grpSp>
        <p:nvGrpSpPr>
          <p:cNvPr id="5" name="Group 53"/>
          <p:cNvGrpSpPr>
            <a:grpSpLocks/>
          </p:cNvGrpSpPr>
          <p:nvPr/>
        </p:nvGrpSpPr>
        <p:grpSpPr bwMode="auto">
          <a:xfrm>
            <a:off x="4725621" y="1437298"/>
            <a:ext cx="381000" cy="1066800"/>
            <a:chOff x="4267" y="2160"/>
            <a:chExt cx="240" cy="481"/>
          </a:xfrm>
        </p:grpSpPr>
        <p:sp>
          <p:nvSpPr>
            <p:cNvPr id="11" name="Freeform 54"/>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12" name="Freeform 55"/>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13" name="Line 56"/>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14" name="Line 57"/>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cxnSp>
        <p:nvCxnSpPr>
          <p:cNvPr id="15" name="Straight Arrow Connector 14"/>
          <p:cNvCxnSpPr>
            <a:endCxn id="12" idx="1"/>
          </p:cNvCxnSpPr>
          <p:nvPr/>
        </p:nvCxnSpPr>
        <p:spPr>
          <a:xfrm>
            <a:off x="1461196" y="1974968"/>
            <a:ext cx="3507313" cy="47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p:cNvCxnSpPr>
          <p:nvPr/>
        </p:nvCxnSpPr>
        <p:spPr>
          <a:xfrm flipV="1">
            <a:off x="4968509" y="2019084"/>
            <a:ext cx="3564040" cy="3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50"/>
          <p:cNvGrpSpPr>
            <a:grpSpLocks/>
          </p:cNvGrpSpPr>
          <p:nvPr/>
        </p:nvGrpSpPr>
        <p:grpSpPr bwMode="auto">
          <a:xfrm>
            <a:off x="8412501" y="1475703"/>
            <a:ext cx="304800" cy="1143000"/>
            <a:chOff x="3077" y="2111"/>
            <a:chExt cx="176" cy="481"/>
          </a:xfrm>
        </p:grpSpPr>
        <p:sp>
          <p:nvSpPr>
            <p:cNvPr id="18"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19"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cxnSp>
        <p:nvCxnSpPr>
          <p:cNvPr id="33" name="Straight Arrow Connector 32"/>
          <p:cNvCxnSpPr/>
          <p:nvPr/>
        </p:nvCxnSpPr>
        <p:spPr>
          <a:xfrm>
            <a:off x="1000336" y="3549573"/>
            <a:ext cx="741216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481869" y="3069511"/>
            <a:ext cx="96012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6" name="Object 35"/>
          <p:cNvGraphicFramePr>
            <a:graphicFrameLocks noChangeAspect="1"/>
          </p:cNvGraphicFramePr>
          <p:nvPr/>
        </p:nvGraphicFramePr>
        <p:xfrm>
          <a:off x="769906" y="2704663"/>
          <a:ext cx="152400" cy="203200"/>
        </p:xfrm>
        <a:graphic>
          <a:graphicData uri="http://schemas.openxmlformats.org/presentationml/2006/ole">
            <mc:AlternateContent xmlns:mc="http://schemas.openxmlformats.org/markup-compatibility/2006">
              <mc:Choice xmlns:v="urn:schemas-microsoft-com:vml" Requires="v">
                <p:oleObj spid="_x0000_s483366" name="Equation" r:id="rId3" imgW="152033" imgH="203261" progId="Equation.3">
                  <p:embed/>
                </p:oleObj>
              </mc:Choice>
              <mc:Fallback>
                <p:oleObj name="Equation" r:id="rId3" imgW="152033" imgH="20326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06" y="2704663"/>
                        <a:ext cx="1524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Object 5"/>
          <p:cNvGraphicFramePr>
            <a:graphicFrameLocks noChangeAspect="1"/>
          </p:cNvGraphicFramePr>
          <p:nvPr/>
        </p:nvGraphicFramePr>
        <p:xfrm>
          <a:off x="8201026" y="3620221"/>
          <a:ext cx="114300" cy="139700"/>
        </p:xfrm>
        <a:graphic>
          <a:graphicData uri="http://schemas.openxmlformats.org/presentationml/2006/ole">
            <mc:AlternateContent xmlns:mc="http://schemas.openxmlformats.org/markup-compatibility/2006">
              <mc:Choice xmlns:v="urn:schemas-microsoft-com:vml" Requires="v">
                <p:oleObj spid="_x0000_s483367" name="Equation" r:id="rId5" imgW="114231" imgH="139616" progId="Equation.3">
                  <p:embed/>
                </p:oleObj>
              </mc:Choice>
              <mc:Fallback>
                <p:oleObj name="Equation" r:id="rId5" imgW="114231" imgH="13961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1026" y="3620221"/>
                        <a:ext cx="1143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0" name="Straight Connector 39"/>
          <p:cNvCxnSpPr/>
          <p:nvPr/>
        </p:nvCxnSpPr>
        <p:spPr>
          <a:xfrm>
            <a:off x="1422791" y="2819878"/>
            <a:ext cx="3494855" cy="460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4917646" y="2781472"/>
            <a:ext cx="3686880" cy="499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019538" y="4413685"/>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961931" y="4394483"/>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2998" name="Object 6"/>
          <p:cNvGraphicFramePr>
            <a:graphicFrameLocks noChangeAspect="1"/>
          </p:cNvGraphicFramePr>
          <p:nvPr/>
        </p:nvGraphicFramePr>
        <p:xfrm>
          <a:off x="1973264" y="4425756"/>
          <a:ext cx="127000" cy="139700"/>
        </p:xfrm>
        <a:graphic>
          <a:graphicData uri="http://schemas.openxmlformats.org/presentationml/2006/ole">
            <mc:AlternateContent xmlns:mc="http://schemas.openxmlformats.org/markup-compatibility/2006">
              <mc:Choice xmlns:v="urn:schemas-microsoft-com:vml" Requires="v">
                <p:oleObj spid="_x0000_s483368" name="Equation" r:id="rId7" imgW="126847" imgH="139531" progId="Equation.3">
                  <p:embed/>
                </p:oleObj>
              </mc:Choice>
              <mc:Fallback>
                <p:oleObj name="Equation" r:id="rId7" imgW="126847" imgH="13953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3264" y="4425756"/>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9" name="Object 7"/>
          <p:cNvGraphicFramePr>
            <a:graphicFrameLocks noChangeAspect="1"/>
          </p:cNvGraphicFramePr>
          <p:nvPr/>
        </p:nvGraphicFramePr>
        <p:xfrm>
          <a:off x="1499601" y="3818408"/>
          <a:ext cx="165100" cy="177800"/>
        </p:xfrm>
        <a:graphic>
          <a:graphicData uri="http://schemas.openxmlformats.org/presentationml/2006/ole">
            <mc:AlternateContent xmlns:mc="http://schemas.openxmlformats.org/markup-compatibility/2006">
              <mc:Choice xmlns:v="urn:schemas-microsoft-com:vml" Requires="v">
                <p:oleObj spid="_x0000_s483369" name="Equation" r:id="rId9" imgW="164603" imgH="177815" progId="Equation.3">
                  <p:embed/>
                </p:oleObj>
              </mc:Choice>
              <mc:Fallback>
                <p:oleObj name="Equation" r:id="rId9" imgW="164603" imgH="17781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9601" y="3818408"/>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Oval 56"/>
          <p:cNvSpPr/>
          <p:nvPr/>
        </p:nvSpPr>
        <p:spPr>
          <a:xfrm>
            <a:off x="1230766" y="4317673"/>
            <a:ext cx="576075" cy="15362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8" name="Straight Connector 57"/>
          <p:cNvCxnSpPr/>
          <p:nvPr/>
        </p:nvCxnSpPr>
        <p:spPr>
          <a:xfrm rot="16200000" flipH="1">
            <a:off x="2747763" y="4375280"/>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flipV="1">
            <a:off x="2690156" y="4356078"/>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0" name="Object 6"/>
          <p:cNvGraphicFramePr>
            <a:graphicFrameLocks noChangeAspect="1"/>
          </p:cNvGraphicFramePr>
          <p:nvPr/>
        </p:nvGraphicFramePr>
        <p:xfrm>
          <a:off x="3701489" y="4387351"/>
          <a:ext cx="127000" cy="139700"/>
        </p:xfrm>
        <a:graphic>
          <a:graphicData uri="http://schemas.openxmlformats.org/presentationml/2006/ole">
            <mc:AlternateContent xmlns:mc="http://schemas.openxmlformats.org/markup-compatibility/2006">
              <mc:Choice xmlns:v="urn:schemas-microsoft-com:vml" Requires="v">
                <p:oleObj spid="_x0000_s483370" name="Equation" r:id="rId11" imgW="126847" imgH="139531" progId="Equation.3">
                  <p:embed/>
                </p:oleObj>
              </mc:Choice>
              <mc:Fallback>
                <p:oleObj name="Equation" r:id="rId11" imgW="126847" imgH="13953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1489" y="4387351"/>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7"/>
          <p:cNvGraphicFramePr>
            <a:graphicFrameLocks noChangeAspect="1"/>
          </p:cNvGraphicFramePr>
          <p:nvPr/>
        </p:nvGraphicFramePr>
        <p:xfrm>
          <a:off x="3227826" y="3780003"/>
          <a:ext cx="165100" cy="177800"/>
        </p:xfrm>
        <a:graphic>
          <a:graphicData uri="http://schemas.openxmlformats.org/presentationml/2006/ole">
            <mc:AlternateContent xmlns:mc="http://schemas.openxmlformats.org/markup-compatibility/2006">
              <mc:Choice xmlns:v="urn:schemas-microsoft-com:vml" Requires="v">
                <p:oleObj spid="_x0000_s483371" name="Equation" r:id="rId13" imgW="164603" imgH="177815" progId="Equation.3">
                  <p:embed/>
                </p:oleObj>
              </mc:Choice>
              <mc:Fallback>
                <p:oleObj name="Equation" r:id="rId13" imgW="164603" imgH="1778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7826" y="3780003"/>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Oval 61"/>
          <p:cNvSpPr/>
          <p:nvPr/>
        </p:nvSpPr>
        <p:spPr>
          <a:xfrm rot="1853510">
            <a:off x="2958991" y="4279268"/>
            <a:ext cx="576075" cy="15362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3" name="Straight Connector 62"/>
          <p:cNvCxnSpPr/>
          <p:nvPr/>
        </p:nvCxnSpPr>
        <p:spPr>
          <a:xfrm flipH="1">
            <a:off x="4495191" y="4356078"/>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V="1">
            <a:off x="4437584" y="4336876"/>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5" name="Object 6"/>
          <p:cNvGraphicFramePr>
            <a:graphicFrameLocks noChangeAspect="1"/>
          </p:cNvGraphicFramePr>
          <p:nvPr/>
        </p:nvGraphicFramePr>
        <p:xfrm>
          <a:off x="5448917" y="4368149"/>
          <a:ext cx="127000" cy="139700"/>
        </p:xfrm>
        <a:graphic>
          <a:graphicData uri="http://schemas.openxmlformats.org/presentationml/2006/ole">
            <mc:AlternateContent xmlns:mc="http://schemas.openxmlformats.org/markup-compatibility/2006">
              <mc:Choice xmlns:v="urn:schemas-microsoft-com:vml" Requires="v">
                <p:oleObj spid="_x0000_s483372" name="Equation" r:id="rId15" imgW="126847" imgH="139531" progId="Equation.3">
                  <p:embed/>
                </p:oleObj>
              </mc:Choice>
              <mc:Fallback>
                <p:oleObj name="Equation" r:id="rId15" imgW="126847" imgH="13953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8917" y="4368149"/>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7"/>
          <p:cNvGraphicFramePr>
            <a:graphicFrameLocks noChangeAspect="1"/>
          </p:cNvGraphicFramePr>
          <p:nvPr/>
        </p:nvGraphicFramePr>
        <p:xfrm>
          <a:off x="4975254" y="3760801"/>
          <a:ext cx="165100" cy="177800"/>
        </p:xfrm>
        <a:graphic>
          <a:graphicData uri="http://schemas.openxmlformats.org/presentationml/2006/ole">
            <mc:AlternateContent xmlns:mc="http://schemas.openxmlformats.org/markup-compatibility/2006">
              <mc:Choice xmlns:v="urn:schemas-microsoft-com:vml" Requires="v">
                <p:oleObj spid="_x0000_s483373" name="Equation" r:id="rId16" imgW="164603" imgH="177815" progId="Equation.3">
                  <p:embed/>
                </p:oleObj>
              </mc:Choice>
              <mc:Fallback>
                <p:oleObj name="Equation" r:id="rId16" imgW="164603" imgH="1778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75254" y="3760801"/>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Oval 66"/>
          <p:cNvSpPr/>
          <p:nvPr/>
        </p:nvSpPr>
        <p:spPr>
          <a:xfrm rot="5400000">
            <a:off x="4706419" y="4260066"/>
            <a:ext cx="576075" cy="15362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0" name="Straight Connector 69"/>
          <p:cNvCxnSpPr/>
          <p:nvPr/>
        </p:nvCxnSpPr>
        <p:spPr>
          <a:xfrm rot="16200000" flipH="1">
            <a:off x="6396238" y="4375280"/>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flipV="1">
            <a:off x="6338631" y="4356078"/>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2" name="Object 6"/>
          <p:cNvGraphicFramePr>
            <a:graphicFrameLocks noChangeAspect="1"/>
          </p:cNvGraphicFramePr>
          <p:nvPr/>
        </p:nvGraphicFramePr>
        <p:xfrm>
          <a:off x="7349964" y="4387351"/>
          <a:ext cx="127000" cy="139700"/>
        </p:xfrm>
        <a:graphic>
          <a:graphicData uri="http://schemas.openxmlformats.org/presentationml/2006/ole">
            <mc:AlternateContent xmlns:mc="http://schemas.openxmlformats.org/markup-compatibility/2006">
              <mc:Choice xmlns:v="urn:schemas-microsoft-com:vml" Requires="v">
                <p:oleObj spid="_x0000_s483374" name="Equation" r:id="rId17" imgW="126847" imgH="139531" progId="Equation.3">
                  <p:embed/>
                </p:oleObj>
              </mc:Choice>
              <mc:Fallback>
                <p:oleObj name="Equation" r:id="rId17" imgW="126847" imgH="13953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49964" y="4387351"/>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7"/>
          <p:cNvGraphicFramePr>
            <a:graphicFrameLocks noChangeAspect="1"/>
          </p:cNvGraphicFramePr>
          <p:nvPr/>
        </p:nvGraphicFramePr>
        <p:xfrm>
          <a:off x="6876301" y="3780003"/>
          <a:ext cx="165100" cy="177800"/>
        </p:xfrm>
        <a:graphic>
          <a:graphicData uri="http://schemas.openxmlformats.org/presentationml/2006/ole">
            <mc:AlternateContent xmlns:mc="http://schemas.openxmlformats.org/markup-compatibility/2006">
              <mc:Choice xmlns:v="urn:schemas-microsoft-com:vml" Requires="v">
                <p:oleObj spid="_x0000_s483375" name="Equation" r:id="rId18" imgW="164603" imgH="177815" progId="Equation.3">
                  <p:embed/>
                </p:oleObj>
              </mc:Choice>
              <mc:Fallback>
                <p:oleObj name="Equation" r:id="rId18" imgW="164603" imgH="1778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301" y="3780003"/>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 name="Oval 73"/>
          <p:cNvSpPr/>
          <p:nvPr/>
        </p:nvSpPr>
        <p:spPr>
          <a:xfrm rot="18781640">
            <a:off x="6607466" y="4279268"/>
            <a:ext cx="576075" cy="15362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5" name="Straight Connector 74"/>
          <p:cNvCxnSpPr/>
          <p:nvPr/>
        </p:nvCxnSpPr>
        <p:spPr>
          <a:xfrm rot="16200000" flipH="1">
            <a:off x="7932438" y="4375280"/>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flipV="1">
            <a:off x="7874831" y="4356078"/>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7" name="Object 6"/>
          <p:cNvGraphicFramePr>
            <a:graphicFrameLocks noChangeAspect="1"/>
          </p:cNvGraphicFramePr>
          <p:nvPr/>
        </p:nvGraphicFramePr>
        <p:xfrm>
          <a:off x="8886164" y="4387351"/>
          <a:ext cx="127000" cy="139700"/>
        </p:xfrm>
        <a:graphic>
          <a:graphicData uri="http://schemas.openxmlformats.org/presentationml/2006/ole">
            <mc:AlternateContent xmlns:mc="http://schemas.openxmlformats.org/markup-compatibility/2006">
              <mc:Choice xmlns:v="urn:schemas-microsoft-com:vml" Requires="v">
                <p:oleObj spid="_x0000_s483376" name="Equation" r:id="rId19" imgW="126847" imgH="139531" progId="Equation.3">
                  <p:embed/>
                </p:oleObj>
              </mc:Choice>
              <mc:Fallback>
                <p:oleObj name="Equation" r:id="rId19" imgW="126847" imgH="13953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86164" y="4387351"/>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7"/>
          <p:cNvGraphicFramePr>
            <a:graphicFrameLocks noChangeAspect="1"/>
          </p:cNvGraphicFramePr>
          <p:nvPr/>
        </p:nvGraphicFramePr>
        <p:xfrm>
          <a:off x="8412501" y="3780003"/>
          <a:ext cx="165100" cy="177800"/>
        </p:xfrm>
        <a:graphic>
          <a:graphicData uri="http://schemas.openxmlformats.org/presentationml/2006/ole">
            <mc:AlternateContent xmlns:mc="http://schemas.openxmlformats.org/markup-compatibility/2006">
              <mc:Choice xmlns:v="urn:schemas-microsoft-com:vml" Requires="v">
                <p:oleObj spid="_x0000_s483377" name="Equation" r:id="rId20" imgW="164603" imgH="177815" progId="Equation.DSMT4">
                  <p:embed/>
                </p:oleObj>
              </mc:Choice>
              <mc:Fallback>
                <p:oleObj name="Equation" r:id="rId20" imgW="164603" imgH="17781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2501" y="3780003"/>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Oval 78"/>
          <p:cNvSpPr/>
          <p:nvPr/>
        </p:nvSpPr>
        <p:spPr>
          <a:xfrm>
            <a:off x="8143666" y="4279268"/>
            <a:ext cx="576075" cy="15362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Date Placeholder 54"/>
          <p:cNvSpPr>
            <a:spLocks noGrp="1"/>
          </p:cNvSpPr>
          <p:nvPr>
            <p:ph type="dt" sz="half" idx="10"/>
          </p:nvPr>
        </p:nvSpPr>
        <p:spPr/>
        <p:txBody>
          <a:bodyPr/>
          <a:lstStyle/>
          <a:p>
            <a:pPr>
              <a:defRPr/>
            </a:pPr>
            <a:r>
              <a:rPr lang="en-US" smtClean="0"/>
              <a:t>USPAS, Ft. Collins, CO June 13-24, 2016</a:t>
            </a:r>
            <a:endParaRPr lang="en-US" dirty="0"/>
          </a:p>
        </p:txBody>
      </p:sp>
      <p:sp>
        <p:nvSpPr>
          <p:cNvPr id="56" name="Slide Number Placeholder 55"/>
          <p:cNvSpPr>
            <a:spLocks noGrp="1"/>
          </p:cNvSpPr>
          <p:nvPr>
            <p:ph type="sldNum" sz="quarter" idx="12"/>
          </p:nvPr>
        </p:nvSpPr>
        <p:spPr/>
        <p:txBody>
          <a:bodyPr/>
          <a:lstStyle/>
          <a:p>
            <a:pPr>
              <a:defRPr/>
            </a:pPr>
            <a:fld id="{FBC16510-01E7-4757-9488-65999956462C}" type="slidenum">
              <a:rPr lang="en-US" smtClean="0"/>
              <a:pPr>
                <a:defRPr/>
              </a:pPr>
              <a:t>37</a:t>
            </a:fld>
            <a:endParaRPr lang="en-US"/>
          </a:p>
        </p:txBody>
      </p:sp>
      <p:sp>
        <p:nvSpPr>
          <p:cNvPr id="68" name="Footer Placeholder 67"/>
          <p:cNvSpPr>
            <a:spLocks noGrp="1"/>
          </p:cNvSpPr>
          <p:nvPr>
            <p:ph type="ftr" sz="quarter" idx="11"/>
          </p:nvPr>
        </p:nvSpPr>
        <p:spPr/>
        <p:txBody>
          <a:bodyPr/>
          <a:lstStyle/>
          <a:p>
            <a:pPr>
              <a:defRPr/>
            </a:pPr>
            <a:r>
              <a:rPr lang="fr-FR" smtClean="0"/>
              <a:t>E. Prebys - Accelerator Fundamentals, Transverse Motion</a:t>
            </a:r>
            <a:endParaRPr lang="en-US"/>
          </a:p>
        </p:txBody>
      </p:sp>
      <p:sp>
        <p:nvSpPr>
          <p:cNvPr id="7" name="TextBox 6"/>
          <p:cNvSpPr txBox="1"/>
          <p:nvPr/>
        </p:nvSpPr>
        <p:spPr>
          <a:xfrm>
            <a:off x="616097" y="5004783"/>
            <a:ext cx="2778720" cy="523220"/>
          </a:xfrm>
          <a:prstGeom prst="rect">
            <a:avLst/>
          </a:prstGeom>
          <a:noFill/>
        </p:spPr>
        <p:txBody>
          <a:bodyPr wrap="square" rtlCol="0">
            <a:spAutoFit/>
          </a:bodyPr>
          <a:lstStyle/>
          <a:p>
            <a:r>
              <a:rPr lang="en-US" sz="1400" dirty="0" smtClean="0">
                <a:solidFill>
                  <a:srgbClr val="C00000"/>
                </a:solidFill>
                <a:latin typeface="+mn-lt"/>
              </a:rPr>
              <a:t>large spatial distribution</a:t>
            </a:r>
          </a:p>
          <a:p>
            <a:r>
              <a:rPr lang="en-US" sz="1400" dirty="0" smtClean="0">
                <a:solidFill>
                  <a:srgbClr val="C00000"/>
                </a:solidFill>
                <a:latin typeface="+mn-lt"/>
              </a:rPr>
              <a:t>small angular distribution</a:t>
            </a:r>
          </a:p>
        </p:txBody>
      </p:sp>
      <p:sp>
        <p:nvSpPr>
          <p:cNvPr id="83" name="TextBox 82"/>
          <p:cNvSpPr txBox="1"/>
          <p:nvPr/>
        </p:nvSpPr>
        <p:spPr>
          <a:xfrm>
            <a:off x="3987285" y="5006286"/>
            <a:ext cx="2778720" cy="523220"/>
          </a:xfrm>
          <a:prstGeom prst="rect">
            <a:avLst/>
          </a:prstGeom>
          <a:noFill/>
        </p:spPr>
        <p:txBody>
          <a:bodyPr wrap="square" rtlCol="0">
            <a:spAutoFit/>
          </a:bodyPr>
          <a:lstStyle/>
          <a:p>
            <a:r>
              <a:rPr lang="en-US" sz="1400" dirty="0" smtClean="0">
                <a:solidFill>
                  <a:srgbClr val="C00000"/>
                </a:solidFill>
                <a:latin typeface="+mn-lt"/>
              </a:rPr>
              <a:t>small spatial distribution</a:t>
            </a:r>
          </a:p>
          <a:p>
            <a:r>
              <a:rPr lang="en-US" sz="1400" dirty="0" smtClean="0">
                <a:solidFill>
                  <a:srgbClr val="C00000"/>
                </a:solidFill>
                <a:latin typeface="+mn-lt"/>
              </a:rPr>
              <a:t>large angular distribution</a:t>
            </a:r>
          </a:p>
        </p:txBody>
      </p:sp>
    </p:spTree>
    <p:extLst>
      <p:ext uri="{BB962C8B-B14F-4D97-AF65-F5344CB8AC3E}">
        <p14:creationId xmlns:p14="http://schemas.microsoft.com/office/powerpoint/2010/main" val="73452135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Adiabatic Damping</a:t>
            </a:r>
            <a:endParaRPr lang="en-US" dirty="0"/>
          </a:p>
        </p:txBody>
      </p:sp>
      <p:sp>
        <p:nvSpPr>
          <p:cNvPr id="3" name="Content Placeholder 2"/>
          <p:cNvSpPr>
            <a:spLocks noGrp="1"/>
          </p:cNvSpPr>
          <p:nvPr>
            <p:ph idx="1"/>
          </p:nvPr>
        </p:nvSpPr>
        <p:spPr>
          <a:xfrm>
            <a:off x="503776" y="690226"/>
            <a:ext cx="8251825" cy="633608"/>
          </a:xfrm>
        </p:spPr>
        <p:txBody>
          <a:bodyPr/>
          <a:lstStyle/>
          <a:p>
            <a:r>
              <a:rPr lang="en-US" sz="1800" dirty="0" smtClean="0"/>
              <a:t>In our discussions up to now, we assume that all fields scale with momentum, so our lattice remains the same, but what happens to the ensemble of particles?  Consider what happens to the slope of a particle as the forward momentum incrementally increases.</a:t>
            </a:r>
          </a:p>
          <a:p>
            <a:endParaRPr lang="en-US" sz="1800" dirty="0" smtClean="0"/>
          </a:p>
          <a:p>
            <a:endParaRPr lang="en-US" sz="1800" dirty="0" smtClean="0"/>
          </a:p>
          <a:p>
            <a:endParaRPr lang="en-US" sz="1800" dirty="0" smtClean="0"/>
          </a:p>
          <a:p>
            <a:endParaRPr lang="en-US" sz="1800" dirty="0" smtClean="0"/>
          </a:p>
          <a:p>
            <a:r>
              <a:rPr lang="en-US" sz="1800" dirty="0" smtClean="0"/>
              <a:t>If we evaluate the emittance at a point where </a:t>
            </a:r>
            <a:r>
              <a:rPr lang="en-US" sz="1800" dirty="0" smtClean="0">
                <a:latin typeface="Symbol" pitchFamily="18" charset="2"/>
              </a:rPr>
              <a:t>α</a:t>
            </a:r>
            <a:r>
              <a:rPr lang="en-US" sz="1800" dirty="0" smtClean="0"/>
              <a:t>=0, we have</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38</a:t>
            </a:fld>
            <a:endParaRPr lang="en-US"/>
          </a:p>
        </p:txBody>
      </p:sp>
      <p:cxnSp>
        <p:nvCxnSpPr>
          <p:cNvPr id="8" name="Straight Arrow Connector 7"/>
          <p:cNvCxnSpPr/>
          <p:nvPr/>
        </p:nvCxnSpPr>
        <p:spPr>
          <a:xfrm>
            <a:off x="914400" y="2811439"/>
            <a:ext cx="1446663" cy="136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00752" y="2210937"/>
            <a:ext cx="1446663" cy="600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361063" y="2238233"/>
            <a:ext cx="0" cy="573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Object 13"/>
          <p:cNvGraphicFramePr>
            <a:graphicFrameLocks noChangeAspect="1"/>
          </p:cNvGraphicFramePr>
          <p:nvPr/>
        </p:nvGraphicFramePr>
        <p:xfrm>
          <a:off x="1665311" y="2823380"/>
          <a:ext cx="190500" cy="342900"/>
        </p:xfrm>
        <a:graphic>
          <a:graphicData uri="http://schemas.openxmlformats.org/presentationml/2006/ole">
            <mc:AlternateContent xmlns:mc="http://schemas.openxmlformats.org/markup-compatibility/2006">
              <mc:Choice xmlns:v="urn:schemas-microsoft-com:vml" Requires="v">
                <p:oleObj spid="_x0000_s484384" name="Equation" r:id="rId3" imgW="190477" imgH="228462" progId="Equation.3">
                  <p:embed/>
                </p:oleObj>
              </mc:Choice>
              <mc:Fallback>
                <p:oleObj name="Equation" r:id="rId3" imgW="190477" imgH="22846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311" y="2823380"/>
                        <a:ext cx="190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3" name="Object 3"/>
          <p:cNvGraphicFramePr>
            <a:graphicFrameLocks noChangeAspect="1"/>
          </p:cNvGraphicFramePr>
          <p:nvPr/>
        </p:nvGraphicFramePr>
        <p:xfrm>
          <a:off x="2403902" y="2347699"/>
          <a:ext cx="190500" cy="342900"/>
        </p:xfrm>
        <a:graphic>
          <a:graphicData uri="http://schemas.openxmlformats.org/presentationml/2006/ole">
            <mc:AlternateContent xmlns:mc="http://schemas.openxmlformats.org/markup-compatibility/2006">
              <mc:Choice xmlns:v="urn:schemas-microsoft-com:vml" Requires="v">
                <p:oleObj spid="_x0000_s484385" name="Equation" r:id="rId5" imgW="190477" imgH="228462" progId="Equation.3">
                  <p:embed/>
                </p:oleObj>
              </mc:Choice>
              <mc:Fallback>
                <p:oleObj name="Equation" r:id="rId5" imgW="190477" imgH="22846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3902" y="2347699"/>
                        <a:ext cx="190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a:off x="4042012" y="2827361"/>
            <a:ext cx="1771934" cy="113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028364" y="2251880"/>
            <a:ext cx="1785582" cy="575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829869" y="2240507"/>
            <a:ext cx="0" cy="573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nvGraphicFramePr>
        <p:xfrm>
          <a:off x="4633771" y="2839397"/>
          <a:ext cx="508000" cy="342900"/>
        </p:xfrm>
        <a:graphic>
          <a:graphicData uri="http://schemas.openxmlformats.org/presentationml/2006/ole">
            <mc:AlternateContent xmlns:mc="http://schemas.openxmlformats.org/markup-compatibility/2006">
              <mc:Choice xmlns:v="urn:schemas-microsoft-com:vml" Requires="v">
                <p:oleObj spid="_x0000_s484386" name="Equation" r:id="rId7" imgW="507633" imgH="228738" progId="Equation.3">
                  <p:embed/>
                </p:oleObj>
              </mc:Choice>
              <mc:Fallback>
                <p:oleObj name="Equation" r:id="rId7" imgW="507633" imgH="22873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3771" y="2839397"/>
                        <a:ext cx="508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
          <p:cNvGraphicFramePr>
            <a:graphicFrameLocks noChangeAspect="1"/>
          </p:cNvGraphicFramePr>
          <p:nvPr/>
        </p:nvGraphicFramePr>
        <p:xfrm>
          <a:off x="5872708" y="2349973"/>
          <a:ext cx="190500" cy="342900"/>
        </p:xfrm>
        <a:graphic>
          <a:graphicData uri="http://schemas.openxmlformats.org/presentationml/2006/ole">
            <mc:AlternateContent xmlns:mc="http://schemas.openxmlformats.org/markup-compatibility/2006">
              <mc:Choice xmlns:v="urn:schemas-microsoft-com:vml" Requires="v">
                <p:oleObj spid="_x0000_s484387" name="Equation" r:id="rId9" imgW="190477" imgH="228462" progId="Equation.3">
                  <p:embed/>
                </p:oleObj>
              </mc:Choice>
              <mc:Fallback>
                <p:oleObj name="Equation" r:id="rId9" imgW="190477" imgH="22846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2708" y="2349973"/>
                        <a:ext cx="190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6" name="Object 6"/>
          <p:cNvGraphicFramePr>
            <a:graphicFrameLocks noChangeAspect="1"/>
          </p:cNvGraphicFramePr>
          <p:nvPr/>
        </p:nvGraphicFramePr>
        <p:xfrm>
          <a:off x="2785304" y="2156346"/>
          <a:ext cx="557539" cy="729089"/>
        </p:xfrm>
        <a:graphic>
          <a:graphicData uri="http://schemas.openxmlformats.org/presentationml/2006/ole">
            <mc:AlternateContent xmlns:mc="http://schemas.openxmlformats.org/markup-compatibility/2006">
              <mc:Choice xmlns:v="urn:schemas-microsoft-com:vml" Requires="v">
                <p:oleObj spid="_x0000_s484388" name="Equation" r:id="rId11" imgW="494956" imgH="431570" progId="Equation.3">
                  <p:embed/>
                </p:oleObj>
              </mc:Choice>
              <mc:Fallback>
                <p:oleObj name="Equation" r:id="rId11" imgW="494956" imgH="43157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5304" y="2156346"/>
                        <a:ext cx="557539" cy="729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7" name="Object 7"/>
          <p:cNvGraphicFramePr>
            <a:graphicFrameLocks noChangeAspect="1"/>
          </p:cNvGraphicFramePr>
          <p:nvPr>
            <p:extLst>
              <p:ext uri="{D42A27DB-BD31-4B8C-83A1-F6EECF244321}">
                <p14:modId xmlns:p14="http://schemas.microsoft.com/office/powerpoint/2010/main" val="736559672"/>
              </p:ext>
            </p:extLst>
          </p:nvPr>
        </p:nvGraphicFramePr>
        <p:xfrm>
          <a:off x="6296025" y="1736725"/>
          <a:ext cx="2562225" cy="1546225"/>
        </p:xfrm>
        <a:graphic>
          <a:graphicData uri="http://schemas.openxmlformats.org/presentationml/2006/ole">
            <mc:AlternateContent xmlns:mc="http://schemas.openxmlformats.org/markup-compatibility/2006">
              <mc:Choice xmlns:v="urn:schemas-microsoft-com:vml" Requires="v">
                <p:oleObj spid="_x0000_s484389" name="Equation" r:id="rId13" imgW="1866900" imgH="914400" progId="Equation.DSMT4">
                  <p:embed/>
                </p:oleObj>
              </mc:Choice>
              <mc:Fallback>
                <p:oleObj name="Equation" r:id="rId13" imgW="1866900" imgH="914400" progId="Equation.DSMT4">
                  <p:embed/>
                  <p:pic>
                    <p:nvPicPr>
                      <p:cNvPr id="0" name=""/>
                      <p:cNvPicPr>
                        <a:picLocks noChangeAspect="1" noChangeArrowheads="1"/>
                      </p:cNvPicPr>
                      <p:nvPr/>
                    </p:nvPicPr>
                    <p:blipFill>
                      <a:blip r:embed="rId14"/>
                      <a:srcRect/>
                      <a:stretch>
                        <a:fillRect/>
                      </a:stretch>
                    </p:blipFill>
                    <p:spPr bwMode="auto">
                      <a:xfrm>
                        <a:off x="6296025" y="1736725"/>
                        <a:ext cx="2562225" cy="154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9" name="Object 9"/>
          <p:cNvGraphicFramePr>
            <a:graphicFrameLocks noChangeAspect="1"/>
          </p:cNvGraphicFramePr>
          <p:nvPr>
            <p:extLst>
              <p:ext uri="{D42A27DB-BD31-4B8C-83A1-F6EECF244321}">
                <p14:modId xmlns:p14="http://schemas.microsoft.com/office/powerpoint/2010/main" val="4214552729"/>
              </p:ext>
            </p:extLst>
          </p:nvPr>
        </p:nvGraphicFramePr>
        <p:xfrm>
          <a:off x="1789156" y="3733800"/>
          <a:ext cx="7375525" cy="2495550"/>
        </p:xfrm>
        <a:graphic>
          <a:graphicData uri="http://schemas.openxmlformats.org/presentationml/2006/ole">
            <mc:AlternateContent xmlns:mc="http://schemas.openxmlformats.org/markup-compatibility/2006">
              <mc:Choice xmlns:v="urn:schemas-microsoft-com:vml" Requires="v">
                <p:oleObj spid="_x0000_s484390" name="Equation" r:id="rId15" imgW="4608000" imgH="1599840" progId="Equation.DSMT4">
                  <p:embed/>
                </p:oleObj>
              </mc:Choice>
              <mc:Fallback>
                <p:oleObj name="Equation" r:id="rId15" imgW="4608000" imgH="15998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89156" y="3733800"/>
                        <a:ext cx="7375525" cy="249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Straight Connector 27"/>
          <p:cNvCxnSpPr/>
          <p:nvPr/>
        </p:nvCxnSpPr>
        <p:spPr>
          <a:xfrm>
            <a:off x="900752" y="4176215"/>
            <a:ext cx="1132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433015" y="3698543"/>
            <a:ext cx="13648" cy="1050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201003" y="3766782"/>
            <a:ext cx="464024" cy="83251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571625" y="3875964"/>
            <a:ext cx="93402" cy="95961"/>
          </a:xfrm>
          <a:prstGeom prst="ellipse">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598907" y="5631292"/>
            <a:ext cx="3240293" cy="707886"/>
          </a:xfrm>
          <a:prstGeom prst="rect">
            <a:avLst/>
          </a:prstGeom>
          <a:noFill/>
        </p:spPr>
        <p:txBody>
          <a:bodyPr wrap="square" rtlCol="0">
            <a:spAutoFit/>
          </a:bodyPr>
          <a:lstStyle/>
          <a:p>
            <a:r>
              <a:rPr lang="en-US" sz="2000" dirty="0" smtClean="0">
                <a:solidFill>
                  <a:srgbClr val="C00000"/>
                </a:solidFill>
                <a:latin typeface="+mn-lt"/>
              </a:rPr>
              <a:t>“Normalized emittance”</a:t>
            </a:r>
          </a:p>
          <a:p>
            <a:r>
              <a:rPr lang="en-US" sz="2000" dirty="0" smtClean="0">
                <a:solidFill>
                  <a:srgbClr val="C00000"/>
                </a:solidFill>
                <a:latin typeface="+mn-lt"/>
              </a:rPr>
              <a:t>=constant!</a:t>
            </a:r>
          </a:p>
        </p:txBody>
      </p:sp>
      <p:cxnSp>
        <p:nvCxnSpPr>
          <p:cNvPr id="35" name="Straight Arrow Connector 34"/>
          <p:cNvCxnSpPr/>
          <p:nvPr/>
        </p:nvCxnSpPr>
        <p:spPr>
          <a:xfrm flipH="1" flipV="1">
            <a:off x="4419600" y="5715000"/>
            <a:ext cx="1200708" cy="157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191001" y="5562600"/>
            <a:ext cx="457200" cy="668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7270635"/>
              </p:ext>
            </p:extLst>
          </p:nvPr>
        </p:nvGraphicFramePr>
        <p:xfrm>
          <a:off x="5321300" y="4152900"/>
          <a:ext cx="114300" cy="165100"/>
        </p:xfrm>
        <a:graphic>
          <a:graphicData uri="http://schemas.openxmlformats.org/presentationml/2006/ole">
            <mc:AlternateContent xmlns:mc="http://schemas.openxmlformats.org/markup-compatibility/2006">
              <mc:Choice xmlns:v="urn:schemas-microsoft-com:vml" Requires="v">
                <p:oleObj spid="_x0000_s484391" name="Equation" r:id="rId17" imgW="114300" imgH="165100" progId="Equation.DSMT4">
                  <p:embed/>
                </p:oleObj>
              </mc:Choice>
              <mc:Fallback>
                <p:oleObj name="Equation" r:id="rId17" imgW="114300" imgH="165100" progId="Equation.DSMT4">
                  <p:embed/>
                  <p:pic>
                    <p:nvPicPr>
                      <p:cNvPr id="0" name=""/>
                      <p:cNvPicPr/>
                      <p:nvPr/>
                    </p:nvPicPr>
                    <p:blipFill>
                      <a:blip r:embed="rId18"/>
                      <a:stretch>
                        <a:fillRect/>
                      </a:stretch>
                    </p:blipFill>
                    <p:spPr>
                      <a:xfrm>
                        <a:off x="5321300" y="415290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71148900"/>
              </p:ext>
            </p:extLst>
          </p:nvPr>
        </p:nvGraphicFramePr>
        <p:xfrm>
          <a:off x="5321300" y="4152900"/>
          <a:ext cx="114300" cy="165100"/>
        </p:xfrm>
        <a:graphic>
          <a:graphicData uri="http://schemas.openxmlformats.org/presentationml/2006/ole">
            <mc:AlternateContent xmlns:mc="http://schemas.openxmlformats.org/markup-compatibility/2006">
              <mc:Choice xmlns:v="urn:schemas-microsoft-com:vml" Requires="v">
                <p:oleObj spid="_x0000_s484392" name="Equation" r:id="rId19" imgW="114300" imgH="165100" progId="Equation.DSMT4">
                  <p:embed/>
                </p:oleObj>
              </mc:Choice>
              <mc:Fallback>
                <p:oleObj name="Equation" r:id="rId19" imgW="114300" imgH="165100" progId="Equation.DSMT4">
                  <p:embed/>
                  <p:pic>
                    <p:nvPicPr>
                      <p:cNvPr id="0" name=""/>
                      <p:cNvPicPr/>
                      <p:nvPr/>
                    </p:nvPicPr>
                    <p:blipFill>
                      <a:blip r:embed="rId18"/>
                      <a:stretch>
                        <a:fillRect/>
                      </a:stretch>
                    </p:blipFill>
                    <p:spPr>
                      <a:xfrm>
                        <a:off x="5321300" y="4152900"/>
                        <a:ext cx="114300" cy="1651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18981445"/>
              </p:ext>
            </p:extLst>
          </p:nvPr>
        </p:nvGraphicFramePr>
        <p:xfrm>
          <a:off x="475277" y="5068953"/>
          <a:ext cx="1219200" cy="469900"/>
        </p:xfrm>
        <a:graphic>
          <a:graphicData uri="http://schemas.openxmlformats.org/presentationml/2006/ole">
            <mc:AlternateContent xmlns:mc="http://schemas.openxmlformats.org/markup-compatibility/2006">
              <mc:Choice xmlns:v="urn:schemas-microsoft-com:vml" Requires="v">
                <p:oleObj spid="_x0000_s484393" name="Equation" r:id="rId20" imgW="1219200" imgH="469900" progId="Equation.DSMT4">
                  <p:embed/>
                </p:oleObj>
              </mc:Choice>
              <mc:Fallback>
                <p:oleObj name="Equation" r:id="rId20" imgW="1219200" imgH="469900" progId="Equation.DSMT4">
                  <p:embed/>
                  <p:pic>
                    <p:nvPicPr>
                      <p:cNvPr id="0" name=""/>
                      <p:cNvPicPr/>
                      <p:nvPr/>
                    </p:nvPicPr>
                    <p:blipFill>
                      <a:blip r:embed="rId21"/>
                      <a:stretch>
                        <a:fillRect/>
                      </a:stretch>
                    </p:blipFill>
                    <p:spPr>
                      <a:xfrm>
                        <a:off x="475277" y="5068953"/>
                        <a:ext cx="1219200" cy="469900"/>
                      </a:xfrm>
                      <a:prstGeom prst="rect">
                        <a:avLst/>
                      </a:prstGeom>
                    </p:spPr>
                  </p:pic>
                </p:oleObj>
              </mc:Fallback>
            </mc:AlternateContent>
          </a:graphicData>
        </a:graphic>
      </p:graphicFrame>
      <p:cxnSp>
        <p:nvCxnSpPr>
          <p:cNvPr id="15" name="Straight Arrow Connector 14"/>
          <p:cNvCxnSpPr/>
          <p:nvPr/>
        </p:nvCxnSpPr>
        <p:spPr>
          <a:xfrm flipV="1">
            <a:off x="1017960" y="4606440"/>
            <a:ext cx="231813" cy="413268"/>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53962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 of Adiabatic Damping</a:t>
            </a:r>
            <a:endParaRPr lang="en-US" dirty="0"/>
          </a:p>
        </p:txBody>
      </p:sp>
      <p:sp>
        <p:nvSpPr>
          <p:cNvPr id="3" name="Content Placeholder 2"/>
          <p:cNvSpPr>
            <a:spLocks noGrp="1"/>
          </p:cNvSpPr>
          <p:nvPr>
            <p:ph idx="1"/>
          </p:nvPr>
        </p:nvSpPr>
        <p:spPr/>
        <p:txBody>
          <a:bodyPr/>
          <a:lstStyle/>
          <a:p>
            <a:r>
              <a:rPr lang="en-US" dirty="0" smtClean="0"/>
              <a:t>As a beam is accelerated, the </a:t>
            </a:r>
            <a:r>
              <a:rPr lang="en-US" i="1" dirty="0" smtClean="0"/>
              <a:t>normalized emittance </a:t>
            </a:r>
            <a:r>
              <a:rPr lang="en-US" dirty="0" smtClean="0"/>
              <a:t>remains constant</a:t>
            </a:r>
          </a:p>
          <a:p>
            <a:pPr lvl="1"/>
            <a:r>
              <a:rPr lang="en-US" dirty="0" smtClean="0"/>
              <a:t>Actual emittance goes down down</a:t>
            </a:r>
          </a:p>
          <a:p>
            <a:pPr lvl="1"/>
            <a:endParaRPr lang="en-US" dirty="0"/>
          </a:p>
          <a:p>
            <a:pPr marL="292100" lvl="1" indent="0">
              <a:buNone/>
            </a:pPr>
            <a:endParaRPr lang="en-US" dirty="0"/>
          </a:p>
          <a:p>
            <a:pPr lvl="1"/>
            <a:r>
              <a:rPr lang="en-US" dirty="0" smtClean="0"/>
              <a:t>Which means the actual beam size goes down as well </a:t>
            </a:r>
          </a:p>
          <a:p>
            <a:pPr lvl="1"/>
            <a:endParaRPr lang="en-US" dirty="0"/>
          </a:p>
          <a:p>
            <a:pPr lvl="1"/>
            <a:endParaRPr lang="en-US" dirty="0" smtClean="0"/>
          </a:p>
          <a:p>
            <a:pPr lvl="1"/>
            <a:endParaRPr lang="en-US" dirty="0"/>
          </a:p>
          <a:p>
            <a:pPr lvl="1"/>
            <a:endParaRPr lang="en-US" dirty="0" smtClean="0"/>
          </a:p>
          <a:p>
            <a:pPr lvl="1"/>
            <a:r>
              <a:rPr lang="en-US" dirty="0" smtClean="0"/>
              <a:t>The angular distribution at an extremum (</a:t>
            </a:r>
            <a:r>
              <a:rPr lang="el-GR" dirty="0" smtClean="0"/>
              <a:t>α</a:t>
            </a:r>
            <a:r>
              <a:rPr lang="en-US" dirty="0" smtClean="0"/>
              <a:t>=0) is</a:t>
            </a:r>
          </a:p>
          <a:p>
            <a:pPr lvl="1"/>
            <a:endParaRPr lang="en-US" dirty="0"/>
          </a:p>
          <a:p>
            <a:pPr lvl="1"/>
            <a:endParaRPr lang="en-US" dirty="0" smtClean="0"/>
          </a:p>
          <a:p>
            <a:pPr lvl="1"/>
            <a:endParaRPr lang="en-US" dirty="0"/>
          </a:p>
          <a:p>
            <a:r>
              <a:rPr lang="en-US" dirty="0" smtClean="0"/>
              <a:t>We </a:t>
            </a:r>
            <a:r>
              <a:rPr lang="en-US" i="1" dirty="0" smtClean="0"/>
              <a:t>almost</a:t>
            </a:r>
            <a:r>
              <a:rPr lang="en-US" dirty="0" smtClean="0"/>
              <a:t> always use normalized emittance</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39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350899788"/>
              </p:ext>
            </p:extLst>
          </p:nvPr>
        </p:nvGraphicFramePr>
        <p:xfrm>
          <a:off x="2894596" y="1819546"/>
          <a:ext cx="1535598" cy="858894"/>
        </p:xfrm>
        <a:graphic>
          <a:graphicData uri="http://schemas.openxmlformats.org/presentationml/2006/ole">
            <mc:AlternateContent xmlns:mc="http://schemas.openxmlformats.org/markup-compatibility/2006">
              <mc:Choice xmlns:v="urn:schemas-microsoft-com:vml" Requires="v">
                <p:oleObj spid="_x0000_s485387" name="Equation" r:id="rId3" imgW="740520" imgH="411120" progId="">
                  <p:embed/>
                </p:oleObj>
              </mc:Choice>
              <mc:Fallback>
                <p:oleObj name="Equation" r:id="rId3" imgW="740520" imgH="4111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596" y="1819546"/>
                        <a:ext cx="1535598" cy="8588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95043237"/>
              </p:ext>
            </p:extLst>
          </p:nvPr>
        </p:nvGraphicFramePr>
        <p:xfrm>
          <a:off x="1676400" y="3290888"/>
          <a:ext cx="4683125" cy="989012"/>
        </p:xfrm>
        <a:graphic>
          <a:graphicData uri="http://schemas.openxmlformats.org/presentationml/2006/ole">
            <mc:AlternateContent xmlns:mc="http://schemas.openxmlformats.org/markup-compatibility/2006">
              <mc:Choice xmlns:v="urn:schemas-microsoft-com:vml" Requires="v">
                <p:oleObj spid="_x0000_s485388" name="Equation" r:id="rId5" imgW="2276280" imgH="466200" progId="">
                  <p:embed/>
                </p:oleObj>
              </mc:Choice>
              <mc:Fallback>
                <p:oleObj name="Equation" r:id="rId5" imgW="2276280" imgH="466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290888"/>
                        <a:ext cx="4683125"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093886" y="2992810"/>
            <a:ext cx="2238064" cy="369332"/>
          </a:xfrm>
          <a:prstGeom prst="rect">
            <a:avLst/>
          </a:prstGeom>
          <a:noFill/>
        </p:spPr>
        <p:txBody>
          <a:bodyPr wrap="square" rtlCol="0">
            <a:spAutoFit/>
          </a:bodyPr>
          <a:lstStyle/>
          <a:p>
            <a:pPr algn="r"/>
            <a:r>
              <a:rPr lang="en-US" sz="1800" dirty="0" err="1" smtClean="0">
                <a:solidFill>
                  <a:srgbClr val="C00000"/>
                </a:solidFill>
                <a:latin typeface="+mn-lt"/>
              </a:rPr>
              <a:t>betatron</a:t>
            </a:r>
            <a:r>
              <a:rPr lang="en-US" sz="1800" dirty="0" smtClean="0">
                <a:solidFill>
                  <a:srgbClr val="C00000"/>
                </a:solidFill>
                <a:latin typeface="+mn-lt"/>
              </a:rPr>
              <a:t> function</a:t>
            </a:r>
          </a:p>
        </p:txBody>
      </p:sp>
      <p:cxnSp>
        <p:nvCxnSpPr>
          <p:cNvPr id="12" name="Straight Arrow Connector 11"/>
          <p:cNvCxnSpPr/>
          <p:nvPr/>
        </p:nvCxnSpPr>
        <p:spPr>
          <a:xfrm>
            <a:off x="3256510" y="3294607"/>
            <a:ext cx="301761" cy="176047"/>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195992" y="4176347"/>
            <a:ext cx="2238064" cy="369332"/>
          </a:xfrm>
          <a:prstGeom prst="rect">
            <a:avLst/>
          </a:prstGeom>
          <a:noFill/>
        </p:spPr>
        <p:txBody>
          <a:bodyPr wrap="square" rtlCol="0">
            <a:spAutoFit/>
          </a:bodyPr>
          <a:lstStyle/>
          <a:p>
            <a:pPr algn="r"/>
            <a:r>
              <a:rPr lang="en-US" sz="1800" dirty="0" smtClean="0">
                <a:solidFill>
                  <a:srgbClr val="C00000"/>
                </a:solidFill>
                <a:latin typeface="+mn-lt"/>
              </a:rPr>
              <a:t>v/c</a:t>
            </a:r>
          </a:p>
        </p:txBody>
      </p:sp>
      <p:cxnSp>
        <p:nvCxnSpPr>
          <p:cNvPr id="14" name="Straight Arrow Connector 13"/>
          <p:cNvCxnSpPr/>
          <p:nvPr/>
        </p:nvCxnSpPr>
        <p:spPr>
          <a:xfrm flipV="1">
            <a:off x="3419963" y="4212569"/>
            <a:ext cx="213748" cy="176049"/>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162483" y="2994312"/>
            <a:ext cx="2238064" cy="369332"/>
          </a:xfrm>
          <a:prstGeom prst="rect">
            <a:avLst/>
          </a:prstGeom>
          <a:noFill/>
        </p:spPr>
        <p:txBody>
          <a:bodyPr wrap="square" rtlCol="0">
            <a:spAutoFit/>
          </a:bodyPr>
          <a:lstStyle/>
          <a:p>
            <a:r>
              <a:rPr lang="en-US" sz="1800" dirty="0" smtClean="0">
                <a:solidFill>
                  <a:srgbClr val="C00000"/>
                </a:solidFill>
                <a:latin typeface="+mn-lt"/>
              </a:rPr>
              <a:t>95% emittance</a:t>
            </a:r>
          </a:p>
        </p:txBody>
      </p:sp>
      <p:cxnSp>
        <p:nvCxnSpPr>
          <p:cNvPr id="20" name="Straight Arrow Connector 19"/>
          <p:cNvCxnSpPr/>
          <p:nvPr/>
        </p:nvCxnSpPr>
        <p:spPr>
          <a:xfrm flipH="1">
            <a:off x="5444279" y="3269457"/>
            <a:ext cx="766977" cy="314371"/>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13951" y="2958089"/>
            <a:ext cx="2238064" cy="369332"/>
          </a:xfrm>
          <a:prstGeom prst="rect">
            <a:avLst/>
          </a:prstGeom>
          <a:noFill/>
        </p:spPr>
        <p:txBody>
          <a:bodyPr wrap="square" rtlCol="0">
            <a:spAutoFit/>
          </a:bodyPr>
          <a:lstStyle/>
          <a:p>
            <a:r>
              <a:rPr lang="en-US" sz="1800" dirty="0" smtClean="0">
                <a:solidFill>
                  <a:srgbClr val="C00000"/>
                </a:solidFill>
                <a:latin typeface="+mn-lt"/>
              </a:rPr>
              <a:t>RMS emittance</a:t>
            </a:r>
          </a:p>
        </p:txBody>
      </p:sp>
      <p:cxnSp>
        <p:nvCxnSpPr>
          <p:cNvPr id="23" name="Straight Arrow Connector 22"/>
          <p:cNvCxnSpPr/>
          <p:nvPr/>
        </p:nvCxnSpPr>
        <p:spPr>
          <a:xfrm flipH="1">
            <a:off x="3987285" y="3344906"/>
            <a:ext cx="488843" cy="24042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5" name="Object 24"/>
          <p:cNvGraphicFramePr>
            <a:graphicFrameLocks noChangeAspect="1"/>
          </p:cNvGraphicFramePr>
          <p:nvPr>
            <p:extLst>
              <p:ext uri="{D42A27DB-BD31-4B8C-83A1-F6EECF244321}">
                <p14:modId xmlns:p14="http://schemas.microsoft.com/office/powerpoint/2010/main" val="2111616294"/>
              </p:ext>
            </p:extLst>
          </p:nvPr>
        </p:nvGraphicFramePr>
        <p:xfrm>
          <a:off x="2788225" y="4901865"/>
          <a:ext cx="2836862" cy="962025"/>
        </p:xfrm>
        <a:graphic>
          <a:graphicData uri="http://schemas.openxmlformats.org/presentationml/2006/ole">
            <mc:AlternateContent xmlns:mc="http://schemas.openxmlformats.org/markup-compatibility/2006">
              <mc:Choice xmlns:v="urn:schemas-microsoft-com:vml" Requires="v">
                <p:oleObj spid="_x0000_s485389" name="Equation" r:id="rId7" imgW="1371240" imgH="456840" progId="Equation.DSMT4">
                  <p:embed/>
                </p:oleObj>
              </mc:Choice>
              <mc:Fallback>
                <p:oleObj name="Equation" r:id="rId7" imgW="1371240" imgH="4568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8225" y="4901865"/>
                        <a:ext cx="2836862"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301651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736600" y="0"/>
            <a:ext cx="7772400" cy="533400"/>
          </a:xfrm>
        </p:spPr>
        <p:txBody>
          <a:bodyPr/>
          <a:lstStyle/>
          <a:p>
            <a:pPr>
              <a:defRPr/>
            </a:pPr>
            <a:r>
              <a:rPr lang="en-US" dirty="0" smtClean="0"/>
              <a:t>What about the other plane?</a:t>
            </a:r>
            <a:endParaRPr lang="en-US" dirty="0"/>
          </a:p>
        </p:txBody>
      </p:sp>
      <p:pic>
        <p:nvPicPr>
          <p:cNvPr id="33795" name="Picture 3" descr="quadlens"/>
          <p:cNvPicPr>
            <a:picLocks noChangeAspect="1" noChangeArrowheads="1"/>
          </p:cNvPicPr>
          <p:nvPr/>
        </p:nvPicPr>
        <p:blipFill>
          <a:blip r:embed="rId3" cstate="print"/>
          <a:srcRect/>
          <a:stretch>
            <a:fillRect/>
          </a:stretch>
        </p:blipFill>
        <p:spPr bwMode="auto">
          <a:xfrm>
            <a:off x="654690" y="1124700"/>
            <a:ext cx="1981200" cy="1981200"/>
          </a:xfrm>
          <a:prstGeom prst="rect">
            <a:avLst/>
          </a:prstGeom>
          <a:noFill/>
          <a:ln w="9525">
            <a:noFill/>
            <a:miter lim="800000"/>
            <a:headEnd/>
            <a:tailEnd/>
          </a:ln>
        </p:spPr>
      </p:pic>
      <p:grpSp>
        <p:nvGrpSpPr>
          <p:cNvPr id="2" name="Group 92"/>
          <p:cNvGrpSpPr/>
          <p:nvPr/>
        </p:nvGrpSpPr>
        <p:grpSpPr>
          <a:xfrm>
            <a:off x="5800960" y="1201510"/>
            <a:ext cx="2895600" cy="1371600"/>
            <a:chOff x="5632450" y="2738438"/>
            <a:chExt cx="2895600" cy="1371600"/>
          </a:xfrm>
        </p:grpSpPr>
        <p:grpSp>
          <p:nvGrpSpPr>
            <p:cNvPr id="3" name="Group 31"/>
            <p:cNvGrpSpPr>
              <a:grpSpLocks/>
            </p:cNvGrpSpPr>
            <p:nvPr/>
          </p:nvGrpSpPr>
          <p:grpSpPr bwMode="auto">
            <a:xfrm>
              <a:off x="6843713" y="2738438"/>
              <a:ext cx="381000" cy="1066800"/>
              <a:chOff x="4267" y="2160"/>
              <a:chExt cx="240" cy="481"/>
            </a:xfrm>
          </p:grpSpPr>
          <p:sp>
            <p:nvSpPr>
              <p:cNvPr id="33848" name="Freeform 32"/>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33849" name="Freeform 33"/>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33850" name="Line 34"/>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33851" name="Line 35"/>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sp>
          <p:nvSpPr>
            <p:cNvPr id="33801" name="Line 37"/>
            <p:cNvSpPr>
              <a:spLocks noChangeShapeType="1"/>
            </p:cNvSpPr>
            <p:nvPr/>
          </p:nvSpPr>
          <p:spPr bwMode="auto">
            <a:xfrm>
              <a:off x="5632450" y="3271838"/>
              <a:ext cx="2895600" cy="0"/>
            </a:xfrm>
            <a:prstGeom prst="line">
              <a:avLst/>
            </a:prstGeom>
            <a:noFill/>
            <a:ln w="9525">
              <a:solidFill>
                <a:schemeClr val="tx1"/>
              </a:solidFill>
              <a:prstDash val="dash"/>
              <a:round/>
              <a:headEnd/>
              <a:tailEnd/>
            </a:ln>
          </p:spPr>
          <p:txBody>
            <a:bodyPr/>
            <a:lstStyle/>
            <a:p>
              <a:endParaRPr lang="en-US"/>
            </a:p>
          </p:txBody>
        </p:sp>
        <p:sp>
          <p:nvSpPr>
            <p:cNvPr id="33810" name="Line 46"/>
            <p:cNvSpPr>
              <a:spLocks noChangeShapeType="1"/>
            </p:cNvSpPr>
            <p:nvPr/>
          </p:nvSpPr>
          <p:spPr bwMode="auto">
            <a:xfrm>
              <a:off x="5937250" y="3119438"/>
              <a:ext cx="1066800" cy="0"/>
            </a:xfrm>
            <a:prstGeom prst="line">
              <a:avLst/>
            </a:prstGeom>
            <a:noFill/>
            <a:ln w="9525">
              <a:solidFill>
                <a:schemeClr val="tx1"/>
              </a:solidFill>
              <a:round/>
              <a:headEnd/>
              <a:tailEnd/>
            </a:ln>
          </p:spPr>
          <p:txBody>
            <a:bodyPr/>
            <a:lstStyle/>
            <a:p>
              <a:endParaRPr lang="en-US"/>
            </a:p>
          </p:txBody>
        </p:sp>
        <p:sp>
          <p:nvSpPr>
            <p:cNvPr id="33811" name="Line 47"/>
            <p:cNvSpPr>
              <a:spLocks noChangeShapeType="1"/>
            </p:cNvSpPr>
            <p:nvPr/>
          </p:nvSpPr>
          <p:spPr bwMode="auto">
            <a:xfrm flipV="1">
              <a:off x="7004050" y="2814638"/>
              <a:ext cx="1295400" cy="304800"/>
            </a:xfrm>
            <a:prstGeom prst="line">
              <a:avLst/>
            </a:prstGeom>
            <a:noFill/>
            <a:ln w="9525">
              <a:solidFill>
                <a:schemeClr val="tx1"/>
              </a:solidFill>
              <a:round/>
              <a:headEnd/>
              <a:tailEnd type="triangle" w="med" len="med"/>
            </a:ln>
          </p:spPr>
          <p:txBody>
            <a:bodyPr/>
            <a:lstStyle/>
            <a:p>
              <a:endParaRPr lang="en-US"/>
            </a:p>
          </p:txBody>
        </p:sp>
        <p:sp>
          <p:nvSpPr>
            <p:cNvPr id="33812" name="Line 48"/>
            <p:cNvSpPr>
              <a:spLocks noChangeShapeType="1"/>
            </p:cNvSpPr>
            <p:nvPr/>
          </p:nvSpPr>
          <p:spPr bwMode="auto">
            <a:xfrm>
              <a:off x="6013450" y="3576638"/>
              <a:ext cx="990600" cy="0"/>
            </a:xfrm>
            <a:prstGeom prst="line">
              <a:avLst/>
            </a:prstGeom>
            <a:noFill/>
            <a:ln w="9525">
              <a:solidFill>
                <a:schemeClr val="tx1"/>
              </a:solidFill>
              <a:round/>
              <a:headEnd/>
              <a:tailEnd/>
            </a:ln>
          </p:spPr>
          <p:txBody>
            <a:bodyPr/>
            <a:lstStyle/>
            <a:p>
              <a:endParaRPr lang="en-US"/>
            </a:p>
          </p:txBody>
        </p:sp>
        <p:sp>
          <p:nvSpPr>
            <p:cNvPr id="33813" name="Line 49"/>
            <p:cNvSpPr>
              <a:spLocks noChangeShapeType="1"/>
            </p:cNvSpPr>
            <p:nvPr/>
          </p:nvSpPr>
          <p:spPr bwMode="auto">
            <a:xfrm>
              <a:off x="7004050" y="3576638"/>
              <a:ext cx="1219200" cy="533400"/>
            </a:xfrm>
            <a:prstGeom prst="line">
              <a:avLst/>
            </a:prstGeom>
            <a:noFill/>
            <a:ln w="9525">
              <a:solidFill>
                <a:schemeClr val="tx1"/>
              </a:solidFill>
              <a:round/>
              <a:headEnd/>
              <a:tailEnd type="triangle" w="med" len="med"/>
            </a:ln>
          </p:spPr>
          <p:txBody>
            <a:bodyPr/>
            <a:lstStyle/>
            <a:p>
              <a:endParaRPr lang="en-US"/>
            </a:p>
          </p:txBody>
        </p:sp>
      </p:grpSp>
      <p:grpSp>
        <p:nvGrpSpPr>
          <p:cNvPr id="4" name="Group 50"/>
          <p:cNvGrpSpPr>
            <a:grpSpLocks/>
          </p:cNvGrpSpPr>
          <p:nvPr/>
        </p:nvGrpSpPr>
        <p:grpSpPr bwMode="auto">
          <a:xfrm>
            <a:off x="1679450" y="4425352"/>
            <a:ext cx="304800" cy="1143000"/>
            <a:chOff x="3077" y="2111"/>
            <a:chExt cx="176" cy="481"/>
          </a:xfrm>
        </p:grpSpPr>
        <p:sp>
          <p:nvSpPr>
            <p:cNvPr id="33846"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33847"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grpSp>
        <p:nvGrpSpPr>
          <p:cNvPr id="5" name="Group 53"/>
          <p:cNvGrpSpPr>
            <a:grpSpLocks/>
          </p:cNvGrpSpPr>
          <p:nvPr/>
        </p:nvGrpSpPr>
        <p:grpSpPr bwMode="auto">
          <a:xfrm>
            <a:off x="2746250" y="4425352"/>
            <a:ext cx="381000" cy="1066800"/>
            <a:chOff x="4267" y="2160"/>
            <a:chExt cx="240" cy="481"/>
          </a:xfrm>
        </p:grpSpPr>
        <p:sp>
          <p:nvSpPr>
            <p:cNvPr id="33842" name="Freeform 54"/>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33843" name="Freeform 55"/>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33844" name="Line 56"/>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33845" name="Line 57"/>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sp>
        <p:nvSpPr>
          <p:cNvPr id="33816" name="Line 58"/>
          <p:cNvSpPr>
            <a:spLocks noChangeShapeType="1"/>
          </p:cNvSpPr>
          <p:nvPr/>
        </p:nvSpPr>
        <p:spPr bwMode="auto">
          <a:xfrm>
            <a:off x="1069850" y="4958752"/>
            <a:ext cx="2895600" cy="0"/>
          </a:xfrm>
          <a:prstGeom prst="line">
            <a:avLst/>
          </a:prstGeom>
          <a:noFill/>
          <a:ln w="9525">
            <a:solidFill>
              <a:schemeClr val="tx1"/>
            </a:solidFill>
            <a:prstDash val="dash"/>
            <a:round/>
            <a:headEnd/>
            <a:tailEnd/>
          </a:ln>
        </p:spPr>
        <p:txBody>
          <a:bodyPr/>
          <a:lstStyle/>
          <a:p>
            <a:endParaRPr lang="en-US"/>
          </a:p>
        </p:txBody>
      </p:sp>
      <p:sp>
        <p:nvSpPr>
          <p:cNvPr id="33817" name="Line 59"/>
          <p:cNvSpPr>
            <a:spLocks noChangeShapeType="1"/>
          </p:cNvSpPr>
          <p:nvPr/>
        </p:nvSpPr>
        <p:spPr bwMode="auto">
          <a:xfrm>
            <a:off x="917450" y="4577752"/>
            <a:ext cx="914400" cy="0"/>
          </a:xfrm>
          <a:prstGeom prst="line">
            <a:avLst/>
          </a:prstGeom>
          <a:noFill/>
          <a:ln w="9525">
            <a:solidFill>
              <a:schemeClr val="tx1"/>
            </a:solidFill>
            <a:round/>
            <a:headEnd/>
            <a:tailEnd/>
          </a:ln>
        </p:spPr>
        <p:txBody>
          <a:bodyPr/>
          <a:lstStyle/>
          <a:p>
            <a:endParaRPr lang="en-US"/>
          </a:p>
        </p:txBody>
      </p:sp>
      <p:sp>
        <p:nvSpPr>
          <p:cNvPr id="33818" name="Line 60"/>
          <p:cNvSpPr>
            <a:spLocks noChangeShapeType="1"/>
          </p:cNvSpPr>
          <p:nvPr/>
        </p:nvSpPr>
        <p:spPr bwMode="auto">
          <a:xfrm>
            <a:off x="1831850" y="4577752"/>
            <a:ext cx="1066800" cy="228600"/>
          </a:xfrm>
          <a:prstGeom prst="line">
            <a:avLst/>
          </a:prstGeom>
          <a:noFill/>
          <a:ln w="9525">
            <a:solidFill>
              <a:schemeClr val="tx1"/>
            </a:solidFill>
            <a:round/>
            <a:headEnd/>
            <a:tailEnd/>
          </a:ln>
        </p:spPr>
        <p:txBody>
          <a:bodyPr/>
          <a:lstStyle/>
          <a:p>
            <a:endParaRPr lang="en-US"/>
          </a:p>
        </p:txBody>
      </p:sp>
      <p:sp>
        <p:nvSpPr>
          <p:cNvPr id="33819" name="Line 61"/>
          <p:cNvSpPr>
            <a:spLocks noChangeShapeType="1"/>
          </p:cNvSpPr>
          <p:nvPr/>
        </p:nvSpPr>
        <p:spPr bwMode="auto">
          <a:xfrm>
            <a:off x="2898650" y="4806352"/>
            <a:ext cx="1143000" cy="76200"/>
          </a:xfrm>
          <a:prstGeom prst="line">
            <a:avLst/>
          </a:prstGeom>
          <a:noFill/>
          <a:ln w="9525">
            <a:solidFill>
              <a:schemeClr val="tx1"/>
            </a:solidFill>
            <a:round/>
            <a:headEnd/>
            <a:tailEnd/>
          </a:ln>
        </p:spPr>
        <p:txBody>
          <a:bodyPr/>
          <a:lstStyle/>
          <a:p>
            <a:endParaRPr lang="en-US"/>
          </a:p>
        </p:txBody>
      </p:sp>
      <p:grpSp>
        <p:nvGrpSpPr>
          <p:cNvPr id="6" name="Group 62"/>
          <p:cNvGrpSpPr>
            <a:grpSpLocks/>
          </p:cNvGrpSpPr>
          <p:nvPr/>
        </p:nvGrpSpPr>
        <p:grpSpPr bwMode="auto">
          <a:xfrm>
            <a:off x="6937250" y="4349152"/>
            <a:ext cx="304800" cy="1143000"/>
            <a:chOff x="3077" y="2111"/>
            <a:chExt cx="176" cy="481"/>
          </a:xfrm>
        </p:grpSpPr>
        <p:sp>
          <p:nvSpPr>
            <p:cNvPr id="33840" name="Freeform 63"/>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33841" name="Freeform 64"/>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grpSp>
        <p:nvGrpSpPr>
          <p:cNvPr id="7" name="Group 65"/>
          <p:cNvGrpSpPr>
            <a:grpSpLocks/>
          </p:cNvGrpSpPr>
          <p:nvPr/>
        </p:nvGrpSpPr>
        <p:grpSpPr bwMode="auto">
          <a:xfrm>
            <a:off x="5794250" y="4349152"/>
            <a:ext cx="381000" cy="1066800"/>
            <a:chOff x="4267" y="2160"/>
            <a:chExt cx="240" cy="481"/>
          </a:xfrm>
        </p:grpSpPr>
        <p:sp>
          <p:nvSpPr>
            <p:cNvPr id="33836" name="Freeform 66"/>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33837" name="Freeform 67"/>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33838" name="Line 68"/>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33839" name="Line 69"/>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sp>
        <p:nvSpPr>
          <p:cNvPr id="33822" name="Line 70"/>
          <p:cNvSpPr>
            <a:spLocks noChangeShapeType="1"/>
          </p:cNvSpPr>
          <p:nvPr/>
        </p:nvSpPr>
        <p:spPr bwMode="auto">
          <a:xfrm>
            <a:off x="7089650" y="4501552"/>
            <a:ext cx="1066800" cy="228600"/>
          </a:xfrm>
          <a:prstGeom prst="line">
            <a:avLst/>
          </a:prstGeom>
          <a:noFill/>
          <a:ln w="9525">
            <a:solidFill>
              <a:schemeClr val="tx1"/>
            </a:solidFill>
            <a:round/>
            <a:headEnd/>
            <a:tailEnd/>
          </a:ln>
        </p:spPr>
        <p:txBody>
          <a:bodyPr/>
          <a:lstStyle/>
          <a:p>
            <a:endParaRPr lang="en-US"/>
          </a:p>
        </p:txBody>
      </p:sp>
      <p:sp>
        <p:nvSpPr>
          <p:cNvPr id="33823" name="Line 71"/>
          <p:cNvSpPr>
            <a:spLocks noChangeShapeType="1"/>
          </p:cNvSpPr>
          <p:nvPr/>
        </p:nvSpPr>
        <p:spPr bwMode="auto">
          <a:xfrm>
            <a:off x="5108450" y="4653952"/>
            <a:ext cx="838200" cy="0"/>
          </a:xfrm>
          <a:prstGeom prst="line">
            <a:avLst/>
          </a:prstGeom>
          <a:noFill/>
          <a:ln w="9525">
            <a:solidFill>
              <a:schemeClr val="tx1"/>
            </a:solidFill>
            <a:round/>
            <a:headEnd/>
            <a:tailEnd/>
          </a:ln>
        </p:spPr>
        <p:txBody>
          <a:bodyPr/>
          <a:lstStyle/>
          <a:p>
            <a:endParaRPr lang="en-US"/>
          </a:p>
        </p:txBody>
      </p:sp>
      <p:sp>
        <p:nvSpPr>
          <p:cNvPr id="33824" name="Line 72"/>
          <p:cNvSpPr>
            <a:spLocks noChangeShapeType="1"/>
          </p:cNvSpPr>
          <p:nvPr/>
        </p:nvSpPr>
        <p:spPr bwMode="auto">
          <a:xfrm flipV="1">
            <a:off x="5946650" y="4501552"/>
            <a:ext cx="1143000" cy="152400"/>
          </a:xfrm>
          <a:prstGeom prst="line">
            <a:avLst/>
          </a:prstGeom>
          <a:noFill/>
          <a:ln w="9525">
            <a:solidFill>
              <a:schemeClr val="tx1"/>
            </a:solidFill>
            <a:round/>
            <a:headEnd/>
            <a:tailEnd/>
          </a:ln>
        </p:spPr>
        <p:txBody>
          <a:bodyPr/>
          <a:lstStyle/>
          <a:p>
            <a:endParaRPr lang="en-US"/>
          </a:p>
        </p:txBody>
      </p:sp>
      <p:sp>
        <p:nvSpPr>
          <p:cNvPr id="33825" name="Line 73"/>
          <p:cNvSpPr>
            <a:spLocks noChangeShapeType="1"/>
          </p:cNvSpPr>
          <p:nvPr/>
        </p:nvSpPr>
        <p:spPr bwMode="auto">
          <a:xfrm>
            <a:off x="4956050" y="4882552"/>
            <a:ext cx="3352800" cy="0"/>
          </a:xfrm>
          <a:prstGeom prst="line">
            <a:avLst/>
          </a:prstGeom>
          <a:noFill/>
          <a:ln w="9525">
            <a:solidFill>
              <a:schemeClr val="tx1"/>
            </a:solidFill>
            <a:prstDash val="dash"/>
            <a:round/>
            <a:headEnd/>
            <a:tailEnd/>
          </a:ln>
        </p:spPr>
        <p:txBody>
          <a:bodyPr/>
          <a:lstStyle/>
          <a:p>
            <a:endParaRPr lang="en-US"/>
          </a:p>
        </p:txBody>
      </p:sp>
      <p:sp>
        <p:nvSpPr>
          <p:cNvPr id="33827" name="Text Box 75"/>
          <p:cNvSpPr txBox="1">
            <a:spLocks noChangeArrowheads="1"/>
          </p:cNvSpPr>
          <p:nvPr/>
        </p:nvSpPr>
        <p:spPr bwMode="auto">
          <a:xfrm>
            <a:off x="577880" y="5618085"/>
            <a:ext cx="8028450" cy="457200"/>
          </a:xfrm>
          <a:prstGeom prst="rect">
            <a:avLst/>
          </a:prstGeom>
          <a:noFill/>
          <a:ln w="9525">
            <a:noFill/>
            <a:miter lim="800000"/>
            <a:headEnd/>
            <a:tailEnd/>
          </a:ln>
        </p:spPr>
        <p:txBody>
          <a:bodyPr wrap="square">
            <a:spAutoFit/>
          </a:bodyPr>
          <a:lstStyle/>
          <a:p>
            <a:pPr algn="ctr">
              <a:spcBef>
                <a:spcPct val="50000"/>
              </a:spcBef>
            </a:pPr>
            <a:r>
              <a:rPr lang="en-US" sz="2400" dirty="0" smtClean="0">
                <a:solidFill>
                  <a:srgbClr val="009900"/>
                </a:solidFill>
                <a:latin typeface="Wingdings"/>
                <a:ea typeface="Wingdings"/>
                <a:cs typeface="Wingdings"/>
                <a:sym typeface="Wingdings"/>
              </a:rPr>
              <a:t></a:t>
            </a:r>
            <a:r>
              <a:rPr lang="en-US" sz="2400" dirty="0" smtClean="0">
                <a:solidFill>
                  <a:srgbClr val="009900"/>
                </a:solidFill>
                <a:cs typeface="Arial" charset="0"/>
              </a:rPr>
              <a:t>pairs </a:t>
            </a:r>
            <a:r>
              <a:rPr lang="en-US" sz="2400" dirty="0">
                <a:solidFill>
                  <a:srgbClr val="009900"/>
                </a:solidFill>
                <a:cs typeface="Arial" charset="0"/>
              </a:rPr>
              <a:t>give net focusing in </a:t>
            </a:r>
            <a:r>
              <a:rPr lang="en-US" sz="2400" i="1" dirty="0">
                <a:solidFill>
                  <a:srgbClr val="009900"/>
                </a:solidFill>
                <a:cs typeface="Arial" charset="0"/>
              </a:rPr>
              <a:t>both </a:t>
            </a:r>
            <a:r>
              <a:rPr lang="en-US" sz="2400" dirty="0" smtClean="0">
                <a:solidFill>
                  <a:srgbClr val="009900"/>
                </a:solidFill>
                <a:cs typeface="Arial" charset="0"/>
              </a:rPr>
              <a:t>planes </a:t>
            </a:r>
            <a:r>
              <a:rPr lang="en-US" sz="2400" dirty="0">
                <a:solidFill>
                  <a:srgbClr val="009900"/>
                </a:solidFill>
                <a:cs typeface="Arial" charset="0"/>
              </a:rPr>
              <a:t>-&gt; </a:t>
            </a:r>
            <a:r>
              <a:rPr lang="en-US" sz="2400" dirty="0">
                <a:solidFill>
                  <a:schemeClr val="accent2"/>
                </a:solidFill>
                <a:cs typeface="Arial" charset="0"/>
              </a:rPr>
              <a:t>“FODO cell”</a:t>
            </a:r>
          </a:p>
        </p:txBody>
      </p:sp>
      <p:grpSp>
        <p:nvGrpSpPr>
          <p:cNvPr id="8" name="Group 93"/>
          <p:cNvGrpSpPr/>
          <p:nvPr/>
        </p:nvGrpSpPr>
        <p:grpSpPr>
          <a:xfrm>
            <a:off x="3151015" y="1201510"/>
            <a:ext cx="1700213" cy="1524000"/>
            <a:chOff x="3343040" y="1201510"/>
            <a:chExt cx="1700213" cy="1524000"/>
          </a:xfrm>
        </p:grpSpPr>
        <p:grpSp>
          <p:nvGrpSpPr>
            <p:cNvPr id="9" name="Group 16"/>
            <p:cNvGrpSpPr>
              <a:grpSpLocks/>
            </p:cNvGrpSpPr>
            <p:nvPr/>
          </p:nvGrpSpPr>
          <p:grpSpPr bwMode="auto">
            <a:xfrm>
              <a:off x="3343040" y="1201510"/>
              <a:ext cx="1700213" cy="1524000"/>
              <a:chOff x="624" y="2160"/>
              <a:chExt cx="1071" cy="960"/>
            </a:xfrm>
          </p:grpSpPr>
          <p:sp>
            <p:nvSpPr>
              <p:cNvPr id="33854" name="Line 18"/>
              <p:cNvSpPr>
                <a:spLocks noChangeShapeType="1"/>
              </p:cNvSpPr>
              <p:nvPr/>
            </p:nvSpPr>
            <p:spPr bwMode="auto">
              <a:xfrm>
                <a:off x="1104" y="2256"/>
                <a:ext cx="1" cy="864"/>
              </a:xfrm>
              <a:prstGeom prst="line">
                <a:avLst/>
              </a:prstGeom>
              <a:noFill/>
              <a:ln w="28575">
                <a:solidFill>
                  <a:schemeClr val="tx1"/>
                </a:solidFill>
                <a:round/>
                <a:headEnd/>
                <a:tailEnd/>
              </a:ln>
            </p:spPr>
            <p:txBody>
              <a:bodyPr/>
              <a:lstStyle/>
              <a:p>
                <a:endParaRPr lang="en-US"/>
              </a:p>
            </p:txBody>
          </p:sp>
          <p:sp>
            <p:nvSpPr>
              <p:cNvPr id="33855" name="Line 19"/>
              <p:cNvSpPr>
                <a:spLocks noChangeShapeType="1"/>
              </p:cNvSpPr>
              <p:nvPr/>
            </p:nvSpPr>
            <p:spPr bwMode="auto">
              <a:xfrm>
                <a:off x="624" y="2736"/>
                <a:ext cx="1008" cy="1"/>
              </a:xfrm>
              <a:prstGeom prst="line">
                <a:avLst/>
              </a:prstGeom>
              <a:noFill/>
              <a:ln w="19050">
                <a:solidFill>
                  <a:schemeClr val="tx1"/>
                </a:solidFill>
                <a:round/>
                <a:headEnd/>
                <a:tailEnd/>
              </a:ln>
            </p:spPr>
            <p:txBody>
              <a:bodyPr/>
              <a:lstStyle/>
              <a:p>
                <a:endParaRPr lang="en-US"/>
              </a:p>
            </p:txBody>
          </p:sp>
          <p:sp>
            <p:nvSpPr>
              <p:cNvPr id="33856" name="Line 20"/>
              <p:cNvSpPr>
                <a:spLocks noChangeShapeType="1"/>
              </p:cNvSpPr>
              <p:nvPr/>
            </p:nvSpPr>
            <p:spPr bwMode="auto">
              <a:xfrm flipV="1">
                <a:off x="1008" y="2640"/>
                <a:ext cx="1" cy="96"/>
              </a:xfrm>
              <a:prstGeom prst="line">
                <a:avLst/>
              </a:prstGeom>
              <a:noFill/>
              <a:ln w="9525">
                <a:solidFill>
                  <a:srgbClr val="CC0000"/>
                </a:solidFill>
                <a:round/>
                <a:headEnd/>
                <a:tailEnd type="triangle" w="med" len="med"/>
              </a:ln>
            </p:spPr>
            <p:txBody>
              <a:bodyPr/>
              <a:lstStyle/>
              <a:p>
                <a:endParaRPr lang="en-US"/>
              </a:p>
            </p:txBody>
          </p:sp>
          <p:sp>
            <p:nvSpPr>
              <p:cNvPr id="33857" name="Line 21"/>
              <p:cNvSpPr>
                <a:spLocks noChangeShapeType="1"/>
              </p:cNvSpPr>
              <p:nvPr/>
            </p:nvSpPr>
            <p:spPr bwMode="auto">
              <a:xfrm flipV="1">
                <a:off x="864" y="2544"/>
                <a:ext cx="1" cy="192"/>
              </a:xfrm>
              <a:prstGeom prst="line">
                <a:avLst/>
              </a:prstGeom>
              <a:noFill/>
              <a:ln w="9525">
                <a:solidFill>
                  <a:srgbClr val="CC0000"/>
                </a:solidFill>
                <a:round/>
                <a:headEnd/>
                <a:tailEnd type="triangle" w="med" len="med"/>
              </a:ln>
            </p:spPr>
            <p:txBody>
              <a:bodyPr/>
              <a:lstStyle/>
              <a:p>
                <a:endParaRPr lang="en-US"/>
              </a:p>
            </p:txBody>
          </p:sp>
          <p:sp>
            <p:nvSpPr>
              <p:cNvPr id="33858" name="Line 22"/>
              <p:cNvSpPr>
                <a:spLocks noChangeShapeType="1"/>
              </p:cNvSpPr>
              <p:nvPr/>
            </p:nvSpPr>
            <p:spPr bwMode="auto">
              <a:xfrm flipV="1">
                <a:off x="768" y="2448"/>
                <a:ext cx="1" cy="288"/>
              </a:xfrm>
              <a:prstGeom prst="line">
                <a:avLst/>
              </a:prstGeom>
              <a:noFill/>
              <a:ln w="9525">
                <a:solidFill>
                  <a:srgbClr val="CC0000"/>
                </a:solidFill>
                <a:round/>
                <a:headEnd/>
                <a:tailEnd type="triangle" w="med" len="med"/>
              </a:ln>
            </p:spPr>
            <p:txBody>
              <a:bodyPr/>
              <a:lstStyle/>
              <a:p>
                <a:endParaRPr lang="en-US"/>
              </a:p>
            </p:txBody>
          </p:sp>
          <p:sp>
            <p:nvSpPr>
              <p:cNvPr id="33859" name="Line 23"/>
              <p:cNvSpPr>
                <a:spLocks noChangeShapeType="1"/>
              </p:cNvSpPr>
              <p:nvPr/>
            </p:nvSpPr>
            <p:spPr bwMode="auto">
              <a:xfrm>
                <a:off x="1248" y="2736"/>
                <a:ext cx="1" cy="96"/>
              </a:xfrm>
              <a:prstGeom prst="line">
                <a:avLst/>
              </a:prstGeom>
              <a:noFill/>
              <a:ln w="9525">
                <a:solidFill>
                  <a:srgbClr val="CC0000"/>
                </a:solidFill>
                <a:round/>
                <a:headEnd/>
                <a:tailEnd type="triangle" w="med" len="med"/>
              </a:ln>
            </p:spPr>
            <p:txBody>
              <a:bodyPr/>
              <a:lstStyle/>
              <a:p>
                <a:endParaRPr lang="en-US"/>
              </a:p>
            </p:txBody>
          </p:sp>
          <p:sp>
            <p:nvSpPr>
              <p:cNvPr id="33860" name="Line 24"/>
              <p:cNvSpPr>
                <a:spLocks noChangeShapeType="1"/>
              </p:cNvSpPr>
              <p:nvPr/>
            </p:nvSpPr>
            <p:spPr bwMode="auto">
              <a:xfrm>
                <a:off x="1392" y="2736"/>
                <a:ext cx="1" cy="192"/>
              </a:xfrm>
              <a:prstGeom prst="line">
                <a:avLst/>
              </a:prstGeom>
              <a:noFill/>
              <a:ln w="9525">
                <a:solidFill>
                  <a:srgbClr val="CC0000"/>
                </a:solidFill>
                <a:round/>
                <a:headEnd/>
                <a:tailEnd type="triangle" w="med" len="med"/>
              </a:ln>
            </p:spPr>
            <p:txBody>
              <a:bodyPr/>
              <a:lstStyle/>
              <a:p>
                <a:endParaRPr lang="en-US"/>
              </a:p>
            </p:txBody>
          </p:sp>
          <p:sp>
            <p:nvSpPr>
              <p:cNvPr id="33861" name="Line 25"/>
              <p:cNvSpPr>
                <a:spLocks noChangeShapeType="1"/>
              </p:cNvSpPr>
              <p:nvPr/>
            </p:nvSpPr>
            <p:spPr bwMode="auto">
              <a:xfrm>
                <a:off x="1488" y="2736"/>
                <a:ext cx="1" cy="288"/>
              </a:xfrm>
              <a:prstGeom prst="line">
                <a:avLst/>
              </a:prstGeom>
              <a:noFill/>
              <a:ln w="9525">
                <a:solidFill>
                  <a:srgbClr val="CC0000"/>
                </a:solidFill>
                <a:round/>
                <a:headEnd/>
                <a:tailEnd type="triangle" w="med" len="med"/>
              </a:ln>
            </p:spPr>
            <p:txBody>
              <a:bodyPr/>
              <a:lstStyle/>
              <a:p>
                <a:endParaRPr lang="en-US"/>
              </a:p>
            </p:txBody>
          </p:sp>
          <p:sp>
            <p:nvSpPr>
              <p:cNvPr id="33862" name="Line 26"/>
              <p:cNvSpPr>
                <a:spLocks noChangeShapeType="1"/>
              </p:cNvSpPr>
              <p:nvPr/>
            </p:nvSpPr>
            <p:spPr bwMode="auto">
              <a:xfrm>
                <a:off x="624" y="2352"/>
                <a:ext cx="1008" cy="768"/>
              </a:xfrm>
              <a:prstGeom prst="line">
                <a:avLst/>
              </a:prstGeom>
              <a:noFill/>
              <a:ln w="9525">
                <a:solidFill>
                  <a:srgbClr val="CC0000"/>
                </a:solidFill>
                <a:round/>
                <a:headEnd/>
                <a:tailEnd/>
              </a:ln>
            </p:spPr>
            <p:txBody>
              <a:bodyPr/>
              <a:lstStyle/>
              <a:p>
                <a:endParaRPr lang="en-US"/>
              </a:p>
            </p:txBody>
          </p:sp>
        </p:grpSp>
        <p:pic>
          <p:nvPicPr>
            <p:cNvPr id="33832" name="Object 2"/>
            <p:cNvPicPr>
              <a:picLocks noChangeAspect="1" noChangeArrowheads="1"/>
            </p:cNvPicPr>
            <p:nvPr/>
          </p:nvPicPr>
          <p:blipFill>
            <a:blip r:embed="rId4" cstate="print"/>
            <a:srcRect/>
            <a:stretch>
              <a:fillRect/>
            </a:stretch>
          </p:blipFill>
          <p:spPr bwMode="auto">
            <a:xfrm>
              <a:off x="4181240" y="1201510"/>
              <a:ext cx="360363" cy="433387"/>
            </a:xfrm>
            <a:prstGeom prst="rect">
              <a:avLst/>
            </a:prstGeom>
            <a:noFill/>
            <a:ln w="9525">
              <a:noFill/>
              <a:miter lim="800000"/>
              <a:headEnd/>
              <a:tailEnd/>
            </a:ln>
          </p:spPr>
        </p:pic>
        <p:pic>
          <p:nvPicPr>
            <p:cNvPr id="33833" name="Object 3"/>
            <p:cNvPicPr>
              <a:picLocks noChangeAspect="1" noChangeArrowheads="1"/>
            </p:cNvPicPr>
            <p:nvPr/>
          </p:nvPicPr>
          <p:blipFill>
            <a:blip r:embed="rId5" cstate="print"/>
            <a:srcRect/>
            <a:stretch>
              <a:fillRect/>
            </a:stretch>
          </p:blipFill>
          <p:spPr bwMode="auto">
            <a:xfrm>
              <a:off x="4779728" y="2092097"/>
              <a:ext cx="263525" cy="311150"/>
            </a:xfrm>
            <a:prstGeom prst="rect">
              <a:avLst/>
            </a:prstGeom>
            <a:noFill/>
            <a:ln w="9525">
              <a:noFill/>
              <a:miter lim="800000"/>
              <a:headEnd/>
              <a:tailEnd/>
            </a:ln>
          </p:spPr>
        </p:pic>
      </p:grpSp>
      <p:sp>
        <p:nvSpPr>
          <p:cNvPr id="95" name="Right Arrow 94"/>
          <p:cNvSpPr/>
          <p:nvPr/>
        </p:nvSpPr>
        <p:spPr>
          <a:xfrm>
            <a:off x="4994455" y="1777585"/>
            <a:ext cx="691290" cy="460860"/>
          </a:xfrm>
          <a:prstGeom prst="rightArrow">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203779" name="Object 3"/>
          <p:cNvGraphicFramePr>
            <a:graphicFrameLocks noChangeAspect="1"/>
          </p:cNvGraphicFramePr>
          <p:nvPr/>
        </p:nvGraphicFramePr>
        <p:xfrm>
          <a:off x="6377035" y="2315255"/>
          <a:ext cx="1485900" cy="795337"/>
        </p:xfrm>
        <a:graphic>
          <a:graphicData uri="http://schemas.openxmlformats.org/presentationml/2006/ole">
            <mc:AlternateContent xmlns:mc="http://schemas.openxmlformats.org/markup-compatibility/2006">
              <mc:Choice xmlns:v="urn:schemas-microsoft-com:vml" Requires="v">
                <p:oleObj spid="_x0000_s424967" name="Equation" r:id="rId6" imgW="736560" imgH="393480" progId="Equation.DSMT4">
                  <p:embed/>
                </p:oleObj>
              </mc:Choice>
              <mc:Fallback>
                <p:oleObj name="Equation" r:id="rId6" imgW="73656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7035" y="2315255"/>
                        <a:ext cx="1485900"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 name="Text Box 74"/>
          <p:cNvSpPr txBox="1">
            <a:spLocks noChangeArrowheads="1"/>
          </p:cNvSpPr>
          <p:nvPr/>
        </p:nvSpPr>
        <p:spPr bwMode="auto">
          <a:xfrm>
            <a:off x="6108200" y="3121760"/>
            <a:ext cx="2057400" cy="396875"/>
          </a:xfrm>
          <a:prstGeom prst="rect">
            <a:avLst/>
          </a:prstGeom>
          <a:noFill/>
          <a:ln w="9525">
            <a:noFill/>
            <a:miter lim="800000"/>
            <a:headEnd/>
            <a:tailEnd/>
          </a:ln>
        </p:spPr>
        <p:txBody>
          <a:bodyPr>
            <a:spAutoFit/>
          </a:bodyPr>
          <a:lstStyle/>
          <a:p>
            <a:pPr algn="ctr">
              <a:spcBef>
                <a:spcPct val="50000"/>
              </a:spcBef>
            </a:pPr>
            <a:r>
              <a:rPr lang="en-US" sz="2000" dirty="0" smtClean="0">
                <a:latin typeface="+mn-lt"/>
              </a:rPr>
              <a:t>Defocusing!</a:t>
            </a:r>
            <a:endParaRPr lang="en-US" sz="2000" dirty="0">
              <a:latin typeface="+mn-lt"/>
            </a:endParaRPr>
          </a:p>
        </p:txBody>
      </p:sp>
      <p:sp>
        <p:nvSpPr>
          <p:cNvPr id="98" name="TextBox 97"/>
          <p:cNvSpPr txBox="1"/>
          <p:nvPr/>
        </p:nvSpPr>
        <p:spPr>
          <a:xfrm>
            <a:off x="846715" y="3544215"/>
            <a:ext cx="7565785" cy="830997"/>
          </a:xfrm>
          <a:prstGeom prst="rect">
            <a:avLst/>
          </a:prstGeom>
          <a:noFill/>
        </p:spPr>
        <p:txBody>
          <a:bodyPr wrap="square" rtlCol="0">
            <a:spAutoFit/>
          </a:bodyPr>
          <a:lstStyle/>
          <a:p>
            <a:r>
              <a:rPr lang="en-US" sz="2400" dirty="0" smtClean="0"/>
              <a:t>Luckily, if we place equal and opposite pairs of lenses, there will be a net focusing </a:t>
            </a:r>
            <a:r>
              <a:rPr lang="en-US" sz="2400" i="1" dirty="0" smtClean="0"/>
              <a:t>regardless of the order</a:t>
            </a:r>
            <a:r>
              <a:rPr lang="en-US" sz="2400" dirty="0" smtClean="0"/>
              <a:t>.</a:t>
            </a:r>
            <a:endParaRPr lang="en-US" sz="2400" dirty="0"/>
          </a:p>
        </p:txBody>
      </p:sp>
      <p:sp>
        <p:nvSpPr>
          <p:cNvPr id="60" name="Date Placeholder 59"/>
          <p:cNvSpPr>
            <a:spLocks noGrp="1"/>
          </p:cNvSpPr>
          <p:nvPr>
            <p:ph type="dt" sz="half" idx="10"/>
          </p:nvPr>
        </p:nvSpPr>
        <p:spPr/>
        <p:txBody>
          <a:bodyPr/>
          <a:lstStyle/>
          <a:p>
            <a:pPr>
              <a:defRPr/>
            </a:pPr>
            <a:r>
              <a:rPr lang="en-US" smtClean="0"/>
              <a:t>USPAS, Ft. Collins, CO June 13-24, 2016</a:t>
            </a:r>
            <a:endParaRPr lang="en-US" dirty="0"/>
          </a:p>
        </p:txBody>
      </p:sp>
      <p:sp>
        <p:nvSpPr>
          <p:cNvPr id="61" name="Slide Number Placeholder 60"/>
          <p:cNvSpPr>
            <a:spLocks noGrp="1"/>
          </p:cNvSpPr>
          <p:nvPr>
            <p:ph type="sldNum" sz="quarter" idx="12"/>
          </p:nvPr>
        </p:nvSpPr>
        <p:spPr/>
        <p:txBody>
          <a:bodyPr/>
          <a:lstStyle/>
          <a:p>
            <a:pPr>
              <a:defRPr/>
            </a:pPr>
            <a:fld id="{98CB3B5A-5052-4940-8887-DC0AFF3E24EA}" type="slidenum">
              <a:rPr lang="en-US" smtClean="0"/>
              <a:pPr>
                <a:defRPr/>
              </a:pPr>
              <a:t>4</a:t>
            </a:fld>
            <a:endParaRPr lang="en-US"/>
          </a:p>
        </p:txBody>
      </p:sp>
      <p:sp>
        <p:nvSpPr>
          <p:cNvPr id="62" name="Footer Placeholder 61"/>
          <p:cNvSpPr>
            <a:spLocks noGrp="1"/>
          </p:cNvSpPr>
          <p:nvPr>
            <p:ph type="ftr" sz="quarter" idx="11"/>
          </p:nvPr>
        </p:nvSpPr>
        <p:spPr/>
        <p:txBody>
          <a:bodyPr/>
          <a:lstStyle/>
          <a:p>
            <a:pPr>
              <a:defRPr/>
            </a:pPr>
            <a:r>
              <a:rPr lang="fr-FR" smtClean="0"/>
              <a:t>E. Prebys - Accelerator Fundamentals, Transverse Motion</a:t>
            </a:r>
            <a:endParaRPr lang="en-US"/>
          </a:p>
        </p:txBody>
      </p:sp>
    </p:spTree>
    <p:extLst>
      <p:ext uri="{BB962C8B-B14F-4D97-AF65-F5344CB8AC3E}">
        <p14:creationId xmlns:p14="http://schemas.microsoft.com/office/powerpoint/2010/main" val="106815421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3276600" y="2134071"/>
            <a:ext cx="5562600" cy="4419129"/>
          </a:xfrm>
          <a:prstGeom prst="rect">
            <a:avLst/>
          </a:prstGeom>
        </p:spPr>
      </p:pic>
      <p:sp>
        <p:nvSpPr>
          <p:cNvPr id="2" name="Title 1"/>
          <p:cNvSpPr>
            <a:spLocks noGrp="1"/>
          </p:cNvSpPr>
          <p:nvPr>
            <p:ph type="title"/>
          </p:nvPr>
        </p:nvSpPr>
        <p:spPr>
          <a:xfrm>
            <a:off x="457200" y="152400"/>
            <a:ext cx="8371114" cy="507274"/>
          </a:xfrm>
        </p:spPr>
        <p:txBody>
          <a:bodyPr/>
          <a:lstStyle/>
          <a:p>
            <a:r>
              <a:rPr lang="en-US" dirty="0" smtClean="0"/>
              <a:t>Example: Fermilab Main Ring</a:t>
            </a:r>
            <a:endParaRPr lang="en-US" dirty="0"/>
          </a:p>
        </p:txBody>
      </p:sp>
      <p:sp>
        <p:nvSpPr>
          <p:cNvPr id="10" name="Content Placeholder 9"/>
          <p:cNvSpPr>
            <a:spLocks noGrp="1"/>
          </p:cNvSpPr>
          <p:nvPr>
            <p:ph sz="half" idx="1"/>
          </p:nvPr>
        </p:nvSpPr>
        <p:spPr>
          <a:xfrm>
            <a:off x="533400" y="1066800"/>
            <a:ext cx="6172200" cy="5146449"/>
          </a:xfrm>
        </p:spPr>
        <p:txBody>
          <a:bodyPr/>
          <a:lstStyle/>
          <a:p>
            <a:r>
              <a:rPr lang="en-US" sz="1800" dirty="0" smtClean="0"/>
              <a:t>First “separated function” lattice</a:t>
            </a:r>
          </a:p>
          <a:p>
            <a:r>
              <a:rPr lang="en-US" sz="1800" dirty="0" smtClean="0"/>
              <a:t>1 km in radius</a:t>
            </a:r>
          </a:p>
          <a:p>
            <a:r>
              <a:rPr lang="en-US" sz="1800" dirty="0" smtClean="0"/>
              <a:t>First </a:t>
            </a:r>
            <a:r>
              <a:rPr lang="en-US" sz="1800" dirty="0"/>
              <a:t>a</a:t>
            </a:r>
            <a:r>
              <a:rPr lang="en-US" sz="1800" dirty="0" smtClean="0"/>
              <a:t>ccelerated protons from 8 to 400 </a:t>
            </a:r>
            <a:r>
              <a:rPr lang="en-US" sz="1800" dirty="0" err="1" smtClean="0"/>
              <a:t>GeV</a:t>
            </a:r>
            <a:r>
              <a:rPr lang="en-US" sz="1800" dirty="0" smtClean="0"/>
              <a:t> in 1972</a:t>
            </a:r>
            <a:endParaRPr lang="en-US" sz="1800" dirty="0"/>
          </a:p>
        </p:txBody>
      </p:sp>
      <p:sp>
        <p:nvSpPr>
          <p:cNvPr id="3" name="Date Placeholder 2"/>
          <p:cNvSpPr>
            <a:spLocks noGrp="1"/>
          </p:cNvSpPr>
          <p:nvPr>
            <p:ph type="dt" sz="half" idx="10"/>
          </p:nvPr>
        </p:nvSpPr>
        <p:spPr/>
        <p:txBody>
          <a:bodyPr/>
          <a:lstStyle/>
          <a:p>
            <a:pPr>
              <a:defRPr/>
            </a:pPr>
            <a:r>
              <a:rPr lang="en-US" smtClean="0"/>
              <a:t>USPAS, Ft. Collins, CO June 13-24, 2016</a:t>
            </a:r>
            <a:endParaRPr lang="en-US" dirty="0"/>
          </a:p>
        </p:txBody>
      </p:sp>
      <p:sp>
        <p:nvSpPr>
          <p:cNvPr id="4" name="Footer Placeholder 3"/>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40</a:t>
            </a:fld>
            <a:endParaRPr lang="en-US"/>
          </a:p>
        </p:txBody>
      </p:sp>
      <p:pic>
        <p:nvPicPr>
          <p:cNvPr id="7" name="Picture 6" descr="cover.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3400" y="2438400"/>
            <a:ext cx="2590800" cy="3356686"/>
          </a:xfrm>
          <a:prstGeom prst="rect">
            <a:avLst/>
          </a:prstGeom>
        </p:spPr>
      </p:pic>
      <p:sp>
        <p:nvSpPr>
          <p:cNvPr id="9" name="TextBox 8"/>
          <p:cNvSpPr txBox="1"/>
          <p:nvPr/>
        </p:nvSpPr>
        <p:spPr>
          <a:xfrm>
            <a:off x="685800" y="5257800"/>
            <a:ext cx="914400" cy="369332"/>
          </a:xfrm>
          <a:prstGeom prst="rect">
            <a:avLst/>
          </a:prstGeom>
          <a:solidFill>
            <a:schemeClr val="bg1"/>
          </a:solidFill>
        </p:spPr>
        <p:txBody>
          <a:bodyPr wrap="square" rtlCol="0">
            <a:spAutoFit/>
          </a:bodyPr>
          <a:lstStyle/>
          <a:p>
            <a:r>
              <a:rPr lang="en-US" sz="1800" dirty="0" smtClean="0">
                <a:solidFill>
                  <a:srgbClr val="C00000"/>
                </a:solidFill>
                <a:latin typeface="+mn-lt"/>
              </a:rPr>
              <a:t>1968</a:t>
            </a:r>
          </a:p>
        </p:txBody>
      </p:sp>
      <p:sp>
        <p:nvSpPr>
          <p:cNvPr id="12" name="Right Arrow 11"/>
          <p:cNvSpPr/>
          <p:nvPr/>
        </p:nvSpPr>
        <p:spPr>
          <a:xfrm>
            <a:off x="3505200" y="3352800"/>
            <a:ext cx="838200" cy="457200"/>
          </a:xfrm>
          <a:prstGeom prst="rightArrow">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9000" y="4419600"/>
            <a:ext cx="2667000" cy="990600"/>
          </a:xfrm>
          <a:prstGeom prst="ellipse">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559134" y="15037"/>
            <a:ext cx="3621985" cy="1605941"/>
          </a:xfrm>
          <a:prstGeom prst="rect">
            <a:avLst/>
          </a:prstGeom>
        </p:spPr>
      </p:pic>
    </p:spTree>
    <p:extLst>
      <p:ext uri="{BB962C8B-B14F-4D97-AF65-F5344CB8AC3E}">
        <p14:creationId xmlns:p14="http://schemas.microsoft.com/office/powerpoint/2010/main" val="428058335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Parameters</a:t>
            </a:r>
            <a:endParaRPr lang="en-US" dirty="0"/>
          </a:p>
        </p:txBody>
      </p:sp>
      <p:sp>
        <p:nvSpPr>
          <p:cNvPr id="19" name="Content Placeholder 18"/>
          <p:cNvSpPr>
            <a:spLocks noGrp="1"/>
          </p:cNvSpPr>
          <p:nvPr>
            <p:ph idx="1"/>
          </p:nvPr>
        </p:nvSpPr>
        <p:spPr>
          <a:xfrm>
            <a:off x="503776" y="690226"/>
            <a:ext cx="8251825" cy="3937314"/>
          </a:xfrm>
        </p:spPr>
        <p:txBody>
          <a:bodyPr/>
          <a:lstStyle/>
          <a:p>
            <a:r>
              <a:rPr lang="en-US" dirty="0" smtClean="0"/>
              <a:t>The Main Ring accelerated protons from kinetic energy of 8 to 400 </a:t>
            </a:r>
            <a:r>
              <a:rPr lang="en-US" dirty="0" err="1" smtClean="0"/>
              <a:t>GeV</a:t>
            </a:r>
            <a:r>
              <a:rPr lang="en-US" dirty="0" smtClean="0"/>
              <a:t>*</a:t>
            </a:r>
            <a:endParaRPr lang="en-US" dirty="0"/>
          </a:p>
        </p:txBody>
      </p:sp>
      <p:sp>
        <p:nvSpPr>
          <p:cNvPr id="3" name="Date Placeholder 2"/>
          <p:cNvSpPr>
            <a:spLocks noGrp="1"/>
          </p:cNvSpPr>
          <p:nvPr>
            <p:ph type="dt" sz="half" idx="10"/>
          </p:nvPr>
        </p:nvSpPr>
        <p:spPr/>
        <p:txBody>
          <a:bodyPr/>
          <a:lstStyle/>
          <a:p>
            <a:pPr>
              <a:defRPr/>
            </a:pPr>
            <a:r>
              <a:rPr lang="en-US" smtClean="0"/>
              <a:t>USPAS, Ft. Collins, CO June 13-24, 2016</a:t>
            </a:r>
            <a:endParaRPr lang="en-US" dirty="0"/>
          </a:p>
        </p:txBody>
      </p:sp>
      <p:sp>
        <p:nvSpPr>
          <p:cNvPr id="4" name="Footer Placeholder 3"/>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41</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786462900"/>
              </p:ext>
            </p:extLst>
          </p:nvPr>
        </p:nvGraphicFramePr>
        <p:xfrm>
          <a:off x="1108177" y="1844781"/>
          <a:ext cx="6985235" cy="2855655"/>
        </p:xfrm>
        <a:graphic>
          <a:graphicData uri="http://schemas.openxmlformats.org/drawingml/2006/table">
            <a:tbl>
              <a:tblPr/>
              <a:tblGrid>
                <a:gridCol w="1382864"/>
                <a:gridCol w="1244380"/>
                <a:gridCol w="1555758"/>
                <a:gridCol w="1295265"/>
                <a:gridCol w="1506968"/>
              </a:tblGrid>
              <a:tr h="317295">
                <a:tc>
                  <a:txBody>
                    <a:bodyPr/>
                    <a:lstStyle/>
                    <a:p>
                      <a:pPr algn="ctr" fontAlgn="b"/>
                      <a:r>
                        <a:rPr lang="en-US" sz="1800" b="1" i="0" u="none" strike="noStrike" dirty="0" smtClean="0">
                          <a:solidFill>
                            <a:srgbClr val="000000"/>
                          </a:solidFill>
                          <a:effectLst/>
                          <a:latin typeface="Calibri"/>
                        </a:rPr>
                        <a:t>Parameter</a:t>
                      </a:r>
                      <a:endParaRPr lang="en-US" sz="1800" b="1" i="0" u="none" strike="noStrike" dirty="0">
                        <a:solidFill>
                          <a:srgbClr val="000000"/>
                        </a:solidFill>
                        <a:effectLst/>
                        <a:latin typeface="Calibri"/>
                      </a:endParaRPr>
                    </a:p>
                  </a:txBody>
                  <a:tcPr marL="0" marR="0" marT="0" marB="0" anchor="b">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800" b="1" i="0" u="none" strike="noStrike" dirty="0" smtClean="0">
                          <a:solidFill>
                            <a:srgbClr val="000000"/>
                          </a:solidFill>
                          <a:effectLst/>
                          <a:latin typeface="Calibri"/>
                        </a:rPr>
                        <a:t>Symbol</a:t>
                      </a:r>
                      <a:endParaRPr lang="en-US" sz="1800" b="1" i="0" u="none" strike="noStrike" dirty="0">
                        <a:solidFill>
                          <a:srgbClr val="000000"/>
                        </a:solidFill>
                        <a:effectLst/>
                        <a:latin typeface="Calibri"/>
                      </a:endParaRPr>
                    </a:p>
                  </a:txBody>
                  <a:tcPr marL="0" marR="0" marT="0" marB="0" anchor="b">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Equation</a:t>
                      </a:r>
                    </a:p>
                  </a:txBody>
                  <a:tcPr marL="0" marR="0" marT="0" marB="0" anchor="b">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Injection</a:t>
                      </a:r>
                    </a:p>
                  </a:txBody>
                  <a:tcPr marL="0" marR="0" marT="0" marB="0" anchor="b">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Extraction</a:t>
                      </a:r>
                    </a:p>
                  </a:txBody>
                  <a:tcPr marL="0" marR="0" marT="0" marB="0" anchor="b">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317295">
                <a:tc>
                  <a:txBody>
                    <a:bodyPr/>
                    <a:lstStyle/>
                    <a:p>
                      <a:pPr algn="ctr" fontAlgn="b"/>
                      <a:r>
                        <a:rPr lang="en-US" sz="1600" b="0" i="0" u="none" strike="noStrike" dirty="0" smtClean="0">
                          <a:solidFill>
                            <a:srgbClr val="000000"/>
                          </a:solidFill>
                          <a:effectLst/>
                          <a:latin typeface="Calibri"/>
                        </a:rPr>
                        <a:t>proton mass</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m [</a:t>
                      </a:r>
                      <a:r>
                        <a:rPr lang="en-US" sz="1600" b="0" i="0" u="none" strike="noStrike" dirty="0" err="1">
                          <a:solidFill>
                            <a:srgbClr val="000000"/>
                          </a:solidFill>
                          <a:effectLst/>
                          <a:latin typeface="Calibri"/>
                        </a:rPr>
                        <a:t>GeV</a:t>
                      </a:r>
                      <a:r>
                        <a:rPr lang="en-US" sz="1600" b="0" i="0" u="none" strike="noStrike" dirty="0">
                          <a:solidFill>
                            <a:srgbClr val="000000"/>
                          </a:solidFill>
                          <a:effectLst/>
                          <a:latin typeface="Calibri"/>
                        </a:rPr>
                        <a:t>/c</a:t>
                      </a:r>
                      <a:r>
                        <a:rPr lang="en-US" sz="1600" b="0" i="0" u="none" strike="noStrike" baseline="30000" dirty="0">
                          <a:solidFill>
                            <a:srgbClr val="000000"/>
                          </a:solidFill>
                          <a:effectLst/>
                          <a:latin typeface="Calibri"/>
                        </a:rPr>
                        <a:t>2</a:t>
                      </a:r>
                      <a:r>
                        <a:rPr lang="en-US" sz="1600" b="0" i="0" u="none" strike="noStrike" dirty="0">
                          <a:solidFill>
                            <a:srgbClr val="000000"/>
                          </a:solidFill>
                          <a:effectLst/>
                          <a:latin typeface="Calibri"/>
                        </a:rPr>
                        <a:t>]</a:t>
                      </a: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gridSpan="2">
                  <a:txBody>
                    <a:bodyPr/>
                    <a:lstStyle/>
                    <a:p>
                      <a:pPr algn="ctr" fontAlgn="b"/>
                      <a:r>
                        <a:rPr lang="en-US" sz="1600" b="0" i="0" u="none" strike="noStrike" dirty="0" smtClean="0">
                          <a:solidFill>
                            <a:srgbClr val="000000"/>
                          </a:solidFill>
                          <a:effectLst/>
                          <a:latin typeface="Calibri"/>
                        </a:rPr>
                        <a:t>0.93827</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pPr algn="ctr" fontAlgn="b"/>
                      <a:endParaRPr lang="en-US" sz="1600" b="0" i="0" u="none" strike="noStrike" dirty="0">
                        <a:solidFill>
                          <a:srgbClr val="000000"/>
                        </a:solidFill>
                        <a:effectLst/>
                        <a:latin typeface="Calibri"/>
                      </a:endParaRPr>
                    </a:p>
                  </a:txBody>
                  <a:tcPr marL="0" marR="0" marT="0" marB="0" anchor="b">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317295">
                <a:tc>
                  <a:txBody>
                    <a:bodyPr/>
                    <a:lstStyle/>
                    <a:p>
                      <a:pPr algn="ctr" fontAlgn="b"/>
                      <a:r>
                        <a:rPr lang="en-US" sz="1600" b="0" i="0" u="none" strike="noStrike" dirty="0" smtClean="0">
                          <a:solidFill>
                            <a:srgbClr val="000000"/>
                          </a:solidFill>
                          <a:effectLst/>
                          <a:latin typeface="Calibri"/>
                        </a:rPr>
                        <a:t>kinetic energy</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K [</a:t>
                      </a:r>
                      <a:r>
                        <a:rPr lang="en-US" sz="1600" b="0" i="0" u="none" strike="noStrike" dirty="0" err="1">
                          <a:solidFill>
                            <a:srgbClr val="000000"/>
                          </a:solidFill>
                          <a:effectLst/>
                          <a:latin typeface="Calibri"/>
                        </a:rPr>
                        <a:t>GeV</a:t>
                      </a:r>
                      <a:r>
                        <a:rPr lang="en-US" sz="1600" b="0" i="0" u="none" strike="noStrike" dirty="0">
                          <a:solidFill>
                            <a:srgbClr val="000000"/>
                          </a:solidFill>
                          <a:effectLst/>
                          <a:latin typeface="Calibri"/>
                        </a:rPr>
                        <a:t>]</a:t>
                      </a: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8</a:t>
                      </a: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400</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317295">
                <a:tc>
                  <a:txBody>
                    <a:bodyPr/>
                    <a:lstStyle/>
                    <a:p>
                      <a:pPr algn="ctr" fontAlgn="b"/>
                      <a:r>
                        <a:rPr lang="en-US" sz="1600" b="0" i="0" u="none" strike="noStrike" dirty="0" smtClean="0">
                          <a:solidFill>
                            <a:srgbClr val="000000"/>
                          </a:solidFill>
                          <a:effectLst/>
                          <a:latin typeface="Calibri"/>
                        </a:rPr>
                        <a:t>total energy</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E [GeV]</a:t>
                      </a: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8.93827</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400.93827</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317295">
                <a:tc>
                  <a:txBody>
                    <a:bodyPr/>
                    <a:lstStyle/>
                    <a:p>
                      <a:pPr algn="ctr" fontAlgn="b"/>
                      <a:r>
                        <a:rPr lang="en-US" sz="1600" b="0" i="0" u="none" strike="noStrike" dirty="0" smtClean="0">
                          <a:solidFill>
                            <a:srgbClr val="000000"/>
                          </a:solidFill>
                          <a:effectLst/>
                          <a:latin typeface="Calibri"/>
                        </a:rPr>
                        <a:t>momentum</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p [GeV/c]</a:t>
                      </a: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8.88888</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400.93717</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317295">
                <a:tc>
                  <a:txBody>
                    <a:bodyPr/>
                    <a:lstStyle/>
                    <a:p>
                      <a:pPr algn="ctr" fontAlgn="b"/>
                      <a:r>
                        <a:rPr lang="en-US" sz="1600" b="0" i="0" u="none" strike="noStrike" dirty="0" smtClean="0">
                          <a:solidFill>
                            <a:srgbClr val="000000"/>
                          </a:solidFill>
                          <a:effectLst/>
                          <a:latin typeface="Calibri"/>
                        </a:rPr>
                        <a:t>rel.</a:t>
                      </a:r>
                      <a:r>
                        <a:rPr lang="en-US" sz="1600" b="0" i="0" u="none" strike="noStrike" baseline="0" dirty="0" smtClean="0">
                          <a:solidFill>
                            <a:srgbClr val="000000"/>
                          </a:solidFill>
                          <a:effectLst/>
                          <a:latin typeface="Calibri"/>
                        </a:rPr>
                        <a:t> beta</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l-GR" sz="1600" b="0" i="0" u="none" strike="noStrike" dirty="0" smtClean="0">
                          <a:solidFill>
                            <a:srgbClr val="000000"/>
                          </a:solidFill>
                          <a:effectLst/>
                          <a:latin typeface="Calibri"/>
                        </a:rPr>
                        <a:t>β</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0.994475</a:t>
                      </a: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0.999997</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317295">
                <a:tc>
                  <a:txBody>
                    <a:bodyPr/>
                    <a:lstStyle/>
                    <a:p>
                      <a:pPr algn="ctr" fontAlgn="b"/>
                      <a:r>
                        <a:rPr lang="en-US" sz="1600" b="0" i="0" u="none" strike="noStrike" dirty="0" smtClean="0">
                          <a:solidFill>
                            <a:srgbClr val="000000"/>
                          </a:solidFill>
                          <a:effectLst/>
                          <a:latin typeface="Calibri"/>
                        </a:rPr>
                        <a:t>rel. gamma</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l-GR" sz="1600" b="0" i="0" u="none" strike="noStrike" dirty="0" smtClean="0">
                          <a:solidFill>
                            <a:srgbClr val="000000"/>
                          </a:solidFill>
                          <a:effectLst/>
                          <a:latin typeface="Calibri"/>
                        </a:rPr>
                        <a:t>γ</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9.5263</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427.3156</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317295">
                <a:tc>
                  <a:txBody>
                    <a:bodyPr/>
                    <a:lstStyle/>
                    <a:p>
                      <a:pPr algn="ctr" fontAlgn="b"/>
                      <a:r>
                        <a:rPr lang="en-US" sz="1600" b="0" i="0" u="none" strike="noStrike" dirty="0" smtClean="0">
                          <a:solidFill>
                            <a:srgbClr val="000000"/>
                          </a:solidFill>
                          <a:effectLst/>
                          <a:latin typeface="Calibri"/>
                        </a:rPr>
                        <a:t>beta-gamma</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l-GR" sz="1600" b="0" i="0" u="none" strike="noStrike" dirty="0" smtClean="0">
                          <a:solidFill>
                            <a:srgbClr val="000000"/>
                          </a:solidFill>
                          <a:effectLst/>
                          <a:latin typeface="Calibri"/>
                        </a:rPr>
                        <a:t>βγ</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l-GR" sz="1600" b="0" i="0" u="none" strike="noStrike" dirty="0" smtClean="0">
                          <a:solidFill>
                            <a:srgbClr val="000000"/>
                          </a:solidFill>
                          <a:effectLst/>
                          <a:latin typeface="Calibri"/>
                        </a:rPr>
                        <a:t>9.4736</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l-GR" sz="1600" b="0" i="0" u="none" strike="noStrike" dirty="0" smtClean="0">
                          <a:solidFill>
                            <a:srgbClr val="000000"/>
                          </a:solidFill>
                          <a:effectLst/>
                          <a:latin typeface="Calibri"/>
                        </a:rPr>
                        <a:t>427.3144</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317295">
                <a:tc>
                  <a:txBody>
                    <a:bodyPr/>
                    <a:lstStyle/>
                    <a:p>
                      <a:pPr algn="ctr" fontAlgn="b"/>
                      <a:r>
                        <a:rPr lang="en-US" sz="1600" b="0" i="0" u="none" strike="noStrike" dirty="0" smtClean="0">
                          <a:solidFill>
                            <a:srgbClr val="000000"/>
                          </a:solidFill>
                          <a:effectLst/>
                          <a:latin typeface="Calibri"/>
                        </a:rPr>
                        <a:t>rigidity</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l-GR" sz="1600" b="0" i="0" u="none" strike="noStrike" dirty="0" smtClean="0">
                          <a:solidFill>
                            <a:srgbClr val="000000"/>
                          </a:solidFill>
                          <a:effectLst/>
                          <a:latin typeface="Calibri"/>
                        </a:rPr>
                        <a:t>(</a:t>
                      </a:r>
                      <a:r>
                        <a:rPr lang="en-US" sz="1600" b="0" i="0" u="none" strike="noStrike" dirty="0" smtClean="0">
                          <a:solidFill>
                            <a:srgbClr val="000000"/>
                          </a:solidFill>
                          <a:effectLst/>
                          <a:latin typeface="Calibri"/>
                        </a:rPr>
                        <a:t>B</a:t>
                      </a:r>
                      <a:r>
                        <a:rPr lang="el-GR" sz="1600" b="0" i="0" u="none" strike="noStrike" dirty="0" smtClean="0">
                          <a:solidFill>
                            <a:srgbClr val="000000"/>
                          </a:solidFill>
                          <a:effectLst/>
                          <a:latin typeface="Calibri"/>
                        </a:rPr>
                        <a:t>ρ) </a:t>
                      </a:r>
                      <a:r>
                        <a:rPr lang="en-US" sz="1600" b="0" i="0" u="none" strike="noStrike" dirty="0" smtClean="0">
                          <a:solidFill>
                            <a:srgbClr val="000000"/>
                          </a:solidFill>
                          <a:effectLst/>
                          <a:latin typeface="Calibri"/>
                        </a:rPr>
                        <a:t>[</a:t>
                      </a:r>
                      <a:r>
                        <a:rPr lang="en-US" sz="1600" b="0" i="0" u="none" strike="noStrike" dirty="0">
                          <a:solidFill>
                            <a:srgbClr val="000000"/>
                          </a:solidFill>
                          <a:effectLst/>
                          <a:latin typeface="Calibri"/>
                        </a:rPr>
                        <a:t>T-m]</a:t>
                      </a: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29.65</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1337.39</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bl>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46457032"/>
              </p:ext>
            </p:extLst>
          </p:nvPr>
        </p:nvGraphicFramePr>
        <p:xfrm>
          <a:off x="4186005" y="2801552"/>
          <a:ext cx="746760" cy="266700"/>
        </p:xfrm>
        <a:graphic>
          <a:graphicData uri="http://schemas.openxmlformats.org/presentationml/2006/ole">
            <mc:AlternateContent xmlns:mc="http://schemas.openxmlformats.org/markup-compatibility/2006">
              <mc:Choice xmlns:v="urn:schemas-microsoft-com:vml" Requires="v">
                <p:oleObj spid="_x0000_s486420" name="Equation" r:id="rId3" imgW="520920" imgH="182520" progId="">
                  <p:embed/>
                </p:oleObj>
              </mc:Choice>
              <mc:Fallback>
                <p:oleObj name="Equation" r:id="rId3" imgW="520920" imgH="1825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005" y="2801552"/>
                        <a:ext cx="74676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85464981"/>
              </p:ext>
            </p:extLst>
          </p:nvPr>
        </p:nvGraphicFramePr>
        <p:xfrm>
          <a:off x="4118080" y="3075478"/>
          <a:ext cx="889000" cy="355600"/>
        </p:xfrm>
        <a:graphic>
          <a:graphicData uri="http://schemas.openxmlformats.org/presentationml/2006/ole">
            <mc:AlternateContent xmlns:mc="http://schemas.openxmlformats.org/markup-compatibility/2006">
              <mc:Choice xmlns:v="urn:schemas-microsoft-com:vml" Requires="v">
                <p:oleObj spid="_x0000_s486421" name="Equation" r:id="rId5" imgW="877680" imgH="347400" progId="">
                  <p:embed/>
                </p:oleObj>
              </mc:Choice>
              <mc:Fallback>
                <p:oleObj name="Equation" r:id="rId5" imgW="877680" imgH="3474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8080" y="3075478"/>
                        <a:ext cx="889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146955193"/>
              </p:ext>
            </p:extLst>
          </p:nvPr>
        </p:nvGraphicFramePr>
        <p:xfrm>
          <a:off x="4152342" y="3419827"/>
          <a:ext cx="749300" cy="328613"/>
        </p:xfrm>
        <a:graphic>
          <a:graphicData uri="http://schemas.openxmlformats.org/presentationml/2006/ole">
            <mc:AlternateContent xmlns:mc="http://schemas.openxmlformats.org/markup-compatibility/2006">
              <mc:Choice xmlns:v="urn:schemas-microsoft-com:vml" Requires="v">
                <p:oleObj spid="_x0000_s486422" name="Equation" r:id="rId7" imgW="511920" imgH="219240" progId="">
                  <p:embed/>
                </p:oleObj>
              </mc:Choice>
              <mc:Fallback>
                <p:oleObj name="Equation" r:id="rId7" imgW="511920" imgH="21924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2342" y="3419827"/>
                        <a:ext cx="74930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778641744"/>
              </p:ext>
            </p:extLst>
          </p:nvPr>
        </p:nvGraphicFramePr>
        <p:xfrm>
          <a:off x="4063442" y="3697640"/>
          <a:ext cx="857250" cy="328612"/>
        </p:xfrm>
        <a:graphic>
          <a:graphicData uri="http://schemas.openxmlformats.org/presentationml/2006/ole">
            <mc:AlternateContent xmlns:mc="http://schemas.openxmlformats.org/markup-compatibility/2006">
              <mc:Choice xmlns:v="urn:schemas-microsoft-com:vml" Requires="v">
                <p:oleObj spid="_x0000_s486423" name="Equation" r:id="rId9" imgW="585000" imgH="219240" progId="">
                  <p:embed/>
                </p:oleObj>
              </mc:Choice>
              <mc:Fallback>
                <p:oleObj name="Equation" r:id="rId9" imgW="585000" imgH="2192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442" y="3697640"/>
                        <a:ext cx="857250"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642404994"/>
              </p:ext>
            </p:extLst>
          </p:nvPr>
        </p:nvGraphicFramePr>
        <p:xfrm>
          <a:off x="3795900" y="4368232"/>
          <a:ext cx="1423988" cy="292100"/>
        </p:xfrm>
        <a:graphic>
          <a:graphicData uri="http://schemas.openxmlformats.org/presentationml/2006/ole">
            <mc:AlternateContent xmlns:mc="http://schemas.openxmlformats.org/markup-compatibility/2006">
              <mc:Choice xmlns:v="urn:schemas-microsoft-com:vml" Requires="v">
                <p:oleObj spid="_x0000_s486424" name="Equation" r:id="rId11" imgW="978120" imgH="191880" progId="">
                  <p:embed/>
                </p:oleObj>
              </mc:Choice>
              <mc:Fallback>
                <p:oleObj name="Equation" r:id="rId11" imgW="978120" imgH="19188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5900" y="4368232"/>
                        <a:ext cx="1423988"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293398" y="5960471"/>
            <a:ext cx="3507977" cy="369332"/>
          </a:xfrm>
          <a:prstGeom prst="rect">
            <a:avLst/>
          </a:prstGeom>
          <a:noFill/>
        </p:spPr>
        <p:txBody>
          <a:bodyPr wrap="square" rtlCol="0">
            <a:spAutoFit/>
          </a:bodyPr>
          <a:lstStyle/>
          <a:p>
            <a:r>
              <a:rPr lang="en-US" sz="1800" dirty="0" smtClean="0">
                <a:solidFill>
                  <a:srgbClr val="C00000"/>
                </a:solidFill>
                <a:latin typeface="+mn-lt"/>
              </a:rPr>
              <a:t>*remember this for problem set</a:t>
            </a:r>
          </a:p>
        </p:txBody>
      </p:sp>
      <p:graphicFrame>
        <p:nvGraphicFramePr>
          <p:cNvPr id="17" name="Object 16"/>
          <p:cNvGraphicFramePr>
            <a:graphicFrameLocks noChangeAspect="1"/>
          </p:cNvGraphicFramePr>
          <p:nvPr>
            <p:extLst>
              <p:ext uri="{D42A27DB-BD31-4B8C-83A1-F6EECF244321}">
                <p14:modId xmlns:p14="http://schemas.microsoft.com/office/powerpoint/2010/main" val="1710431854"/>
              </p:ext>
            </p:extLst>
          </p:nvPr>
        </p:nvGraphicFramePr>
        <p:xfrm>
          <a:off x="3985258" y="4029325"/>
          <a:ext cx="1093788" cy="347663"/>
        </p:xfrm>
        <a:graphic>
          <a:graphicData uri="http://schemas.openxmlformats.org/presentationml/2006/ole">
            <mc:AlternateContent xmlns:mc="http://schemas.openxmlformats.org/markup-compatibility/2006">
              <mc:Choice xmlns:v="urn:schemas-microsoft-com:vml" Requires="v">
                <p:oleObj spid="_x0000_s486425" name="Equation" r:id="rId13" imgW="749520" imgH="228240" progId="Equation.DSMT4">
                  <p:embed/>
                </p:oleObj>
              </mc:Choice>
              <mc:Fallback>
                <p:oleObj name="Equation" r:id="rId13" imgW="749520" imgH="2282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5258" y="4029325"/>
                        <a:ext cx="1093788"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886854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Parameters</a:t>
            </a:r>
            <a:endParaRPr lang="en-US" dirty="0"/>
          </a:p>
        </p:txBody>
      </p:sp>
      <p:sp>
        <p:nvSpPr>
          <p:cNvPr id="16" name="Content Placeholder 15"/>
          <p:cNvSpPr>
            <a:spLocks noGrp="1"/>
          </p:cNvSpPr>
          <p:nvPr>
            <p:ph sz="half" idx="2"/>
          </p:nvPr>
        </p:nvSpPr>
        <p:spPr>
          <a:xfrm>
            <a:off x="5017915" y="106293"/>
            <a:ext cx="3959547" cy="1823785"/>
          </a:xfrm>
        </p:spPr>
        <p:txBody>
          <a:bodyPr/>
          <a:lstStyle/>
          <a:p>
            <a:r>
              <a:rPr lang="en-US" sz="2000" dirty="0" smtClean="0"/>
              <a:t>From design report</a:t>
            </a:r>
          </a:p>
          <a:p>
            <a:pPr lvl="1"/>
            <a:r>
              <a:rPr lang="en-US" sz="1600" dirty="0" smtClean="0"/>
              <a:t>L=29.74 m</a:t>
            </a:r>
          </a:p>
          <a:p>
            <a:pPr lvl="1"/>
            <a:r>
              <a:rPr lang="en-US" sz="1600" dirty="0" smtClean="0"/>
              <a:t>Phase advance </a:t>
            </a:r>
            <a:r>
              <a:rPr lang="el-GR" sz="1600" dirty="0" smtClean="0"/>
              <a:t>μ=</a:t>
            </a:r>
            <a:r>
              <a:rPr lang="en-US" sz="1600" dirty="0" smtClean="0"/>
              <a:t>71°</a:t>
            </a:r>
          </a:p>
          <a:p>
            <a:pPr lvl="1"/>
            <a:r>
              <a:rPr lang="en-US" sz="1600" dirty="0" smtClean="0"/>
              <a:t>Quad Length </a:t>
            </a:r>
            <a:r>
              <a:rPr lang="en-US" sz="1600" dirty="0" err="1" smtClean="0"/>
              <a:t>l</a:t>
            </a:r>
            <a:r>
              <a:rPr lang="en-US" sz="1600" baseline="-25000" dirty="0" err="1" smtClean="0"/>
              <a:t>quad</a:t>
            </a:r>
            <a:r>
              <a:rPr lang="en-US" sz="1600" dirty="0" smtClean="0"/>
              <a:t>=2.13 m</a:t>
            </a:r>
          </a:p>
          <a:p>
            <a:r>
              <a:rPr lang="en-US" sz="2000" dirty="0" smtClean="0"/>
              <a:t>Beta functions (slide 36)</a:t>
            </a:r>
          </a:p>
          <a:p>
            <a:endParaRPr lang="en-US" sz="2000" dirty="0"/>
          </a:p>
          <a:p>
            <a:endParaRPr lang="en-US" sz="2000" dirty="0" smtClean="0"/>
          </a:p>
          <a:p>
            <a:endParaRPr lang="en-US" sz="2000" dirty="0"/>
          </a:p>
          <a:p>
            <a:endParaRPr lang="en-US" sz="2000" dirty="0" smtClean="0"/>
          </a:p>
          <a:p>
            <a:endParaRPr lang="en-US" sz="2000" dirty="0"/>
          </a:p>
          <a:p>
            <a:pPr marL="0" indent="0">
              <a:buNone/>
            </a:pPr>
            <a:endParaRPr lang="en-US" sz="2000" dirty="0"/>
          </a:p>
          <a:p>
            <a:r>
              <a:rPr lang="en-US" sz="2000" dirty="0" smtClean="0"/>
              <a:t>Magnet focal length</a:t>
            </a:r>
          </a:p>
          <a:p>
            <a:endParaRPr lang="en-US" sz="2000" dirty="0"/>
          </a:p>
          <a:p>
            <a:endParaRPr lang="en-US" sz="2000" dirty="0" smtClean="0"/>
          </a:p>
          <a:p>
            <a:r>
              <a:rPr lang="en-US" sz="2000" dirty="0" smtClean="0"/>
              <a:t>Quad gradient (slide 12)</a:t>
            </a:r>
            <a:endParaRPr lang="en-US" sz="2000" dirty="0"/>
          </a:p>
        </p:txBody>
      </p:sp>
      <p:sp>
        <p:nvSpPr>
          <p:cNvPr id="3" name="Date Placeholder 2"/>
          <p:cNvSpPr>
            <a:spLocks noGrp="1"/>
          </p:cNvSpPr>
          <p:nvPr>
            <p:ph type="dt" sz="half" idx="10"/>
          </p:nvPr>
        </p:nvSpPr>
        <p:spPr/>
        <p:txBody>
          <a:bodyPr/>
          <a:lstStyle/>
          <a:p>
            <a:pPr>
              <a:defRPr/>
            </a:pPr>
            <a:r>
              <a:rPr lang="en-US" smtClean="0"/>
              <a:t>USPAS, Ft. Collins, CO June 13-24, 2016</a:t>
            </a:r>
            <a:endParaRPr lang="en-US" dirty="0"/>
          </a:p>
        </p:txBody>
      </p:sp>
      <p:sp>
        <p:nvSpPr>
          <p:cNvPr id="4" name="Footer Placeholder 3"/>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42</a:t>
            </a:fld>
            <a:endParaRPr lang="en-US"/>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l="4442" t="56861" r="51237" b="23465"/>
          <a:stretch/>
        </p:blipFill>
        <p:spPr>
          <a:xfrm>
            <a:off x="382132" y="2729224"/>
            <a:ext cx="4548626" cy="1604112"/>
          </a:xfrm>
          <a:prstGeom prst="rect">
            <a:avLst/>
          </a:prstGeom>
        </p:spPr>
      </p:pic>
      <p:pic>
        <p:nvPicPr>
          <p:cNvPr id="9" name="Picture 8"/>
          <p:cNvPicPr>
            <a:picLocks noChangeAspect="1"/>
          </p:cNvPicPr>
          <p:nvPr/>
        </p:nvPicPr>
        <p:blipFill>
          <a:blip r:embed="rId4" cstate="print"/>
          <a:stretch>
            <a:fillRect/>
          </a:stretch>
        </p:blipFill>
        <p:spPr>
          <a:xfrm>
            <a:off x="549019" y="1196660"/>
            <a:ext cx="3937000" cy="1612900"/>
          </a:xfrm>
          <a:prstGeom prst="rect">
            <a:avLst/>
          </a:prstGeom>
        </p:spPr>
      </p:pic>
      <p:cxnSp>
        <p:nvCxnSpPr>
          <p:cNvPr id="11" name="Straight Arrow Connector 10"/>
          <p:cNvCxnSpPr/>
          <p:nvPr/>
        </p:nvCxnSpPr>
        <p:spPr>
          <a:xfrm flipH="1" flipV="1">
            <a:off x="659926" y="3685827"/>
            <a:ext cx="559274" cy="1190973"/>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1073806" y="3564280"/>
            <a:ext cx="1229704" cy="1130166"/>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3548351193"/>
              </p:ext>
            </p:extLst>
          </p:nvPr>
        </p:nvGraphicFramePr>
        <p:xfrm>
          <a:off x="6970808" y="3482031"/>
          <a:ext cx="114300" cy="165100"/>
        </p:xfrm>
        <a:graphic>
          <a:graphicData uri="http://schemas.openxmlformats.org/presentationml/2006/ole">
            <mc:AlternateContent xmlns:mc="http://schemas.openxmlformats.org/markup-compatibility/2006">
              <mc:Choice xmlns:v="urn:schemas-microsoft-com:vml" Requires="v">
                <p:oleObj spid="_x0000_s487441" name="Equation" r:id="rId5" imgW="100440" imgH="155160" progId="">
                  <p:embed/>
                </p:oleObj>
              </mc:Choice>
              <mc:Fallback>
                <p:oleObj name="Equation" r:id="rId5" imgW="100440" imgH="1551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0808" y="3482031"/>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104359758"/>
              </p:ext>
            </p:extLst>
          </p:nvPr>
        </p:nvGraphicFramePr>
        <p:xfrm>
          <a:off x="6970808" y="3482031"/>
          <a:ext cx="114300" cy="165100"/>
        </p:xfrm>
        <a:graphic>
          <a:graphicData uri="http://schemas.openxmlformats.org/presentationml/2006/ole">
            <mc:AlternateContent xmlns:mc="http://schemas.openxmlformats.org/markup-compatibility/2006">
              <mc:Choice xmlns:v="urn:schemas-microsoft-com:vml" Requires="v">
                <p:oleObj spid="_x0000_s487442" name="Equation" r:id="rId7" imgW="100440" imgH="155160" progId="">
                  <p:embed/>
                </p:oleObj>
              </mc:Choice>
              <mc:Fallback>
                <p:oleObj name="Equation" r:id="rId7" imgW="100440" imgH="1551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0808" y="3482031"/>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918183298"/>
              </p:ext>
            </p:extLst>
          </p:nvPr>
        </p:nvGraphicFramePr>
        <p:xfrm>
          <a:off x="5612026" y="1873899"/>
          <a:ext cx="2755317" cy="2108028"/>
        </p:xfrm>
        <a:graphic>
          <a:graphicData uri="http://schemas.openxmlformats.org/presentationml/2006/ole">
            <mc:AlternateContent xmlns:mc="http://schemas.openxmlformats.org/markup-compatibility/2006">
              <mc:Choice xmlns:v="urn:schemas-microsoft-com:vml" Requires="v">
                <p:oleObj spid="_x0000_s487443" name="Equation" r:id="rId8" imgW="1928880" imgH="1471680" progId="">
                  <p:embed/>
                </p:oleObj>
              </mc:Choice>
              <mc:Fallback>
                <p:oleObj name="Equation" r:id="rId8" imgW="1928880" imgH="14716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2026" y="1873899"/>
                        <a:ext cx="2755317" cy="21080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901394405"/>
              </p:ext>
            </p:extLst>
          </p:nvPr>
        </p:nvGraphicFramePr>
        <p:xfrm>
          <a:off x="4858450" y="4550809"/>
          <a:ext cx="3949844" cy="641721"/>
        </p:xfrm>
        <a:graphic>
          <a:graphicData uri="http://schemas.openxmlformats.org/presentationml/2006/ole">
            <mc:AlternateContent xmlns:mc="http://schemas.openxmlformats.org/markup-compatibility/2006">
              <mc:Choice xmlns:v="urn:schemas-microsoft-com:vml" Requires="v">
                <p:oleObj spid="_x0000_s487444" name="Equation" r:id="rId10" imgW="2568960" imgH="411120" progId="">
                  <p:embed/>
                </p:oleObj>
              </mc:Choice>
              <mc:Fallback>
                <p:oleObj name="Equation" r:id="rId10" imgW="2568960" imgH="41112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8450" y="4550809"/>
                        <a:ext cx="3949844" cy="6417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100123991"/>
              </p:ext>
            </p:extLst>
          </p:nvPr>
        </p:nvGraphicFramePr>
        <p:xfrm>
          <a:off x="4046136" y="5710585"/>
          <a:ext cx="4884738" cy="720725"/>
        </p:xfrm>
        <a:graphic>
          <a:graphicData uri="http://schemas.openxmlformats.org/presentationml/2006/ole">
            <mc:AlternateContent xmlns:mc="http://schemas.openxmlformats.org/markup-compatibility/2006">
              <mc:Choice xmlns:v="urn:schemas-microsoft-com:vml" Requires="v">
                <p:oleObj spid="_x0000_s487445" name="Equation" r:id="rId12" imgW="3172320" imgH="456840" progId="Equation.DSMT4">
                  <p:embed/>
                </p:oleObj>
              </mc:Choice>
              <mc:Fallback>
                <p:oleObj name="Equation" r:id="rId12" imgW="3172320" imgH="4568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6136" y="5710585"/>
                        <a:ext cx="488473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6198683" y="3659277"/>
            <a:ext cx="1709981" cy="377245"/>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935331" y="4666766"/>
            <a:ext cx="966632" cy="377245"/>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012291" y="5825152"/>
            <a:ext cx="966632" cy="377245"/>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14" cstate="print"/>
          <a:stretch>
            <a:fillRect/>
          </a:stretch>
        </p:blipFill>
        <p:spPr>
          <a:xfrm>
            <a:off x="533400" y="4953000"/>
            <a:ext cx="1638300" cy="939800"/>
          </a:xfrm>
          <a:prstGeom prst="rect">
            <a:avLst/>
          </a:prstGeom>
        </p:spPr>
      </p:pic>
      <p:pic>
        <p:nvPicPr>
          <p:cNvPr id="15" name="Picture 14"/>
          <p:cNvPicPr>
            <a:picLocks noChangeAspect="1"/>
          </p:cNvPicPr>
          <p:nvPr/>
        </p:nvPicPr>
        <p:blipFill>
          <a:blip r:embed="rId15" cstate="print"/>
          <a:stretch>
            <a:fillRect/>
          </a:stretch>
        </p:blipFill>
        <p:spPr>
          <a:xfrm>
            <a:off x="2362200" y="4648200"/>
            <a:ext cx="1574800" cy="838200"/>
          </a:xfrm>
          <a:prstGeom prst="rect">
            <a:avLst/>
          </a:prstGeom>
        </p:spPr>
      </p:pic>
    </p:spTree>
    <p:extLst>
      <p:ext uri="{BB962C8B-B14F-4D97-AF65-F5344CB8AC3E}">
        <p14:creationId xmlns:p14="http://schemas.microsoft.com/office/powerpoint/2010/main" val="343339486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Line Calculation: MAD</a:t>
            </a:r>
            <a:endParaRPr lang="en-US" dirty="0"/>
          </a:p>
        </p:txBody>
      </p:sp>
      <p:sp>
        <p:nvSpPr>
          <p:cNvPr id="12" name="Content Placeholder 11"/>
          <p:cNvSpPr>
            <a:spLocks noGrp="1"/>
          </p:cNvSpPr>
          <p:nvPr>
            <p:ph idx="1"/>
          </p:nvPr>
        </p:nvSpPr>
        <p:spPr/>
        <p:txBody>
          <a:bodyPr/>
          <a:lstStyle/>
          <a:p>
            <a:r>
              <a:rPr lang="en-US" sz="1600" dirty="0" smtClean="0"/>
              <a:t>We could calculate </a:t>
            </a:r>
            <a:r>
              <a:rPr lang="el-GR" sz="1600" dirty="0" smtClean="0"/>
              <a:t>α</a:t>
            </a:r>
            <a:r>
              <a:rPr lang="en-US" sz="1600" dirty="0" smtClean="0"/>
              <a:t>(s),</a:t>
            </a:r>
            <a:r>
              <a:rPr lang="el-GR" sz="1600" dirty="0" smtClean="0"/>
              <a:t>β</a:t>
            </a:r>
            <a:r>
              <a:rPr lang="en-US" sz="1600" dirty="0" smtClean="0"/>
              <a:t>(s), and </a:t>
            </a:r>
            <a:r>
              <a:rPr lang="el-GR" sz="1600" dirty="0" smtClean="0"/>
              <a:t>γ</a:t>
            </a:r>
            <a:r>
              <a:rPr lang="en-US" sz="1600" dirty="0" smtClean="0"/>
              <a:t>(s) by hand (slide 25) , but…</a:t>
            </a:r>
          </a:p>
          <a:p>
            <a:r>
              <a:rPr lang="en-US" sz="1600" dirty="0" smtClean="0"/>
              <a:t>There have been and continue to be countless accelerator modeling programs; however MAD (“Methodical Accelerator Design”), started in 1990, continues to be the “Lingua Franca”</a:t>
            </a:r>
            <a:endParaRPr lang="en-US" sz="1600" dirty="0"/>
          </a:p>
        </p:txBody>
      </p:sp>
      <p:sp>
        <p:nvSpPr>
          <p:cNvPr id="3" name="Date Placeholder 2"/>
          <p:cNvSpPr>
            <a:spLocks noGrp="1"/>
          </p:cNvSpPr>
          <p:nvPr>
            <p:ph type="dt" sz="half" idx="10"/>
          </p:nvPr>
        </p:nvSpPr>
        <p:spPr/>
        <p:txBody>
          <a:bodyPr/>
          <a:lstStyle/>
          <a:p>
            <a:pPr>
              <a:defRPr/>
            </a:pPr>
            <a:r>
              <a:rPr lang="en-US" smtClean="0"/>
              <a:t>USPAS, Ft. Collins, CO June 13-24, 2016</a:t>
            </a:r>
            <a:endParaRPr lang="en-US" dirty="0"/>
          </a:p>
        </p:txBody>
      </p:sp>
      <p:sp>
        <p:nvSpPr>
          <p:cNvPr id="4" name="Footer Placeholder 3"/>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43</a:t>
            </a:fld>
            <a:endParaRPr lang="en-US"/>
          </a:p>
        </p:txBody>
      </p:sp>
      <p:sp>
        <p:nvSpPr>
          <p:cNvPr id="8" name="Rectangle 7"/>
          <p:cNvSpPr/>
          <p:nvPr/>
        </p:nvSpPr>
        <p:spPr>
          <a:xfrm>
            <a:off x="457200" y="2356250"/>
            <a:ext cx="4953000" cy="4131901"/>
          </a:xfrm>
          <a:prstGeom prst="rect">
            <a:avLst/>
          </a:prstGeom>
        </p:spPr>
        <p:txBody>
          <a:bodyPr wrap="square">
            <a:spAutoFit/>
          </a:bodyPr>
          <a:lstStyle/>
          <a:p>
            <a:r>
              <a:rPr lang="en-US" sz="1050" dirty="0"/>
              <a:t>!</a:t>
            </a:r>
          </a:p>
          <a:p>
            <a:r>
              <a:rPr lang="en-US" sz="1050" dirty="0"/>
              <a:t>! One FODO cell from the FNAL Main Ring (NAL Design Report, 1968)</a:t>
            </a:r>
          </a:p>
          <a:p>
            <a:r>
              <a:rPr lang="en-US" sz="1050" dirty="0"/>
              <a:t>!</a:t>
            </a:r>
          </a:p>
          <a:p>
            <a:r>
              <a:rPr lang="en-US" sz="1050" dirty="0"/>
              <a:t>beam, particle=</a:t>
            </a:r>
            <a:r>
              <a:rPr lang="en-US" sz="1050" dirty="0" err="1"/>
              <a:t>proton,energy</a:t>
            </a:r>
            <a:r>
              <a:rPr lang="en-US" sz="1050" dirty="0"/>
              <a:t>=400.938272,npart=1.0E9;</a:t>
            </a:r>
          </a:p>
          <a:p>
            <a:endParaRPr lang="en-US" sz="1050" dirty="0"/>
          </a:p>
          <a:p>
            <a:r>
              <a:rPr lang="en-US" sz="1050" dirty="0"/>
              <a:t>LQ:=1.067;</a:t>
            </a:r>
          </a:p>
          <a:p>
            <a:r>
              <a:rPr lang="en-US" sz="1050" dirty="0"/>
              <a:t>LD:=29.74-2*LQ;</a:t>
            </a:r>
          </a:p>
          <a:p>
            <a:endParaRPr lang="en-US" sz="1050" dirty="0"/>
          </a:p>
          <a:p>
            <a:r>
              <a:rPr lang="en-US" sz="1050" dirty="0" err="1"/>
              <a:t>qf</a:t>
            </a:r>
            <a:r>
              <a:rPr lang="en-US" sz="1050" dirty="0"/>
              <a:t>: QUADRUPOLE, L=LQ, K1=.0195;</a:t>
            </a:r>
          </a:p>
          <a:p>
            <a:r>
              <a:rPr lang="en-US" sz="1050" dirty="0"/>
              <a:t>d: DRIFT, L=LD;</a:t>
            </a:r>
          </a:p>
          <a:p>
            <a:r>
              <a:rPr lang="en-US" sz="1050" dirty="0" err="1"/>
              <a:t>qd</a:t>
            </a:r>
            <a:r>
              <a:rPr lang="en-US" sz="1050" dirty="0"/>
              <a:t>: QUADRUPOLE, L=LQ, K1=-.0195;</a:t>
            </a:r>
          </a:p>
          <a:p>
            <a:endParaRPr lang="en-US" sz="1050" dirty="0"/>
          </a:p>
          <a:p>
            <a:r>
              <a:rPr lang="en-US" sz="1050" dirty="0" err="1"/>
              <a:t>fodo</a:t>
            </a:r>
            <a:r>
              <a:rPr lang="en-US" sz="1050" dirty="0"/>
              <a:t>: line = (</a:t>
            </a:r>
            <a:r>
              <a:rPr lang="en-US" sz="1050" dirty="0" err="1"/>
              <a:t>qf,d,qd,qd,d,qf</a:t>
            </a:r>
            <a:r>
              <a:rPr lang="en-US" sz="1050" dirty="0"/>
              <a:t>);</a:t>
            </a:r>
          </a:p>
          <a:p>
            <a:r>
              <a:rPr lang="en-US" sz="1050" dirty="0"/>
              <a:t>use, period=</a:t>
            </a:r>
            <a:r>
              <a:rPr lang="en-US" sz="1050" dirty="0" err="1"/>
              <a:t>fodo</a:t>
            </a:r>
            <a:r>
              <a:rPr lang="en-US" sz="1050" dirty="0"/>
              <a:t>;</a:t>
            </a:r>
          </a:p>
          <a:p>
            <a:endParaRPr lang="en-US" sz="1050" dirty="0"/>
          </a:p>
          <a:p>
            <a:r>
              <a:rPr lang="en-US" sz="1050" dirty="0" err="1"/>
              <a:t>match,sequence</a:t>
            </a:r>
            <a:r>
              <a:rPr lang="en-US" sz="1050" dirty="0"/>
              <a:t>=FODO;</a:t>
            </a:r>
          </a:p>
          <a:p>
            <a:endParaRPr lang="en-US" sz="1050" dirty="0"/>
          </a:p>
          <a:p>
            <a:r>
              <a:rPr lang="en-US" sz="1050" dirty="0"/>
              <a:t>SELECT,FLAG=</a:t>
            </a:r>
            <a:r>
              <a:rPr lang="en-US" sz="1050" dirty="0" err="1"/>
              <a:t>SECTORMAP,clear</a:t>
            </a:r>
            <a:r>
              <a:rPr lang="en-US" sz="1050" dirty="0"/>
              <a:t>;</a:t>
            </a:r>
          </a:p>
          <a:p>
            <a:r>
              <a:rPr lang="en-US" sz="1050" dirty="0"/>
              <a:t>SELECT,FLAG=</a:t>
            </a:r>
            <a:r>
              <a:rPr lang="en-US" sz="1050" dirty="0" err="1"/>
              <a:t>TWISS,column</a:t>
            </a:r>
            <a:r>
              <a:rPr lang="en-US" sz="1050" dirty="0"/>
              <a:t>=</a:t>
            </a:r>
            <a:r>
              <a:rPr lang="en-US" sz="1050" dirty="0" err="1"/>
              <a:t>name,s,betx,alfx,bety,alfy,mux,muy</a:t>
            </a:r>
            <a:r>
              <a:rPr lang="en-US" sz="1050" dirty="0"/>
              <a:t>;</a:t>
            </a:r>
          </a:p>
          <a:p>
            <a:r>
              <a:rPr lang="en-US" sz="1050" dirty="0"/>
              <a:t>TWISS,SAVE;</a:t>
            </a:r>
          </a:p>
          <a:p>
            <a:endParaRPr lang="en-US" sz="1050" dirty="0"/>
          </a:p>
          <a:p>
            <a:r>
              <a:rPr lang="en-US" sz="1050" dirty="0" err="1" smtClean="0"/>
              <a:t>PLOT,interpolate</a:t>
            </a:r>
            <a:r>
              <a:rPr lang="en-US" sz="1050" dirty="0" smtClean="0"/>
              <a:t>=true,,</a:t>
            </a:r>
            <a:r>
              <a:rPr lang="en-US" sz="1050" dirty="0" err="1"/>
              <a:t>colour</a:t>
            </a:r>
            <a:r>
              <a:rPr lang="en-US" sz="1050" dirty="0"/>
              <a:t>=100,HAXIS=S, VAXIS1=BETX,BETY;</a:t>
            </a:r>
          </a:p>
          <a:p>
            <a:r>
              <a:rPr lang="en-US" sz="1050" dirty="0" err="1" smtClean="0"/>
              <a:t>PLOT,interpolate</a:t>
            </a:r>
            <a:r>
              <a:rPr lang="en-US" sz="1050" dirty="0" smtClean="0"/>
              <a:t>=true,,</a:t>
            </a:r>
            <a:r>
              <a:rPr lang="en-US" sz="1050" dirty="0" err="1"/>
              <a:t>colour</a:t>
            </a:r>
            <a:r>
              <a:rPr lang="en-US" sz="1050" dirty="0"/>
              <a:t>=100,HAXIS=S, VAXIS1=ALFX,ALFY</a:t>
            </a:r>
            <a:r>
              <a:rPr lang="en-US" sz="1050" dirty="0" smtClean="0"/>
              <a:t>;</a:t>
            </a:r>
            <a:endParaRPr lang="en-US" sz="1050" dirty="0"/>
          </a:p>
          <a:p>
            <a:endParaRPr lang="en-US" sz="1050" dirty="0"/>
          </a:p>
          <a:p>
            <a:r>
              <a:rPr lang="en-US" sz="1050" dirty="0"/>
              <a:t>stop;</a:t>
            </a:r>
          </a:p>
        </p:txBody>
      </p:sp>
      <p:sp>
        <p:nvSpPr>
          <p:cNvPr id="9" name="Rectangle 8"/>
          <p:cNvSpPr/>
          <p:nvPr/>
        </p:nvSpPr>
        <p:spPr>
          <a:xfrm>
            <a:off x="457200" y="2280050"/>
            <a:ext cx="4267200" cy="4267200"/>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953000" y="4114800"/>
            <a:ext cx="457200" cy="381000"/>
          </a:xfrm>
          <a:prstGeom prst="rightArrow">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19200" y="1975250"/>
            <a:ext cx="1981200" cy="307777"/>
          </a:xfrm>
          <a:prstGeom prst="rect">
            <a:avLst/>
          </a:prstGeom>
          <a:noFill/>
        </p:spPr>
        <p:txBody>
          <a:bodyPr wrap="square" rtlCol="0">
            <a:spAutoFit/>
          </a:bodyPr>
          <a:lstStyle/>
          <a:p>
            <a:pPr algn="ctr"/>
            <a:r>
              <a:rPr lang="en-US" sz="1400" dirty="0" err="1" smtClean="0">
                <a:solidFill>
                  <a:srgbClr val="C00000"/>
                </a:solidFill>
                <a:latin typeface="+mn-lt"/>
              </a:rPr>
              <a:t>main_ring.madx</a:t>
            </a:r>
            <a:endParaRPr lang="en-US" sz="1400" dirty="0" smtClean="0">
              <a:solidFill>
                <a:srgbClr val="C00000"/>
              </a:solidFill>
              <a:latin typeface="+mn-lt"/>
            </a:endParaRPr>
          </a:p>
        </p:txBody>
      </p:sp>
      <p:sp>
        <p:nvSpPr>
          <p:cNvPr id="15" name="Oval 14"/>
          <p:cNvSpPr/>
          <p:nvPr/>
        </p:nvSpPr>
        <p:spPr>
          <a:xfrm>
            <a:off x="2062036" y="3571253"/>
            <a:ext cx="716684" cy="339520"/>
          </a:xfrm>
          <a:prstGeom prst="ellipse">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17614" y="3131134"/>
            <a:ext cx="1298203" cy="523220"/>
          </a:xfrm>
          <a:prstGeom prst="rect">
            <a:avLst/>
          </a:prstGeom>
          <a:noFill/>
        </p:spPr>
        <p:txBody>
          <a:bodyPr wrap="square" rtlCol="0">
            <a:spAutoFit/>
          </a:bodyPr>
          <a:lstStyle/>
          <a:p>
            <a:r>
              <a:rPr lang="en-US" sz="1400" dirty="0" smtClean="0">
                <a:solidFill>
                  <a:srgbClr val="C00000"/>
                </a:solidFill>
                <a:latin typeface="+mn-lt"/>
              </a:rPr>
              <a:t>half quad</a:t>
            </a:r>
          </a:p>
          <a:p>
            <a:r>
              <a:rPr lang="en-US" sz="1400" dirty="0" smtClean="0">
                <a:solidFill>
                  <a:srgbClr val="C00000"/>
                </a:solidFill>
                <a:latin typeface="+mn-lt"/>
              </a:rPr>
              <a:t>K1=1/(2f)</a:t>
            </a:r>
          </a:p>
        </p:txBody>
      </p:sp>
      <p:cxnSp>
        <p:nvCxnSpPr>
          <p:cNvPr id="18" name="Straight Arrow Connector 17"/>
          <p:cNvCxnSpPr/>
          <p:nvPr/>
        </p:nvCxnSpPr>
        <p:spPr>
          <a:xfrm flipH="1">
            <a:off x="2803867" y="3520953"/>
            <a:ext cx="201174" cy="125749"/>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792812" y="4251796"/>
            <a:ext cx="1507288" cy="307777"/>
          </a:xfrm>
          <a:prstGeom prst="rect">
            <a:avLst/>
          </a:prstGeom>
          <a:noFill/>
        </p:spPr>
        <p:txBody>
          <a:bodyPr wrap="square" rtlCol="0">
            <a:spAutoFit/>
          </a:bodyPr>
          <a:lstStyle/>
          <a:p>
            <a:r>
              <a:rPr lang="en-US" sz="1400" dirty="0" smtClean="0">
                <a:solidFill>
                  <a:srgbClr val="C00000"/>
                </a:solidFill>
                <a:latin typeface="+mn-lt"/>
              </a:rPr>
              <a:t>build FODO cell</a:t>
            </a:r>
          </a:p>
        </p:txBody>
      </p:sp>
      <p:cxnSp>
        <p:nvCxnSpPr>
          <p:cNvPr id="22" name="Straight Arrow Connector 21"/>
          <p:cNvCxnSpPr>
            <a:stCxn id="21" idx="1"/>
          </p:cNvCxnSpPr>
          <p:nvPr/>
        </p:nvCxnSpPr>
        <p:spPr>
          <a:xfrm flipH="1">
            <a:off x="2189291" y="4405685"/>
            <a:ext cx="603521" cy="3473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517716" y="4693417"/>
            <a:ext cx="1507288" cy="307777"/>
          </a:xfrm>
          <a:prstGeom prst="rect">
            <a:avLst/>
          </a:prstGeom>
          <a:noFill/>
        </p:spPr>
        <p:txBody>
          <a:bodyPr wrap="square" rtlCol="0">
            <a:spAutoFit/>
          </a:bodyPr>
          <a:lstStyle/>
          <a:p>
            <a:r>
              <a:rPr lang="en-US" sz="1400" dirty="0" smtClean="0">
                <a:solidFill>
                  <a:srgbClr val="C00000"/>
                </a:solidFill>
                <a:latin typeface="+mn-lt"/>
              </a:rPr>
              <a:t>force periodicity</a:t>
            </a:r>
          </a:p>
        </p:txBody>
      </p:sp>
      <p:cxnSp>
        <p:nvCxnSpPr>
          <p:cNvPr id="25" name="Straight Arrow Connector 24"/>
          <p:cNvCxnSpPr>
            <a:stCxn id="24" idx="1"/>
          </p:cNvCxnSpPr>
          <p:nvPr/>
        </p:nvCxnSpPr>
        <p:spPr>
          <a:xfrm flipH="1">
            <a:off x="1914195" y="4847306"/>
            <a:ext cx="603521" cy="3473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217473" y="5449409"/>
            <a:ext cx="2396962" cy="307777"/>
          </a:xfrm>
          <a:prstGeom prst="rect">
            <a:avLst/>
          </a:prstGeom>
          <a:noFill/>
        </p:spPr>
        <p:txBody>
          <a:bodyPr wrap="square" rtlCol="0">
            <a:spAutoFit/>
          </a:bodyPr>
          <a:lstStyle/>
          <a:p>
            <a:r>
              <a:rPr lang="en-US" sz="1400" dirty="0" smtClean="0">
                <a:solidFill>
                  <a:srgbClr val="C00000"/>
                </a:solidFill>
                <a:latin typeface="+mn-lt"/>
              </a:rPr>
              <a:t>calculate Twiss parameters</a:t>
            </a:r>
          </a:p>
        </p:txBody>
      </p:sp>
      <p:cxnSp>
        <p:nvCxnSpPr>
          <p:cNvPr id="27" name="Straight Arrow Connector 26"/>
          <p:cNvCxnSpPr>
            <a:stCxn id="26" idx="1"/>
          </p:cNvCxnSpPr>
          <p:nvPr/>
        </p:nvCxnSpPr>
        <p:spPr>
          <a:xfrm flipH="1" flipV="1">
            <a:off x="1383075" y="5545503"/>
            <a:ext cx="834398" cy="57795"/>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2" cstate="print"/>
          <a:stretch>
            <a:fillRect/>
          </a:stretch>
        </p:blipFill>
        <p:spPr>
          <a:xfrm>
            <a:off x="5562600" y="1700414"/>
            <a:ext cx="3048000" cy="2566786"/>
          </a:xfrm>
          <a:prstGeom prst="rect">
            <a:avLst/>
          </a:prstGeom>
        </p:spPr>
      </p:pic>
      <p:pic>
        <p:nvPicPr>
          <p:cNvPr id="6" name="Picture 5"/>
          <p:cNvPicPr>
            <a:picLocks noChangeAspect="1"/>
          </p:cNvPicPr>
          <p:nvPr/>
        </p:nvPicPr>
        <p:blipFill>
          <a:blip r:embed="rId3" cstate="print"/>
          <a:stretch>
            <a:fillRect/>
          </a:stretch>
        </p:blipFill>
        <p:spPr>
          <a:xfrm>
            <a:off x="5562600" y="4267200"/>
            <a:ext cx="3124200" cy="2257455"/>
          </a:xfrm>
          <a:prstGeom prst="rect">
            <a:avLst/>
          </a:prstGeom>
        </p:spPr>
      </p:pic>
      <p:sp>
        <p:nvSpPr>
          <p:cNvPr id="13" name="TextBox 12"/>
          <p:cNvSpPr txBox="1"/>
          <p:nvPr/>
        </p:nvSpPr>
        <p:spPr>
          <a:xfrm>
            <a:off x="3733800" y="1524000"/>
            <a:ext cx="2133600" cy="523220"/>
          </a:xfrm>
          <a:prstGeom prst="rect">
            <a:avLst/>
          </a:prstGeom>
          <a:noFill/>
        </p:spPr>
        <p:txBody>
          <a:bodyPr wrap="square" rtlCol="0">
            <a:spAutoFit/>
          </a:bodyPr>
          <a:lstStyle/>
          <a:p>
            <a:pPr algn="r"/>
            <a:r>
              <a:rPr lang="en-US" sz="1400" dirty="0" smtClean="0">
                <a:solidFill>
                  <a:srgbClr val="C00000"/>
                </a:solidFill>
                <a:latin typeface="+mn-lt"/>
              </a:rPr>
              <a:t>98.4m (exact) vs. </a:t>
            </a:r>
            <a:br>
              <a:rPr lang="en-US" sz="1400" dirty="0" smtClean="0">
                <a:solidFill>
                  <a:srgbClr val="C00000"/>
                </a:solidFill>
                <a:latin typeface="+mn-lt"/>
              </a:rPr>
            </a:br>
            <a:r>
              <a:rPr lang="en-US" sz="1400" dirty="0" smtClean="0">
                <a:solidFill>
                  <a:srgbClr val="C00000"/>
                </a:solidFill>
                <a:latin typeface="+mn-lt"/>
              </a:rPr>
              <a:t>99.4m (thin lens)</a:t>
            </a:r>
          </a:p>
        </p:txBody>
      </p:sp>
      <p:cxnSp>
        <p:nvCxnSpPr>
          <p:cNvPr id="17" name="Straight Arrow Connector 16"/>
          <p:cNvCxnSpPr>
            <a:stCxn id="13" idx="3"/>
          </p:cNvCxnSpPr>
          <p:nvPr/>
        </p:nvCxnSpPr>
        <p:spPr>
          <a:xfrm>
            <a:off x="5867400" y="1785610"/>
            <a:ext cx="1295400" cy="34799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800600" y="3276600"/>
            <a:ext cx="990600" cy="523220"/>
          </a:xfrm>
          <a:prstGeom prst="rect">
            <a:avLst/>
          </a:prstGeom>
          <a:noFill/>
        </p:spPr>
        <p:txBody>
          <a:bodyPr wrap="square" rtlCol="0">
            <a:spAutoFit/>
          </a:bodyPr>
          <a:lstStyle/>
          <a:p>
            <a:pPr algn="r"/>
            <a:r>
              <a:rPr lang="en-US" sz="1400" dirty="0" smtClean="0">
                <a:solidFill>
                  <a:srgbClr val="C00000"/>
                </a:solidFill>
                <a:latin typeface="+mn-lt"/>
              </a:rPr>
              <a:t>24.7m  </a:t>
            </a:r>
            <a:br>
              <a:rPr lang="en-US" sz="1400" dirty="0" smtClean="0">
                <a:solidFill>
                  <a:srgbClr val="C00000"/>
                </a:solidFill>
                <a:latin typeface="+mn-lt"/>
              </a:rPr>
            </a:br>
            <a:r>
              <a:rPr lang="en-US" sz="1400" dirty="0" smtClean="0">
                <a:solidFill>
                  <a:srgbClr val="C00000"/>
                </a:solidFill>
                <a:latin typeface="+mn-lt"/>
              </a:rPr>
              <a:t>vs. 26.4m</a:t>
            </a:r>
          </a:p>
        </p:txBody>
      </p:sp>
      <p:cxnSp>
        <p:nvCxnSpPr>
          <p:cNvPr id="29" name="Straight Arrow Connector 28"/>
          <p:cNvCxnSpPr/>
          <p:nvPr/>
        </p:nvCxnSpPr>
        <p:spPr>
          <a:xfrm>
            <a:off x="5791200" y="3581400"/>
            <a:ext cx="13716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04238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Sizes</a:t>
            </a:r>
            <a:endParaRPr lang="en-US" dirty="0"/>
          </a:p>
        </p:txBody>
      </p:sp>
      <p:sp>
        <p:nvSpPr>
          <p:cNvPr id="3" name="Content Placeholder 2"/>
          <p:cNvSpPr>
            <a:spLocks noGrp="1"/>
          </p:cNvSpPr>
          <p:nvPr>
            <p:ph idx="1"/>
          </p:nvPr>
        </p:nvSpPr>
        <p:spPr>
          <a:xfrm>
            <a:off x="503776" y="690225"/>
            <a:ext cx="8251825" cy="881629"/>
          </a:xfrm>
        </p:spPr>
        <p:txBody>
          <a:bodyPr/>
          <a:lstStyle/>
          <a:p>
            <a:r>
              <a:rPr lang="en-US" sz="1600" dirty="0" smtClean="0"/>
              <a:t>We normally use 95% emittance at Fermilab, and 95% normalized emittance of the beam going into the Main Ring was about  12 </a:t>
            </a:r>
            <a:r>
              <a:rPr lang="el-GR" sz="1600" dirty="0" smtClean="0"/>
              <a:t>π</a:t>
            </a:r>
            <a:r>
              <a:rPr lang="en-US" sz="1600" dirty="0" smtClean="0"/>
              <a:t>-mm-</a:t>
            </a:r>
            <a:r>
              <a:rPr lang="en-US" sz="1600" dirty="0" err="1" smtClean="0"/>
              <a:t>mr</a:t>
            </a:r>
            <a:r>
              <a:rPr lang="en-US" sz="1600" dirty="0" smtClean="0"/>
              <a:t>, so the normalized RMS emittance would be</a:t>
            </a:r>
          </a:p>
          <a:p>
            <a:pPr marL="0" indent="0">
              <a:buNone/>
            </a:pPr>
            <a:endParaRPr lang="en-US" sz="2800" dirty="0" smtClean="0"/>
          </a:p>
          <a:p>
            <a:r>
              <a:rPr lang="en-US" sz="1600" dirty="0" smtClean="0"/>
              <a:t>We combine this with the equations (slide 45), beam parameters (slide 47) and lattice functions (slide 48) to calculate the beam sizes at injection and extraction.</a:t>
            </a:r>
            <a:endParaRPr lang="en-US" sz="16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44</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310027943"/>
              </p:ext>
            </p:extLst>
          </p:nvPr>
        </p:nvGraphicFramePr>
        <p:xfrm>
          <a:off x="908148" y="1354403"/>
          <a:ext cx="4128964" cy="670146"/>
        </p:xfrm>
        <a:graphic>
          <a:graphicData uri="http://schemas.openxmlformats.org/presentationml/2006/ole">
            <mc:AlternateContent xmlns:mc="http://schemas.openxmlformats.org/markup-compatibility/2006">
              <mc:Choice xmlns:v="urn:schemas-microsoft-com:vml" Requires="v">
                <p:oleObj spid="_x0000_s488486" name="Equation" r:id="rId3" imgW="2413440" imgH="383760" progId="">
                  <p:embed/>
                </p:oleObj>
              </mc:Choice>
              <mc:Fallback>
                <p:oleObj name="Equation" r:id="rId3" imgW="2413440" imgH="3837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148" y="1354403"/>
                        <a:ext cx="4128964" cy="6701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5532292" y="1521557"/>
            <a:ext cx="3206215" cy="369332"/>
          </a:xfrm>
          <a:prstGeom prst="rect">
            <a:avLst/>
          </a:prstGeom>
          <a:noFill/>
        </p:spPr>
        <p:txBody>
          <a:bodyPr wrap="square" rtlCol="0">
            <a:spAutoFit/>
          </a:bodyPr>
          <a:lstStyle/>
          <a:p>
            <a:r>
              <a:rPr lang="en-US" sz="1800" dirty="0" smtClean="0">
                <a:solidFill>
                  <a:srgbClr val="C00000"/>
                </a:solidFill>
                <a:latin typeface="+mn-lt"/>
              </a:rPr>
              <a:t>We have divided out the “</a:t>
            </a:r>
            <a:r>
              <a:rPr lang="el-GR" sz="1800" dirty="0" smtClean="0">
                <a:solidFill>
                  <a:srgbClr val="C00000"/>
                </a:solidFill>
                <a:latin typeface="+mn-lt"/>
              </a:rPr>
              <a:t>π</a:t>
            </a:r>
            <a:r>
              <a:rPr lang="en-US" sz="1800" dirty="0" smtClean="0">
                <a:solidFill>
                  <a:srgbClr val="C00000"/>
                </a:solidFill>
                <a:latin typeface="+mn-lt"/>
              </a:rPr>
              <a:t>”</a:t>
            </a:r>
          </a:p>
        </p:txBody>
      </p:sp>
      <p:cxnSp>
        <p:nvCxnSpPr>
          <p:cNvPr id="10" name="Straight Arrow Connector 9"/>
          <p:cNvCxnSpPr>
            <a:stCxn id="8" idx="1"/>
          </p:cNvCxnSpPr>
          <p:nvPr/>
        </p:nvCxnSpPr>
        <p:spPr>
          <a:xfrm flipH="1">
            <a:off x="5067077" y="1706223"/>
            <a:ext cx="465215" cy="3956"/>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957840095"/>
              </p:ext>
            </p:extLst>
          </p:nvPr>
        </p:nvGraphicFramePr>
        <p:xfrm>
          <a:off x="578377" y="2636995"/>
          <a:ext cx="8386453" cy="3759846"/>
        </p:xfrm>
        <a:graphic>
          <a:graphicData uri="http://schemas.openxmlformats.org/drawingml/2006/table">
            <a:tbl>
              <a:tblPr/>
              <a:tblGrid>
                <a:gridCol w="2074609"/>
                <a:gridCol w="1282486"/>
                <a:gridCol w="1823142"/>
                <a:gridCol w="1521381"/>
                <a:gridCol w="81727"/>
                <a:gridCol w="1603108"/>
              </a:tblGrid>
              <a:tr h="317295">
                <a:tc>
                  <a:txBody>
                    <a:bodyPr/>
                    <a:lstStyle/>
                    <a:p>
                      <a:pPr algn="ctr" fontAlgn="b"/>
                      <a:r>
                        <a:rPr lang="en-US" sz="1800" b="1" i="0" u="none" strike="noStrike" dirty="0" smtClean="0">
                          <a:solidFill>
                            <a:srgbClr val="000000"/>
                          </a:solidFill>
                          <a:effectLst/>
                          <a:latin typeface="Calibri"/>
                        </a:rPr>
                        <a:t>Parameter</a:t>
                      </a:r>
                      <a:endParaRPr lang="en-US" sz="1800" b="1" i="0" u="none" strike="noStrike" dirty="0">
                        <a:solidFill>
                          <a:srgbClr val="000000"/>
                        </a:solidFill>
                        <a:effectLst/>
                        <a:latin typeface="Calibri"/>
                      </a:endParaRPr>
                    </a:p>
                  </a:txBody>
                  <a:tcPr marL="0" marR="0" marT="0" marB="0" anchor="b">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800" b="1" i="0" u="none" strike="noStrike" dirty="0" smtClean="0">
                          <a:solidFill>
                            <a:srgbClr val="000000"/>
                          </a:solidFill>
                          <a:effectLst/>
                          <a:latin typeface="Calibri"/>
                        </a:rPr>
                        <a:t>Symbol</a:t>
                      </a:r>
                      <a:endParaRPr lang="en-US" sz="1800" b="1" i="0" u="none" strike="noStrike" dirty="0">
                        <a:solidFill>
                          <a:srgbClr val="000000"/>
                        </a:solidFill>
                        <a:effectLst/>
                        <a:latin typeface="Calibri"/>
                      </a:endParaRPr>
                    </a:p>
                  </a:txBody>
                  <a:tcPr marL="0" marR="0" marT="0" marB="0" anchor="b">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Equation</a:t>
                      </a:r>
                    </a:p>
                  </a:txBody>
                  <a:tcPr marL="0" marR="0" marT="0" marB="0" anchor="b">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Injection</a:t>
                      </a:r>
                    </a:p>
                  </a:txBody>
                  <a:tcPr marL="0" marR="0" marT="0" marB="0" anchor="b">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gridSpan="2">
                  <a:txBody>
                    <a:bodyPr/>
                    <a:lstStyle/>
                    <a:p>
                      <a:pPr algn="ctr" fontAlgn="b"/>
                      <a:r>
                        <a:rPr lang="en-US" sz="1800" b="1" i="0" u="none" strike="noStrike" dirty="0">
                          <a:solidFill>
                            <a:srgbClr val="000000"/>
                          </a:solidFill>
                          <a:effectLst/>
                          <a:latin typeface="Calibri"/>
                        </a:rPr>
                        <a:t>Extraction</a:t>
                      </a:r>
                    </a:p>
                  </a:txBody>
                  <a:tcPr marL="0" marR="0" marT="0" marB="0" anchor="b">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hMerge="1">
                  <a:txBody>
                    <a:bodyPr/>
                    <a:lstStyle/>
                    <a:p>
                      <a:endParaRPr lang="en-US"/>
                    </a:p>
                  </a:txBody>
                  <a:tcPr/>
                </a:tc>
              </a:tr>
              <a:tr h="317295">
                <a:tc>
                  <a:txBody>
                    <a:bodyPr/>
                    <a:lstStyle/>
                    <a:p>
                      <a:pPr algn="ctr" fontAlgn="b"/>
                      <a:r>
                        <a:rPr lang="en-US" sz="1600" b="0" i="0" u="none" strike="noStrike" dirty="0" smtClean="0">
                          <a:solidFill>
                            <a:srgbClr val="000000"/>
                          </a:solidFill>
                          <a:effectLst/>
                          <a:latin typeface="Calibri"/>
                        </a:rPr>
                        <a:t>kinetic energy</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K [</a:t>
                      </a:r>
                      <a:r>
                        <a:rPr lang="en-US" sz="1600" b="0" i="0" u="none" strike="noStrike" dirty="0" err="1">
                          <a:solidFill>
                            <a:srgbClr val="000000"/>
                          </a:solidFill>
                          <a:effectLst/>
                          <a:latin typeface="Calibri"/>
                        </a:rPr>
                        <a:t>GeV</a:t>
                      </a:r>
                      <a:r>
                        <a:rPr lang="en-US" sz="1600" b="0" i="0" u="none" strike="noStrike" dirty="0">
                          <a:solidFill>
                            <a:srgbClr val="000000"/>
                          </a:solidFill>
                          <a:effectLst/>
                          <a:latin typeface="Calibri"/>
                        </a:rPr>
                        <a:t>]</a:t>
                      </a: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8</a:t>
                      </a: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gridSpan="2">
                  <a:txBody>
                    <a:bodyPr/>
                    <a:lstStyle/>
                    <a:p>
                      <a:pPr algn="ctr" fontAlgn="b"/>
                      <a:r>
                        <a:rPr lang="en-US" sz="1600" b="0" i="0" u="none" strike="noStrike">
                          <a:solidFill>
                            <a:srgbClr val="000000"/>
                          </a:solidFill>
                          <a:effectLst/>
                          <a:latin typeface="Calibri"/>
                        </a:rPr>
                        <a:t>400</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endParaRPr lang="en-US"/>
                    </a:p>
                  </a:txBody>
                  <a:tcPr/>
                </a:tc>
              </a:tr>
              <a:tr h="317295">
                <a:tc>
                  <a:txBody>
                    <a:bodyPr/>
                    <a:lstStyle/>
                    <a:p>
                      <a:pPr algn="ctr" fontAlgn="b"/>
                      <a:r>
                        <a:rPr lang="en-US" sz="1600" b="0" i="0" u="none" strike="noStrike" dirty="0" smtClean="0">
                          <a:solidFill>
                            <a:srgbClr val="000000"/>
                          </a:solidFill>
                          <a:effectLst/>
                          <a:latin typeface="Calibri"/>
                        </a:rPr>
                        <a:t>beta-gamma</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l-GR" sz="1600" b="0" i="0" u="none" strike="noStrike" dirty="0" smtClean="0">
                          <a:solidFill>
                            <a:srgbClr val="000000"/>
                          </a:solidFill>
                          <a:effectLst/>
                          <a:latin typeface="Calibri"/>
                        </a:rPr>
                        <a:t>βγ</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r>
                        <a:rPr lang="el-GR" sz="1600" b="0" i="0" u="none" strike="noStrike" dirty="0" smtClean="0">
                          <a:solidFill>
                            <a:srgbClr val="000000"/>
                          </a:solidFill>
                          <a:effectLst/>
                          <a:latin typeface="Calibri"/>
                        </a:rPr>
                        <a:t>9.4736</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gridSpan="2">
                  <a:txBody>
                    <a:bodyPr/>
                    <a:lstStyle/>
                    <a:p>
                      <a:pPr algn="ctr" fontAlgn="b"/>
                      <a:r>
                        <a:rPr lang="el-GR" sz="1600" b="0" i="0" u="none" strike="noStrike" dirty="0" smtClean="0">
                          <a:solidFill>
                            <a:srgbClr val="000000"/>
                          </a:solidFill>
                          <a:effectLst/>
                          <a:latin typeface="Calibri"/>
                        </a:rPr>
                        <a:t>427.3144</a:t>
                      </a:r>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endParaRPr lang="en-US"/>
                    </a:p>
                  </a:txBody>
                  <a:tcPr/>
                </a:tc>
              </a:tr>
              <a:tr h="317295">
                <a:tc>
                  <a:txBody>
                    <a:bodyPr/>
                    <a:lstStyle/>
                    <a:p>
                      <a:pPr algn="ctr" fontAlgn="b"/>
                      <a:r>
                        <a:rPr lang="en-US" sz="1600" b="0" i="0" u="none" strike="noStrike" dirty="0" smtClean="0">
                          <a:solidFill>
                            <a:srgbClr val="000000"/>
                          </a:solidFill>
                          <a:effectLst/>
                          <a:latin typeface="Calibri"/>
                        </a:rPr>
                        <a:t>normalized emittance</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gridSpan="3">
                  <a:txBody>
                    <a:bodyPr/>
                    <a:lstStyle/>
                    <a:p>
                      <a:pPr algn="ctr" fontAlgn="b"/>
                      <a:r>
                        <a:rPr lang="en-US" sz="1600" b="0" i="0" u="none" strike="noStrike" dirty="0" smtClean="0">
                          <a:solidFill>
                            <a:srgbClr val="000000"/>
                          </a:solidFill>
                          <a:effectLst/>
                          <a:latin typeface="Calibri"/>
                        </a:rPr>
                        <a:t>2x10</a:t>
                      </a:r>
                      <a:r>
                        <a:rPr lang="en-US" sz="1600" b="0" i="0" u="none" strike="noStrike" baseline="30000" dirty="0" smtClean="0">
                          <a:solidFill>
                            <a:srgbClr val="000000"/>
                          </a:solidFill>
                          <a:effectLst/>
                          <a:latin typeface="Calibri"/>
                        </a:rPr>
                        <a:t>-6</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pPr algn="ctr"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endParaRPr lang="en-US"/>
                    </a:p>
                  </a:txBody>
                  <a:tcPr/>
                </a:tc>
              </a:tr>
              <a:tr h="317295">
                <a:tc>
                  <a:txBody>
                    <a:bodyPr/>
                    <a:lstStyle/>
                    <a:p>
                      <a:pPr algn="ctr" fontAlgn="b"/>
                      <a:r>
                        <a:rPr lang="en-US" sz="1600" b="0" i="0" u="none" strike="noStrike" dirty="0" smtClean="0">
                          <a:solidFill>
                            <a:srgbClr val="000000"/>
                          </a:solidFill>
                          <a:effectLst/>
                          <a:latin typeface="Calibri"/>
                        </a:rPr>
                        <a:t>beta at QF</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gridSpan="3">
                  <a:txBody>
                    <a:bodyPr/>
                    <a:lstStyle/>
                    <a:p>
                      <a:pPr algn="ctr" fontAlgn="b"/>
                      <a:r>
                        <a:rPr lang="en-US" sz="1600" b="0" i="0" u="none" strike="noStrike" baseline="0" dirty="0" smtClean="0">
                          <a:solidFill>
                            <a:srgbClr val="000000"/>
                          </a:solidFill>
                          <a:effectLst/>
                          <a:latin typeface="Calibri"/>
                        </a:rPr>
                        <a:t>99.4</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7295">
                <a:tc>
                  <a:txBody>
                    <a:bodyPr/>
                    <a:lstStyle/>
                    <a:p>
                      <a:pPr algn="ctr" fontAlgn="b"/>
                      <a:r>
                        <a:rPr lang="en-US" sz="1600" b="0" i="0" u="none" strike="noStrike" dirty="0" smtClean="0">
                          <a:solidFill>
                            <a:srgbClr val="000000"/>
                          </a:solidFill>
                          <a:effectLst/>
                          <a:latin typeface="Calibri"/>
                        </a:rPr>
                        <a:t>beta at</a:t>
                      </a:r>
                      <a:r>
                        <a:rPr lang="en-US" sz="1600" b="0" i="0" u="none" strike="noStrike" baseline="0" dirty="0" smtClean="0">
                          <a:solidFill>
                            <a:srgbClr val="000000"/>
                          </a:solidFill>
                          <a:effectLst/>
                          <a:latin typeface="Calibri"/>
                        </a:rPr>
                        <a:t> QD</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gridSpan="3">
                  <a:txBody>
                    <a:bodyPr/>
                    <a:lstStyle/>
                    <a:p>
                      <a:pPr algn="ctr" fontAlgn="b"/>
                      <a:r>
                        <a:rPr lang="en-US" sz="1600" b="0" i="0" u="none" strike="noStrike" baseline="0" dirty="0" smtClean="0">
                          <a:solidFill>
                            <a:srgbClr val="000000"/>
                          </a:solidFill>
                          <a:effectLst/>
                          <a:latin typeface="Calibri"/>
                        </a:rPr>
                        <a:t>26.4</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64019">
                <a:tc>
                  <a:txBody>
                    <a:bodyPr/>
                    <a:lstStyle/>
                    <a:p>
                      <a:pPr algn="ctr" fontAlgn="b"/>
                      <a:r>
                        <a:rPr lang="en-US" sz="1600" b="0" i="0" u="none" strike="noStrike" dirty="0" smtClean="0">
                          <a:solidFill>
                            <a:srgbClr val="000000"/>
                          </a:solidFill>
                          <a:effectLst/>
                          <a:latin typeface="Calibri"/>
                        </a:rPr>
                        <a:t>x size at QF</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gridSpan="2">
                  <a:txBody>
                    <a:bodyPr/>
                    <a:lstStyle/>
                    <a:p>
                      <a:pPr algn="ctr" fontAlgn="b"/>
                      <a:r>
                        <a:rPr lang="en-US" sz="1600" b="0" i="0" u="none" strike="noStrike" baseline="0" dirty="0" smtClean="0">
                          <a:solidFill>
                            <a:srgbClr val="000000"/>
                          </a:solidFill>
                          <a:effectLst/>
                          <a:latin typeface="Calibri"/>
                        </a:rPr>
                        <a:t>4.58</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endParaRPr lang="en-US"/>
                    </a:p>
                  </a:txBody>
                  <a:tcPr/>
                </a:tc>
                <a:tc>
                  <a:txBody>
                    <a:bodyPr/>
                    <a:lstStyle/>
                    <a:p>
                      <a:pPr algn="ctr" fontAlgn="b"/>
                      <a:r>
                        <a:rPr lang="en-US" sz="1600" b="0" i="0" u="none" strike="noStrike" baseline="0" dirty="0" smtClean="0">
                          <a:solidFill>
                            <a:srgbClr val="000000"/>
                          </a:solidFill>
                          <a:effectLst/>
                          <a:latin typeface="Calibri"/>
                        </a:rPr>
                        <a:t>.68</a:t>
                      </a:r>
                    </a:p>
                  </a:txBody>
                  <a:tcPr marL="0" marR="0" marT="0" marB="0"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464019">
                <a:tc>
                  <a:txBody>
                    <a:bodyPr/>
                    <a:lstStyle/>
                    <a:p>
                      <a:pPr algn="ctr" fontAlgn="b"/>
                      <a:r>
                        <a:rPr lang="en-US" sz="1600" b="0" i="0" u="none" strike="noStrike" dirty="0" smtClean="0">
                          <a:solidFill>
                            <a:srgbClr val="000000"/>
                          </a:solidFill>
                          <a:effectLst/>
                          <a:latin typeface="Calibri"/>
                        </a:rPr>
                        <a:t>y size at QF</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gridSpan="2">
                  <a:txBody>
                    <a:bodyPr/>
                    <a:lstStyle/>
                    <a:p>
                      <a:pPr algn="ctr" fontAlgn="b"/>
                      <a:r>
                        <a:rPr lang="en-US" sz="1600" b="0" i="0" u="none" strike="noStrike" baseline="0" dirty="0" smtClean="0">
                          <a:solidFill>
                            <a:srgbClr val="000000"/>
                          </a:solidFill>
                          <a:effectLst/>
                          <a:latin typeface="Calibri"/>
                        </a:rPr>
                        <a:t>2.36</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endParaRPr lang="en-US"/>
                    </a:p>
                  </a:txBody>
                  <a:tcPr/>
                </a:tc>
                <a:tc>
                  <a:txBody>
                    <a:bodyPr/>
                    <a:lstStyle/>
                    <a:p>
                      <a:pPr algn="ctr" fontAlgn="b"/>
                      <a:r>
                        <a:rPr lang="en-US" sz="1600" b="0" i="0" u="none" strike="noStrike" baseline="0" dirty="0" smtClean="0">
                          <a:solidFill>
                            <a:srgbClr val="000000"/>
                          </a:solidFill>
                          <a:effectLst/>
                          <a:latin typeface="Calibri"/>
                        </a:rPr>
                        <a:t>.35</a:t>
                      </a:r>
                    </a:p>
                  </a:txBody>
                  <a:tcPr marL="0" marR="0" marT="0" marB="0"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464019">
                <a:tc>
                  <a:txBody>
                    <a:bodyPr/>
                    <a:lstStyle/>
                    <a:p>
                      <a:pPr algn="ctr" fontAlgn="b"/>
                      <a:r>
                        <a:rPr lang="en-US" sz="1600" b="0" i="0" u="none" strike="noStrike" dirty="0" smtClean="0">
                          <a:solidFill>
                            <a:srgbClr val="000000"/>
                          </a:solidFill>
                          <a:effectLst/>
                          <a:latin typeface="Calibri"/>
                        </a:rPr>
                        <a:t>x </a:t>
                      </a:r>
                      <a:r>
                        <a:rPr lang="en-US" sz="1600" b="0" i="0" u="none" strike="noStrike" dirty="0" err="1" smtClean="0">
                          <a:solidFill>
                            <a:srgbClr val="000000"/>
                          </a:solidFill>
                          <a:effectLst/>
                          <a:latin typeface="Calibri"/>
                        </a:rPr>
                        <a:t>ang.</a:t>
                      </a:r>
                      <a:r>
                        <a:rPr lang="en-US" sz="1600" b="0" i="0" u="none" strike="noStrike" baseline="0" dirty="0" smtClean="0">
                          <a:solidFill>
                            <a:srgbClr val="000000"/>
                          </a:solidFill>
                          <a:effectLst/>
                          <a:latin typeface="Calibri"/>
                        </a:rPr>
                        <a:t> spread at QF</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gridSpan="2">
                  <a:txBody>
                    <a:bodyPr/>
                    <a:lstStyle/>
                    <a:p>
                      <a:pPr algn="ctr" fontAlgn="b"/>
                      <a:r>
                        <a:rPr lang="en-US" sz="1600" b="0" i="0" u="none" strike="noStrike" baseline="0" dirty="0" smtClean="0">
                          <a:solidFill>
                            <a:srgbClr val="000000"/>
                          </a:solidFill>
                          <a:effectLst/>
                          <a:latin typeface="Calibri"/>
                        </a:rPr>
                        <a:t>46.1x10</a:t>
                      </a:r>
                      <a:r>
                        <a:rPr lang="en-US" sz="1600" b="0" i="0" u="none" strike="noStrike" baseline="30000" dirty="0" smtClean="0">
                          <a:solidFill>
                            <a:srgbClr val="000000"/>
                          </a:solidFill>
                          <a:effectLst/>
                          <a:latin typeface="Calibri"/>
                        </a:rPr>
                        <a:t>-6</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hMerge="1">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solidFill>
                            <a:srgbClr val="000000"/>
                          </a:solidFill>
                          <a:effectLst/>
                          <a:latin typeface="Calibri"/>
                        </a:rPr>
                        <a:t>6.9x10</a:t>
                      </a:r>
                      <a:r>
                        <a:rPr lang="en-US" sz="1600" b="0" i="0" u="none" strike="noStrike" baseline="30000" dirty="0" smtClean="0">
                          <a:solidFill>
                            <a:srgbClr val="000000"/>
                          </a:solidFill>
                          <a:effectLst/>
                          <a:latin typeface="Calibri"/>
                        </a:rPr>
                        <a:t>-6</a:t>
                      </a:r>
                    </a:p>
                  </a:txBody>
                  <a:tcPr marL="0" marR="0" marT="0" marB="0"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464019">
                <a:tc>
                  <a:txBody>
                    <a:bodyPr/>
                    <a:lstStyle/>
                    <a:p>
                      <a:pPr algn="ctr" fontAlgn="b"/>
                      <a:r>
                        <a:rPr lang="en-US" sz="1600" b="0" i="0" u="none" strike="noStrike" dirty="0" smtClean="0">
                          <a:solidFill>
                            <a:srgbClr val="000000"/>
                          </a:solidFill>
                          <a:effectLst/>
                          <a:latin typeface="Calibri"/>
                        </a:rPr>
                        <a:t>y </a:t>
                      </a:r>
                      <a:r>
                        <a:rPr lang="en-US" sz="1600" b="0" i="0" u="none" strike="noStrike" dirty="0" err="1" smtClean="0">
                          <a:solidFill>
                            <a:srgbClr val="000000"/>
                          </a:solidFill>
                          <a:effectLst/>
                          <a:latin typeface="Calibri"/>
                        </a:rPr>
                        <a:t>ang.</a:t>
                      </a:r>
                      <a:r>
                        <a:rPr lang="en-US" sz="1600" b="0" i="0" u="none" strike="noStrike" baseline="0" dirty="0" smtClean="0">
                          <a:solidFill>
                            <a:srgbClr val="000000"/>
                          </a:solidFill>
                          <a:effectLst/>
                          <a:latin typeface="Calibri"/>
                        </a:rPr>
                        <a:t> spread at QF</a:t>
                      </a:r>
                      <a:endParaRPr lang="en-US" sz="1600" b="0" i="0" u="none" strike="noStrike" dirty="0">
                        <a:solidFill>
                          <a:srgbClr val="000000"/>
                        </a:solidFill>
                        <a:effectLst/>
                        <a:latin typeface="Calibri"/>
                      </a:endParaRPr>
                    </a:p>
                  </a:txBody>
                  <a:tcPr marL="0" marR="0" marT="0" marB="0" anchor="ctr">
                    <a:lnL w="190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0" marR="0" marT="0" marB="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gridSpan="2">
                  <a:txBody>
                    <a:bodyPr/>
                    <a:lstStyle/>
                    <a:p>
                      <a:pPr algn="ctr" fontAlgn="b"/>
                      <a:r>
                        <a:rPr lang="en-US" sz="1600" b="0" i="0" u="none" strike="noStrike" baseline="0" dirty="0" smtClean="0">
                          <a:solidFill>
                            <a:srgbClr val="000000"/>
                          </a:solidFill>
                          <a:effectLst/>
                          <a:latin typeface="Calibri"/>
                        </a:rPr>
                        <a:t>89.5x10</a:t>
                      </a:r>
                      <a:r>
                        <a:rPr lang="en-US" sz="1600" b="0" i="0" u="none" strike="noStrike" baseline="30000" dirty="0" smtClean="0">
                          <a:solidFill>
                            <a:srgbClr val="000000"/>
                          </a:solidFill>
                          <a:effectLst/>
                          <a:latin typeface="Calibri"/>
                        </a:rPr>
                        <a:t>-6</a:t>
                      </a:r>
                    </a:p>
                  </a:txBody>
                  <a:tcPr marL="0" marR="0" marT="0" marB="0" anchor="ctr">
                    <a:lnL w="63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hMerge="1">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solidFill>
                            <a:srgbClr val="000000"/>
                          </a:solidFill>
                          <a:effectLst/>
                          <a:latin typeface="Calibri"/>
                        </a:rPr>
                        <a:t>13.3x10</a:t>
                      </a:r>
                      <a:r>
                        <a:rPr lang="en-US" sz="1600" b="0" i="0" u="none" strike="noStrike" baseline="30000" dirty="0" smtClean="0">
                          <a:solidFill>
                            <a:srgbClr val="000000"/>
                          </a:solidFill>
                          <a:effectLst/>
                          <a:latin typeface="Calibri"/>
                        </a:rPr>
                        <a:t>-6</a:t>
                      </a:r>
                    </a:p>
                  </a:txBody>
                  <a:tcPr marL="0" marR="0" marT="0" marB="0"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482575239"/>
              </p:ext>
            </p:extLst>
          </p:nvPr>
        </p:nvGraphicFramePr>
        <p:xfrm>
          <a:off x="2951990" y="3574628"/>
          <a:ext cx="677863" cy="317500"/>
        </p:xfrm>
        <a:graphic>
          <a:graphicData uri="http://schemas.openxmlformats.org/presentationml/2006/ole">
            <mc:AlternateContent xmlns:mc="http://schemas.openxmlformats.org/markup-compatibility/2006">
              <mc:Choice xmlns:v="urn:schemas-microsoft-com:vml" Requires="v">
                <p:oleObj spid="_x0000_s488487" name="Equation" r:id="rId5" imgW="420480" imgH="191880" progId="">
                  <p:embed/>
                </p:oleObj>
              </mc:Choice>
              <mc:Fallback>
                <p:oleObj name="Equation" r:id="rId5" imgW="420480" imgH="1918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1990" y="3574628"/>
                        <a:ext cx="67786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489153232"/>
              </p:ext>
            </p:extLst>
          </p:nvPr>
        </p:nvGraphicFramePr>
        <p:xfrm>
          <a:off x="2865691" y="3878302"/>
          <a:ext cx="877887" cy="317500"/>
        </p:xfrm>
        <a:graphic>
          <a:graphicData uri="http://schemas.openxmlformats.org/presentationml/2006/ole">
            <mc:AlternateContent xmlns:mc="http://schemas.openxmlformats.org/markup-compatibility/2006">
              <mc:Choice xmlns:v="urn:schemas-microsoft-com:vml" Requires="v">
                <p:oleObj spid="_x0000_s488488" name="Equation" r:id="rId7" imgW="548280" imgH="191880" progId="">
                  <p:embed/>
                </p:oleObj>
              </mc:Choice>
              <mc:Fallback>
                <p:oleObj name="Equation" r:id="rId7" imgW="548280" imgH="1918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5691" y="3878302"/>
                        <a:ext cx="877887"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99478840"/>
              </p:ext>
            </p:extLst>
          </p:nvPr>
        </p:nvGraphicFramePr>
        <p:xfrm>
          <a:off x="2863977" y="4207040"/>
          <a:ext cx="857250" cy="317500"/>
        </p:xfrm>
        <a:graphic>
          <a:graphicData uri="http://schemas.openxmlformats.org/presentationml/2006/ole">
            <mc:AlternateContent xmlns:mc="http://schemas.openxmlformats.org/markup-compatibility/2006">
              <mc:Choice xmlns:v="urn:schemas-microsoft-com:vml" Requires="v">
                <p:oleObj spid="_x0000_s488489" name="Equation" r:id="rId9" imgW="530280" imgH="191880" progId="">
                  <p:embed/>
                </p:oleObj>
              </mc:Choice>
              <mc:Fallback>
                <p:oleObj name="Equation" r:id="rId9" imgW="530280" imgH="1918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3977" y="4207040"/>
                        <a:ext cx="8572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980173703"/>
              </p:ext>
            </p:extLst>
          </p:nvPr>
        </p:nvGraphicFramePr>
        <p:xfrm>
          <a:off x="2835402" y="4610265"/>
          <a:ext cx="917575" cy="317500"/>
        </p:xfrm>
        <a:graphic>
          <a:graphicData uri="http://schemas.openxmlformats.org/presentationml/2006/ole">
            <mc:AlternateContent xmlns:mc="http://schemas.openxmlformats.org/markup-compatibility/2006">
              <mc:Choice xmlns:v="urn:schemas-microsoft-com:vml" Requires="v">
                <p:oleObj spid="_x0000_s488490" name="Equation" r:id="rId11" imgW="576000" imgH="191880" progId="">
                  <p:embed/>
                </p:oleObj>
              </mc:Choice>
              <mc:Fallback>
                <p:oleObj name="Equation" r:id="rId11" imgW="576000" imgH="19188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5402" y="4610265"/>
                        <a:ext cx="9175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471183196"/>
              </p:ext>
            </p:extLst>
          </p:nvPr>
        </p:nvGraphicFramePr>
        <p:xfrm>
          <a:off x="4468013" y="4539515"/>
          <a:ext cx="548772" cy="449702"/>
        </p:xfrm>
        <a:graphic>
          <a:graphicData uri="http://schemas.openxmlformats.org/presentationml/2006/ole">
            <mc:AlternateContent xmlns:mc="http://schemas.openxmlformats.org/markup-compatibility/2006">
              <mc:Choice xmlns:v="urn:schemas-microsoft-com:vml" Requires="v">
                <p:oleObj spid="_x0000_s488491" name="Equation" r:id="rId13" imgW="557640" imgH="456840" progId="">
                  <p:embed/>
                </p:oleObj>
              </mc:Choice>
              <mc:Fallback>
                <p:oleObj name="Equation" r:id="rId13" imgW="557640" imgH="45684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8013" y="4539515"/>
                        <a:ext cx="548772" cy="449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000899442"/>
              </p:ext>
            </p:extLst>
          </p:nvPr>
        </p:nvGraphicFramePr>
        <p:xfrm>
          <a:off x="2836990" y="5057940"/>
          <a:ext cx="917575" cy="357187"/>
        </p:xfrm>
        <a:graphic>
          <a:graphicData uri="http://schemas.openxmlformats.org/presentationml/2006/ole">
            <mc:AlternateContent xmlns:mc="http://schemas.openxmlformats.org/markup-compatibility/2006">
              <mc:Choice xmlns:v="urn:schemas-microsoft-com:vml" Requires="v">
                <p:oleObj spid="_x0000_s488492" name="Equation" r:id="rId15" imgW="576000" imgH="219240" progId="">
                  <p:embed/>
                </p:oleObj>
              </mc:Choice>
              <mc:Fallback>
                <p:oleObj name="Equation" r:id="rId15" imgW="576000" imgH="21924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6990" y="5057940"/>
                        <a:ext cx="917575"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784823807"/>
              </p:ext>
            </p:extLst>
          </p:nvPr>
        </p:nvGraphicFramePr>
        <p:xfrm>
          <a:off x="4513390" y="5005552"/>
          <a:ext cx="536575" cy="450850"/>
        </p:xfrm>
        <a:graphic>
          <a:graphicData uri="http://schemas.openxmlformats.org/presentationml/2006/ole">
            <mc:AlternateContent xmlns:mc="http://schemas.openxmlformats.org/markup-compatibility/2006">
              <mc:Choice xmlns:v="urn:schemas-microsoft-com:vml" Requires="v">
                <p:oleObj spid="_x0000_s488493" name="Equation" r:id="rId17" imgW="548280" imgH="456840" progId="">
                  <p:embed/>
                </p:oleObj>
              </mc:Choice>
              <mc:Fallback>
                <p:oleObj name="Equation" r:id="rId17" imgW="548280" imgH="45684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3390" y="5005552"/>
                        <a:ext cx="53657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551645028"/>
              </p:ext>
            </p:extLst>
          </p:nvPr>
        </p:nvGraphicFramePr>
        <p:xfrm>
          <a:off x="3137027" y="5529427"/>
          <a:ext cx="339725" cy="317500"/>
        </p:xfrm>
        <a:graphic>
          <a:graphicData uri="http://schemas.openxmlformats.org/presentationml/2006/ole">
            <mc:AlternateContent xmlns:mc="http://schemas.openxmlformats.org/markup-compatibility/2006">
              <mc:Choice xmlns:v="urn:schemas-microsoft-com:vml" Requires="v">
                <p:oleObj spid="_x0000_s488494" name="Equation" r:id="rId19" imgW="200880" imgH="191880" progId="">
                  <p:embed/>
                </p:oleObj>
              </mc:Choice>
              <mc:Fallback>
                <p:oleObj name="Equation" r:id="rId19" imgW="200880" imgH="19188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37027" y="5529427"/>
                        <a:ext cx="339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0397009"/>
              </p:ext>
            </p:extLst>
          </p:nvPr>
        </p:nvGraphicFramePr>
        <p:xfrm>
          <a:off x="4489577" y="5483390"/>
          <a:ext cx="585788" cy="450850"/>
        </p:xfrm>
        <a:graphic>
          <a:graphicData uri="http://schemas.openxmlformats.org/presentationml/2006/ole">
            <mc:AlternateContent xmlns:mc="http://schemas.openxmlformats.org/markup-compatibility/2006">
              <mc:Choice xmlns:v="urn:schemas-microsoft-com:vml" Requires="v">
                <p:oleObj spid="_x0000_s488495" name="Equation" r:id="rId21" imgW="594000" imgH="456840" progId="">
                  <p:embed/>
                </p:oleObj>
              </mc:Choice>
              <mc:Fallback>
                <p:oleObj name="Equation" r:id="rId21" imgW="594000" imgH="45684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89577" y="5483390"/>
                        <a:ext cx="5857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554158169"/>
              </p:ext>
            </p:extLst>
          </p:nvPr>
        </p:nvGraphicFramePr>
        <p:xfrm>
          <a:off x="3125915" y="5977102"/>
          <a:ext cx="339725" cy="357188"/>
        </p:xfrm>
        <a:graphic>
          <a:graphicData uri="http://schemas.openxmlformats.org/presentationml/2006/ole">
            <mc:AlternateContent xmlns:mc="http://schemas.openxmlformats.org/markup-compatibility/2006">
              <mc:Choice xmlns:v="urn:schemas-microsoft-com:vml" Requires="v">
                <p:oleObj spid="_x0000_s488496" name="Equation" r:id="rId23" imgW="200880" imgH="219240" progId="">
                  <p:embed/>
                </p:oleObj>
              </mc:Choice>
              <mc:Fallback>
                <p:oleObj name="Equation" r:id="rId23" imgW="200880" imgH="21924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25915" y="5977102"/>
                        <a:ext cx="339725"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853244124"/>
              </p:ext>
            </p:extLst>
          </p:nvPr>
        </p:nvGraphicFramePr>
        <p:xfrm>
          <a:off x="4522915" y="5924715"/>
          <a:ext cx="573087" cy="450850"/>
        </p:xfrm>
        <a:graphic>
          <a:graphicData uri="http://schemas.openxmlformats.org/presentationml/2006/ole">
            <mc:AlternateContent xmlns:mc="http://schemas.openxmlformats.org/markup-compatibility/2006">
              <mc:Choice xmlns:v="urn:schemas-microsoft-com:vml" Requires="v">
                <p:oleObj spid="_x0000_s488497" name="Equation" r:id="rId25" imgW="585000" imgH="456840" progId="Equation.DSMT4">
                  <p:embed/>
                </p:oleObj>
              </mc:Choice>
              <mc:Fallback>
                <p:oleObj name="Equation" r:id="rId25" imgW="585000" imgH="45684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22915" y="5924715"/>
                        <a:ext cx="573087"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783125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Lines</a:t>
            </a:r>
            <a:endParaRPr lang="en-US" dirty="0"/>
          </a:p>
        </p:txBody>
      </p:sp>
      <p:sp>
        <p:nvSpPr>
          <p:cNvPr id="3" name="Content Placeholder 2"/>
          <p:cNvSpPr>
            <a:spLocks noGrp="1"/>
          </p:cNvSpPr>
          <p:nvPr>
            <p:ph idx="1"/>
          </p:nvPr>
        </p:nvSpPr>
        <p:spPr>
          <a:xfrm>
            <a:off x="503776" y="690226"/>
            <a:ext cx="8251825" cy="961154"/>
          </a:xfrm>
        </p:spPr>
        <p:txBody>
          <a:bodyPr/>
          <a:lstStyle/>
          <a:p>
            <a:r>
              <a:rPr lang="en-US" sz="1800" dirty="0" smtClean="0"/>
              <a:t>In our definition and derivation of the lattice function, a closed path through a periodic system.  This definition doesn’t exist for a beam line, but once we know the lattice functions at one point, we know how to propagate the lattice function down the beam line.</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45</a:t>
            </a:fld>
            <a:endParaRPr lang="en-US"/>
          </a:p>
        </p:txBody>
      </p:sp>
      <p:pic>
        <p:nvPicPr>
          <p:cNvPr id="390146" name="Picture 2" descr="http://nahandbook.web.cern.ch/nahandbook/default/h8/layout/H8beamline.gif"/>
          <p:cNvPicPr>
            <a:picLocks noChangeAspect="1" noChangeArrowheads="1"/>
          </p:cNvPicPr>
          <p:nvPr/>
        </p:nvPicPr>
        <p:blipFill>
          <a:blip r:embed="rId3" cstate="print"/>
          <a:srcRect t="17223" b="37997"/>
          <a:stretch>
            <a:fillRect/>
          </a:stretch>
        </p:blipFill>
        <p:spPr bwMode="auto">
          <a:xfrm>
            <a:off x="1684124" y="2770495"/>
            <a:ext cx="6096000" cy="1419368"/>
          </a:xfrm>
          <a:prstGeom prst="rect">
            <a:avLst/>
          </a:prstGeom>
          <a:noFill/>
        </p:spPr>
      </p:pic>
      <p:graphicFrame>
        <p:nvGraphicFramePr>
          <p:cNvPr id="390147" name="Object 3"/>
          <p:cNvGraphicFramePr>
            <a:graphicFrameLocks noChangeAspect="1"/>
          </p:cNvGraphicFramePr>
          <p:nvPr/>
        </p:nvGraphicFramePr>
        <p:xfrm>
          <a:off x="1151198" y="4678410"/>
          <a:ext cx="7129463" cy="1422400"/>
        </p:xfrm>
        <a:graphic>
          <a:graphicData uri="http://schemas.openxmlformats.org/presentationml/2006/ole">
            <mc:AlternateContent xmlns:mc="http://schemas.openxmlformats.org/markup-compatibility/2006">
              <mc:Choice xmlns:v="urn:schemas-microsoft-com:vml" Requires="v">
                <p:oleObj spid="_x0000_s456723" name="Equation" r:id="rId4" imgW="3568680" imgH="711000" progId="Equation.3">
                  <p:embed/>
                </p:oleObj>
              </mc:Choice>
              <mc:Fallback>
                <p:oleObj name="Equation" r:id="rId4" imgW="356868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198" y="4678410"/>
                        <a:ext cx="7129463"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48" name="Object 4"/>
          <p:cNvGraphicFramePr>
            <a:graphicFrameLocks noChangeAspect="1"/>
          </p:cNvGraphicFramePr>
          <p:nvPr/>
        </p:nvGraphicFramePr>
        <p:xfrm>
          <a:off x="871371" y="2823665"/>
          <a:ext cx="735013" cy="1422400"/>
        </p:xfrm>
        <a:graphic>
          <a:graphicData uri="http://schemas.openxmlformats.org/presentationml/2006/ole">
            <mc:AlternateContent xmlns:mc="http://schemas.openxmlformats.org/markup-compatibility/2006">
              <mc:Choice xmlns:v="urn:schemas-microsoft-com:vml" Requires="v">
                <p:oleObj spid="_x0000_s456724" name="Equation" r:id="rId6" imgW="368280" imgH="711000" progId="Equation.3">
                  <p:embed/>
                </p:oleObj>
              </mc:Choice>
              <mc:Fallback>
                <p:oleObj name="Equation" r:id="rId6" imgW="36828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371" y="2823665"/>
                        <a:ext cx="735013"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49" name="Object 5"/>
          <p:cNvGraphicFramePr>
            <a:graphicFrameLocks noChangeAspect="1"/>
          </p:cNvGraphicFramePr>
          <p:nvPr/>
        </p:nvGraphicFramePr>
        <p:xfrm>
          <a:off x="7877412" y="2662735"/>
          <a:ext cx="838200" cy="1422400"/>
        </p:xfrm>
        <a:graphic>
          <a:graphicData uri="http://schemas.openxmlformats.org/presentationml/2006/ole">
            <mc:AlternateContent xmlns:mc="http://schemas.openxmlformats.org/markup-compatibility/2006">
              <mc:Choice xmlns:v="urn:schemas-microsoft-com:vml" Requires="v">
                <p:oleObj spid="_x0000_s456725" name="Equation" r:id="rId8" imgW="419040" imgH="711000" progId="Equation.3">
                  <p:embed/>
                </p:oleObj>
              </mc:Choice>
              <mc:Fallback>
                <p:oleObj name="Equation" r:id="rId8" imgW="419040" imgH="711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7412" y="2662735"/>
                        <a:ext cx="838200"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50" name="Object 6"/>
          <p:cNvGraphicFramePr>
            <a:graphicFrameLocks noChangeAspect="1"/>
          </p:cNvGraphicFramePr>
          <p:nvPr/>
        </p:nvGraphicFramePr>
        <p:xfrm>
          <a:off x="3852342" y="1924738"/>
          <a:ext cx="1319212" cy="431800"/>
        </p:xfrm>
        <a:graphic>
          <a:graphicData uri="http://schemas.openxmlformats.org/presentationml/2006/ole">
            <mc:AlternateContent xmlns:mc="http://schemas.openxmlformats.org/markup-compatibility/2006">
              <mc:Choice xmlns:v="urn:schemas-microsoft-com:vml" Requires="v">
                <p:oleObj spid="_x0000_s456726" name="Equation" r:id="rId10" imgW="660240" imgH="215640" progId="Equation.DSMT4">
                  <p:embed/>
                </p:oleObj>
              </mc:Choice>
              <mc:Fallback>
                <p:oleObj name="Equation" r:id="rId10" imgW="660240" imgH="215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2342" y="1924738"/>
                        <a:ext cx="13192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eft Brace 11"/>
          <p:cNvSpPr/>
          <p:nvPr/>
        </p:nvSpPr>
        <p:spPr>
          <a:xfrm rot="5400000">
            <a:off x="4592472" y="-525439"/>
            <a:ext cx="232015" cy="616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8323929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Initial Conditions</a:t>
            </a:r>
            <a:endParaRPr lang="en-US" dirty="0"/>
          </a:p>
        </p:txBody>
      </p:sp>
      <p:sp>
        <p:nvSpPr>
          <p:cNvPr id="3" name="Content Placeholder 2"/>
          <p:cNvSpPr>
            <a:spLocks noGrp="1"/>
          </p:cNvSpPr>
          <p:nvPr>
            <p:ph idx="1"/>
          </p:nvPr>
        </p:nvSpPr>
        <p:spPr>
          <a:xfrm>
            <a:off x="503776" y="690226"/>
            <a:ext cx="8251825" cy="961154"/>
          </a:xfrm>
        </p:spPr>
        <p:txBody>
          <a:bodyPr/>
          <a:lstStyle/>
          <a:p>
            <a:r>
              <a:rPr lang="en-US" sz="1800" dirty="0" smtClean="0"/>
              <a:t>When extracting beam from a ring, the initial optics of the beam line are set by the optics at the point of extraction.</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For particles from a source, the initial lattice functions can be defined by the distribution of the particles out of the source</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46</a:t>
            </a:fld>
            <a:endParaRPr lang="en-US"/>
          </a:p>
        </p:txBody>
      </p:sp>
      <p:graphicFrame>
        <p:nvGraphicFramePr>
          <p:cNvPr id="390148" name="Object 4"/>
          <p:cNvGraphicFramePr>
            <a:graphicFrameLocks noChangeAspect="1"/>
          </p:cNvGraphicFramePr>
          <p:nvPr/>
        </p:nvGraphicFramePr>
        <p:xfrm>
          <a:off x="3723753" y="1622662"/>
          <a:ext cx="735013" cy="1422400"/>
        </p:xfrm>
        <a:graphic>
          <a:graphicData uri="http://schemas.openxmlformats.org/presentationml/2006/ole">
            <mc:AlternateContent xmlns:mc="http://schemas.openxmlformats.org/markup-compatibility/2006">
              <mc:Choice xmlns:v="urn:schemas-microsoft-com:vml" Requires="v">
                <p:oleObj spid="_x0000_s457739" name="Equation" r:id="rId3" imgW="368280" imgH="711000" progId="Equation.3">
                  <p:embed/>
                </p:oleObj>
              </mc:Choice>
              <mc:Fallback>
                <p:oleObj name="Equation" r:id="rId3" imgW="36828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3753" y="1622662"/>
                        <a:ext cx="735013"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Oval 12"/>
          <p:cNvSpPr/>
          <p:nvPr/>
        </p:nvSpPr>
        <p:spPr>
          <a:xfrm>
            <a:off x="1255595" y="1514902"/>
            <a:ext cx="1692322" cy="155584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3" idx="0"/>
          </p:cNvCxnSpPr>
          <p:nvPr/>
        </p:nvCxnSpPr>
        <p:spPr>
          <a:xfrm flipV="1">
            <a:off x="2101756" y="1514901"/>
            <a:ext cx="3835020" cy="1"/>
          </a:xfrm>
          <a:prstGeom prst="line">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647666" y="1596790"/>
            <a:ext cx="982638" cy="313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2168438">
            <a:off x="1148680" y="4302201"/>
            <a:ext cx="405327" cy="1091821"/>
          </a:xfrm>
          <a:prstGeom prst="ellipse">
            <a:avLst/>
          </a:prstGeom>
          <a:gradFill flip="none" rotWithShape="1">
            <a:gsLst>
              <a:gs pos="0">
                <a:srgbClr val="FFF200"/>
              </a:gs>
              <a:gs pos="45000">
                <a:srgbClr val="FF7A00"/>
              </a:gs>
              <a:gs pos="70000">
                <a:srgbClr val="FF0300"/>
              </a:gs>
              <a:gs pos="100000">
                <a:srgbClr val="4D0808"/>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351128" y="4176215"/>
            <a:ext cx="27296" cy="1405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36979" y="4858603"/>
            <a:ext cx="1310185" cy="2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254156" y="4817660"/>
            <a:ext cx="2972937" cy="2276"/>
          </a:xfrm>
          <a:prstGeom prst="line">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28" name="Object 4"/>
          <p:cNvGraphicFramePr>
            <a:graphicFrameLocks noChangeAspect="1"/>
          </p:cNvGraphicFramePr>
          <p:nvPr/>
        </p:nvGraphicFramePr>
        <p:xfrm>
          <a:off x="2811627" y="5091468"/>
          <a:ext cx="735013" cy="1422400"/>
        </p:xfrm>
        <a:graphic>
          <a:graphicData uri="http://schemas.openxmlformats.org/presentationml/2006/ole">
            <mc:AlternateContent xmlns:mc="http://schemas.openxmlformats.org/markup-compatibility/2006">
              <mc:Choice xmlns:v="urn:schemas-microsoft-com:vml" Requires="v">
                <p:oleObj spid="_x0000_s457740" name="Equation" r:id="rId5" imgW="368280" imgH="711000" progId="Equation.DSMT4">
                  <p:embed/>
                </p:oleObj>
              </mc:Choice>
              <mc:Fallback>
                <p:oleObj name="Equation" r:id="rId5" imgW="36828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1627" y="5091468"/>
                        <a:ext cx="735013"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Straight Arrow Connector 28"/>
          <p:cNvCxnSpPr/>
          <p:nvPr/>
        </p:nvCxnSpPr>
        <p:spPr>
          <a:xfrm flipH="1" flipV="1">
            <a:off x="1735540" y="5065596"/>
            <a:ext cx="982638" cy="313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02675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Mismatch and Emittance Dilution</a:t>
            </a:r>
            <a:endParaRPr lang="en-US" dirty="0"/>
          </a:p>
        </p:txBody>
      </p:sp>
      <p:sp>
        <p:nvSpPr>
          <p:cNvPr id="3" name="Content Placeholder 2"/>
          <p:cNvSpPr>
            <a:spLocks noGrp="1"/>
          </p:cNvSpPr>
          <p:nvPr>
            <p:ph idx="1"/>
          </p:nvPr>
        </p:nvSpPr>
        <p:spPr>
          <a:xfrm>
            <a:off x="503776" y="690226"/>
            <a:ext cx="8251825" cy="401596"/>
          </a:xfrm>
        </p:spPr>
        <p:txBody>
          <a:bodyPr/>
          <a:lstStyle/>
          <a:p>
            <a:r>
              <a:rPr lang="en-US" sz="1800" dirty="0" smtClean="0"/>
              <a:t>In our previous discussion, we implicitly assumed that the distribution of particles in phase space followed the ellipse defined by the lattice function</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Once injected, these particles will </a:t>
            </a:r>
            <a:br>
              <a:rPr lang="en-US" sz="1800" dirty="0" smtClean="0"/>
            </a:br>
            <a:r>
              <a:rPr lang="en-US" sz="1800" dirty="0" smtClean="0"/>
              <a:t>follow the path defined by the lattice </a:t>
            </a:r>
            <a:br>
              <a:rPr lang="en-US" sz="1800" dirty="0" smtClean="0"/>
            </a:br>
            <a:r>
              <a:rPr lang="en-US" sz="1800" dirty="0" smtClean="0"/>
              <a:t>ellipse, effectively increasing the </a:t>
            </a:r>
            <a:br>
              <a:rPr lang="en-US" sz="1800" dirty="0" smtClean="0"/>
            </a:br>
            <a:r>
              <a:rPr lang="en-US" sz="1800" dirty="0" smtClean="0"/>
              <a:t>emittance</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47</a:t>
            </a:fld>
            <a:endParaRPr lang="en-US"/>
          </a:p>
        </p:txBody>
      </p:sp>
      <p:sp>
        <p:nvSpPr>
          <p:cNvPr id="7" name="Line 5"/>
          <p:cNvSpPr>
            <a:spLocks noChangeShapeType="1"/>
          </p:cNvSpPr>
          <p:nvPr/>
        </p:nvSpPr>
        <p:spPr bwMode="auto">
          <a:xfrm>
            <a:off x="1369325" y="1818208"/>
            <a:ext cx="0" cy="1828800"/>
          </a:xfrm>
          <a:prstGeom prst="line">
            <a:avLst/>
          </a:prstGeom>
          <a:noFill/>
          <a:ln w="9525">
            <a:solidFill>
              <a:schemeClr val="tx1"/>
            </a:solidFill>
            <a:round/>
            <a:headEnd/>
            <a:tailEnd/>
          </a:ln>
        </p:spPr>
        <p:txBody>
          <a:bodyPr/>
          <a:lstStyle/>
          <a:p>
            <a:endParaRPr lang="en-US"/>
          </a:p>
        </p:txBody>
      </p:sp>
      <p:sp>
        <p:nvSpPr>
          <p:cNvPr id="8" name="Line 6"/>
          <p:cNvSpPr>
            <a:spLocks noChangeShapeType="1"/>
          </p:cNvSpPr>
          <p:nvPr/>
        </p:nvSpPr>
        <p:spPr bwMode="auto">
          <a:xfrm>
            <a:off x="531125" y="2732608"/>
            <a:ext cx="2057400" cy="0"/>
          </a:xfrm>
          <a:prstGeom prst="line">
            <a:avLst/>
          </a:prstGeom>
          <a:noFill/>
          <a:ln w="9525">
            <a:solidFill>
              <a:schemeClr val="tx1"/>
            </a:solidFill>
            <a:round/>
            <a:headEnd/>
            <a:tailEnd/>
          </a:ln>
        </p:spPr>
        <p:txBody>
          <a:bodyPr/>
          <a:lstStyle/>
          <a:p>
            <a:endParaRPr lang="en-US"/>
          </a:p>
        </p:txBody>
      </p:sp>
      <p:sp>
        <p:nvSpPr>
          <p:cNvPr id="9" name="Oval 7"/>
          <p:cNvSpPr>
            <a:spLocks noChangeArrowheads="1"/>
          </p:cNvSpPr>
          <p:nvPr/>
        </p:nvSpPr>
        <p:spPr bwMode="auto">
          <a:xfrm rot="2700000">
            <a:off x="1151044" y="1928539"/>
            <a:ext cx="457200" cy="1601788"/>
          </a:xfrm>
          <a:prstGeom prst="ellipse">
            <a:avLst/>
          </a:prstGeom>
          <a:noFill/>
          <a:ln w="25400">
            <a:solidFill>
              <a:srgbClr val="CC0000"/>
            </a:solidFill>
            <a:round/>
            <a:headEnd/>
            <a:tailEnd/>
          </a:ln>
        </p:spPr>
        <p:txBody>
          <a:bodyPr wrap="none" anchor="ctr"/>
          <a:lstStyle/>
          <a:p>
            <a:endParaRPr lang="en-US"/>
          </a:p>
        </p:txBody>
      </p:sp>
      <p:pic>
        <p:nvPicPr>
          <p:cNvPr id="10" name="Object 4"/>
          <p:cNvPicPr>
            <a:picLocks noChangeAspect="1" noChangeArrowheads="1"/>
          </p:cNvPicPr>
          <p:nvPr/>
        </p:nvPicPr>
        <p:blipFill>
          <a:blip r:embed="rId2" cstate="print"/>
          <a:srcRect/>
          <a:stretch>
            <a:fillRect/>
          </a:stretch>
        </p:blipFill>
        <p:spPr bwMode="auto">
          <a:xfrm>
            <a:off x="1445525" y="1318145"/>
            <a:ext cx="481013" cy="598488"/>
          </a:xfrm>
          <a:prstGeom prst="rect">
            <a:avLst/>
          </a:prstGeom>
          <a:noFill/>
          <a:ln w="9525">
            <a:noFill/>
            <a:miter lim="800000"/>
            <a:headEnd/>
            <a:tailEnd/>
          </a:ln>
        </p:spPr>
      </p:pic>
      <p:pic>
        <p:nvPicPr>
          <p:cNvPr id="11" name="Object 5"/>
          <p:cNvPicPr>
            <a:picLocks noChangeAspect="1" noChangeArrowheads="1"/>
          </p:cNvPicPr>
          <p:nvPr/>
        </p:nvPicPr>
        <p:blipFill>
          <a:blip r:embed="rId3" cstate="print"/>
          <a:srcRect/>
          <a:stretch>
            <a:fillRect/>
          </a:stretch>
        </p:blipFill>
        <p:spPr bwMode="auto">
          <a:xfrm>
            <a:off x="2283725" y="2156345"/>
            <a:ext cx="401638" cy="522288"/>
          </a:xfrm>
          <a:prstGeom prst="rect">
            <a:avLst/>
          </a:prstGeom>
          <a:noFill/>
          <a:ln w="9525">
            <a:noFill/>
            <a:miter lim="800000"/>
            <a:headEnd/>
            <a:tailEnd/>
          </a:ln>
        </p:spPr>
      </p:pic>
      <p:pic>
        <p:nvPicPr>
          <p:cNvPr id="12" name="Object 6"/>
          <p:cNvPicPr>
            <a:picLocks noChangeAspect="1" noChangeArrowheads="1"/>
          </p:cNvPicPr>
          <p:nvPr/>
        </p:nvPicPr>
        <p:blipFill>
          <a:blip r:embed="rId4" cstate="print"/>
          <a:srcRect/>
          <a:stretch>
            <a:fillRect/>
          </a:stretch>
        </p:blipFill>
        <p:spPr bwMode="auto">
          <a:xfrm>
            <a:off x="2399613" y="2778645"/>
            <a:ext cx="282575" cy="312738"/>
          </a:xfrm>
          <a:prstGeom prst="rect">
            <a:avLst/>
          </a:prstGeom>
          <a:noFill/>
          <a:ln w="9525">
            <a:noFill/>
            <a:miter lim="800000"/>
            <a:headEnd/>
            <a:tailEnd/>
          </a:ln>
        </p:spPr>
      </p:pic>
      <p:pic>
        <p:nvPicPr>
          <p:cNvPr id="13" name="Object 7"/>
          <p:cNvPicPr>
            <a:picLocks noChangeAspect="1" noChangeArrowheads="1"/>
          </p:cNvPicPr>
          <p:nvPr/>
        </p:nvPicPr>
        <p:blipFill>
          <a:blip r:embed="rId5" cstate="print"/>
          <a:srcRect/>
          <a:stretch>
            <a:fillRect/>
          </a:stretch>
        </p:blipFill>
        <p:spPr bwMode="auto">
          <a:xfrm>
            <a:off x="974038" y="1667395"/>
            <a:ext cx="338137" cy="396875"/>
          </a:xfrm>
          <a:prstGeom prst="rect">
            <a:avLst/>
          </a:prstGeom>
          <a:noFill/>
          <a:ln w="9525">
            <a:noFill/>
            <a:miter lim="800000"/>
            <a:headEnd/>
            <a:tailEnd/>
          </a:ln>
        </p:spPr>
      </p:pic>
      <p:sp>
        <p:nvSpPr>
          <p:cNvPr id="14" name="Line 19"/>
          <p:cNvSpPr>
            <a:spLocks noChangeShapeType="1"/>
          </p:cNvSpPr>
          <p:nvPr/>
        </p:nvSpPr>
        <p:spPr bwMode="auto">
          <a:xfrm>
            <a:off x="1990038" y="2156345"/>
            <a:ext cx="304800" cy="0"/>
          </a:xfrm>
          <a:prstGeom prst="line">
            <a:avLst/>
          </a:prstGeom>
          <a:noFill/>
          <a:ln w="9525">
            <a:solidFill>
              <a:schemeClr val="tx1"/>
            </a:solidFill>
            <a:round/>
            <a:headEnd/>
            <a:tailEnd/>
          </a:ln>
        </p:spPr>
        <p:txBody>
          <a:bodyPr/>
          <a:lstStyle/>
          <a:p>
            <a:endParaRPr lang="en-US"/>
          </a:p>
        </p:txBody>
      </p:sp>
      <p:sp>
        <p:nvSpPr>
          <p:cNvPr id="15" name="Line 20"/>
          <p:cNvSpPr>
            <a:spLocks noChangeShapeType="1"/>
          </p:cNvSpPr>
          <p:nvPr/>
        </p:nvSpPr>
        <p:spPr bwMode="auto">
          <a:xfrm>
            <a:off x="2142438" y="2156345"/>
            <a:ext cx="0" cy="533400"/>
          </a:xfrm>
          <a:prstGeom prst="line">
            <a:avLst/>
          </a:prstGeom>
          <a:noFill/>
          <a:ln w="9525">
            <a:solidFill>
              <a:srgbClr val="009900"/>
            </a:solidFill>
            <a:round/>
            <a:headEnd type="triangle" w="med" len="med"/>
            <a:tailEnd type="triangle" w="med" len="med"/>
          </a:ln>
        </p:spPr>
        <p:txBody>
          <a:bodyPr/>
          <a:lstStyle/>
          <a:p>
            <a:endParaRPr lang="en-US"/>
          </a:p>
        </p:txBody>
      </p:sp>
      <p:sp>
        <p:nvSpPr>
          <p:cNvPr id="16" name="Line 21"/>
          <p:cNvSpPr>
            <a:spLocks noChangeShapeType="1"/>
          </p:cNvSpPr>
          <p:nvPr/>
        </p:nvSpPr>
        <p:spPr bwMode="auto">
          <a:xfrm>
            <a:off x="1961463" y="1824558"/>
            <a:ext cx="0" cy="266700"/>
          </a:xfrm>
          <a:prstGeom prst="line">
            <a:avLst/>
          </a:prstGeom>
          <a:noFill/>
          <a:ln w="9525">
            <a:solidFill>
              <a:schemeClr val="tx1"/>
            </a:solidFill>
            <a:round/>
            <a:headEnd/>
            <a:tailEnd/>
          </a:ln>
        </p:spPr>
        <p:txBody>
          <a:bodyPr/>
          <a:lstStyle/>
          <a:p>
            <a:endParaRPr lang="en-US"/>
          </a:p>
        </p:txBody>
      </p:sp>
      <p:sp>
        <p:nvSpPr>
          <p:cNvPr id="17" name="Line 22"/>
          <p:cNvSpPr>
            <a:spLocks noChangeShapeType="1"/>
          </p:cNvSpPr>
          <p:nvPr/>
        </p:nvSpPr>
        <p:spPr bwMode="auto">
          <a:xfrm>
            <a:off x="1380438" y="2003945"/>
            <a:ext cx="533400" cy="0"/>
          </a:xfrm>
          <a:prstGeom prst="line">
            <a:avLst/>
          </a:prstGeom>
          <a:noFill/>
          <a:ln w="9525">
            <a:solidFill>
              <a:srgbClr val="009900"/>
            </a:solidFill>
            <a:round/>
            <a:headEnd type="triangle" w="med" len="med"/>
            <a:tailEnd type="triangle" w="med" len="med"/>
          </a:ln>
        </p:spPr>
        <p:txBody>
          <a:bodyPr/>
          <a:lstStyle/>
          <a:p>
            <a:endParaRPr lang="en-US"/>
          </a:p>
        </p:txBody>
      </p:sp>
      <p:sp>
        <p:nvSpPr>
          <p:cNvPr id="18" name="Text Box 24"/>
          <p:cNvSpPr txBox="1">
            <a:spLocks noChangeArrowheads="1"/>
          </p:cNvSpPr>
          <p:nvPr/>
        </p:nvSpPr>
        <p:spPr bwMode="auto">
          <a:xfrm>
            <a:off x="1826525" y="3223145"/>
            <a:ext cx="1219200" cy="400110"/>
          </a:xfrm>
          <a:prstGeom prst="rect">
            <a:avLst/>
          </a:prstGeom>
          <a:noFill/>
          <a:ln w="9525">
            <a:noFill/>
            <a:miter lim="800000"/>
            <a:headEnd/>
            <a:tailEnd/>
          </a:ln>
        </p:spPr>
        <p:txBody>
          <a:bodyPr>
            <a:spAutoFit/>
          </a:bodyPr>
          <a:lstStyle/>
          <a:p>
            <a:pPr>
              <a:spcBef>
                <a:spcPct val="50000"/>
              </a:spcBef>
            </a:pPr>
            <a:r>
              <a:rPr lang="en-US" sz="2000" dirty="0"/>
              <a:t>Area = </a:t>
            </a:r>
            <a:r>
              <a:rPr lang="en-US" sz="2000" i="1" dirty="0">
                <a:latin typeface="Symbol" pitchFamily="18" charset="2"/>
              </a:rPr>
              <a:t>e</a:t>
            </a:r>
          </a:p>
        </p:txBody>
      </p:sp>
      <p:sp>
        <p:nvSpPr>
          <p:cNvPr id="19" name="Freeform 25"/>
          <p:cNvSpPr>
            <a:spLocks/>
          </p:cNvSpPr>
          <p:nvPr/>
        </p:nvSpPr>
        <p:spPr bwMode="auto">
          <a:xfrm>
            <a:off x="1521725" y="2613545"/>
            <a:ext cx="304800" cy="838200"/>
          </a:xfrm>
          <a:custGeom>
            <a:avLst/>
            <a:gdLst>
              <a:gd name="T0" fmla="*/ 2147483647 w 240"/>
              <a:gd name="T1" fmla="*/ 2147483647 h 456"/>
              <a:gd name="T2" fmla="*/ 2147483647 w 240"/>
              <a:gd name="T3" fmla="*/ 2147483647 h 456"/>
              <a:gd name="T4" fmla="*/ 0 w 240"/>
              <a:gd name="T5" fmla="*/ 0 h 456"/>
              <a:gd name="T6" fmla="*/ 0 60000 65536"/>
              <a:gd name="T7" fmla="*/ 0 60000 65536"/>
              <a:gd name="T8" fmla="*/ 0 60000 65536"/>
              <a:gd name="T9" fmla="*/ 0 w 240"/>
              <a:gd name="T10" fmla="*/ 0 h 456"/>
              <a:gd name="T11" fmla="*/ 240 w 240"/>
              <a:gd name="T12" fmla="*/ 456 h 456"/>
            </a:gdLst>
            <a:ahLst/>
            <a:cxnLst>
              <a:cxn ang="T6">
                <a:pos x="T0" y="T1"/>
              </a:cxn>
              <a:cxn ang="T7">
                <a:pos x="T2" y="T3"/>
              </a:cxn>
              <a:cxn ang="T8">
                <a:pos x="T4" y="T5"/>
              </a:cxn>
            </a:cxnLst>
            <a:rect l="T9" t="T10" r="T11" b="T12"/>
            <a:pathLst>
              <a:path w="240" h="456">
                <a:moveTo>
                  <a:pt x="240" y="432"/>
                </a:moveTo>
                <a:cubicBezTo>
                  <a:pt x="164" y="444"/>
                  <a:pt x="88" y="456"/>
                  <a:pt x="48" y="384"/>
                </a:cubicBezTo>
                <a:cubicBezTo>
                  <a:pt x="8" y="312"/>
                  <a:pt x="4" y="156"/>
                  <a:pt x="0" y="0"/>
                </a:cubicBezTo>
              </a:path>
            </a:pathLst>
          </a:custGeom>
          <a:noFill/>
          <a:ln w="9525" cap="flat" cmpd="sng">
            <a:solidFill>
              <a:srgbClr val="009900"/>
            </a:solidFill>
            <a:prstDash val="solid"/>
            <a:round/>
            <a:headEnd/>
            <a:tailEnd type="triangle" w="med" len="med"/>
          </a:ln>
        </p:spPr>
        <p:txBody>
          <a:bodyPr/>
          <a:lstStyle/>
          <a:p>
            <a:endParaRPr lang="en-US"/>
          </a:p>
        </p:txBody>
      </p:sp>
      <p:sp>
        <p:nvSpPr>
          <p:cNvPr id="20" name="Oval 7"/>
          <p:cNvSpPr>
            <a:spLocks noChangeAspect="1" noChangeArrowheads="1"/>
          </p:cNvSpPr>
          <p:nvPr/>
        </p:nvSpPr>
        <p:spPr bwMode="auto">
          <a:xfrm rot="2700000">
            <a:off x="1222576" y="1984814"/>
            <a:ext cx="365454" cy="1441609"/>
          </a:xfrm>
          <a:prstGeom prst="ellipse">
            <a:avLst/>
          </a:prstGeom>
          <a:noFill/>
          <a:ln w="12700">
            <a:solidFill>
              <a:schemeClr val="tx1"/>
            </a:solidFill>
            <a:round/>
            <a:headEnd/>
            <a:tailEnd/>
          </a:ln>
        </p:spPr>
        <p:txBody>
          <a:bodyPr wrap="none" anchor="ctr"/>
          <a:lstStyle/>
          <a:p>
            <a:endParaRPr lang="en-US"/>
          </a:p>
        </p:txBody>
      </p:sp>
      <p:sp>
        <p:nvSpPr>
          <p:cNvPr id="21" name="Oval 7"/>
          <p:cNvSpPr>
            <a:spLocks noChangeAspect="1" noChangeArrowheads="1"/>
          </p:cNvSpPr>
          <p:nvPr/>
        </p:nvSpPr>
        <p:spPr bwMode="auto">
          <a:xfrm rot="2700000">
            <a:off x="1250535" y="2145214"/>
            <a:ext cx="265206" cy="1153287"/>
          </a:xfrm>
          <a:prstGeom prst="ellipse">
            <a:avLst/>
          </a:prstGeom>
          <a:noFill/>
          <a:ln w="12700">
            <a:solidFill>
              <a:schemeClr val="tx1"/>
            </a:solidFill>
            <a:round/>
            <a:headEnd/>
            <a:tailEnd/>
          </a:ln>
        </p:spPr>
        <p:txBody>
          <a:bodyPr wrap="none" anchor="ctr"/>
          <a:lstStyle/>
          <a:p>
            <a:endParaRPr lang="en-US"/>
          </a:p>
        </p:txBody>
      </p:sp>
      <p:sp>
        <p:nvSpPr>
          <p:cNvPr id="22" name="Oval 7"/>
          <p:cNvSpPr>
            <a:spLocks noChangeAspect="1" noChangeArrowheads="1"/>
          </p:cNvSpPr>
          <p:nvPr/>
        </p:nvSpPr>
        <p:spPr bwMode="auto">
          <a:xfrm rot="2700000">
            <a:off x="1303104" y="2286977"/>
            <a:ext cx="136127" cy="922630"/>
          </a:xfrm>
          <a:prstGeom prst="ellipse">
            <a:avLst/>
          </a:prstGeom>
          <a:noFill/>
          <a:ln w="12700">
            <a:solidFill>
              <a:schemeClr val="tx1"/>
            </a:solidFill>
            <a:round/>
            <a:headEnd/>
            <a:tailEnd/>
          </a:ln>
        </p:spPr>
        <p:txBody>
          <a:bodyPr wrap="none" anchor="ctr"/>
          <a:lstStyle/>
          <a:p>
            <a:endParaRPr lang="en-US"/>
          </a:p>
        </p:txBody>
      </p:sp>
      <p:sp>
        <p:nvSpPr>
          <p:cNvPr id="23" name="TextBox 22"/>
          <p:cNvSpPr txBox="1"/>
          <p:nvPr/>
        </p:nvSpPr>
        <p:spPr>
          <a:xfrm>
            <a:off x="3070746" y="2238233"/>
            <a:ext cx="3248168" cy="646331"/>
          </a:xfrm>
          <a:prstGeom prst="rect">
            <a:avLst/>
          </a:prstGeom>
          <a:noFill/>
        </p:spPr>
        <p:txBody>
          <a:bodyPr wrap="square" rtlCol="0">
            <a:spAutoFit/>
          </a:bodyPr>
          <a:lstStyle/>
          <a:p>
            <a:r>
              <a:rPr lang="en-US" sz="1800" dirty="0" smtClean="0">
                <a:solidFill>
                  <a:srgbClr val="C00000"/>
                </a:solidFill>
                <a:latin typeface="+mn-lt"/>
              </a:rPr>
              <a:t>…but there’s no guarantee </a:t>
            </a:r>
          </a:p>
          <a:p>
            <a:r>
              <a:rPr lang="en-US" sz="1800" dirty="0" smtClean="0">
                <a:solidFill>
                  <a:srgbClr val="C00000"/>
                </a:solidFill>
                <a:latin typeface="+mn-lt"/>
              </a:rPr>
              <a:t>What happens if this it’s not?</a:t>
            </a:r>
          </a:p>
        </p:txBody>
      </p:sp>
      <p:sp>
        <p:nvSpPr>
          <p:cNvPr id="39" name="Line 5"/>
          <p:cNvSpPr>
            <a:spLocks noChangeShapeType="1"/>
          </p:cNvSpPr>
          <p:nvPr/>
        </p:nvSpPr>
        <p:spPr bwMode="auto">
          <a:xfrm>
            <a:off x="7117307" y="1875074"/>
            <a:ext cx="0" cy="1828800"/>
          </a:xfrm>
          <a:prstGeom prst="line">
            <a:avLst/>
          </a:prstGeom>
          <a:noFill/>
          <a:ln w="9525">
            <a:solidFill>
              <a:schemeClr val="tx1"/>
            </a:solidFill>
            <a:round/>
            <a:headEnd/>
            <a:tailEnd/>
          </a:ln>
        </p:spPr>
        <p:txBody>
          <a:bodyPr/>
          <a:lstStyle/>
          <a:p>
            <a:endParaRPr lang="en-US"/>
          </a:p>
        </p:txBody>
      </p:sp>
      <p:sp>
        <p:nvSpPr>
          <p:cNvPr id="40" name="Line 6"/>
          <p:cNvSpPr>
            <a:spLocks noChangeShapeType="1"/>
          </p:cNvSpPr>
          <p:nvPr/>
        </p:nvSpPr>
        <p:spPr bwMode="auto">
          <a:xfrm flipV="1">
            <a:off x="6279107" y="2784144"/>
            <a:ext cx="1814015" cy="5330"/>
          </a:xfrm>
          <a:prstGeom prst="line">
            <a:avLst/>
          </a:prstGeom>
          <a:noFill/>
          <a:ln w="9525">
            <a:solidFill>
              <a:schemeClr val="tx1"/>
            </a:solidFill>
            <a:round/>
            <a:headEnd/>
            <a:tailEnd/>
          </a:ln>
        </p:spPr>
        <p:txBody>
          <a:bodyPr/>
          <a:lstStyle/>
          <a:p>
            <a:endParaRPr lang="en-US"/>
          </a:p>
        </p:txBody>
      </p:sp>
      <p:sp>
        <p:nvSpPr>
          <p:cNvPr id="41" name="Oval 7"/>
          <p:cNvSpPr>
            <a:spLocks noChangeArrowheads="1"/>
          </p:cNvSpPr>
          <p:nvPr/>
        </p:nvSpPr>
        <p:spPr bwMode="auto">
          <a:xfrm rot="2700000">
            <a:off x="6899026" y="1985405"/>
            <a:ext cx="457200" cy="1601788"/>
          </a:xfrm>
          <a:prstGeom prst="ellipse">
            <a:avLst/>
          </a:prstGeom>
          <a:noFill/>
          <a:ln w="25400">
            <a:solidFill>
              <a:srgbClr val="CC0000"/>
            </a:solidFill>
            <a:round/>
            <a:headEnd/>
            <a:tailEnd/>
          </a:ln>
        </p:spPr>
        <p:txBody>
          <a:bodyPr wrap="none" anchor="ctr"/>
          <a:lstStyle/>
          <a:p>
            <a:endParaRPr lang="en-US"/>
          </a:p>
        </p:txBody>
      </p:sp>
      <p:pic>
        <p:nvPicPr>
          <p:cNvPr id="44" name="Object 7"/>
          <p:cNvPicPr>
            <a:picLocks noChangeAspect="1" noChangeArrowheads="1"/>
          </p:cNvPicPr>
          <p:nvPr/>
        </p:nvPicPr>
        <p:blipFill>
          <a:blip r:embed="rId5" cstate="print"/>
          <a:srcRect/>
          <a:stretch>
            <a:fillRect/>
          </a:stretch>
        </p:blipFill>
        <p:spPr bwMode="auto">
          <a:xfrm>
            <a:off x="6722020" y="1724261"/>
            <a:ext cx="338137" cy="396875"/>
          </a:xfrm>
          <a:prstGeom prst="rect">
            <a:avLst/>
          </a:prstGeom>
          <a:noFill/>
          <a:ln w="9525">
            <a:noFill/>
            <a:miter lim="800000"/>
            <a:headEnd/>
            <a:tailEnd/>
          </a:ln>
        </p:spPr>
      </p:pic>
      <p:sp>
        <p:nvSpPr>
          <p:cNvPr id="51" name="Oval 7"/>
          <p:cNvSpPr>
            <a:spLocks noChangeAspect="1" noChangeArrowheads="1"/>
          </p:cNvSpPr>
          <p:nvPr/>
        </p:nvSpPr>
        <p:spPr bwMode="auto">
          <a:xfrm rot="4997903">
            <a:off x="6970558" y="2041680"/>
            <a:ext cx="365454" cy="1441609"/>
          </a:xfrm>
          <a:prstGeom prst="ellipse">
            <a:avLst/>
          </a:prstGeom>
          <a:noFill/>
          <a:ln w="12700">
            <a:solidFill>
              <a:schemeClr val="tx1"/>
            </a:solidFill>
            <a:round/>
            <a:headEnd/>
            <a:tailEnd/>
          </a:ln>
        </p:spPr>
        <p:txBody>
          <a:bodyPr wrap="none" anchor="ctr"/>
          <a:lstStyle/>
          <a:p>
            <a:endParaRPr lang="en-US"/>
          </a:p>
        </p:txBody>
      </p:sp>
      <p:sp>
        <p:nvSpPr>
          <p:cNvPr id="52" name="Oval 7"/>
          <p:cNvSpPr>
            <a:spLocks noChangeAspect="1" noChangeArrowheads="1"/>
          </p:cNvSpPr>
          <p:nvPr/>
        </p:nvSpPr>
        <p:spPr bwMode="auto">
          <a:xfrm rot="4997903">
            <a:off x="6998517" y="2202080"/>
            <a:ext cx="265206" cy="1153287"/>
          </a:xfrm>
          <a:prstGeom prst="ellipse">
            <a:avLst/>
          </a:prstGeom>
          <a:noFill/>
          <a:ln w="12700">
            <a:solidFill>
              <a:schemeClr val="tx1"/>
            </a:solidFill>
            <a:round/>
            <a:headEnd/>
            <a:tailEnd/>
          </a:ln>
        </p:spPr>
        <p:txBody>
          <a:bodyPr wrap="none" anchor="ctr"/>
          <a:lstStyle/>
          <a:p>
            <a:endParaRPr lang="en-US"/>
          </a:p>
        </p:txBody>
      </p:sp>
      <p:sp>
        <p:nvSpPr>
          <p:cNvPr id="53" name="Oval 7"/>
          <p:cNvSpPr>
            <a:spLocks noChangeAspect="1" noChangeArrowheads="1"/>
          </p:cNvSpPr>
          <p:nvPr/>
        </p:nvSpPr>
        <p:spPr bwMode="auto">
          <a:xfrm rot="4997903">
            <a:off x="7051086" y="2343843"/>
            <a:ext cx="136127" cy="922630"/>
          </a:xfrm>
          <a:prstGeom prst="ellipse">
            <a:avLst/>
          </a:prstGeom>
          <a:noFill/>
          <a:ln w="12700">
            <a:solidFill>
              <a:schemeClr val="tx1"/>
            </a:solidFill>
            <a:round/>
            <a:headEnd/>
            <a:tailEnd/>
          </a:ln>
        </p:spPr>
        <p:txBody>
          <a:bodyPr wrap="none" anchor="ctr"/>
          <a:lstStyle/>
          <a:p>
            <a:endParaRPr lang="en-US"/>
          </a:p>
        </p:txBody>
      </p:sp>
      <p:pic>
        <p:nvPicPr>
          <p:cNvPr id="54" name="Object 6"/>
          <p:cNvPicPr>
            <a:picLocks noChangeAspect="1" noChangeArrowheads="1"/>
          </p:cNvPicPr>
          <p:nvPr/>
        </p:nvPicPr>
        <p:blipFill>
          <a:blip r:embed="rId4" cstate="print"/>
          <a:srcRect/>
          <a:stretch>
            <a:fillRect/>
          </a:stretch>
        </p:blipFill>
        <p:spPr bwMode="auto">
          <a:xfrm>
            <a:off x="7779106" y="2808215"/>
            <a:ext cx="282575" cy="312738"/>
          </a:xfrm>
          <a:prstGeom prst="rect">
            <a:avLst/>
          </a:prstGeom>
          <a:noFill/>
          <a:ln w="9525">
            <a:noFill/>
            <a:miter lim="800000"/>
            <a:headEnd/>
            <a:tailEnd/>
          </a:ln>
        </p:spPr>
      </p:pic>
      <p:sp>
        <p:nvSpPr>
          <p:cNvPr id="55" name="TextBox 54"/>
          <p:cNvSpPr txBox="1"/>
          <p:nvPr/>
        </p:nvSpPr>
        <p:spPr>
          <a:xfrm>
            <a:off x="7629098" y="1351128"/>
            <a:ext cx="1310185" cy="646331"/>
          </a:xfrm>
          <a:prstGeom prst="rect">
            <a:avLst/>
          </a:prstGeom>
          <a:noFill/>
        </p:spPr>
        <p:txBody>
          <a:bodyPr wrap="square" rtlCol="0">
            <a:spAutoFit/>
          </a:bodyPr>
          <a:lstStyle/>
          <a:p>
            <a:r>
              <a:rPr lang="en-US" sz="1800" dirty="0" smtClean="0">
                <a:solidFill>
                  <a:srgbClr val="C00000"/>
                </a:solidFill>
                <a:latin typeface="+mn-lt"/>
              </a:rPr>
              <a:t>Lattice ellipse</a:t>
            </a:r>
          </a:p>
        </p:txBody>
      </p:sp>
      <p:cxnSp>
        <p:nvCxnSpPr>
          <p:cNvPr id="57" name="Straight Arrow Connector 56"/>
          <p:cNvCxnSpPr>
            <a:endCxn id="41" idx="0"/>
          </p:cNvCxnSpPr>
          <p:nvPr/>
        </p:nvCxnSpPr>
        <p:spPr>
          <a:xfrm flipH="1">
            <a:off x="7693944" y="1965278"/>
            <a:ext cx="180814" cy="254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40304" y="3195850"/>
            <a:ext cx="1498980" cy="923330"/>
          </a:xfrm>
          <a:prstGeom prst="rect">
            <a:avLst/>
          </a:prstGeom>
          <a:noFill/>
        </p:spPr>
        <p:txBody>
          <a:bodyPr wrap="square" rtlCol="0">
            <a:spAutoFit/>
          </a:bodyPr>
          <a:lstStyle/>
          <a:p>
            <a:r>
              <a:rPr lang="en-US" sz="1800" dirty="0" smtClean="0">
                <a:latin typeface="+mn-lt"/>
              </a:rPr>
              <a:t>Injected particle distribution</a:t>
            </a:r>
          </a:p>
        </p:txBody>
      </p:sp>
      <p:cxnSp>
        <p:nvCxnSpPr>
          <p:cNvPr id="60" name="Straight Arrow Connector 59"/>
          <p:cNvCxnSpPr/>
          <p:nvPr/>
        </p:nvCxnSpPr>
        <p:spPr>
          <a:xfrm flipH="1" flipV="1">
            <a:off x="7560860" y="2893325"/>
            <a:ext cx="68239" cy="272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Line 5"/>
          <p:cNvSpPr>
            <a:spLocks noChangeShapeType="1"/>
          </p:cNvSpPr>
          <p:nvPr/>
        </p:nvSpPr>
        <p:spPr bwMode="auto">
          <a:xfrm>
            <a:off x="5263487" y="4020049"/>
            <a:ext cx="0" cy="1828800"/>
          </a:xfrm>
          <a:prstGeom prst="line">
            <a:avLst/>
          </a:prstGeom>
          <a:noFill/>
          <a:ln w="9525">
            <a:solidFill>
              <a:schemeClr val="tx1"/>
            </a:solidFill>
            <a:round/>
            <a:headEnd/>
            <a:tailEnd/>
          </a:ln>
        </p:spPr>
        <p:txBody>
          <a:bodyPr/>
          <a:lstStyle/>
          <a:p>
            <a:endParaRPr lang="en-US"/>
          </a:p>
        </p:txBody>
      </p:sp>
      <p:sp>
        <p:nvSpPr>
          <p:cNvPr id="62" name="Line 6"/>
          <p:cNvSpPr>
            <a:spLocks noChangeShapeType="1"/>
          </p:cNvSpPr>
          <p:nvPr/>
        </p:nvSpPr>
        <p:spPr bwMode="auto">
          <a:xfrm flipV="1">
            <a:off x="4425287" y="4929119"/>
            <a:ext cx="1814015" cy="5330"/>
          </a:xfrm>
          <a:prstGeom prst="line">
            <a:avLst/>
          </a:prstGeom>
          <a:noFill/>
          <a:ln w="9525">
            <a:solidFill>
              <a:schemeClr val="tx1"/>
            </a:solidFill>
            <a:round/>
            <a:headEnd/>
            <a:tailEnd/>
          </a:ln>
        </p:spPr>
        <p:txBody>
          <a:bodyPr/>
          <a:lstStyle/>
          <a:p>
            <a:endParaRPr lang="en-US"/>
          </a:p>
        </p:txBody>
      </p:sp>
      <p:sp>
        <p:nvSpPr>
          <p:cNvPr id="63" name="Oval 7"/>
          <p:cNvSpPr>
            <a:spLocks noChangeArrowheads="1"/>
          </p:cNvSpPr>
          <p:nvPr/>
        </p:nvSpPr>
        <p:spPr bwMode="auto">
          <a:xfrm rot="2700000">
            <a:off x="5045206" y="4130380"/>
            <a:ext cx="457200" cy="1601788"/>
          </a:xfrm>
          <a:prstGeom prst="ellipse">
            <a:avLst/>
          </a:prstGeom>
          <a:noFill/>
          <a:ln w="25400">
            <a:solidFill>
              <a:srgbClr val="CC0000"/>
            </a:solidFill>
            <a:round/>
            <a:headEnd/>
            <a:tailEnd/>
          </a:ln>
        </p:spPr>
        <p:txBody>
          <a:bodyPr wrap="none" anchor="ctr"/>
          <a:lstStyle/>
          <a:p>
            <a:endParaRPr lang="en-US"/>
          </a:p>
        </p:txBody>
      </p:sp>
      <p:pic>
        <p:nvPicPr>
          <p:cNvPr id="64" name="Object 7"/>
          <p:cNvPicPr>
            <a:picLocks noChangeAspect="1" noChangeArrowheads="1"/>
          </p:cNvPicPr>
          <p:nvPr/>
        </p:nvPicPr>
        <p:blipFill>
          <a:blip r:embed="rId5" cstate="print"/>
          <a:srcRect/>
          <a:stretch>
            <a:fillRect/>
          </a:stretch>
        </p:blipFill>
        <p:spPr bwMode="auto">
          <a:xfrm>
            <a:off x="4868200" y="3869236"/>
            <a:ext cx="338137" cy="396875"/>
          </a:xfrm>
          <a:prstGeom prst="rect">
            <a:avLst/>
          </a:prstGeom>
          <a:noFill/>
          <a:ln w="9525">
            <a:noFill/>
            <a:miter lim="800000"/>
            <a:headEnd/>
            <a:tailEnd/>
          </a:ln>
        </p:spPr>
      </p:pic>
      <p:grpSp>
        <p:nvGrpSpPr>
          <p:cNvPr id="72" name="Group 71"/>
          <p:cNvGrpSpPr/>
          <p:nvPr/>
        </p:nvGrpSpPr>
        <p:grpSpPr>
          <a:xfrm>
            <a:off x="4578660" y="4724733"/>
            <a:ext cx="1441609" cy="365454"/>
            <a:chOff x="2899985" y="5216051"/>
            <a:chExt cx="1441609" cy="365454"/>
          </a:xfrm>
        </p:grpSpPr>
        <p:sp>
          <p:nvSpPr>
            <p:cNvPr id="65" name="Oval 7"/>
            <p:cNvSpPr>
              <a:spLocks noChangeAspect="1" noChangeArrowheads="1"/>
            </p:cNvSpPr>
            <p:nvPr/>
          </p:nvSpPr>
          <p:spPr bwMode="auto">
            <a:xfrm rot="4997903">
              <a:off x="3438063" y="4677973"/>
              <a:ext cx="365454" cy="1441609"/>
            </a:xfrm>
            <a:prstGeom prst="ellipse">
              <a:avLst/>
            </a:prstGeom>
            <a:noFill/>
            <a:ln w="12700">
              <a:solidFill>
                <a:schemeClr val="tx1"/>
              </a:solidFill>
              <a:round/>
              <a:headEnd/>
              <a:tailEnd/>
            </a:ln>
          </p:spPr>
          <p:txBody>
            <a:bodyPr wrap="none" anchor="ctr"/>
            <a:lstStyle/>
            <a:p>
              <a:endParaRPr lang="en-US"/>
            </a:p>
          </p:txBody>
        </p:sp>
        <p:sp>
          <p:nvSpPr>
            <p:cNvPr id="66" name="Oval 7"/>
            <p:cNvSpPr>
              <a:spLocks noChangeAspect="1" noChangeArrowheads="1"/>
            </p:cNvSpPr>
            <p:nvPr/>
          </p:nvSpPr>
          <p:spPr bwMode="auto">
            <a:xfrm rot="4997903">
              <a:off x="3466022" y="4838373"/>
              <a:ext cx="265206" cy="1153287"/>
            </a:xfrm>
            <a:prstGeom prst="ellipse">
              <a:avLst/>
            </a:prstGeom>
            <a:noFill/>
            <a:ln w="12700">
              <a:solidFill>
                <a:schemeClr val="tx1"/>
              </a:solidFill>
              <a:round/>
              <a:headEnd/>
              <a:tailEnd/>
            </a:ln>
          </p:spPr>
          <p:txBody>
            <a:bodyPr wrap="none" anchor="ctr"/>
            <a:lstStyle/>
            <a:p>
              <a:endParaRPr lang="en-US"/>
            </a:p>
          </p:txBody>
        </p:sp>
        <p:sp>
          <p:nvSpPr>
            <p:cNvPr id="67" name="Oval 7"/>
            <p:cNvSpPr>
              <a:spLocks noChangeAspect="1" noChangeArrowheads="1"/>
            </p:cNvSpPr>
            <p:nvPr/>
          </p:nvSpPr>
          <p:spPr bwMode="auto">
            <a:xfrm rot="4997903">
              <a:off x="3518591" y="4980136"/>
              <a:ext cx="136127" cy="922630"/>
            </a:xfrm>
            <a:prstGeom prst="ellipse">
              <a:avLst/>
            </a:prstGeom>
            <a:noFill/>
            <a:ln w="12700">
              <a:solidFill>
                <a:schemeClr val="tx1"/>
              </a:solidFill>
              <a:round/>
              <a:headEnd/>
              <a:tailEnd/>
            </a:ln>
          </p:spPr>
          <p:txBody>
            <a:bodyPr wrap="none" anchor="ctr"/>
            <a:lstStyle/>
            <a:p>
              <a:endParaRPr lang="en-US"/>
            </a:p>
          </p:txBody>
        </p:sp>
      </p:grpSp>
      <p:pic>
        <p:nvPicPr>
          <p:cNvPr id="68" name="Object 6"/>
          <p:cNvPicPr>
            <a:picLocks noChangeAspect="1" noChangeArrowheads="1"/>
          </p:cNvPicPr>
          <p:nvPr/>
        </p:nvPicPr>
        <p:blipFill>
          <a:blip r:embed="rId4" cstate="print"/>
          <a:srcRect/>
          <a:stretch>
            <a:fillRect/>
          </a:stretch>
        </p:blipFill>
        <p:spPr bwMode="auto">
          <a:xfrm>
            <a:off x="5925286" y="4953190"/>
            <a:ext cx="282575" cy="312738"/>
          </a:xfrm>
          <a:prstGeom prst="rect">
            <a:avLst/>
          </a:prstGeom>
          <a:noFill/>
          <a:ln w="9525">
            <a:noFill/>
            <a:miter lim="800000"/>
            <a:headEnd/>
            <a:tailEnd/>
          </a:ln>
        </p:spPr>
      </p:pic>
      <p:grpSp>
        <p:nvGrpSpPr>
          <p:cNvPr id="73" name="Group 72"/>
          <p:cNvGrpSpPr/>
          <p:nvPr/>
        </p:nvGrpSpPr>
        <p:grpSpPr>
          <a:xfrm rot="2168851">
            <a:off x="4748725" y="4716012"/>
            <a:ext cx="1133695" cy="365454"/>
            <a:chOff x="2899985" y="5216051"/>
            <a:chExt cx="1441609" cy="365454"/>
          </a:xfrm>
        </p:grpSpPr>
        <p:sp>
          <p:nvSpPr>
            <p:cNvPr id="74" name="Oval 7"/>
            <p:cNvSpPr>
              <a:spLocks noChangeAspect="1" noChangeArrowheads="1"/>
            </p:cNvSpPr>
            <p:nvPr/>
          </p:nvSpPr>
          <p:spPr bwMode="auto">
            <a:xfrm rot="4997903">
              <a:off x="3438063" y="4677973"/>
              <a:ext cx="365454" cy="1441609"/>
            </a:xfrm>
            <a:prstGeom prst="ellipse">
              <a:avLst/>
            </a:prstGeom>
            <a:noFill/>
            <a:ln w="12700">
              <a:solidFill>
                <a:schemeClr val="tx1"/>
              </a:solidFill>
              <a:prstDash val="dash"/>
              <a:round/>
              <a:headEnd/>
              <a:tailEnd/>
            </a:ln>
          </p:spPr>
          <p:txBody>
            <a:bodyPr wrap="none" anchor="ctr"/>
            <a:lstStyle/>
            <a:p>
              <a:endParaRPr lang="en-US"/>
            </a:p>
          </p:txBody>
        </p:sp>
        <p:sp>
          <p:nvSpPr>
            <p:cNvPr id="75" name="Oval 7"/>
            <p:cNvSpPr>
              <a:spLocks noChangeAspect="1" noChangeArrowheads="1"/>
            </p:cNvSpPr>
            <p:nvPr/>
          </p:nvSpPr>
          <p:spPr bwMode="auto">
            <a:xfrm rot="4997903">
              <a:off x="3466022" y="4838373"/>
              <a:ext cx="265206" cy="1153287"/>
            </a:xfrm>
            <a:prstGeom prst="ellipse">
              <a:avLst/>
            </a:prstGeom>
            <a:noFill/>
            <a:ln w="12700">
              <a:solidFill>
                <a:schemeClr val="tx1"/>
              </a:solidFill>
              <a:prstDash val="dash"/>
              <a:round/>
              <a:headEnd/>
              <a:tailEnd/>
            </a:ln>
          </p:spPr>
          <p:txBody>
            <a:bodyPr wrap="none" anchor="ctr"/>
            <a:lstStyle/>
            <a:p>
              <a:endParaRPr lang="en-US"/>
            </a:p>
          </p:txBody>
        </p:sp>
        <p:sp>
          <p:nvSpPr>
            <p:cNvPr id="76" name="Oval 7"/>
            <p:cNvSpPr>
              <a:spLocks noChangeAspect="1" noChangeArrowheads="1"/>
            </p:cNvSpPr>
            <p:nvPr/>
          </p:nvSpPr>
          <p:spPr bwMode="auto">
            <a:xfrm rot="4997903">
              <a:off x="3518591" y="4980136"/>
              <a:ext cx="136127" cy="922630"/>
            </a:xfrm>
            <a:prstGeom prst="ellipse">
              <a:avLst/>
            </a:prstGeom>
            <a:noFill/>
            <a:ln w="12700">
              <a:solidFill>
                <a:schemeClr val="tx1"/>
              </a:solidFill>
              <a:prstDash val="dash"/>
              <a:round/>
              <a:headEnd/>
              <a:tailEnd/>
            </a:ln>
          </p:spPr>
          <p:txBody>
            <a:bodyPr wrap="none" anchor="ctr"/>
            <a:lstStyle/>
            <a:p>
              <a:endParaRPr lang="en-US"/>
            </a:p>
          </p:txBody>
        </p:sp>
      </p:grpSp>
      <p:sp>
        <p:nvSpPr>
          <p:cNvPr id="77" name="Oval 7"/>
          <p:cNvSpPr>
            <a:spLocks noChangeAspect="1" noChangeArrowheads="1"/>
          </p:cNvSpPr>
          <p:nvPr/>
        </p:nvSpPr>
        <p:spPr bwMode="auto">
          <a:xfrm rot="2700000">
            <a:off x="4677982" y="3183683"/>
            <a:ext cx="1042245" cy="3651478"/>
          </a:xfrm>
          <a:prstGeom prst="ellipse">
            <a:avLst/>
          </a:prstGeom>
          <a:noFill/>
          <a:ln w="25400">
            <a:solidFill>
              <a:srgbClr val="CC0000"/>
            </a:solidFill>
            <a:prstDash val="dash"/>
            <a:round/>
            <a:headEnd/>
            <a:tailEnd/>
          </a:ln>
        </p:spPr>
        <p:txBody>
          <a:bodyPr wrap="none" anchor="ctr"/>
          <a:lstStyle/>
          <a:p>
            <a:endParaRPr lang="en-US"/>
          </a:p>
        </p:txBody>
      </p:sp>
      <p:sp>
        <p:nvSpPr>
          <p:cNvPr id="78" name="TextBox 77"/>
          <p:cNvSpPr txBox="1"/>
          <p:nvPr/>
        </p:nvSpPr>
        <p:spPr>
          <a:xfrm>
            <a:off x="6648734" y="5147481"/>
            <a:ext cx="1730991" cy="923330"/>
          </a:xfrm>
          <a:prstGeom prst="rect">
            <a:avLst/>
          </a:prstGeom>
          <a:noFill/>
        </p:spPr>
        <p:txBody>
          <a:bodyPr wrap="square" rtlCol="0">
            <a:spAutoFit/>
          </a:bodyPr>
          <a:lstStyle/>
          <a:p>
            <a:r>
              <a:rPr lang="en-US" sz="1800" dirty="0" smtClean="0">
                <a:solidFill>
                  <a:srgbClr val="C00000"/>
                </a:solidFill>
                <a:latin typeface="+mn-lt"/>
              </a:rPr>
              <a:t>Effective (increased) emittance</a:t>
            </a:r>
          </a:p>
        </p:txBody>
      </p:sp>
      <p:cxnSp>
        <p:nvCxnSpPr>
          <p:cNvPr id="82" name="Straight Arrow Connector 81"/>
          <p:cNvCxnSpPr/>
          <p:nvPr/>
        </p:nvCxnSpPr>
        <p:spPr>
          <a:xfrm flipH="1" flipV="1">
            <a:off x="6305266" y="4763069"/>
            <a:ext cx="368489" cy="39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7032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FODO Cells in g4beamline</a:t>
            </a:r>
            <a:endParaRPr lang="en-US" dirty="0"/>
          </a:p>
        </p:txBody>
      </p:sp>
      <p:sp>
        <p:nvSpPr>
          <p:cNvPr id="3" name="Content Placeholder 2"/>
          <p:cNvSpPr>
            <a:spLocks noGrp="1"/>
          </p:cNvSpPr>
          <p:nvPr>
            <p:ph idx="1"/>
          </p:nvPr>
        </p:nvSpPr>
        <p:spPr/>
        <p:txBody>
          <a:bodyPr/>
          <a:lstStyle/>
          <a:p>
            <a:r>
              <a:rPr lang="en-US" dirty="0" smtClean="0"/>
              <a:t>In spite of the name, g4beamline is not really a beam line tool.</a:t>
            </a:r>
          </a:p>
          <a:p>
            <a:pPr lvl="1"/>
            <a:r>
              <a:rPr lang="en-US" dirty="0" smtClean="0"/>
              <a:t>Does not automatically handle recirculating or periodic systems</a:t>
            </a:r>
          </a:p>
          <a:p>
            <a:pPr lvl="1"/>
            <a:r>
              <a:rPr lang="en-US" dirty="0" smtClean="0"/>
              <a:t>Does not automatically determine reference trajectory</a:t>
            </a:r>
          </a:p>
          <a:p>
            <a:pPr lvl="1"/>
            <a:r>
              <a:rPr lang="en-US" dirty="0" smtClean="0"/>
              <a:t>Does not match or directly calculate Twiss parameters</a:t>
            </a:r>
          </a:p>
          <a:p>
            <a:pPr lvl="2"/>
            <a:r>
              <a:rPr lang="en-US" dirty="0" smtClean="0"/>
              <a:t>Fits particle distributions to determine Twiss parameters and statistics.</a:t>
            </a:r>
          </a:p>
          <a:p>
            <a:r>
              <a:rPr lang="en-US" dirty="0" smtClean="0"/>
              <a:t>Nevertheless, it’s so easy to use, that we can work around these shortcomings </a:t>
            </a:r>
          </a:p>
          <a:p>
            <a:pPr lvl="1"/>
            <a:r>
              <a:rPr lang="en-US" dirty="0" smtClean="0"/>
              <a:t>Create a series of FODO cells</a:t>
            </a:r>
          </a:p>
          <a:p>
            <a:pPr lvl="1"/>
            <a:r>
              <a:rPr lang="en-US" dirty="0" smtClean="0"/>
              <a:t>Carefully match our initial particle distributions to the calculations we just made.</a:t>
            </a:r>
            <a:endParaRPr lang="en-US"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48</a:t>
            </a:fld>
            <a:endParaRPr lang="en-US"/>
          </a:p>
        </p:txBody>
      </p:sp>
    </p:spTree>
    <p:extLst>
      <p:ext uri="{BB962C8B-B14F-4D97-AF65-F5344CB8AC3E}">
        <p14:creationId xmlns:p14="http://schemas.microsoft.com/office/powerpoint/2010/main" val="114457795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Line of FODO Cells</a:t>
            </a:r>
            <a:endParaRPr lang="en-US" dirty="0"/>
          </a:p>
        </p:txBody>
      </p:sp>
      <p:sp>
        <p:nvSpPr>
          <p:cNvPr id="3" name="Content Placeholder 2"/>
          <p:cNvSpPr>
            <a:spLocks noGrp="1"/>
          </p:cNvSpPr>
          <p:nvPr>
            <p:ph idx="1"/>
          </p:nvPr>
        </p:nvSpPr>
        <p:spPr/>
        <p:txBody>
          <a:bodyPr/>
          <a:lstStyle/>
          <a:p>
            <a:r>
              <a:rPr lang="en-US" dirty="0" smtClean="0"/>
              <a:t>We’ve calculated everything we need to easily create a string of FODO cells based on the Main Ring</a:t>
            </a:r>
          </a:p>
          <a:p>
            <a:pPr lvl="1"/>
            <a:r>
              <a:rPr lang="en-US" dirty="0" smtClean="0"/>
              <a:t>Won’t worry about bends</a:t>
            </a:r>
          </a:p>
          <a:p>
            <a:pPr lvl="1"/>
            <a:r>
              <a:rPr lang="en-US" dirty="0" smtClean="0"/>
              <a:t>Phase advance per cell = 71°, so need at least at least ~5 cells to see one </a:t>
            </a:r>
            <a:r>
              <a:rPr lang="en-US" dirty="0" err="1" smtClean="0"/>
              <a:t>betatron</a:t>
            </a:r>
            <a:r>
              <a:rPr lang="en-US" dirty="0" smtClean="0"/>
              <a:t> period.  Let’s do 8.</a:t>
            </a:r>
          </a:p>
          <a:p>
            <a:r>
              <a:rPr lang="en-US" dirty="0" smtClean="0"/>
              <a:t>First, create a quadrupole</a:t>
            </a:r>
            <a:endParaRPr lang="en-US"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49</a:t>
            </a:fld>
            <a:endParaRPr lang="en-US"/>
          </a:p>
        </p:txBody>
      </p:sp>
      <p:sp>
        <p:nvSpPr>
          <p:cNvPr id="7" name="Rectangle 6"/>
          <p:cNvSpPr/>
          <p:nvPr/>
        </p:nvSpPr>
        <p:spPr>
          <a:xfrm>
            <a:off x="429790" y="2975293"/>
            <a:ext cx="8590734" cy="1223412"/>
          </a:xfrm>
          <a:prstGeom prst="rect">
            <a:avLst/>
          </a:prstGeom>
        </p:spPr>
        <p:txBody>
          <a:bodyPr wrap="square">
            <a:spAutoFit/>
          </a:bodyPr>
          <a:lstStyle/>
          <a:p>
            <a:r>
              <a:rPr lang="en-US" sz="1050" dirty="0">
                <a:latin typeface="Courier"/>
                <a:cs typeface="Courier"/>
              </a:rPr>
              <a:t># Main Ring FODO cell</a:t>
            </a:r>
          </a:p>
          <a:p>
            <a:r>
              <a:rPr lang="en-US" sz="1050" dirty="0" err="1">
                <a:latin typeface="Courier"/>
                <a:cs typeface="Courier"/>
              </a:rPr>
              <a:t>param</a:t>
            </a:r>
            <a:r>
              <a:rPr lang="en-US" sz="1050" dirty="0">
                <a:latin typeface="Courier"/>
                <a:cs typeface="Courier"/>
              </a:rPr>
              <a:t> L=29740. </a:t>
            </a:r>
          </a:p>
          <a:p>
            <a:r>
              <a:rPr lang="en-US" sz="1050" dirty="0" err="1">
                <a:latin typeface="Courier"/>
                <a:cs typeface="Courier"/>
              </a:rPr>
              <a:t>param</a:t>
            </a:r>
            <a:r>
              <a:rPr lang="en-US" sz="1050" dirty="0">
                <a:latin typeface="Courier"/>
                <a:cs typeface="Courier"/>
              </a:rPr>
              <a:t> QL=2133.3  </a:t>
            </a:r>
          </a:p>
          <a:p>
            <a:r>
              <a:rPr lang="en-US" sz="1050" dirty="0" err="1">
                <a:latin typeface="Courier"/>
                <a:cs typeface="Courier"/>
              </a:rPr>
              <a:t>param</a:t>
            </a:r>
            <a:r>
              <a:rPr lang="en-US" sz="1050" dirty="0">
                <a:latin typeface="Courier"/>
                <a:cs typeface="Courier"/>
              </a:rPr>
              <a:t> aperture=50.    # Not really important</a:t>
            </a:r>
          </a:p>
          <a:p>
            <a:r>
              <a:rPr lang="en-US" sz="1050" dirty="0" err="1">
                <a:latin typeface="Courier"/>
                <a:cs typeface="Courier"/>
              </a:rPr>
              <a:t>param</a:t>
            </a:r>
            <a:r>
              <a:rPr lang="en-US" sz="1050" dirty="0">
                <a:latin typeface="Courier"/>
                <a:cs typeface="Courier"/>
              </a:rPr>
              <a:t> -unset gradient=24.479</a:t>
            </a:r>
          </a:p>
          <a:p>
            <a:r>
              <a:rPr lang="en-US" sz="1050" dirty="0" err="1">
                <a:latin typeface="Courier"/>
                <a:cs typeface="Courier"/>
              </a:rPr>
              <a:t>param</a:t>
            </a:r>
            <a:r>
              <a:rPr lang="en-US" sz="1050" dirty="0">
                <a:latin typeface="Courier"/>
                <a:cs typeface="Courier"/>
              </a:rPr>
              <a:t> -unset </a:t>
            </a:r>
            <a:r>
              <a:rPr lang="en-US" sz="1050" dirty="0" err="1">
                <a:latin typeface="Courier"/>
                <a:cs typeface="Courier"/>
              </a:rPr>
              <a:t>nCell</a:t>
            </a:r>
            <a:r>
              <a:rPr lang="en-US" sz="1050" dirty="0">
                <a:latin typeface="Courier"/>
                <a:cs typeface="Courier"/>
              </a:rPr>
              <a:t>=8</a:t>
            </a:r>
          </a:p>
          <a:p>
            <a:r>
              <a:rPr lang="en-US" sz="1050" dirty="0" err="1">
                <a:latin typeface="Courier"/>
                <a:cs typeface="Courier"/>
              </a:rPr>
              <a:t>genericquad</a:t>
            </a:r>
            <a:r>
              <a:rPr lang="en-US" sz="1050" dirty="0">
                <a:latin typeface="Courier"/>
                <a:cs typeface="Courier"/>
              </a:rPr>
              <a:t> </a:t>
            </a:r>
            <a:r>
              <a:rPr lang="en-US" sz="1050" dirty="0" err="1">
                <a:latin typeface="Courier"/>
                <a:cs typeface="Courier"/>
              </a:rPr>
              <a:t>MRQuad</a:t>
            </a:r>
            <a:r>
              <a:rPr lang="en-US" sz="1050" dirty="0">
                <a:latin typeface="Courier"/>
                <a:cs typeface="Courier"/>
              </a:rPr>
              <a:t> </a:t>
            </a:r>
            <a:r>
              <a:rPr lang="en-US" sz="1050" dirty="0" err="1">
                <a:latin typeface="Courier"/>
                <a:cs typeface="Courier"/>
              </a:rPr>
              <a:t>fieldLength</a:t>
            </a:r>
            <a:r>
              <a:rPr lang="en-US" sz="1050" dirty="0">
                <a:latin typeface="Courier"/>
                <a:cs typeface="Courier"/>
              </a:rPr>
              <a:t>=$QL </a:t>
            </a:r>
            <a:r>
              <a:rPr lang="en-US" sz="1050" dirty="0" err="1">
                <a:latin typeface="Courier"/>
                <a:cs typeface="Courier"/>
              </a:rPr>
              <a:t>ironLength</a:t>
            </a:r>
            <a:r>
              <a:rPr lang="en-US" sz="1050" dirty="0">
                <a:latin typeface="Courier"/>
                <a:cs typeface="Courier"/>
              </a:rPr>
              <a:t>=$QL </a:t>
            </a:r>
            <a:r>
              <a:rPr lang="en-US" sz="1050" dirty="0" err="1">
                <a:latin typeface="Courier"/>
                <a:cs typeface="Courier"/>
              </a:rPr>
              <a:t>apertureRadius</a:t>
            </a:r>
            <a:r>
              <a:rPr lang="en-US" sz="1050" dirty="0">
                <a:latin typeface="Courier"/>
                <a:cs typeface="Courier"/>
              </a:rPr>
              <a:t>=$aperture </a:t>
            </a:r>
            <a:r>
              <a:rPr lang="en-US" sz="1050" dirty="0" err="1">
                <a:latin typeface="Courier"/>
                <a:cs typeface="Courier"/>
              </a:rPr>
              <a:t>ironRadius</a:t>
            </a:r>
            <a:r>
              <a:rPr lang="en-US" sz="1050" dirty="0">
                <a:latin typeface="Courier"/>
                <a:cs typeface="Courier"/>
              </a:rPr>
              <a:t>=5*$aperture  kill=1 </a:t>
            </a:r>
          </a:p>
        </p:txBody>
      </p:sp>
      <p:sp>
        <p:nvSpPr>
          <p:cNvPr id="9" name="TextBox 8"/>
          <p:cNvSpPr txBox="1"/>
          <p:nvPr/>
        </p:nvSpPr>
        <p:spPr>
          <a:xfrm>
            <a:off x="4876800" y="3581400"/>
            <a:ext cx="3907808" cy="307777"/>
          </a:xfrm>
          <a:prstGeom prst="rect">
            <a:avLst/>
          </a:prstGeom>
          <a:noFill/>
        </p:spPr>
        <p:txBody>
          <a:bodyPr wrap="square" rtlCol="0">
            <a:spAutoFit/>
          </a:bodyPr>
          <a:lstStyle/>
          <a:p>
            <a:r>
              <a:rPr lang="en-US" sz="1400" dirty="0" smtClean="0">
                <a:solidFill>
                  <a:srgbClr val="C00000"/>
                </a:solidFill>
                <a:latin typeface="+mn-lt"/>
              </a:rPr>
              <a:t>kill=1 saves time if you make a mistake!</a:t>
            </a:r>
          </a:p>
        </p:txBody>
      </p:sp>
      <p:pic>
        <p:nvPicPr>
          <p:cNvPr id="12" name="Picture 11"/>
          <p:cNvPicPr>
            <a:picLocks noChangeAspect="1"/>
          </p:cNvPicPr>
          <p:nvPr/>
        </p:nvPicPr>
        <p:blipFill>
          <a:blip r:embed="rId2" cstate="print"/>
          <a:stretch>
            <a:fillRect/>
          </a:stretch>
        </p:blipFill>
        <p:spPr>
          <a:xfrm>
            <a:off x="747418" y="4376445"/>
            <a:ext cx="3735707" cy="1900298"/>
          </a:xfrm>
          <a:prstGeom prst="rect">
            <a:avLst/>
          </a:prstGeom>
        </p:spPr>
      </p:pic>
      <p:sp>
        <p:nvSpPr>
          <p:cNvPr id="13" name="TextBox 12"/>
          <p:cNvSpPr txBox="1"/>
          <p:nvPr/>
        </p:nvSpPr>
        <p:spPr>
          <a:xfrm>
            <a:off x="5058441" y="4657035"/>
            <a:ext cx="2930856" cy="1200329"/>
          </a:xfrm>
          <a:prstGeom prst="rect">
            <a:avLst/>
          </a:prstGeom>
          <a:noFill/>
        </p:spPr>
        <p:txBody>
          <a:bodyPr wrap="square" rtlCol="0">
            <a:spAutoFit/>
          </a:bodyPr>
          <a:lstStyle/>
          <a:p>
            <a:r>
              <a:rPr lang="en-US" sz="1800" dirty="0" smtClean="0">
                <a:solidFill>
                  <a:srgbClr val="C00000"/>
                </a:solidFill>
                <a:latin typeface="+mn-lt"/>
              </a:rPr>
              <a:t>Doesn’t really look like a real quadrupole, but the field is right and that’s all that matters.</a:t>
            </a:r>
          </a:p>
        </p:txBody>
      </p:sp>
    </p:spTree>
    <p:extLst>
      <p:ext uri="{BB962C8B-B14F-4D97-AF65-F5344CB8AC3E}">
        <p14:creationId xmlns:p14="http://schemas.microsoft.com/office/powerpoint/2010/main" val="247472309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matrices</a:t>
            </a:r>
            <a:endParaRPr lang="en-US" dirty="0"/>
          </a:p>
        </p:txBody>
      </p:sp>
      <p:sp>
        <p:nvSpPr>
          <p:cNvPr id="3" name="Content Placeholder 2"/>
          <p:cNvSpPr>
            <a:spLocks noGrp="1"/>
          </p:cNvSpPr>
          <p:nvPr>
            <p:ph idx="1"/>
          </p:nvPr>
        </p:nvSpPr>
        <p:spPr>
          <a:xfrm>
            <a:off x="446088" y="800100"/>
            <a:ext cx="8355012" cy="593435"/>
          </a:xfrm>
        </p:spPr>
        <p:txBody>
          <a:bodyPr/>
          <a:lstStyle/>
          <a:p>
            <a:r>
              <a:rPr lang="en-US" sz="2000" dirty="0" smtClean="0"/>
              <a:t>The simplest magnetic lattice consists of quadrupoles and the spaces in between them (drifts). We can express each of these as a linear operation in phase space.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By combining these elements, we can represent an arbitrarily complex ring or line as the product of matrices.</a:t>
            </a:r>
            <a:endParaRPr lang="en-US" sz="2000" dirty="0"/>
          </a:p>
        </p:txBody>
      </p:sp>
      <p:graphicFrame>
        <p:nvGraphicFramePr>
          <p:cNvPr id="206851" name="Object 3"/>
          <p:cNvGraphicFramePr>
            <a:graphicFrameLocks noChangeAspect="1"/>
          </p:cNvGraphicFramePr>
          <p:nvPr/>
        </p:nvGraphicFramePr>
        <p:xfrm>
          <a:off x="3573470" y="2238445"/>
          <a:ext cx="5383590" cy="1228960"/>
        </p:xfrm>
        <a:graphic>
          <a:graphicData uri="http://schemas.openxmlformats.org/presentationml/2006/ole">
            <mc:AlternateContent xmlns:mc="http://schemas.openxmlformats.org/markup-compatibility/2006">
              <mc:Choice xmlns:v="urn:schemas-microsoft-com:vml" Requires="v">
                <p:oleObj spid="_x0000_s426007" name="Equation" r:id="rId3" imgW="2895480" imgH="660240" progId="Equation.3">
                  <p:embed/>
                </p:oleObj>
              </mc:Choice>
              <mc:Fallback>
                <p:oleObj name="Equation" r:id="rId3" imgW="2895480" imgH="660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3470" y="2238445"/>
                        <a:ext cx="5383590" cy="1228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3" name="Object 5"/>
          <p:cNvGraphicFramePr>
            <a:graphicFrameLocks noChangeAspect="1"/>
          </p:cNvGraphicFramePr>
          <p:nvPr/>
        </p:nvGraphicFramePr>
        <p:xfrm>
          <a:off x="3266230" y="4235505"/>
          <a:ext cx="5764151" cy="883315"/>
        </p:xfrm>
        <a:graphic>
          <a:graphicData uri="http://schemas.openxmlformats.org/presentationml/2006/ole">
            <mc:AlternateContent xmlns:mc="http://schemas.openxmlformats.org/markup-compatibility/2006">
              <mc:Choice xmlns:v="urn:schemas-microsoft-com:vml" Requires="v">
                <p:oleObj spid="_x0000_s426008" name="Equation" r:id="rId5" imgW="2984400" imgH="457200" progId="Equation.3">
                  <p:embed/>
                </p:oleObj>
              </mc:Choice>
              <mc:Fallback>
                <p:oleObj name="Equation" r:id="rId5" imgW="29844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6230" y="4235505"/>
                        <a:ext cx="5764151" cy="883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462665" y="2008015"/>
            <a:ext cx="1497795" cy="400110"/>
          </a:xfrm>
          <a:prstGeom prst="rect">
            <a:avLst/>
          </a:prstGeom>
          <a:noFill/>
        </p:spPr>
        <p:txBody>
          <a:bodyPr wrap="square" rtlCol="0">
            <a:spAutoFit/>
          </a:bodyPr>
          <a:lstStyle/>
          <a:p>
            <a:r>
              <a:rPr lang="en-US" sz="2000" dirty="0" smtClean="0"/>
              <a:t>Quadrupole:</a:t>
            </a:r>
            <a:endParaRPr lang="en-US" sz="2000" dirty="0"/>
          </a:p>
        </p:txBody>
      </p:sp>
      <p:grpSp>
        <p:nvGrpSpPr>
          <p:cNvPr id="4" name="Group 11"/>
          <p:cNvGrpSpPr/>
          <p:nvPr/>
        </p:nvGrpSpPr>
        <p:grpSpPr>
          <a:xfrm>
            <a:off x="385855" y="2392065"/>
            <a:ext cx="3048000" cy="1143000"/>
            <a:chOff x="1345980" y="4623825"/>
            <a:chExt cx="3048000" cy="1143000"/>
          </a:xfrm>
        </p:grpSpPr>
        <p:grpSp>
          <p:nvGrpSpPr>
            <p:cNvPr id="5" name="Group 28"/>
            <p:cNvGrpSpPr>
              <a:grpSpLocks/>
            </p:cNvGrpSpPr>
            <p:nvPr/>
          </p:nvGrpSpPr>
          <p:grpSpPr bwMode="auto">
            <a:xfrm>
              <a:off x="2641397" y="4623825"/>
              <a:ext cx="304801" cy="1143000"/>
              <a:chOff x="3077" y="2111"/>
              <a:chExt cx="176" cy="481"/>
            </a:xfrm>
          </p:grpSpPr>
          <p:sp>
            <p:nvSpPr>
              <p:cNvPr id="21" name="Freeform 29"/>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22" name="Freeform 30"/>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sp>
          <p:nvSpPr>
            <p:cNvPr id="14" name="Line 36"/>
            <p:cNvSpPr>
              <a:spLocks noChangeShapeType="1"/>
            </p:cNvSpPr>
            <p:nvPr/>
          </p:nvSpPr>
          <p:spPr bwMode="auto">
            <a:xfrm>
              <a:off x="1345980" y="5157225"/>
              <a:ext cx="2895600" cy="0"/>
            </a:xfrm>
            <a:prstGeom prst="line">
              <a:avLst/>
            </a:prstGeom>
            <a:noFill/>
            <a:ln w="9525">
              <a:solidFill>
                <a:schemeClr val="tx1"/>
              </a:solidFill>
              <a:prstDash val="dash"/>
              <a:round/>
              <a:headEnd/>
              <a:tailEnd/>
            </a:ln>
          </p:spPr>
          <p:txBody>
            <a:bodyPr/>
            <a:lstStyle/>
            <a:p>
              <a:endParaRPr lang="en-US"/>
            </a:p>
          </p:txBody>
        </p:sp>
        <p:sp>
          <p:nvSpPr>
            <p:cNvPr id="15" name="Line 38"/>
            <p:cNvSpPr>
              <a:spLocks noChangeShapeType="1"/>
            </p:cNvSpPr>
            <p:nvPr/>
          </p:nvSpPr>
          <p:spPr bwMode="auto">
            <a:xfrm>
              <a:off x="1726980" y="4928625"/>
              <a:ext cx="1066800" cy="0"/>
            </a:xfrm>
            <a:prstGeom prst="line">
              <a:avLst/>
            </a:prstGeom>
            <a:noFill/>
            <a:ln w="9525">
              <a:solidFill>
                <a:schemeClr val="tx1"/>
              </a:solidFill>
              <a:round/>
              <a:headEnd/>
              <a:tailEnd/>
            </a:ln>
          </p:spPr>
          <p:txBody>
            <a:bodyPr/>
            <a:lstStyle/>
            <a:p>
              <a:endParaRPr lang="en-US"/>
            </a:p>
          </p:txBody>
        </p:sp>
        <p:sp>
          <p:nvSpPr>
            <p:cNvPr id="16" name="Line 39"/>
            <p:cNvSpPr>
              <a:spLocks noChangeShapeType="1"/>
            </p:cNvSpPr>
            <p:nvPr/>
          </p:nvSpPr>
          <p:spPr bwMode="auto">
            <a:xfrm>
              <a:off x="2793780" y="4928625"/>
              <a:ext cx="1524000" cy="381000"/>
            </a:xfrm>
            <a:prstGeom prst="line">
              <a:avLst/>
            </a:prstGeom>
            <a:noFill/>
            <a:ln w="9525">
              <a:solidFill>
                <a:schemeClr val="tx1"/>
              </a:solidFill>
              <a:round/>
              <a:headEnd/>
              <a:tailEnd type="triangle" w="med" len="med"/>
            </a:ln>
          </p:spPr>
          <p:txBody>
            <a:bodyPr/>
            <a:lstStyle/>
            <a:p>
              <a:endParaRPr lang="en-US"/>
            </a:p>
          </p:txBody>
        </p:sp>
        <p:sp>
          <p:nvSpPr>
            <p:cNvPr id="17" name="Line 40"/>
            <p:cNvSpPr>
              <a:spLocks noChangeShapeType="1"/>
            </p:cNvSpPr>
            <p:nvPr/>
          </p:nvSpPr>
          <p:spPr bwMode="auto">
            <a:xfrm>
              <a:off x="1803180" y="4776225"/>
              <a:ext cx="990600" cy="0"/>
            </a:xfrm>
            <a:prstGeom prst="line">
              <a:avLst/>
            </a:prstGeom>
            <a:noFill/>
            <a:ln w="9525">
              <a:solidFill>
                <a:schemeClr val="tx1"/>
              </a:solidFill>
              <a:round/>
              <a:headEnd/>
              <a:tailEnd/>
            </a:ln>
          </p:spPr>
          <p:txBody>
            <a:bodyPr/>
            <a:lstStyle/>
            <a:p>
              <a:endParaRPr lang="en-US"/>
            </a:p>
          </p:txBody>
        </p:sp>
        <p:sp>
          <p:nvSpPr>
            <p:cNvPr id="18" name="Line 41"/>
            <p:cNvSpPr>
              <a:spLocks noChangeShapeType="1"/>
            </p:cNvSpPr>
            <p:nvPr/>
          </p:nvSpPr>
          <p:spPr bwMode="auto">
            <a:xfrm>
              <a:off x="2793780" y="4776225"/>
              <a:ext cx="1371600" cy="609600"/>
            </a:xfrm>
            <a:prstGeom prst="line">
              <a:avLst/>
            </a:prstGeom>
            <a:noFill/>
            <a:ln w="9525">
              <a:solidFill>
                <a:schemeClr val="tx1"/>
              </a:solidFill>
              <a:round/>
              <a:headEnd/>
              <a:tailEnd type="triangle" w="med" len="med"/>
            </a:ln>
          </p:spPr>
          <p:txBody>
            <a:bodyPr/>
            <a:lstStyle/>
            <a:p>
              <a:endParaRPr lang="en-US"/>
            </a:p>
          </p:txBody>
        </p:sp>
        <p:sp>
          <p:nvSpPr>
            <p:cNvPr id="19" name="Line 42"/>
            <p:cNvSpPr>
              <a:spLocks noChangeShapeType="1"/>
            </p:cNvSpPr>
            <p:nvPr/>
          </p:nvSpPr>
          <p:spPr bwMode="auto">
            <a:xfrm>
              <a:off x="1803180" y="5462025"/>
              <a:ext cx="990600" cy="0"/>
            </a:xfrm>
            <a:prstGeom prst="line">
              <a:avLst/>
            </a:prstGeom>
            <a:noFill/>
            <a:ln w="9525">
              <a:solidFill>
                <a:schemeClr val="tx1"/>
              </a:solidFill>
              <a:round/>
              <a:headEnd/>
              <a:tailEnd/>
            </a:ln>
          </p:spPr>
          <p:txBody>
            <a:bodyPr/>
            <a:lstStyle/>
            <a:p>
              <a:endParaRPr lang="en-US"/>
            </a:p>
          </p:txBody>
        </p:sp>
        <p:sp>
          <p:nvSpPr>
            <p:cNvPr id="20" name="Line 43"/>
            <p:cNvSpPr>
              <a:spLocks noChangeShapeType="1"/>
            </p:cNvSpPr>
            <p:nvPr/>
          </p:nvSpPr>
          <p:spPr bwMode="auto">
            <a:xfrm flipV="1">
              <a:off x="2793780" y="4852425"/>
              <a:ext cx="1600200" cy="609600"/>
            </a:xfrm>
            <a:prstGeom prst="line">
              <a:avLst/>
            </a:prstGeom>
            <a:noFill/>
            <a:ln w="9525">
              <a:solidFill>
                <a:schemeClr val="tx1"/>
              </a:solidFill>
              <a:round/>
              <a:headEnd/>
              <a:tailEnd type="triangle" w="med" len="med"/>
            </a:ln>
          </p:spPr>
          <p:txBody>
            <a:bodyPr/>
            <a:lstStyle/>
            <a:p>
              <a:endParaRPr lang="en-US"/>
            </a:p>
          </p:txBody>
        </p:sp>
      </p:grpSp>
      <p:cxnSp>
        <p:nvCxnSpPr>
          <p:cNvPr id="24" name="Straight Connector 23"/>
          <p:cNvCxnSpPr/>
          <p:nvPr/>
        </p:nvCxnSpPr>
        <p:spPr>
          <a:xfrm>
            <a:off x="610857" y="4773902"/>
            <a:ext cx="261154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879692" y="4236232"/>
            <a:ext cx="1843440" cy="2688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Object 26"/>
          <p:cNvGraphicFramePr>
            <a:graphicFrameLocks noChangeAspect="1"/>
          </p:cNvGraphicFramePr>
          <p:nvPr/>
        </p:nvGraphicFramePr>
        <p:xfrm>
          <a:off x="879692" y="4850712"/>
          <a:ext cx="460860" cy="139700"/>
        </p:xfrm>
        <a:graphic>
          <a:graphicData uri="http://schemas.openxmlformats.org/presentationml/2006/ole">
            <mc:AlternateContent xmlns:mc="http://schemas.openxmlformats.org/markup-compatibility/2006">
              <mc:Choice xmlns:v="urn:schemas-microsoft-com:vml" Requires="v">
                <p:oleObj spid="_x0000_s426009" name="Equation" r:id="rId7" imgW="291960" imgH="139680" progId="Equation.3">
                  <p:embed/>
                </p:oleObj>
              </mc:Choice>
              <mc:Fallback>
                <p:oleObj name="Equation" r:id="rId7" imgW="29196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9692" y="4850712"/>
                        <a:ext cx="46086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p:cNvGraphicFramePr>
            <a:graphicFrameLocks noChangeAspect="1"/>
          </p:cNvGraphicFramePr>
          <p:nvPr/>
        </p:nvGraphicFramePr>
        <p:xfrm>
          <a:off x="687667" y="4543472"/>
          <a:ext cx="241300" cy="203200"/>
        </p:xfrm>
        <a:graphic>
          <a:graphicData uri="http://schemas.openxmlformats.org/presentationml/2006/ole">
            <mc:AlternateContent xmlns:mc="http://schemas.openxmlformats.org/markup-compatibility/2006">
              <mc:Choice xmlns:v="urn:schemas-microsoft-com:vml" Requires="v">
                <p:oleObj spid="_x0000_s426010" name="Equation" r:id="rId9" imgW="241200" imgH="203040" progId="Equation.3">
                  <p:embed/>
                </p:oleObj>
              </mc:Choice>
              <mc:Fallback>
                <p:oleObj name="Equation" r:id="rId9" imgW="2412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667" y="4543472"/>
                        <a:ext cx="2413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534047" y="3967397"/>
            <a:ext cx="1497795" cy="400110"/>
          </a:xfrm>
          <a:prstGeom prst="rect">
            <a:avLst/>
          </a:prstGeom>
          <a:noFill/>
        </p:spPr>
        <p:txBody>
          <a:bodyPr wrap="square" rtlCol="0">
            <a:spAutoFit/>
          </a:bodyPr>
          <a:lstStyle/>
          <a:p>
            <a:r>
              <a:rPr lang="en-US" sz="2000" dirty="0" smtClean="0"/>
              <a:t>Drift:</a:t>
            </a:r>
            <a:endParaRPr lang="en-US" sz="2000" dirty="0"/>
          </a:p>
        </p:txBody>
      </p:sp>
      <p:graphicFrame>
        <p:nvGraphicFramePr>
          <p:cNvPr id="30" name="Object 29"/>
          <p:cNvGraphicFramePr>
            <a:graphicFrameLocks noChangeAspect="1"/>
          </p:cNvGraphicFramePr>
          <p:nvPr/>
        </p:nvGraphicFramePr>
        <p:xfrm>
          <a:off x="3176588" y="5886450"/>
          <a:ext cx="2357437" cy="500063"/>
        </p:xfrm>
        <a:graphic>
          <a:graphicData uri="http://schemas.openxmlformats.org/presentationml/2006/ole">
            <mc:AlternateContent xmlns:mc="http://schemas.openxmlformats.org/markup-compatibility/2006">
              <mc:Choice xmlns:v="urn:schemas-microsoft-com:vml" Requires="v">
                <p:oleObj spid="_x0000_s426011" name="Equation" r:id="rId11" imgW="1079280" imgH="228600" progId="Equation.DSMT4">
                  <p:embed/>
                </p:oleObj>
              </mc:Choice>
              <mc:Fallback>
                <p:oleObj name="Equation" r:id="rId11" imgW="10792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6588" y="5886450"/>
                        <a:ext cx="235743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Date Placeholder 30"/>
          <p:cNvSpPr>
            <a:spLocks noGrp="1"/>
          </p:cNvSpPr>
          <p:nvPr>
            <p:ph type="dt" sz="half" idx="10"/>
          </p:nvPr>
        </p:nvSpPr>
        <p:spPr/>
        <p:txBody>
          <a:bodyPr/>
          <a:lstStyle/>
          <a:p>
            <a:pPr>
              <a:defRPr/>
            </a:pPr>
            <a:r>
              <a:rPr lang="en-US" smtClean="0"/>
              <a:t>USPAS, Ft. Collins, CO June 13-24, 2016</a:t>
            </a:r>
            <a:endParaRPr lang="en-US" dirty="0"/>
          </a:p>
        </p:txBody>
      </p:sp>
      <p:sp>
        <p:nvSpPr>
          <p:cNvPr id="32" name="Slide Number Placeholder 31"/>
          <p:cNvSpPr>
            <a:spLocks noGrp="1"/>
          </p:cNvSpPr>
          <p:nvPr>
            <p:ph type="sldNum" sz="quarter" idx="12"/>
          </p:nvPr>
        </p:nvSpPr>
        <p:spPr/>
        <p:txBody>
          <a:bodyPr/>
          <a:lstStyle/>
          <a:p>
            <a:pPr>
              <a:defRPr/>
            </a:pPr>
            <a:fld id="{FBC16510-01E7-4757-9488-65999956462C}" type="slidenum">
              <a:rPr lang="en-US" smtClean="0"/>
              <a:pPr>
                <a:defRPr/>
              </a:pPr>
              <a:t>5</a:t>
            </a:fld>
            <a:endParaRPr lang="en-US"/>
          </a:p>
        </p:txBody>
      </p:sp>
      <p:sp>
        <p:nvSpPr>
          <p:cNvPr id="33" name="Footer Placeholder 32"/>
          <p:cNvSpPr>
            <a:spLocks noGrp="1"/>
          </p:cNvSpPr>
          <p:nvPr>
            <p:ph type="ftr" sz="quarter" idx="11"/>
          </p:nvPr>
        </p:nvSpPr>
        <p:spPr/>
        <p:txBody>
          <a:bodyPr/>
          <a:lstStyle/>
          <a:p>
            <a:pPr>
              <a:defRPr/>
            </a:pPr>
            <a:r>
              <a:rPr lang="fr-FR" smtClean="0"/>
              <a:t>E. Prebys - Accelerator Fundamentals, Transverse Motion</a:t>
            </a:r>
            <a:endParaRPr lang="en-US"/>
          </a:p>
        </p:txBody>
      </p:sp>
    </p:spTree>
    <p:extLst>
      <p:ext uri="{BB962C8B-B14F-4D97-AF65-F5344CB8AC3E}">
        <p14:creationId xmlns:p14="http://schemas.microsoft.com/office/powerpoint/2010/main" val="309030664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string of FODOs</a:t>
            </a:r>
            <a:endParaRPr lang="en-US" dirty="0"/>
          </a:p>
        </p:txBody>
      </p:sp>
      <p:sp>
        <p:nvSpPr>
          <p:cNvPr id="3" name="Content Placeholder 2"/>
          <p:cNvSpPr>
            <a:spLocks noGrp="1"/>
          </p:cNvSpPr>
          <p:nvPr>
            <p:ph idx="1"/>
          </p:nvPr>
        </p:nvSpPr>
        <p:spPr>
          <a:xfrm>
            <a:off x="503776" y="690225"/>
            <a:ext cx="8251825" cy="786131"/>
          </a:xfrm>
        </p:spPr>
        <p:txBody>
          <a:bodyPr/>
          <a:lstStyle/>
          <a:p>
            <a:r>
              <a:rPr lang="en-US" sz="1600" dirty="0" smtClean="0"/>
              <a:t>Create 8 cells by putting 16 of </a:t>
            </a:r>
            <a:br>
              <a:rPr lang="en-US" sz="1600" dirty="0" smtClean="0"/>
            </a:br>
            <a:r>
              <a:rPr lang="en-US" sz="1600" dirty="0" smtClean="0"/>
              <a:t>these</a:t>
            </a:r>
            <a:r>
              <a:rPr lang="en-US" sz="1600" dirty="0"/>
              <a:t>, spaced </a:t>
            </a:r>
            <a:r>
              <a:rPr lang="en-US" sz="1600" dirty="0" smtClean="0"/>
              <a:t>29740 mm apart, </a:t>
            </a:r>
            <a:br>
              <a:rPr lang="en-US" sz="1600" dirty="0" smtClean="0"/>
            </a:br>
            <a:r>
              <a:rPr lang="en-US" sz="1600" dirty="0" smtClean="0"/>
              <a:t>with </a:t>
            </a:r>
            <a:r>
              <a:rPr lang="en-US" sz="1600" i="1" dirty="0" smtClean="0"/>
              <a:t>alternating</a:t>
            </a:r>
            <a:r>
              <a:rPr lang="en-US" sz="1600" dirty="0" smtClean="0"/>
              <a:t> gradients (good </a:t>
            </a:r>
            <a:br>
              <a:rPr lang="en-US" sz="1600" dirty="0" smtClean="0"/>
            </a:br>
            <a:r>
              <a:rPr lang="en-US" sz="1600" dirty="0" smtClean="0"/>
              <a:t>practice for doing loops in g4bl).</a:t>
            </a:r>
          </a:p>
          <a:p>
            <a:pPr lvl="1"/>
            <a:r>
              <a:rPr lang="en-US" sz="1600" dirty="0" smtClean="0"/>
              <a:t>If we put the first quad </a:t>
            </a:r>
            <a:r>
              <a:rPr lang="en-US" sz="1600" smtClean="0"/>
              <a:t>at z=0., </a:t>
            </a:r>
            <a:r>
              <a:rPr lang="en-US" sz="1600" dirty="0" smtClean="0"/>
              <a:t>the beam </a:t>
            </a:r>
            <a:br>
              <a:rPr lang="en-US" sz="1600" dirty="0" smtClean="0"/>
            </a:br>
            <a:r>
              <a:rPr lang="en-US" sz="1600" dirty="0" smtClean="0"/>
              <a:t>will start the middle of it.  Is this what we </a:t>
            </a:r>
            <a:br>
              <a:rPr lang="en-US" sz="1600" dirty="0" smtClean="0"/>
            </a:br>
            <a:r>
              <a:rPr lang="en-US" sz="1600" dirty="0" smtClean="0"/>
              <a:t>want? Why or why not?</a:t>
            </a:r>
            <a:endParaRPr lang="en-US" sz="1600" dirty="0"/>
          </a:p>
          <a:p>
            <a:r>
              <a:rPr lang="en-US" sz="1600" dirty="0" smtClean="0"/>
              <a:t>We create a Gaussian beam based on the</a:t>
            </a:r>
            <a:br>
              <a:rPr lang="en-US" sz="1600" dirty="0" smtClean="0"/>
            </a:br>
            <a:r>
              <a:rPr lang="en-US" sz="1600" dirty="0" smtClean="0"/>
              <a:t>parameters we calculated on Slide 50</a:t>
            </a:r>
          </a:p>
          <a:p>
            <a:endParaRPr lang="en-US" sz="1600" dirty="0"/>
          </a:p>
          <a:p>
            <a:endParaRPr lang="en-US" sz="1600" dirty="0" smtClean="0"/>
          </a:p>
          <a:p>
            <a:r>
              <a:rPr lang="en-US" sz="1600" dirty="0" smtClean="0"/>
              <a:t>We want to track the first hundred particles individually, so we add</a:t>
            </a:r>
            <a:endParaRPr lang="en-US" sz="1600" dirty="0"/>
          </a:p>
          <a:p>
            <a:endParaRPr lang="en-US" sz="1600" dirty="0" smtClean="0"/>
          </a:p>
          <a:p>
            <a:endParaRPr lang="en-US" sz="1100" dirty="0" smtClean="0"/>
          </a:p>
          <a:p>
            <a:r>
              <a:rPr lang="en-US" sz="1600" dirty="0" smtClean="0"/>
              <a:t>We want to fit the distributions at regular intervals to calculate the beam widths and Twiss parameters. so we add the lines</a:t>
            </a:r>
          </a:p>
          <a:p>
            <a:endParaRPr lang="en-US" sz="1600" dirty="0"/>
          </a:p>
          <a:p>
            <a:endParaRPr lang="en-US" sz="1600" dirty="0" smtClean="0"/>
          </a:p>
          <a:p>
            <a:r>
              <a:rPr lang="en-US" sz="1600" dirty="0" smtClean="0"/>
              <a:t>Now run 1000 events</a:t>
            </a:r>
          </a:p>
          <a:p>
            <a:pPr lvl="1"/>
            <a:r>
              <a:rPr lang="en-US" sz="1600" dirty="0" smtClean="0"/>
              <a:t>Need enough for robust fits</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50</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101861" y="204312"/>
            <a:ext cx="3668998" cy="2697104"/>
          </a:xfrm>
          <a:prstGeom prst="rect">
            <a:avLst/>
          </a:prstGeom>
        </p:spPr>
      </p:pic>
      <p:sp>
        <p:nvSpPr>
          <p:cNvPr id="8" name="Rectangle 7"/>
          <p:cNvSpPr/>
          <p:nvPr/>
        </p:nvSpPr>
        <p:spPr>
          <a:xfrm>
            <a:off x="549193" y="4196516"/>
            <a:ext cx="5659879" cy="307777"/>
          </a:xfrm>
          <a:prstGeom prst="rect">
            <a:avLst/>
          </a:prstGeom>
          <a:ln>
            <a:solidFill>
              <a:srgbClr val="FF0000"/>
            </a:solidFill>
          </a:ln>
        </p:spPr>
        <p:txBody>
          <a:bodyPr wrap="square">
            <a:spAutoFit/>
          </a:bodyPr>
          <a:lstStyle/>
          <a:p>
            <a:r>
              <a:rPr lang="en-US" sz="1400" dirty="0">
                <a:latin typeface="Courier"/>
                <a:cs typeface="Courier"/>
              </a:rPr>
              <a:t>trace </a:t>
            </a:r>
            <a:r>
              <a:rPr lang="en-US" sz="1400" dirty="0" err="1">
                <a:latin typeface="Courier"/>
                <a:cs typeface="Courier"/>
              </a:rPr>
              <a:t>nTrace</a:t>
            </a:r>
            <a:r>
              <a:rPr lang="en-US" sz="1400" dirty="0">
                <a:latin typeface="Courier"/>
                <a:cs typeface="Courier"/>
              </a:rPr>
              <a:t>=100 </a:t>
            </a:r>
            <a:r>
              <a:rPr lang="en-US" sz="1400" dirty="0" err="1">
                <a:latin typeface="Courier"/>
                <a:cs typeface="Courier"/>
              </a:rPr>
              <a:t>oneNTuple</a:t>
            </a:r>
            <a:r>
              <a:rPr lang="en-US" sz="1400" dirty="0">
                <a:latin typeface="Courier"/>
                <a:cs typeface="Courier"/>
              </a:rPr>
              <a:t>=1 </a:t>
            </a:r>
            <a:r>
              <a:rPr lang="en-US" sz="1400" dirty="0" err="1">
                <a:latin typeface="Courier"/>
                <a:cs typeface="Courier"/>
              </a:rPr>
              <a:t>primaryOnly</a:t>
            </a:r>
            <a:r>
              <a:rPr lang="en-US" sz="1400" dirty="0">
                <a:latin typeface="Courier"/>
                <a:cs typeface="Courier"/>
              </a:rPr>
              <a:t>=1 </a:t>
            </a:r>
          </a:p>
        </p:txBody>
      </p:sp>
      <p:sp>
        <p:nvSpPr>
          <p:cNvPr id="9" name="Rectangle 8"/>
          <p:cNvSpPr/>
          <p:nvPr/>
        </p:nvSpPr>
        <p:spPr>
          <a:xfrm>
            <a:off x="538342" y="3113930"/>
            <a:ext cx="8362778" cy="523220"/>
          </a:xfrm>
          <a:prstGeom prst="rect">
            <a:avLst/>
          </a:prstGeom>
          <a:ln>
            <a:solidFill>
              <a:srgbClr val="FF0000"/>
            </a:solidFill>
          </a:ln>
        </p:spPr>
        <p:txBody>
          <a:bodyPr wrap="square">
            <a:spAutoFit/>
          </a:bodyPr>
          <a:lstStyle/>
          <a:p>
            <a:r>
              <a:rPr lang="en-US" sz="1400" dirty="0">
                <a:latin typeface="Courier"/>
                <a:cs typeface="Courier"/>
              </a:rPr>
              <a:t>beam </a:t>
            </a:r>
            <a:r>
              <a:rPr lang="en-US" sz="1400" dirty="0" err="1">
                <a:latin typeface="Courier"/>
                <a:cs typeface="Courier"/>
              </a:rPr>
              <a:t>gaussian</a:t>
            </a:r>
            <a:r>
              <a:rPr lang="en-US" sz="1400" dirty="0">
                <a:latin typeface="Courier"/>
                <a:cs typeface="Courier"/>
              </a:rPr>
              <a:t> </a:t>
            </a:r>
            <a:r>
              <a:rPr lang="en-US" sz="1400" dirty="0" err="1">
                <a:latin typeface="Courier"/>
                <a:cs typeface="Courier"/>
              </a:rPr>
              <a:t>sigmaX</a:t>
            </a:r>
            <a:r>
              <a:rPr lang="en-US" sz="1400" dirty="0">
                <a:latin typeface="Courier"/>
                <a:cs typeface="Courier"/>
              </a:rPr>
              <a:t>=.682 </a:t>
            </a:r>
            <a:r>
              <a:rPr lang="en-US" sz="1400" dirty="0" err="1">
                <a:latin typeface="Courier"/>
                <a:cs typeface="Courier"/>
              </a:rPr>
              <a:t>sigmaXp</a:t>
            </a:r>
            <a:r>
              <a:rPr lang="en-US" sz="1400" dirty="0">
                <a:latin typeface="Courier"/>
                <a:cs typeface="Courier"/>
              </a:rPr>
              <a:t>=.00000686 </a:t>
            </a:r>
            <a:r>
              <a:rPr lang="en-US" sz="1400" dirty="0" err="1">
                <a:latin typeface="Courier"/>
                <a:cs typeface="Courier"/>
              </a:rPr>
              <a:t>sigmaY</a:t>
            </a:r>
            <a:r>
              <a:rPr lang="en-US" sz="1400" dirty="0">
                <a:latin typeface="Courier"/>
                <a:cs typeface="Courier"/>
              </a:rPr>
              <a:t>=.351 </a:t>
            </a:r>
            <a:r>
              <a:rPr lang="en-US" sz="1400" dirty="0" err="1">
                <a:latin typeface="Courier"/>
                <a:cs typeface="Courier"/>
              </a:rPr>
              <a:t>sigmaYp</a:t>
            </a:r>
            <a:r>
              <a:rPr lang="en-US" sz="1400" dirty="0">
                <a:latin typeface="Courier"/>
                <a:cs typeface="Courier"/>
              </a:rPr>
              <a:t>=.</a:t>
            </a:r>
            <a:r>
              <a:rPr lang="en-US" sz="1400" dirty="0" smtClean="0">
                <a:latin typeface="Courier"/>
                <a:cs typeface="Courier"/>
              </a:rPr>
              <a:t>00001332 \</a:t>
            </a:r>
          </a:p>
          <a:p>
            <a:r>
              <a:rPr lang="en-US" sz="1400" dirty="0">
                <a:latin typeface="Courier"/>
                <a:cs typeface="Courier"/>
              </a:rPr>
              <a:t> </a:t>
            </a:r>
            <a:r>
              <a:rPr lang="en-US" sz="1400" dirty="0" smtClean="0">
                <a:latin typeface="Courier"/>
                <a:cs typeface="Courier"/>
              </a:rPr>
              <a:t>      </a:t>
            </a:r>
            <a:r>
              <a:rPr lang="en-US" sz="1400" dirty="0" err="1">
                <a:latin typeface="Courier"/>
                <a:cs typeface="Courier"/>
              </a:rPr>
              <a:t>meanMomentum</a:t>
            </a:r>
            <a:r>
              <a:rPr lang="en-US" sz="1400" dirty="0">
                <a:latin typeface="Courier"/>
                <a:cs typeface="Courier"/>
              </a:rPr>
              <a:t>=$P </a:t>
            </a:r>
            <a:r>
              <a:rPr lang="en-US" sz="1400" dirty="0" err="1">
                <a:latin typeface="Courier"/>
                <a:cs typeface="Courier"/>
              </a:rPr>
              <a:t>nEvents</a:t>
            </a:r>
            <a:r>
              <a:rPr lang="en-US" sz="1400" dirty="0">
                <a:latin typeface="Courier"/>
                <a:cs typeface="Courier"/>
              </a:rPr>
              <a:t>=$</a:t>
            </a:r>
            <a:r>
              <a:rPr lang="en-US" sz="1400" dirty="0" err="1">
                <a:latin typeface="Courier"/>
                <a:cs typeface="Courier"/>
              </a:rPr>
              <a:t>nEvents</a:t>
            </a:r>
            <a:r>
              <a:rPr lang="en-US" sz="1400" dirty="0">
                <a:latin typeface="Courier"/>
                <a:cs typeface="Courier"/>
              </a:rPr>
              <a:t> particle=proton</a:t>
            </a:r>
          </a:p>
        </p:txBody>
      </p:sp>
      <p:sp>
        <p:nvSpPr>
          <p:cNvPr id="10" name="Rectangle 9"/>
          <p:cNvSpPr/>
          <p:nvPr/>
        </p:nvSpPr>
        <p:spPr>
          <a:xfrm>
            <a:off x="542412" y="5223851"/>
            <a:ext cx="8449618" cy="523220"/>
          </a:xfrm>
          <a:prstGeom prst="rect">
            <a:avLst/>
          </a:prstGeom>
          <a:ln>
            <a:solidFill>
              <a:srgbClr val="FF0000"/>
            </a:solidFill>
          </a:ln>
        </p:spPr>
        <p:txBody>
          <a:bodyPr wrap="square">
            <a:spAutoFit/>
          </a:bodyPr>
          <a:lstStyle/>
          <a:p>
            <a:r>
              <a:rPr lang="en-US" sz="1400" dirty="0" err="1">
                <a:latin typeface="Courier"/>
                <a:cs typeface="Courier"/>
              </a:rPr>
              <a:t>param</a:t>
            </a:r>
            <a:r>
              <a:rPr lang="en-US" sz="1400" dirty="0">
                <a:latin typeface="Courier"/>
                <a:cs typeface="Courier"/>
              </a:rPr>
              <a:t> </a:t>
            </a:r>
            <a:r>
              <a:rPr lang="en-US" sz="1400" dirty="0" err="1">
                <a:latin typeface="Courier"/>
                <a:cs typeface="Courier"/>
              </a:rPr>
              <a:t>totlen</a:t>
            </a:r>
            <a:r>
              <a:rPr lang="en-US" sz="1400" dirty="0">
                <a:latin typeface="Courier"/>
                <a:cs typeface="Courier"/>
              </a:rPr>
              <a:t>=2*$</a:t>
            </a:r>
            <a:r>
              <a:rPr lang="en-US" sz="1400" dirty="0" err="1">
                <a:latin typeface="Courier"/>
                <a:cs typeface="Courier"/>
              </a:rPr>
              <a:t>nCell</a:t>
            </a:r>
            <a:r>
              <a:rPr lang="en-US" sz="1400" dirty="0">
                <a:latin typeface="Courier"/>
                <a:cs typeface="Courier"/>
              </a:rPr>
              <a:t>*$L</a:t>
            </a:r>
          </a:p>
          <a:p>
            <a:r>
              <a:rPr lang="en-US" sz="1400" dirty="0">
                <a:latin typeface="Courier"/>
                <a:cs typeface="Courier"/>
              </a:rPr>
              <a:t>profile </a:t>
            </a:r>
            <a:r>
              <a:rPr lang="en-US" sz="1400" dirty="0" err="1">
                <a:latin typeface="Courier"/>
                <a:cs typeface="Courier"/>
              </a:rPr>
              <a:t>zloop</a:t>
            </a:r>
            <a:r>
              <a:rPr lang="en-US" sz="1400" dirty="0">
                <a:latin typeface="Courier"/>
                <a:cs typeface="Courier"/>
              </a:rPr>
              <a:t>=0:$totlen:100 particle=proton file=</a:t>
            </a:r>
            <a:r>
              <a:rPr lang="en-US" sz="1400" dirty="0" err="1">
                <a:latin typeface="Courier"/>
                <a:cs typeface="Courier"/>
              </a:rPr>
              <a:t>main_ring_profile.txt</a:t>
            </a:r>
            <a:endParaRPr lang="en-US" sz="1400" dirty="0">
              <a:latin typeface="Courier"/>
              <a:cs typeface="Courier"/>
            </a:endParaRPr>
          </a:p>
        </p:txBody>
      </p:sp>
    </p:spTree>
    <p:extLst>
      <p:ext uri="{BB962C8B-B14F-4D97-AF65-F5344CB8AC3E}">
        <p14:creationId xmlns:p14="http://schemas.microsoft.com/office/powerpoint/2010/main" val="112119418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Output</a:t>
            </a:r>
            <a:endParaRPr lang="en-US" dirty="0"/>
          </a:p>
        </p:txBody>
      </p:sp>
      <p:sp>
        <p:nvSpPr>
          <p:cNvPr id="3" name="Content Placeholder 2"/>
          <p:cNvSpPr>
            <a:spLocks noGrp="1"/>
          </p:cNvSpPr>
          <p:nvPr>
            <p:ph idx="1"/>
          </p:nvPr>
        </p:nvSpPr>
        <p:spPr>
          <a:xfrm>
            <a:off x="503776" y="690225"/>
            <a:ext cx="8251825" cy="634153"/>
          </a:xfrm>
        </p:spPr>
        <p:txBody>
          <a:bodyPr/>
          <a:lstStyle/>
          <a:p>
            <a:r>
              <a:rPr lang="en-US" sz="1800" dirty="0" smtClean="0"/>
              <a:t>The individual track information is written to the standard root output file in an </a:t>
            </a:r>
            <a:r>
              <a:rPr lang="en-US" sz="1800" dirty="0" err="1" smtClean="0"/>
              <a:t>Ntuple</a:t>
            </a:r>
            <a:r>
              <a:rPr lang="en-US" sz="1800" dirty="0" smtClean="0"/>
              <a:t> called “</a:t>
            </a:r>
            <a:r>
              <a:rPr lang="en-US" sz="1800" dirty="0" err="1" smtClean="0"/>
              <a:t>AllTracks</a:t>
            </a:r>
            <a:r>
              <a:rPr lang="en-US" sz="1800" dirty="0" smtClean="0"/>
              <a:t>”</a:t>
            </a:r>
          </a:p>
          <a:p>
            <a:endParaRPr lang="en-US" sz="1800" dirty="0" smtClean="0"/>
          </a:p>
          <a:p>
            <a:endParaRPr lang="en-US" sz="1800" dirty="0" smtClean="0"/>
          </a:p>
          <a:p>
            <a:r>
              <a:rPr lang="en-US" sz="1800" dirty="0" smtClean="0"/>
              <a:t>The profile information is written to a text file.  This can be read directly into </a:t>
            </a:r>
            <a:r>
              <a:rPr lang="en-US" sz="1800" dirty="0" err="1" smtClean="0"/>
              <a:t>histoRoot</a:t>
            </a:r>
            <a:r>
              <a:rPr lang="en-US" sz="1800" dirty="0" smtClean="0"/>
              <a:t>.  I’ve provided a class (G4BLProfile) to load it into root*</a:t>
            </a:r>
          </a:p>
          <a:p>
            <a:endParaRPr lang="en-US" sz="1800" dirty="0"/>
          </a:p>
          <a:p>
            <a:endParaRPr lang="en-US" sz="1800" dirty="0" smtClean="0"/>
          </a:p>
          <a:p>
            <a:r>
              <a:rPr lang="en-US" sz="1800" dirty="0" smtClean="0"/>
              <a:t>We want to create a plotting space on which we can overlay several plots.  The easiest way I know do to this is an empty 2D histogram.</a:t>
            </a:r>
          </a:p>
          <a:p>
            <a:endParaRPr lang="en-US" sz="1800" dirty="0"/>
          </a:p>
          <a:p>
            <a:endParaRPr lang="en-US" sz="1800" dirty="0" smtClean="0"/>
          </a:p>
          <a:p>
            <a:endParaRPr lang="en-US" sz="1800" dirty="0"/>
          </a:p>
          <a:p>
            <a:r>
              <a:rPr lang="en-US" sz="1800" dirty="0" smtClean="0"/>
              <a:t>Overlay a 3 sigma “envelope”, based on the fitted profiles</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51</a:t>
            </a:fld>
            <a:endParaRPr lang="en-US"/>
          </a:p>
        </p:txBody>
      </p:sp>
      <p:sp>
        <p:nvSpPr>
          <p:cNvPr id="7" name="Rectangle 6"/>
          <p:cNvSpPr/>
          <p:nvPr/>
        </p:nvSpPr>
        <p:spPr>
          <a:xfrm>
            <a:off x="885702" y="1337561"/>
            <a:ext cx="7809172" cy="584776"/>
          </a:xfrm>
          <a:prstGeom prst="rect">
            <a:avLst/>
          </a:prstGeom>
          <a:ln>
            <a:solidFill>
              <a:srgbClr val="FF0000"/>
            </a:solidFill>
          </a:ln>
        </p:spPr>
        <p:txBody>
          <a:bodyPr wrap="square">
            <a:spAutoFit/>
          </a:bodyPr>
          <a:lstStyle/>
          <a:p>
            <a:r>
              <a:rPr lang="en-US" sz="1600" dirty="0">
                <a:latin typeface="Courier"/>
                <a:cs typeface="Courier"/>
              </a:rPr>
              <a:t> </a:t>
            </a:r>
            <a:r>
              <a:rPr lang="en-US" sz="1600" dirty="0" err="1">
                <a:latin typeface="Courier"/>
                <a:cs typeface="Courier"/>
              </a:rPr>
              <a:t>TFile</a:t>
            </a:r>
            <a:r>
              <a:rPr lang="en-US" sz="1600" dirty="0">
                <a:latin typeface="Courier"/>
                <a:cs typeface="Courier"/>
              </a:rPr>
              <a:t> </a:t>
            </a:r>
            <a:r>
              <a:rPr lang="en-US" sz="1600" dirty="0" err="1">
                <a:latin typeface="Courier"/>
                <a:cs typeface="Courier"/>
              </a:rPr>
              <a:t>ft</a:t>
            </a:r>
            <a:r>
              <a:rPr lang="en-US" sz="1600" dirty="0">
                <a:latin typeface="Courier"/>
                <a:cs typeface="Courier"/>
              </a:rPr>
              <a:t>("g4beamline.root");</a:t>
            </a:r>
          </a:p>
          <a:p>
            <a:r>
              <a:rPr lang="en-US" sz="1600" dirty="0">
                <a:latin typeface="Courier"/>
                <a:cs typeface="Courier"/>
              </a:rPr>
              <a:t> </a:t>
            </a:r>
            <a:r>
              <a:rPr lang="en-US" sz="1600" dirty="0" err="1" smtClean="0">
                <a:latin typeface="Courier"/>
                <a:cs typeface="Courier"/>
              </a:rPr>
              <a:t>TNtuple</a:t>
            </a:r>
            <a:r>
              <a:rPr lang="en-US" sz="1600" dirty="0" smtClean="0">
                <a:latin typeface="Courier"/>
                <a:cs typeface="Courier"/>
              </a:rPr>
              <a:t> </a:t>
            </a:r>
            <a:r>
              <a:rPr lang="en-US" sz="1600" dirty="0">
                <a:latin typeface="Courier"/>
                <a:cs typeface="Courier"/>
              </a:rPr>
              <a:t>*t = (</a:t>
            </a:r>
            <a:r>
              <a:rPr lang="en-US" sz="1600" dirty="0" err="1">
                <a:latin typeface="Courier"/>
                <a:cs typeface="Courier"/>
              </a:rPr>
              <a:t>TNtuple</a:t>
            </a:r>
            <a:r>
              <a:rPr lang="en-US" sz="1600" dirty="0">
                <a:latin typeface="Courier"/>
                <a:cs typeface="Courier"/>
              </a:rPr>
              <a:t> *) </a:t>
            </a:r>
            <a:r>
              <a:rPr lang="en-US" sz="1600" dirty="0" err="1">
                <a:latin typeface="Courier"/>
                <a:cs typeface="Courier"/>
              </a:rPr>
              <a:t>ft.FindObjectAny</a:t>
            </a:r>
            <a:r>
              <a:rPr lang="en-US" sz="1600" dirty="0">
                <a:latin typeface="Courier"/>
                <a:cs typeface="Courier"/>
              </a:rPr>
              <a:t>("</a:t>
            </a:r>
            <a:r>
              <a:rPr lang="en-US" sz="1600" dirty="0" err="1">
                <a:latin typeface="Courier"/>
                <a:cs typeface="Courier"/>
              </a:rPr>
              <a:t>AllTracks</a:t>
            </a:r>
            <a:r>
              <a:rPr lang="en-US" sz="1600" dirty="0">
                <a:latin typeface="Courier"/>
                <a:cs typeface="Courier"/>
              </a:rPr>
              <a:t>");</a:t>
            </a:r>
          </a:p>
        </p:txBody>
      </p:sp>
      <p:sp>
        <p:nvSpPr>
          <p:cNvPr id="8" name="TextBox 7"/>
          <p:cNvSpPr txBox="1"/>
          <p:nvPr/>
        </p:nvSpPr>
        <p:spPr>
          <a:xfrm>
            <a:off x="4200895" y="6209379"/>
            <a:ext cx="4830484" cy="307777"/>
          </a:xfrm>
          <a:prstGeom prst="rect">
            <a:avLst/>
          </a:prstGeom>
          <a:noFill/>
        </p:spPr>
        <p:txBody>
          <a:bodyPr wrap="square" rtlCol="0">
            <a:spAutoFit/>
          </a:bodyPr>
          <a:lstStyle/>
          <a:p>
            <a:pPr algn="r"/>
            <a:r>
              <a:rPr lang="en-US" sz="1400" dirty="0" smtClean="0">
                <a:solidFill>
                  <a:srgbClr val="C00000"/>
                </a:solidFill>
                <a:latin typeface="+mn-lt"/>
              </a:rPr>
              <a:t>*http</a:t>
            </a:r>
            <a:r>
              <a:rPr lang="en-US" sz="1400" dirty="0">
                <a:solidFill>
                  <a:srgbClr val="C00000"/>
                </a:solidFill>
                <a:latin typeface="+mn-lt"/>
              </a:rPr>
              <a:t>://</a:t>
            </a:r>
            <a:r>
              <a:rPr lang="en-US" sz="1400" dirty="0" err="1">
                <a:solidFill>
                  <a:srgbClr val="C00000"/>
                </a:solidFill>
                <a:latin typeface="+mn-lt"/>
              </a:rPr>
              <a:t>home.fnal.gov</a:t>
            </a:r>
            <a:r>
              <a:rPr lang="en-US" sz="1400" dirty="0">
                <a:solidFill>
                  <a:srgbClr val="C00000"/>
                </a:solidFill>
                <a:latin typeface="+mn-lt"/>
              </a:rPr>
              <a:t>/~</a:t>
            </a:r>
            <a:r>
              <a:rPr lang="en-US" sz="1400" dirty="0" err="1">
                <a:solidFill>
                  <a:srgbClr val="C00000"/>
                </a:solidFill>
                <a:latin typeface="+mn-lt"/>
              </a:rPr>
              <a:t>prebys</a:t>
            </a:r>
            <a:r>
              <a:rPr lang="en-US" sz="1400" dirty="0">
                <a:solidFill>
                  <a:srgbClr val="C00000"/>
                </a:solidFill>
                <a:latin typeface="+mn-lt"/>
              </a:rPr>
              <a:t>/</a:t>
            </a:r>
            <a:r>
              <a:rPr lang="en-US" sz="1400" dirty="0" err="1">
                <a:solidFill>
                  <a:srgbClr val="C00000"/>
                </a:solidFill>
                <a:latin typeface="+mn-lt"/>
              </a:rPr>
              <a:t>misc</a:t>
            </a:r>
            <a:r>
              <a:rPr lang="en-US" sz="1400" dirty="0">
                <a:solidFill>
                  <a:srgbClr val="C00000"/>
                </a:solidFill>
                <a:latin typeface="+mn-lt"/>
              </a:rPr>
              <a:t>/NIU_Phys_790/</a:t>
            </a:r>
            <a:endParaRPr lang="en-US" sz="1400" dirty="0" smtClean="0">
              <a:solidFill>
                <a:srgbClr val="C00000"/>
              </a:solidFill>
              <a:latin typeface="+mn-lt"/>
            </a:endParaRPr>
          </a:p>
        </p:txBody>
      </p:sp>
      <p:sp>
        <p:nvSpPr>
          <p:cNvPr id="9" name="Rectangle 8"/>
          <p:cNvSpPr/>
          <p:nvPr/>
        </p:nvSpPr>
        <p:spPr>
          <a:xfrm>
            <a:off x="885702" y="2701906"/>
            <a:ext cx="4572000" cy="584776"/>
          </a:xfrm>
          <a:prstGeom prst="rect">
            <a:avLst/>
          </a:prstGeom>
          <a:ln>
            <a:solidFill>
              <a:srgbClr val="FF0000"/>
            </a:solidFill>
          </a:ln>
        </p:spPr>
        <p:txBody>
          <a:bodyPr>
            <a:spAutoFit/>
          </a:bodyPr>
          <a:lstStyle/>
          <a:p>
            <a:r>
              <a:rPr lang="en-US" sz="1600" dirty="0">
                <a:latin typeface="Courier"/>
                <a:cs typeface="Courier"/>
              </a:rPr>
              <a:t> G4BLProfile </a:t>
            </a:r>
            <a:r>
              <a:rPr lang="en-US" sz="1600" dirty="0" err="1">
                <a:latin typeface="Courier"/>
                <a:cs typeface="Courier"/>
              </a:rPr>
              <a:t>fp</a:t>
            </a:r>
            <a:r>
              <a:rPr lang="en-US" sz="1600" dirty="0">
                <a:latin typeface="Courier"/>
                <a:cs typeface="Courier"/>
              </a:rPr>
              <a:t>(filename);</a:t>
            </a:r>
          </a:p>
          <a:p>
            <a:r>
              <a:rPr lang="en-US" sz="1600" dirty="0">
                <a:latin typeface="Courier"/>
                <a:cs typeface="Courier"/>
              </a:rPr>
              <a:t> </a:t>
            </a:r>
            <a:r>
              <a:rPr lang="en-US" sz="1600" dirty="0" err="1" smtClean="0">
                <a:latin typeface="Courier"/>
                <a:cs typeface="Courier"/>
              </a:rPr>
              <a:t>TNtuple</a:t>
            </a:r>
            <a:r>
              <a:rPr lang="en-US" sz="1600" dirty="0" smtClean="0">
                <a:latin typeface="Courier"/>
                <a:cs typeface="Courier"/>
              </a:rPr>
              <a:t> </a:t>
            </a:r>
            <a:r>
              <a:rPr lang="en-US" sz="1600" dirty="0">
                <a:latin typeface="Courier"/>
                <a:cs typeface="Courier"/>
              </a:rPr>
              <a:t>*p = </a:t>
            </a:r>
            <a:r>
              <a:rPr lang="en-US" sz="1600" dirty="0" err="1">
                <a:latin typeface="Courier"/>
                <a:cs typeface="Courier"/>
              </a:rPr>
              <a:t>fp.getNtuple</a:t>
            </a:r>
            <a:r>
              <a:rPr lang="en-US" sz="1600" dirty="0">
                <a:latin typeface="Courier"/>
                <a:cs typeface="Courier"/>
              </a:rPr>
              <a:t>();</a:t>
            </a:r>
          </a:p>
        </p:txBody>
      </p:sp>
      <p:sp>
        <p:nvSpPr>
          <p:cNvPr id="10" name="Rectangle 9"/>
          <p:cNvSpPr/>
          <p:nvPr/>
        </p:nvSpPr>
        <p:spPr>
          <a:xfrm>
            <a:off x="874847" y="3942896"/>
            <a:ext cx="8134822" cy="830997"/>
          </a:xfrm>
          <a:prstGeom prst="rect">
            <a:avLst/>
          </a:prstGeom>
          <a:ln>
            <a:solidFill>
              <a:srgbClr val="FF0000"/>
            </a:solidFill>
          </a:ln>
        </p:spPr>
        <p:txBody>
          <a:bodyPr wrap="square">
            <a:spAutoFit/>
          </a:bodyPr>
          <a:lstStyle/>
          <a:p>
            <a:r>
              <a:rPr lang="en-US" sz="1600" dirty="0">
                <a:latin typeface="Courier"/>
                <a:cs typeface="Courier"/>
              </a:rPr>
              <a:t> TH2F plot("</a:t>
            </a:r>
            <a:r>
              <a:rPr lang="en-US" sz="1600" dirty="0" err="1">
                <a:latin typeface="Courier"/>
                <a:cs typeface="Courier"/>
              </a:rPr>
              <a:t>plot","Track</a:t>
            </a:r>
            <a:r>
              <a:rPr lang="en-US" sz="1600" dirty="0">
                <a:latin typeface="Courier"/>
                <a:cs typeface="Courier"/>
              </a:rPr>
              <a:t> Trajectories",2,0,sMax,2,-xMax,xMax);</a:t>
            </a:r>
          </a:p>
          <a:p>
            <a:r>
              <a:rPr lang="en-US" sz="1600" dirty="0">
                <a:latin typeface="Courier"/>
                <a:cs typeface="Courier"/>
              </a:rPr>
              <a:t> </a:t>
            </a:r>
            <a:r>
              <a:rPr lang="en-US" sz="1600" dirty="0" err="1" smtClean="0">
                <a:latin typeface="Courier"/>
                <a:cs typeface="Courier"/>
              </a:rPr>
              <a:t>plot.SetStats</a:t>
            </a:r>
            <a:r>
              <a:rPr lang="en-US" sz="1600" dirty="0">
                <a:latin typeface="Courier"/>
                <a:cs typeface="Courier"/>
              </a:rPr>
              <a:t>(</a:t>
            </a:r>
            <a:r>
              <a:rPr lang="en-US" sz="1600" dirty="0" err="1">
                <a:latin typeface="Courier"/>
                <a:cs typeface="Courier"/>
              </a:rPr>
              <a:t>kFALSE</a:t>
            </a:r>
            <a:r>
              <a:rPr lang="en-US" sz="1600" dirty="0">
                <a:latin typeface="Courier"/>
                <a:cs typeface="Courier"/>
              </a:rPr>
              <a:t>)</a:t>
            </a:r>
            <a:r>
              <a:rPr lang="en-US" sz="1600" dirty="0" smtClean="0">
                <a:latin typeface="Courier"/>
                <a:cs typeface="Courier"/>
              </a:rPr>
              <a:t>; //turn off annoying stats box</a:t>
            </a:r>
            <a:endParaRPr lang="en-US" sz="1600" dirty="0">
              <a:latin typeface="Courier"/>
              <a:cs typeface="Courier"/>
            </a:endParaRPr>
          </a:p>
          <a:p>
            <a:r>
              <a:rPr lang="en-US" sz="1600" dirty="0">
                <a:latin typeface="Courier"/>
                <a:cs typeface="Courier"/>
              </a:rPr>
              <a:t> </a:t>
            </a:r>
            <a:r>
              <a:rPr lang="en-US" sz="1600" dirty="0" err="1" smtClean="0">
                <a:latin typeface="Courier"/>
                <a:cs typeface="Courier"/>
              </a:rPr>
              <a:t>plot.Draw</a:t>
            </a:r>
            <a:r>
              <a:rPr lang="en-US" sz="1600" dirty="0">
                <a:latin typeface="Courier"/>
                <a:cs typeface="Courier"/>
              </a:rPr>
              <a:t>();</a:t>
            </a:r>
          </a:p>
        </p:txBody>
      </p:sp>
      <p:sp>
        <p:nvSpPr>
          <p:cNvPr id="11" name="Rectangle 10"/>
          <p:cNvSpPr/>
          <p:nvPr/>
        </p:nvSpPr>
        <p:spPr>
          <a:xfrm>
            <a:off x="863990" y="5487840"/>
            <a:ext cx="4572000" cy="584776"/>
          </a:xfrm>
          <a:prstGeom prst="rect">
            <a:avLst/>
          </a:prstGeom>
          <a:ln>
            <a:solidFill>
              <a:srgbClr val="FF0000"/>
            </a:solidFill>
          </a:ln>
        </p:spPr>
        <p:txBody>
          <a:bodyPr>
            <a:spAutoFit/>
          </a:bodyPr>
          <a:lstStyle/>
          <a:p>
            <a:r>
              <a:rPr lang="pl-PL" sz="1600" dirty="0"/>
              <a:t> p-&gt;Draw("3*</a:t>
            </a:r>
            <a:r>
              <a:rPr lang="pl-PL" sz="1600" dirty="0" err="1"/>
              <a:t>sigmaX:Z</a:t>
            </a:r>
            <a:r>
              <a:rPr lang="pl-PL" sz="1600" dirty="0"/>
              <a:t>","","same");</a:t>
            </a:r>
          </a:p>
          <a:p>
            <a:r>
              <a:rPr lang="pl-PL" sz="1600" dirty="0" smtClean="0"/>
              <a:t> </a:t>
            </a:r>
            <a:r>
              <a:rPr lang="pl-PL" sz="1600" dirty="0"/>
              <a:t>p-&gt;Draw("-3*</a:t>
            </a:r>
            <a:r>
              <a:rPr lang="pl-PL" sz="1600" dirty="0" err="1"/>
              <a:t>sigmaX:Z</a:t>
            </a:r>
            <a:r>
              <a:rPr lang="pl-PL" sz="1600" dirty="0"/>
              <a:t>","","Same");</a:t>
            </a:r>
            <a:endParaRPr lang="en-US" sz="1600" dirty="0"/>
          </a:p>
        </p:txBody>
      </p:sp>
      <p:sp>
        <p:nvSpPr>
          <p:cNvPr id="12" name="TextBox 11"/>
          <p:cNvSpPr txBox="1"/>
          <p:nvPr/>
        </p:nvSpPr>
        <p:spPr>
          <a:xfrm>
            <a:off x="5677176" y="5373502"/>
            <a:ext cx="3299927" cy="307777"/>
          </a:xfrm>
          <a:prstGeom prst="rect">
            <a:avLst/>
          </a:prstGeom>
          <a:noFill/>
        </p:spPr>
        <p:txBody>
          <a:bodyPr wrap="square" rtlCol="0">
            <a:spAutoFit/>
          </a:bodyPr>
          <a:lstStyle/>
          <a:p>
            <a:r>
              <a:rPr lang="en-US" sz="1400" dirty="0" smtClean="0">
                <a:solidFill>
                  <a:srgbClr val="C00000"/>
                </a:solidFill>
                <a:latin typeface="+mn-lt"/>
              </a:rPr>
              <a:t>“same” option draws over existing plot</a:t>
            </a:r>
          </a:p>
        </p:txBody>
      </p:sp>
      <p:cxnSp>
        <p:nvCxnSpPr>
          <p:cNvPr id="14" name="Straight Arrow Connector 13"/>
          <p:cNvCxnSpPr>
            <a:stCxn id="12" idx="1"/>
          </p:cNvCxnSpPr>
          <p:nvPr/>
        </p:nvCxnSpPr>
        <p:spPr>
          <a:xfrm flipH="1">
            <a:off x="4048924" y="5527391"/>
            <a:ext cx="1628252" cy="160922"/>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037275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Individual Tracks</a:t>
            </a:r>
            <a:endParaRPr lang="en-US"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52</a:t>
            </a:fld>
            <a:endParaRPr lang="en-US"/>
          </a:p>
        </p:txBody>
      </p:sp>
      <p:sp>
        <p:nvSpPr>
          <p:cNvPr id="8" name="Rectangle 7"/>
          <p:cNvSpPr/>
          <p:nvPr/>
        </p:nvSpPr>
        <p:spPr>
          <a:xfrm>
            <a:off x="603471" y="718794"/>
            <a:ext cx="8254228" cy="830997"/>
          </a:xfrm>
          <a:prstGeom prst="rect">
            <a:avLst/>
          </a:prstGeom>
          <a:ln>
            <a:solidFill>
              <a:srgbClr val="FF0000"/>
            </a:solidFill>
          </a:ln>
        </p:spPr>
        <p:txBody>
          <a:bodyPr wrap="square">
            <a:spAutoFit/>
          </a:bodyPr>
          <a:lstStyle/>
          <a:p>
            <a:r>
              <a:rPr lang="en-US" sz="1600" dirty="0">
                <a:latin typeface="Courier"/>
                <a:cs typeface="Courier"/>
              </a:rPr>
              <a:t> t-&gt;</a:t>
            </a:r>
            <a:r>
              <a:rPr lang="en-US" sz="1600" dirty="0" err="1">
                <a:latin typeface="Courier"/>
                <a:cs typeface="Courier"/>
              </a:rPr>
              <a:t>SetMarkerColor</a:t>
            </a:r>
            <a:r>
              <a:rPr lang="en-US" sz="1600" dirty="0">
                <a:latin typeface="Courier"/>
                <a:cs typeface="Courier"/>
              </a:rPr>
              <a:t>(</a:t>
            </a:r>
            <a:r>
              <a:rPr lang="en-US" sz="1600" dirty="0" err="1">
                <a:latin typeface="Courier"/>
                <a:cs typeface="Courier"/>
              </a:rPr>
              <a:t>kRed</a:t>
            </a:r>
            <a:r>
              <a:rPr lang="en-US" sz="1600" dirty="0">
                <a:latin typeface="Courier"/>
                <a:cs typeface="Courier"/>
              </a:rPr>
              <a:t>)</a:t>
            </a:r>
            <a:r>
              <a:rPr lang="en-US" sz="1600" dirty="0" smtClean="0">
                <a:latin typeface="Courier"/>
                <a:cs typeface="Courier"/>
              </a:rPr>
              <a:t>; // These are points, not lines</a:t>
            </a:r>
            <a:endParaRPr lang="en-US" sz="1600" dirty="0">
              <a:latin typeface="Courier"/>
              <a:cs typeface="Courier"/>
            </a:endParaRPr>
          </a:p>
          <a:p>
            <a:r>
              <a:rPr lang="en-US" sz="1600" dirty="0">
                <a:latin typeface="Courier"/>
                <a:cs typeface="Courier"/>
              </a:rPr>
              <a:t> </a:t>
            </a:r>
            <a:r>
              <a:rPr lang="en-US" sz="1600" dirty="0" smtClean="0">
                <a:latin typeface="Courier"/>
                <a:cs typeface="Courier"/>
              </a:rPr>
              <a:t>t</a:t>
            </a:r>
            <a:r>
              <a:rPr lang="en-US" sz="1600" dirty="0">
                <a:latin typeface="Courier"/>
                <a:cs typeface="Courier"/>
              </a:rPr>
              <a:t>-&gt;Draw("</a:t>
            </a:r>
            <a:r>
              <a:rPr lang="en-US" sz="1600" dirty="0" err="1">
                <a:latin typeface="Courier"/>
                <a:cs typeface="Courier"/>
              </a:rPr>
              <a:t>x:z</a:t>
            </a:r>
            <a:r>
              <a:rPr lang="en-US" sz="1600" dirty="0">
                <a:latin typeface="Courier"/>
                <a:cs typeface="Courier"/>
              </a:rPr>
              <a:t>","</a:t>
            </a:r>
            <a:r>
              <a:rPr lang="en-US" sz="1600" dirty="0" err="1">
                <a:latin typeface="Courier"/>
                <a:cs typeface="Courier"/>
              </a:rPr>
              <a:t>EventID</a:t>
            </a:r>
            <a:r>
              <a:rPr lang="en-US" sz="1600" dirty="0">
                <a:latin typeface="Courier"/>
                <a:cs typeface="Courier"/>
              </a:rPr>
              <a:t>==1","same")</a:t>
            </a:r>
            <a:r>
              <a:rPr lang="en-US" sz="1600" dirty="0" smtClean="0">
                <a:latin typeface="Courier"/>
                <a:cs typeface="Courier"/>
              </a:rPr>
              <a:t>;</a:t>
            </a:r>
          </a:p>
          <a:p>
            <a:r>
              <a:rPr lang="en-US" sz="1600" dirty="0" smtClean="0">
                <a:latin typeface="Courier"/>
                <a:cs typeface="Courier"/>
              </a:rPr>
              <a:t>...</a:t>
            </a:r>
            <a:endParaRPr lang="en-US" sz="1600" dirty="0">
              <a:latin typeface="Courier"/>
              <a:cs typeface="Courier"/>
            </a:endParaRPr>
          </a:p>
        </p:txBody>
      </p:sp>
      <p:pic>
        <p:nvPicPr>
          <p:cNvPr id="9" name="Picture 8" descr="four_tracks.png"/>
          <p:cNvPicPr>
            <a:picLocks noChangeAspect="1"/>
          </p:cNvPicPr>
          <p:nvPr/>
        </p:nvPicPr>
        <p:blipFill rotWithShape="1">
          <a:blip r:embed="rId3" cstate="print">
            <a:extLst>
              <a:ext uri="{28A0092B-C50C-407E-A947-70E740481C1C}">
                <a14:useLocalDpi xmlns:a14="http://schemas.microsoft.com/office/drawing/2010/main"/>
              </a:ext>
            </a:extLst>
          </a:blip>
          <a:srcRect l="4907" t="7388" r="4463" b="4341"/>
          <a:stretch/>
        </p:blipFill>
        <p:spPr>
          <a:xfrm>
            <a:off x="1371600" y="2286000"/>
            <a:ext cx="6426174" cy="4244524"/>
          </a:xfrm>
          <a:prstGeom prst="rect">
            <a:avLst/>
          </a:prstGeom>
        </p:spPr>
      </p:pic>
      <p:cxnSp>
        <p:nvCxnSpPr>
          <p:cNvPr id="13" name="Straight Connector 12"/>
          <p:cNvCxnSpPr/>
          <p:nvPr/>
        </p:nvCxnSpPr>
        <p:spPr>
          <a:xfrm>
            <a:off x="2438400" y="2133600"/>
            <a:ext cx="0" cy="22860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105400" y="1828800"/>
            <a:ext cx="0" cy="22860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52600" y="1828800"/>
            <a:ext cx="0" cy="53340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1752600" y="2286000"/>
            <a:ext cx="685800" cy="0"/>
          </a:xfrm>
          <a:prstGeom prst="straightConnector1">
            <a:avLst/>
          </a:prstGeom>
          <a:ln w="12700">
            <a:solidFill>
              <a:srgbClr val="FF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752600" y="1905000"/>
            <a:ext cx="3352800" cy="0"/>
          </a:xfrm>
          <a:prstGeom prst="straightConnector1">
            <a:avLst/>
          </a:prstGeom>
          <a:ln w="12700">
            <a:solidFill>
              <a:srgbClr val="FF0000"/>
            </a:solidFill>
            <a:headEnd type="arrow"/>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3" name="Object 22"/>
          <p:cNvGraphicFramePr>
            <a:graphicFrameLocks noChangeAspect="1"/>
          </p:cNvGraphicFramePr>
          <p:nvPr>
            <p:extLst>
              <p:ext uri="{D42A27DB-BD31-4B8C-83A1-F6EECF244321}">
                <p14:modId xmlns:p14="http://schemas.microsoft.com/office/powerpoint/2010/main" val="2249738150"/>
              </p:ext>
            </p:extLst>
          </p:nvPr>
        </p:nvGraphicFramePr>
        <p:xfrm>
          <a:off x="1905000" y="1981200"/>
          <a:ext cx="320040" cy="266700"/>
        </p:xfrm>
        <a:graphic>
          <a:graphicData uri="http://schemas.openxmlformats.org/presentationml/2006/ole">
            <mc:AlternateContent xmlns:mc="http://schemas.openxmlformats.org/markup-compatibility/2006">
              <mc:Choice xmlns:v="urn:schemas-microsoft-com:vml" Requires="v">
                <p:oleObj spid="_x0000_s495622" name="Equation" r:id="rId4" imgW="219240" imgH="182520" progId="">
                  <p:embed/>
                </p:oleObj>
              </mc:Choice>
              <mc:Fallback>
                <p:oleObj name="Equation" r:id="rId4" imgW="219240" imgH="1825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981200"/>
                        <a:ext cx="32004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213329162"/>
              </p:ext>
            </p:extLst>
          </p:nvPr>
        </p:nvGraphicFramePr>
        <p:xfrm>
          <a:off x="2217738" y="1574800"/>
          <a:ext cx="2133600" cy="319088"/>
        </p:xfrm>
        <a:graphic>
          <a:graphicData uri="http://schemas.openxmlformats.org/presentationml/2006/ole">
            <mc:AlternateContent xmlns:mc="http://schemas.openxmlformats.org/markup-compatibility/2006">
              <mc:Choice xmlns:v="urn:schemas-microsoft-com:vml" Requires="v">
                <p:oleObj spid="_x0000_s495623" name="Equation" r:id="rId6" imgW="1508400" imgH="219240" progId="Equation.DSMT4">
                  <p:embed/>
                </p:oleObj>
              </mc:Choice>
              <mc:Fallback>
                <p:oleObj name="Equation" r:id="rId6" imgW="1508400" imgH="219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7738" y="1574800"/>
                        <a:ext cx="2133600"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013098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Envelopes</a:t>
            </a:r>
            <a:endParaRPr lang="en-US" dirty="0"/>
          </a:p>
        </p:txBody>
      </p:sp>
      <p:sp>
        <p:nvSpPr>
          <p:cNvPr id="6" name="Content Placeholder 5"/>
          <p:cNvSpPr>
            <a:spLocks noGrp="1"/>
          </p:cNvSpPr>
          <p:nvPr>
            <p:ph idx="1"/>
          </p:nvPr>
        </p:nvSpPr>
        <p:spPr/>
        <p:txBody>
          <a:bodyPr/>
          <a:lstStyle/>
          <a:p>
            <a:r>
              <a:rPr lang="en-US" sz="1800" dirty="0" smtClean="0"/>
              <a:t>If we overlay all 100 tracks (remove “</a:t>
            </a:r>
            <a:r>
              <a:rPr lang="en-US" sz="1800" dirty="0" err="1" smtClean="0"/>
              <a:t>EventID</a:t>
            </a:r>
            <a:r>
              <a:rPr lang="en-US" sz="1800" dirty="0" smtClean="0"/>
              <a:t>” cut), we  see that although each track has a periodicity of ~5 cells, the envelope has a periodicity of one cell..</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p:txBody>
      </p:sp>
      <p:sp>
        <p:nvSpPr>
          <p:cNvPr id="3" name="Date Placeholder 2"/>
          <p:cNvSpPr>
            <a:spLocks noGrp="1"/>
          </p:cNvSpPr>
          <p:nvPr>
            <p:ph type="dt" sz="half" idx="10"/>
          </p:nvPr>
        </p:nvSpPr>
        <p:spPr/>
        <p:txBody>
          <a:bodyPr/>
          <a:lstStyle/>
          <a:p>
            <a:pPr>
              <a:defRPr/>
            </a:pPr>
            <a:r>
              <a:rPr lang="en-US" smtClean="0"/>
              <a:t>USPAS, Ft. Collins, CO June 13-24, 2016</a:t>
            </a:r>
            <a:endParaRPr lang="en-US" dirty="0"/>
          </a:p>
        </p:txBody>
      </p:sp>
      <p:sp>
        <p:nvSpPr>
          <p:cNvPr id="4" name="Footer Placeholder 3"/>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53</a:t>
            </a:fld>
            <a:endParaRPr lang="en-US"/>
          </a:p>
        </p:txBody>
      </p:sp>
      <p:pic>
        <p:nvPicPr>
          <p:cNvPr id="7" name="Picture 6" descr="all_tracks.png"/>
          <p:cNvPicPr>
            <a:picLocks noChangeAspect="1"/>
          </p:cNvPicPr>
          <p:nvPr/>
        </p:nvPicPr>
        <p:blipFill rotWithShape="1">
          <a:blip r:embed="rId2" cstate="print">
            <a:extLst>
              <a:ext uri="{28A0092B-C50C-407E-A947-70E740481C1C}">
                <a14:useLocalDpi xmlns:a14="http://schemas.microsoft.com/office/drawing/2010/main"/>
              </a:ext>
            </a:extLst>
          </a:blip>
          <a:srcRect l="3763" t="6972" r="4351" b="4904"/>
          <a:stretch/>
        </p:blipFill>
        <p:spPr>
          <a:xfrm>
            <a:off x="1295400" y="1676400"/>
            <a:ext cx="6934200" cy="4509980"/>
          </a:xfrm>
          <a:prstGeom prst="rect">
            <a:avLst/>
          </a:prstGeom>
        </p:spPr>
      </p:pic>
    </p:spTree>
    <p:extLst>
      <p:ext uri="{BB962C8B-B14F-4D97-AF65-F5344CB8AC3E}">
        <p14:creationId xmlns:p14="http://schemas.microsoft.com/office/powerpoint/2010/main" val="37584736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38"/>
            <a:ext cx="8262937" cy="441325"/>
          </a:xfrm>
        </p:spPr>
        <p:txBody>
          <a:bodyPr/>
          <a:lstStyle/>
          <a:p>
            <a:r>
              <a:rPr lang="en-US" dirty="0" smtClean="0"/>
              <a:t>Lattice Functions</a:t>
            </a:r>
            <a:endParaRPr lang="en-US" dirty="0"/>
          </a:p>
        </p:txBody>
      </p:sp>
      <p:sp>
        <p:nvSpPr>
          <p:cNvPr id="3" name="Content Placeholder 2"/>
          <p:cNvSpPr>
            <a:spLocks noGrp="1"/>
          </p:cNvSpPr>
          <p:nvPr>
            <p:ph idx="1"/>
          </p:nvPr>
        </p:nvSpPr>
        <p:spPr>
          <a:xfrm>
            <a:off x="497668" y="457200"/>
            <a:ext cx="8610600" cy="5553075"/>
          </a:xfrm>
        </p:spPr>
        <p:txBody>
          <a:bodyPr/>
          <a:lstStyle/>
          <a:p>
            <a:r>
              <a:rPr lang="en-US" sz="1800" dirty="0" smtClean="0"/>
              <a:t>We can plot the fitted lattice functions and compare them to our calculations.</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54</a:t>
            </a:fld>
            <a:endParaRPr lang="en-US"/>
          </a:p>
        </p:txBody>
      </p:sp>
      <p:sp>
        <p:nvSpPr>
          <p:cNvPr id="7" name="Rectangle 6"/>
          <p:cNvSpPr/>
          <p:nvPr/>
        </p:nvSpPr>
        <p:spPr>
          <a:xfrm>
            <a:off x="609600" y="838200"/>
            <a:ext cx="8305800" cy="1600438"/>
          </a:xfrm>
          <a:prstGeom prst="rect">
            <a:avLst/>
          </a:prstGeom>
        </p:spPr>
        <p:txBody>
          <a:bodyPr wrap="square">
            <a:spAutoFit/>
          </a:bodyPr>
          <a:lstStyle/>
          <a:p>
            <a:r>
              <a:rPr lang="en-US" sz="1400" dirty="0"/>
              <a:t>TH2F beta("</a:t>
            </a:r>
            <a:r>
              <a:rPr lang="en-US" sz="1400" dirty="0" err="1"/>
              <a:t>beta","Horizontal</a:t>
            </a:r>
            <a:r>
              <a:rPr lang="en-US" sz="1400" dirty="0"/>
              <a:t> (black) and Vertical Beta Functions",2,0.,sMax,2,0.,120000.);</a:t>
            </a:r>
          </a:p>
          <a:p>
            <a:r>
              <a:rPr lang="en-US" sz="1400" dirty="0" err="1" smtClean="0"/>
              <a:t>beta.SetStats</a:t>
            </a:r>
            <a:r>
              <a:rPr lang="en-US" sz="1400" dirty="0"/>
              <a:t>(</a:t>
            </a:r>
            <a:r>
              <a:rPr lang="en-US" sz="1400" dirty="0" err="1"/>
              <a:t>kFALSE</a:t>
            </a:r>
            <a:r>
              <a:rPr lang="en-US" sz="1400" dirty="0"/>
              <a:t>)</a:t>
            </a:r>
            <a:r>
              <a:rPr lang="en-US" sz="1400" dirty="0" smtClean="0"/>
              <a:t>; </a:t>
            </a:r>
            <a:endParaRPr lang="en-US" sz="1400" dirty="0"/>
          </a:p>
          <a:p>
            <a:r>
              <a:rPr lang="en-US" sz="1400" dirty="0" err="1" smtClean="0"/>
              <a:t>beta.Draw</a:t>
            </a:r>
            <a:r>
              <a:rPr lang="en-US" sz="1400" dirty="0"/>
              <a:t>();</a:t>
            </a:r>
          </a:p>
          <a:p>
            <a:r>
              <a:rPr lang="en-US" sz="1400" dirty="0" smtClean="0"/>
              <a:t>p</a:t>
            </a:r>
            <a:r>
              <a:rPr lang="en-US" sz="1400" dirty="0"/>
              <a:t>-&gt;Draw("</a:t>
            </a:r>
            <a:r>
              <a:rPr lang="en-US" sz="1400" dirty="0" err="1"/>
              <a:t>betaX:Z</a:t>
            </a:r>
            <a:r>
              <a:rPr lang="en-US" sz="1400" dirty="0"/>
              <a:t>","","same");</a:t>
            </a:r>
          </a:p>
          <a:p>
            <a:r>
              <a:rPr lang="en-US" sz="1400" dirty="0" smtClean="0"/>
              <a:t>p</a:t>
            </a:r>
            <a:r>
              <a:rPr lang="en-US" sz="1400" dirty="0"/>
              <a:t>-&gt;</a:t>
            </a:r>
            <a:r>
              <a:rPr lang="en-US" sz="1400" dirty="0" err="1"/>
              <a:t>SetMarkerColor</a:t>
            </a:r>
            <a:r>
              <a:rPr lang="en-US" sz="1400" dirty="0"/>
              <a:t>(</a:t>
            </a:r>
            <a:r>
              <a:rPr lang="en-US" sz="1400" dirty="0" err="1"/>
              <a:t>kRed</a:t>
            </a:r>
            <a:r>
              <a:rPr lang="en-US" sz="1400" dirty="0"/>
              <a:t>);</a:t>
            </a:r>
          </a:p>
          <a:p>
            <a:r>
              <a:rPr lang="en-US" sz="1400" dirty="0" smtClean="0"/>
              <a:t>p</a:t>
            </a:r>
            <a:r>
              <a:rPr lang="en-US" sz="1400" dirty="0"/>
              <a:t>-&gt;Draw("</a:t>
            </a:r>
            <a:r>
              <a:rPr lang="en-US" sz="1400" dirty="0" err="1"/>
              <a:t>betaY:Z</a:t>
            </a:r>
            <a:r>
              <a:rPr lang="en-US" sz="1400" dirty="0"/>
              <a:t>","","same");</a:t>
            </a:r>
          </a:p>
          <a:p>
            <a:r>
              <a:rPr lang="en-US" sz="1400" dirty="0"/>
              <a:t> </a:t>
            </a:r>
          </a:p>
        </p:txBody>
      </p:sp>
      <p:sp>
        <p:nvSpPr>
          <p:cNvPr id="8" name="Oval 7"/>
          <p:cNvSpPr/>
          <p:nvPr/>
        </p:nvSpPr>
        <p:spPr>
          <a:xfrm>
            <a:off x="6477000" y="838200"/>
            <a:ext cx="990600" cy="304800"/>
          </a:xfrm>
          <a:prstGeom prst="ellipse">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1371600"/>
            <a:ext cx="2667000" cy="338554"/>
          </a:xfrm>
          <a:prstGeom prst="rect">
            <a:avLst/>
          </a:prstGeom>
          <a:noFill/>
        </p:spPr>
        <p:txBody>
          <a:bodyPr wrap="square" rtlCol="0">
            <a:spAutoFit/>
          </a:bodyPr>
          <a:lstStyle/>
          <a:p>
            <a:pPr algn="r"/>
            <a:r>
              <a:rPr lang="en-US" sz="1600" dirty="0" smtClean="0">
                <a:solidFill>
                  <a:srgbClr val="C00000"/>
                </a:solidFill>
                <a:latin typeface="+mn-lt"/>
              </a:rPr>
              <a:t>beta functions in mm!</a:t>
            </a:r>
          </a:p>
        </p:txBody>
      </p:sp>
      <p:cxnSp>
        <p:nvCxnSpPr>
          <p:cNvPr id="11" name="Straight Arrow Connector 10"/>
          <p:cNvCxnSpPr/>
          <p:nvPr/>
        </p:nvCxnSpPr>
        <p:spPr>
          <a:xfrm flipV="1">
            <a:off x="6324600" y="1143000"/>
            <a:ext cx="381000" cy="3048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14" name="Picture 13" descr="beta_functions.png"/>
          <p:cNvPicPr>
            <a:picLocks noChangeAspect="1"/>
          </p:cNvPicPr>
          <p:nvPr/>
        </p:nvPicPr>
        <p:blipFill rotWithShape="1">
          <a:blip r:embed="rId2" cstate="print">
            <a:extLst>
              <a:ext uri="{28A0092B-C50C-407E-A947-70E740481C1C}">
                <a14:useLocalDpi xmlns:a14="http://schemas.microsoft.com/office/drawing/2010/main"/>
              </a:ext>
            </a:extLst>
          </a:blip>
          <a:srcRect l="4954" r="5091" b="4216"/>
          <a:stretch/>
        </p:blipFill>
        <p:spPr>
          <a:xfrm>
            <a:off x="533399" y="2410685"/>
            <a:ext cx="5562601" cy="4016764"/>
          </a:xfrm>
          <a:prstGeom prst="rect">
            <a:avLst/>
          </a:prstGeom>
        </p:spPr>
      </p:pic>
      <p:pic>
        <p:nvPicPr>
          <p:cNvPr id="17" name="Picture 16"/>
          <p:cNvPicPr>
            <a:picLocks noChangeAspect="1"/>
          </p:cNvPicPr>
          <p:nvPr/>
        </p:nvPicPr>
        <p:blipFill>
          <a:blip r:embed="rId3" cstate="print"/>
          <a:stretch>
            <a:fillRect/>
          </a:stretch>
        </p:blipFill>
        <p:spPr>
          <a:xfrm>
            <a:off x="5881353" y="3048000"/>
            <a:ext cx="3257488" cy="2743200"/>
          </a:xfrm>
          <a:prstGeom prst="rect">
            <a:avLst/>
          </a:prstGeom>
        </p:spPr>
      </p:pic>
      <p:sp>
        <p:nvSpPr>
          <p:cNvPr id="18" name="TextBox 17"/>
          <p:cNvSpPr txBox="1"/>
          <p:nvPr/>
        </p:nvSpPr>
        <p:spPr>
          <a:xfrm>
            <a:off x="914400" y="2895600"/>
            <a:ext cx="4800600" cy="307777"/>
          </a:xfrm>
          <a:prstGeom prst="rect">
            <a:avLst/>
          </a:prstGeom>
          <a:noFill/>
        </p:spPr>
        <p:txBody>
          <a:bodyPr wrap="square" rtlCol="0">
            <a:spAutoFit/>
          </a:bodyPr>
          <a:lstStyle/>
          <a:p>
            <a:pPr algn="ctr"/>
            <a:r>
              <a:rPr lang="en-US" sz="1400" dirty="0" smtClean="0">
                <a:solidFill>
                  <a:srgbClr val="C00000"/>
                </a:solidFill>
                <a:latin typeface="+mn-lt"/>
              </a:rPr>
              <a:t>slight mismatch because of thin lens approximation</a:t>
            </a:r>
          </a:p>
        </p:txBody>
      </p:sp>
    </p:spTree>
    <p:extLst>
      <p:ext uri="{BB962C8B-B14F-4D97-AF65-F5344CB8AC3E}">
        <p14:creationId xmlns:p14="http://schemas.microsoft.com/office/powerpoint/2010/main" val="381196769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Mismatch and Emittance Dilution</a:t>
            </a:r>
            <a:endParaRPr lang="en-US" dirty="0"/>
          </a:p>
        </p:txBody>
      </p:sp>
      <p:sp>
        <p:nvSpPr>
          <p:cNvPr id="3" name="Content Placeholder 2"/>
          <p:cNvSpPr>
            <a:spLocks noGrp="1"/>
          </p:cNvSpPr>
          <p:nvPr>
            <p:ph idx="1"/>
          </p:nvPr>
        </p:nvSpPr>
        <p:spPr>
          <a:xfrm>
            <a:off x="503776" y="690226"/>
            <a:ext cx="8251825" cy="401596"/>
          </a:xfrm>
        </p:spPr>
        <p:txBody>
          <a:bodyPr/>
          <a:lstStyle/>
          <a:p>
            <a:r>
              <a:rPr lang="en-US" sz="1800" dirty="0" smtClean="0"/>
              <a:t>In our previous discussion, we implicitly assumed that the distribution of particles in phase space followed the ellipse defined by the lattice function</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Once injected, these particles will </a:t>
            </a:r>
            <a:br>
              <a:rPr lang="en-US" sz="1800" dirty="0" smtClean="0"/>
            </a:br>
            <a:r>
              <a:rPr lang="en-US" sz="1800" dirty="0" smtClean="0"/>
              <a:t>follow the path defined by the lattice </a:t>
            </a:r>
            <a:br>
              <a:rPr lang="en-US" sz="1800" dirty="0" smtClean="0"/>
            </a:br>
            <a:r>
              <a:rPr lang="en-US" sz="1800" dirty="0" smtClean="0"/>
              <a:t>ellipse, effectively increasing the </a:t>
            </a:r>
            <a:br>
              <a:rPr lang="en-US" sz="1800" dirty="0" smtClean="0"/>
            </a:br>
            <a:r>
              <a:rPr lang="en-US" sz="1800" dirty="0" smtClean="0"/>
              <a:t>emittance</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55</a:t>
            </a:fld>
            <a:endParaRPr lang="en-US"/>
          </a:p>
        </p:txBody>
      </p:sp>
      <p:sp>
        <p:nvSpPr>
          <p:cNvPr id="7" name="Line 5"/>
          <p:cNvSpPr>
            <a:spLocks noChangeShapeType="1"/>
          </p:cNvSpPr>
          <p:nvPr/>
        </p:nvSpPr>
        <p:spPr bwMode="auto">
          <a:xfrm>
            <a:off x="1369325" y="1818208"/>
            <a:ext cx="0" cy="1828800"/>
          </a:xfrm>
          <a:prstGeom prst="line">
            <a:avLst/>
          </a:prstGeom>
          <a:noFill/>
          <a:ln w="9525">
            <a:solidFill>
              <a:schemeClr val="tx1"/>
            </a:solidFill>
            <a:round/>
            <a:headEnd/>
            <a:tailEnd/>
          </a:ln>
        </p:spPr>
        <p:txBody>
          <a:bodyPr/>
          <a:lstStyle/>
          <a:p>
            <a:endParaRPr lang="en-US"/>
          </a:p>
        </p:txBody>
      </p:sp>
      <p:sp>
        <p:nvSpPr>
          <p:cNvPr id="8" name="Line 6"/>
          <p:cNvSpPr>
            <a:spLocks noChangeShapeType="1"/>
          </p:cNvSpPr>
          <p:nvPr/>
        </p:nvSpPr>
        <p:spPr bwMode="auto">
          <a:xfrm>
            <a:off x="531125" y="2732608"/>
            <a:ext cx="2057400" cy="0"/>
          </a:xfrm>
          <a:prstGeom prst="line">
            <a:avLst/>
          </a:prstGeom>
          <a:noFill/>
          <a:ln w="9525">
            <a:solidFill>
              <a:schemeClr val="tx1"/>
            </a:solidFill>
            <a:round/>
            <a:headEnd/>
            <a:tailEnd/>
          </a:ln>
        </p:spPr>
        <p:txBody>
          <a:bodyPr/>
          <a:lstStyle/>
          <a:p>
            <a:endParaRPr lang="en-US"/>
          </a:p>
        </p:txBody>
      </p:sp>
      <p:sp>
        <p:nvSpPr>
          <p:cNvPr id="9" name="Oval 7"/>
          <p:cNvSpPr>
            <a:spLocks noChangeArrowheads="1"/>
          </p:cNvSpPr>
          <p:nvPr/>
        </p:nvSpPr>
        <p:spPr bwMode="auto">
          <a:xfrm rot="2700000">
            <a:off x="1151044" y="1928539"/>
            <a:ext cx="457200" cy="1601788"/>
          </a:xfrm>
          <a:prstGeom prst="ellipse">
            <a:avLst/>
          </a:prstGeom>
          <a:noFill/>
          <a:ln w="25400">
            <a:solidFill>
              <a:srgbClr val="CC0000"/>
            </a:solidFill>
            <a:round/>
            <a:headEnd/>
            <a:tailEnd/>
          </a:ln>
        </p:spPr>
        <p:txBody>
          <a:bodyPr wrap="none" anchor="ctr"/>
          <a:lstStyle/>
          <a:p>
            <a:endParaRPr lang="en-US"/>
          </a:p>
        </p:txBody>
      </p:sp>
      <p:pic>
        <p:nvPicPr>
          <p:cNvPr id="10" name="Object 4"/>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45525" y="1318145"/>
            <a:ext cx="481013" cy="598488"/>
          </a:xfrm>
          <a:prstGeom prst="rect">
            <a:avLst/>
          </a:prstGeom>
          <a:noFill/>
          <a:ln w="9525">
            <a:noFill/>
            <a:miter lim="800000"/>
            <a:headEnd/>
            <a:tailEnd/>
          </a:ln>
        </p:spPr>
      </p:pic>
      <p:pic>
        <p:nvPicPr>
          <p:cNvPr id="11" name="Object 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283725" y="2156345"/>
            <a:ext cx="401638" cy="522288"/>
          </a:xfrm>
          <a:prstGeom prst="rect">
            <a:avLst/>
          </a:prstGeom>
          <a:noFill/>
          <a:ln w="9525">
            <a:noFill/>
            <a:miter lim="800000"/>
            <a:headEnd/>
            <a:tailEnd/>
          </a:ln>
        </p:spPr>
      </p:pic>
      <p:pic>
        <p:nvPicPr>
          <p:cNvPr id="12" name="Object 6"/>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399613" y="2778645"/>
            <a:ext cx="282575" cy="312738"/>
          </a:xfrm>
          <a:prstGeom prst="rect">
            <a:avLst/>
          </a:prstGeom>
          <a:noFill/>
          <a:ln w="9525">
            <a:noFill/>
            <a:miter lim="800000"/>
            <a:headEnd/>
            <a:tailEnd/>
          </a:ln>
        </p:spPr>
      </p:pic>
      <p:pic>
        <p:nvPicPr>
          <p:cNvPr id="13" name="Object 7"/>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974038" y="1667395"/>
            <a:ext cx="338137" cy="396875"/>
          </a:xfrm>
          <a:prstGeom prst="rect">
            <a:avLst/>
          </a:prstGeom>
          <a:noFill/>
          <a:ln w="9525">
            <a:noFill/>
            <a:miter lim="800000"/>
            <a:headEnd/>
            <a:tailEnd/>
          </a:ln>
        </p:spPr>
      </p:pic>
      <p:sp>
        <p:nvSpPr>
          <p:cNvPr id="14" name="Line 19"/>
          <p:cNvSpPr>
            <a:spLocks noChangeShapeType="1"/>
          </p:cNvSpPr>
          <p:nvPr/>
        </p:nvSpPr>
        <p:spPr bwMode="auto">
          <a:xfrm>
            <a:off x="1990038" y="2156345"/>
            <a:ext cx="304800" cy="0"/>
          </a:xfrm>
          <a:prstGeom prst="line">
            <a:avLst/>
          </a:prstGeom>
          <a:noFill/>
          <a:ln w="9525">
            <a:solidFill>
              <a:schemeClr val="tx1"/>
            </a:solidFill>
            <a:round/>
            <a:headEnd/>
            <a:tailEnd/>
          </a:ln>
        </p:spPr>
        <p:txBody>
          <a:bodyPr/>
          <a:lstStyle/>
          <a:p>
            <a:endParaRPr lang="en-US"/>
          </a:p>
        </p:txBody>
      </p:sp>
      <p:sp>
        <p:nvSpPr>
          <p:cNvPr id="15" name="Line 20"/>
          <p:cNvSpPr>
            <a:spLocks noChangeShapeType="1"/>
          </p:cNvSpPr>
          <p:nvPr/>
        </p:nvSpPr>
        <p:spPr bwMode="auto">
          <a:xfrm>
            <a:off x="2142438" y="2156345"/>
            <a:ext cx="0" cy="533400"/>
          </a:xfrm>
          <a:prstGeom prst="line">
            <a:avLst/>
          </a:prstGeom>
          <a:noFill/>
          <a:ln w="9525">
            <a:solidFill>
              <a:srgbClr val="009900"/>
            </a:solidFill>
            <a:round/>
            <a:headEnd type="triangle" w="med" len="med"/>
            <a:tailEnd type="triangle" w="med" len="med"/>
          </a:ln>
        </p:spPr>
        <p:txBody>
          <a:bodyPr/>
          <a:lstStyle/>
          <a:p>
            <a:endParaRPr lang="en-US"/>
          </a:p>
        </p:txBody>
      </p:sp>
      <p:sp>
        <p:nvSpPr>
          <p:cNvPr id="16" name="Line 21"/>
          <p:cNvSpPr>
            <a:spLocks noChangeShapeType="1"/>
          </p:cNvSpPr>
          <p:nvPr/>
        </p:nvSpPr>
        <p:spPr bwMode="auto">
          <a:xfrm>
            <a:off x="1961463" y="1824558"/>
            <a:ext cx="0" cy="266700"/>
          </a:xfrm>
          <a:prstGeom prst="line">
            <a:avLst/>
          </a:prstGeom>
          <a:noFill/>
          <a:ln w="9525">
            <a:solidFill>
              <a:schemeClr val="tx1"/>
            </a:solidFill>
            <a:round/>
            <a:headEnd/>
            <a:tailEnd/>
          </a:ln>
        </p:spPr>
        <p:txBody>
          <a:bodyPr/>
          <a:lstStyle/>
          <a:p>
            <a:endParaRPr lang="en-US"/>
          </a:p>
        </p:txBody>
      </p:sp>
      <p:sp>
        <p:nvSpPr>
          <p:cNvPr id="17" name="Line 22"/>
          <p:cNvSpPr>
            <a:spLocks noChangeShapeType="1"/>
          </p:cNvSpPr>
          <p:nvPr/>
        </p:nvSpPr>
        <p:spPr bwMode="auto">
          <a:xfrm>
            <a:off x="1380438" y="2003945"/>
            <a:ext cx="533400" cy="0"/>
          </a:xfrm>
          <a:prstGeom prst="line">
            <a:avLst/>
          </a:prstGeom>
          <a:noFill/>
          <a:ln w="9525">
            <a:solidFill>
              <a:srgbClr val="009900"/>
            </a:solidFill>
            <a:round/>
            <a:headEnd type="triangle" w="med" len="med"/>
            <a:tailEnd type="triangle" w="med" len="med"/>
          </a:ln>
        </p:spPr>
        <p:txBody>
          <a:bodyPr/>
          <a:lstStyle/>
          <a:p>
            <a:endParaRPr lang="en-US"/>
          </a:p>
        </p:txBody>
      </p:sp>
      <p:sp>
        <p:nvSpPr>
          <p:cNvPr id="18" name="Text Box 24"/>
          <p:cNvSpPr txBox="1">
            <a:spLocks noChangeArrowheads="1"/>
          </p:cNvSpPr>
          <p:nvPr/>
        </p:nvSpPr>
        <p:spPr bwMode="auto">
          <a:xfrm>
            <a:off x="1826525" y="3223145"/>
            <a:ext cx="1219200" cy="400110"/>
          </a:xfrm>
          <a:prstGeom prst="rect">
            <a:avLst/>
          </a:prstGeom>
          <a:noFill/>
          <a:ln w="9525">
            <a:noFill/>
            <a:miter lim="800000"/>
            <a:headEnd/>
            <a:tailEnd/>
          </a:ln>
        </p:spPr>
        <p:txBody>
          <a:bodyPr>
            <a:spAutoFit/>
          </a:bodyPr>
          <a:lstStyle/>
          <a:p>
            <a:pPr>
              <a:spcBef>
                <a:spcPct val="50000"/>
              </a:spcBef>
            </a:pPr>
            <a:r>
              <a:rPr lang="en-US" sz="2000" dirty="0"/>
              <a:t>Area = </a:t>
            </a:r>
            <a:r>
              <a:rPr lang="en-US" sz="2000" i="1" dirty="0">
                <a:latin typeface="Symbol" pitchFamily="18" charset="2"/>
              </a:rPr>
              <a:t>e</a:t>
            </a:r>
          </a:p>
        </p:txBody>
      </p:sp>
      <p:sp>
        <p:nvSpPr>
          <p:cNvPr id="19" name="Freeform 25"/>
          <p:cNvSpPr>
            <a:spLocks/>
          </p:cNvSpPr>
          <p:nvPr/>
        </p:nvSpPr>
        <p:spPr bwMode="auto">
          <a:xfrm>
            <a:off x="1521725" y="2613545"/>
            <a:ext cx="304800" cy="838200"/>
          </a:xfrm>
          <a:custGeom>
            <a:avLst/>
            <a:gdLst>
              <a:gd name="T0" fmla="*/ 2147483647 w 240"/>
              <a:gd name="T1" fmla="*/ 2147483647 h 456"/>
              <a:gd name="T2" fmla="*/ 2147483647 w 240"/>
              <a:gd name="T3" fmla="*/ 2147483647 h 456"/>
              <a:gd name="T4" fmla="*/ 0 w 240"/>
              <a:gd name="T5" fmla="*/ 0 h 456"/>
              <a:gd name="T6" fmla="*/ 0 60000 65536"/>
              <a:gd name="T7" fmla="*/ 0 60000 65536"/>
              <a:gd name="T8" fmla="*/ 0 60000 65536"/>
              <a:gd name="T9" fmla="*/ 0 w 240"/>
              <a:gd name="T10" fmla="*/ 0 h 456"/>
              <a:gd name="T11" fmla="*/ 240 w 240"/>
              <a:gd name="T12" fmla="*/ 456 h 456"/>
            </a:gdLst>
            <a:ahLst/>
            <a:cxnLst>
              <a:cxn ang="T6">
                <a:pos x="T0" y="T1"/>
              </a:cxn>
              <a:cxn ang="T7">
                <a:pos x="T2" y="T3"/>
              </a:cxn>
              <a:cxn ang="T8">
                <a:pos x="T4" y="T5"/>
              </a:cxn>
            </a:cxnLst>
            <a:rect l="T9" t="T10" r="T11" b="T12"/>
            <a:pathLst>
              <a:path w="240" h="456">
                <a:moveTo>
                  <a:pt x="240" y="432"/>
                </a:moveTo>
                <a:cubicBezTo>
                  <a:pt x="164" y="444"/>
                  <a:pt x="88" y="456"/>
                  <a:pt x="48" y="384"/>
                </a:cubicBezTo>
                <a:cubicBezTo>
                  <a:pt x="8" y="312"/>
                  <a:pt x="4" y="156"/>
                  <a:pt x="0" y="0"/>
                </a:cubicBezTo>
              </a:path>
            </a:pathLst>
          </a:custGeom>
          <a:noFill/>
          <a:ln w="9525" cap="flat" cmpd="sng">
            <a:solidFill>
              <a:srgbClr val="009900"/>
            </a:solidFill>
            <a:prstDash val="solid"/>
            <a:round/>
            <a:headEnd/>
            <a:tailEnd type="triangle" w="med" len="med"/>
          </a:ln>
        </p:spPr>
        <p:txBody>
          <a:bodyPr/>
          <a:lstStyle/>
          <a:p>
            <a:endParaRPr lang="en-US"/>
          </a:p>
        </p:txBody>
      </p:sp>
      <p:sp>
        <p:nvSpPr>
          <p:cNvPr id="20" name="Oval 7"/>
          <p:cNvSpPr>
            <a:spLocks noChangeAspect="1" noChangeArrowheads="1"/>
          </p:cNvSpPr>
          <p:nvPr/>
        </p:nvSpPr>
        <p:spPr bwMode="auto">
          <a:xfrm rot="2700000">
            <a:off x="1222576" y="1984814"/>
            <a:ext cx="365454" cy="1441609"/>
          </a:xfrm>
          <a:prstGeom prst="ellipse">
            <a:avLst/>
          </a:prstGeom>
          <a:noFill/>
          <a:ln w="12700">
            <a:solidFill>
              <a:schemeClr val="tx1"/>
            </a:solidFill>
            <a:round/>
            <a:headEnd/>
            <a:tailEnd/>
          </a:ln>
        </p:spPr>
        <p:txBody>
          <a:bodyPr wrap="none" anchor="ctr"/>
          <a:lstStyle/>
          <a:p>
            <a:endParaRPr lang="en-US"/>
          </a:p>
        </p:txBody>
      </p:sp>
      <p:sp>
        <p:nvSpPr>
          <p:cNvPr id="21" name="Oval 7"/>
          <p:cNvSpPr>
            <a:spLocks noChangeAspect="1" noChangeArrowheads="1"/>
          </p:cNvSpPr>
          <p:nvPr/>
        </p:nvSpPr>
        <p:spPr bwMode="auto">
          <a:xfrm rot="2700000">
            <a:off x="1250535" y="2145214"/>
            <a:ext cx="265206" cy="1153287"/>
          </a:xfrm>
          <a:prstGeom prst="ellipse">
            <a:avLst/>
          </a:prstGeom>
          <a:noFill/>
          <a:ln w="12700">
            <a:solidFill>
              <a:schemeClr val="tx1"/>
            </a:solidFill>
            <a:round/>
            <a:headEnd/>
            <a:tailEnd/>
          </a:ln>
        </p:spPr>
        <p:txBody>
          <a:bodyPr wrap="none" anchor="ctr"/>
          <a:lstStyle/>
          <a:p>
            <a:endParaRPr lang="en-US"/>
          </a:p>
        </p:txBody>
      </p:sp>
      <p:sp>
        <p:nvSpPr>
          <p:cNvPr id="22" name="Oval 7"/>
          <p:cNvSpPr>
            <a:spLocks noChangeAspect="1" noChangeArrowheads="1"/>
          </p:cNvSpPr>
          <p:nvPr/>
        </p:nvSpPr>
        <p:spPr bwMode="auto">
          <a:xfrm rot="2700000">
            <a:off x="1303104" y="2286977"/>
            <a:ext cx="136127" cy="922630"/>
          </a:xfrm>
          <a:prstGeom prst="ellipse">
            <a:avLst/>
          </a:prstGeom>
          <a:noFill/>
          <a:ln w="12700">
            <a:solidFill>
              <a:schemeClr val="tx1"/>
            </a:solidFill>
            <a:round/>
            <a:headEnd/>
            <a:tailEnd/>
          </a:ln>
        </p:spPr>
        <p:txBody>
          <a:bodyPr wrap="none" anchor="ctr"/>
          <a:lstStyle/>
          <a:p>
            <a:endParaRPr lang="en-US"/>
          </a:p>
        </p:txBody>
      </p:sp>
      <p:sp>
        <p:nvSpPr>
          <p:cNvPr id="23" name="TextBox 22"/>
          <p:cNvSpPr txBox="1"/>
          <p:nvPr/>
        </p:nvSpPr>
        <p:spPr>
          <a:xfrm>
            <a:off x="3070746" y="2238233"/>
            <a:ext cx="3248168" cy="646331"/>
          </a:xfrm>
          <a:prstGeom prst="rect">
            <a:avLst/>
          </a:prstGeom>
          <a:noFill/>
        </p:spPr>
        <p:txBody>
          <a:bodyPr wrap="square" rtlCol="0">
            <a:spAutoFit/>
          </a:bodyPr>
          <a:lstStyle/>
          <a:p>
            <a:r>
              <a:rPr lang="en-US" sz="1800" dirty="0" smtClean="0">
                <a:solidFill>
                  <a:srgbClr val="C00000"/>
                </a:solidFill>
                <a:latin typeface="+mn-lt"/>
              </a:rPr>
              <a:t>…but there’s no guarantee </a:t>
            </a:r>
          </a:p>
          <a:p>
            <a:r>
              <a:rPr lang="en-US" sz="1800" dirty="0" smtClean="0">
                <a:solidFill>
                  <a:srgbClr val="C00000"/>
                </a:solidFill>
                <a:latin typeface="+mn-lt"/>
              </a:rPr>
              <a:t>What happens if this it’s not?</a:t>
            </a:r>
          </a:p>
        </p:txBody>
      </p:sp>
      <p:sp>
        <p:nvSpPr>
          <p:cNvPr id="39" name="Line 5"/>
          <p:cNvSpPr>
            <a:spLocks noChangeShapeType="1"/>
          </p:cNvSpPr>
          <p:nvPr/>
        </p:nvSpPr>
        <p:spPr bwMode="auto">
          <a:xfrm>
            <a:off x="7117307" y="1875074"/>
            <a:ext cx="0" cy="1828800"/>
          </a:xfrm>
          <a:prstGeom prst="line">
            <a:avLst/>
          </a:prstGeom>
          <a:noFill/>
          <a:ln w="9525">
            <a:solidFill>
              <a:schemeClr val="tx1"/>
            </a:solidFill>
            <a:round/>
            <a:headEnd/>
            <a:tailEnd/>
          </a:ln>
        </p:spPr>
        <p:txBody>
          <a:bodyPr/>
          <a:lstStyle/>
          <a:p>
            <a:endParaRPr lang="en-US"/>
          </a:p>
        </p:txBody>
      </p:sp>
      <p:sp>
        <p:nvSpPr>
          <p:cNvPr id="40" name="Line 6"/>
          <p:cNvSpPr>
            <a:spLocks noChangeShapeType="1"/>
          </p:cNvSpPr>
          <p:nvPr/>
        </p:nvSpPr>
        <p:spPr bwMode="auto">
          <a:xfrm flipV="1">
            <a:off x="6279107" y="2784144"/>
            <a:ext cx="1814015" cy="5330"/>
          </a:xfrm>
          <a:prstGeom prst="line">
            <a:avLst/>
          </a:prstGeom>
          <a:noFill/>
          <a:ln w="9525">
            <a:solidFill>
              <a:schemeClr val="tx1"/>
            </a:solidFill>
            <a:round/>
            <a:headEnd/>
            <a:tailEnd/>
          </a:ln>
        </p:spPr>
        <p:txBody>
          <a:bodyPr/>
          <a:lstStyle/>
          <a:p>
            <a:endParaRPr lang="en-US"/>
          </a:p>
        </p:txBody>
      </p:sp>
      <p:sp>
        <p:nvSpPr>
          <p:cNvPr id="41" name="Oval 7"/>
          <p:cNvSpPr>
            <a:spLocks noChangeArrowheads="1"/>
          </p:cNvSpPr>
          <p:nvPr/>
        </p:nvSpPr>
        <p:spPr bwMode="auto">
          <a:xfrm rot="2700000">
            <a:off x="6899026" y="1985405"/>
            <a:ext cx="457200" cy="1601788"/>
          </a:xfrm>
          <a:prstGeom prst="ellipse">
            <a:avLst/>
          </a:prstGeom>
          <a:noFill/>
          <a:ln w="25400">
            <a:solidFill>
              <a:srgbClr val="CC0000"/>
            </a:solidFill>
            <a:round/>
            <a:headEnd/>
            <a:tailEnd/>
          </a:ln>
        </p:spPr>
        <p:txBody>
          <a:bodyPr wrap="none" anchor="ctr"/>
          <a:lstStyle/>
          <a:p>
            <a:endParaRPr lang="en-US"/>
          </a:p>
        </p:txBody>
      </p:sp>
      <p:pic>
        <p:nvPicPr>
          <p:cNvPr id="44" name="Object 7"/>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722020" y="1724261"/>
            <a:ext cx="338137" cy="396875"/>
          </a:xfrm>
          <a:prstGeom prst="rect">
            <a:avLst/>
          </a:prstGeom>
          <a:noFill/>
          <a:ln w="9525">
            <a:noFill/>
            <a:miter lim="800000"/>
            <a:headEnd/>
            <a:tailEnd/>
          </a:ln>
        </p:spPr>
      </p:pic>
      <p:sp>
        <p:nvSpPr>
          <p:cNvPr id="51" name="Oval 7"/>
          <p:cNvSpPr>
            <a:spLocks noChangeAspect="1" noChangeArrowheads="1"/>
          </p:cNvSpPr>
          <p:nvPr/>
        </p:nvSpPr>
        <p:spPr bwMode="auto">
          <a:xfrm rot="4997903">
            <a:off x="6970558" y="2041680"/>
            <a:ext cx="365454" cy="1441609"/>
          </a:xfrm>
          <a:prstGeom prst="ellipse">
            <a:avLst/>
          </a:prstGeom>
          <a:noFill/>
          <a:ln w="12700">
            <a:solidFill>
              <a:schemeClr val="tx1"/>
            </a:solidFill>
            <a:round/>
            <a:headEnd/>
            <a:tailEnd/>
          </a:ln>
        </p:spPr>
        <p:txBody>
          <a:bodyPr wrap="none" anchor="ctr"/>
          <a:lstStyle/>
          <a:p>
            <a:endParaRPr lang="en-US"/>
          </a:p>
        </p:txBody>
      </p:sp>
      <p:sp>
        <p:nvSpPr>
          <p:cNvPr id="52" name="Oval 7"/>
          <p:cNvSpPr>
            <a:spLocks noChangeAspect="1" noChangeArrowheads="1"/>
          </p:cNvSpPr>
          <p:nvPr/>
        </p:nvSpPr>
        <p:spPr bwMode="auto">
          <a:xfrm rot="4997903">
            <a:off x="6998517" y="2202080"/>
            <a:ext cx="265206" cy="1153287"/>
          </a:xfrm>
          <a:prstGeom prst="ellipse">
            <a:avLst/>
          </a:prstGeom>
          <a:noFill/>
          <a:ln w="12700">
            <a:solidFill>
              <a:schemeClr val="tx1"/>
            </a:solidFill>
            <a:round/>
            <a:headEnd/>
            <a:tailEnd/>
          </a:ln>
        </p:spPr>
        <p:txBody>
          <a:bodyPr wrap="none" anchor="ctr"/>
          <a:lstStyle/>
          <a:p>
            <a:endParaRPr lang="en-US"/>
          </a:p>
        </p:txBody>
      </p:sp>
      <p:sp>
        <p:nvSpPr>
          <p:cNvPr id="53" name="Oval 7"/>
          <p:cNvSpPr>
            <a:spLocks noChangeAspect="1" noChangeArrowheads="1"/>
          </p:cNvSpPr>
          <p:nvPr/>
        </p:nvSpPr>
        <p:spPr bwMode="auto">
          <a:xfrm rot="4997903">
            <a:off x="7051086" y="2343843"/>
            <a:ext cx="136127" cy="922630"/>
          </a:xfrm>
          <a:prstGeom prst="ellipse">
            <a:avLst/>
          </a:prstGeom>
          <a:noFill/>
          <a:ln w="12700">
            <a:solidFill>
              <a:schemeClr val="tx1"/>
            </a:solidFill>
            <a:round/>
            <a:headEnd/>
            <a:tailEnd/>
          </a:ln>
        </p:spPr>
        <p:txBody>
          <a:bodyPr wrap="none" anchor="ctr"/>
          <a:lstStyle/>
          <a:p>
            <a:endParaRPr lang="en-US"/>
          </a:p>
        </p:txBody>
      </p:sp>
      <p:pic>
        <p:nvPicPr>
          <p:cNvPr id="54" name="Object 6"/>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7779106" y="2808215"/>
            <a:ext cx="282575" cy="312738"/>
          </a:xfrm>
          <a:prstGeom prst="rect">
            <a:avLst/>
          </a:prstGeom>
          <a:noFill/>
          <a:ln w="9525">
            <a:noFill/>
            <a:miter lim="800000"/>
            <a:headEnd/>
            <a:tailEnd/>
          </a:ln>
        </p:spPr>
      </p:pic>
      <p:sp>
        <p:nvSpPr>
          <p:cNvPr id="55" name="TextBox 54"/>
          <p:cNvSpPr txBox="1"/>
          <p:nvPr/>
        </p:nvSpPr>
        <p:spPr>
          <a:xfrm>
            <a:off x="7629098" y="1351128"/>
            <a:ext cx="1310185" cy="646331"/>
          </a:xfrm>
          <a:prstGeom prst="rect">
            <a:avLst/>
          </a:prstGeom>
          <a:noFill/>
        </p:spPr>
        <p:txBody>
          <a:bodyPr wrap="square" rtlCol="0">
            <a:spAutoFit/>
          </a:bodyPr>
          <a:lstStyle/>
          <a:p>
            <a:r>
              <a:rPr lang="en-US" sz="1800" dirty="0" smtClean="0">
                <a:solidFill>
                  <a:srgbClr val="C00000"/>
                </a:solidFill>
                <a:latin typeface="+mn-lt"/>
              </a:rPr>
              <a:t>Lattice ellipse</a:t>
            </a:r>
          </a:p>
        </p:txBody>
      </p:sp>
      <p:cxnSp>
        <p:nvCxnSpPr>
          <p:cNvPr id="57" name="Straight Arrow Connector 56"/>
          <p:cNvCxnSpPr>
            <a:endCxn id="41" idx="0"/>
          </p:cNvCxnSpPr>
          <p:nvPr/>
        </p:nvCxnSpPr>
        <p:spPr>
          <a:xfrm flipH="1">
            <a:off x="7693944" y="1965278"/>
            <a:ext cx="180814" cy="254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40304" y="3195850"/>
            <a:ext cx="1498980" cy="923330"/>
          </a:xfrm>
          <a:prstGeom prst="rect">
            <a:avLst/>
          </a:prstGeom>
          <a:noFill/>
        </p:spPr>
        <p:txBody>
          <a:bodyPr wrap="square" rtlCol="0">
            <a:spAutoFit/>
          </a:bodyPr>
          <a:lstStyle/>
          <a:p>
            <a:r>
              <a:rPr lang="en-US" sz="1800" dirty="0" smtClean="0">
                <a:latin typeface="+mn-lt"/>
              </a:rPr>
              <a:t>Injected particle distribution</a:t>
            </a:r>
          </a:p>
        </p:txBody>
      </p:sp>
      <p:cxnSp>
        <p:nvCxnSpPr>
          <p:cNvPr id="60" name="Straight Arrow Connector 59"/>
          <p:cNvCxnSpPr/>
          <p:nvPr/>
        </p:nvCxnSpPr>
        <p:spPr>
          <a:xfrm flipH="1" flipV="1">
            <a:off x="7560860" y="2893325"/>
            <a:ext cx="68239" cy="272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Line 5"/>
          <p:cNvSpPr>
            <a:spLocks noChangeShapeType="1"/>
          </p:cNvSpPr>
          <p:nvPr/>
        </p:nvSpPr>
        <p:spPr bwMode="auto">
          <a:xfrm>
            <a:off x="5263487" y="4020049"/>
            <a:ext cx="0" cy="1828800"/>
          </a:xfrm>
          <a:prstGeom prst="line">
            <a:avLst/>
          </a:prstGeom>
          <a:noFill/>
          <a:ln w="9525">
            <a:solidFill>
              <a:schemeClr val="tx1"/>
            </a:solidFill>
            <a:round/>
            <a:headEnd/>
            <a:tailEnd/>
          </a:ln>
        </p:spPr>
        <p:txBody>
          <a:bodyPr/>
          <a:lstStyle/>
          <a:p>
            <a:endParaRPr lang="en-US"/>
          </a:p>
        </p:txBody>
      </p:sp>
      <p:sp>
        <p:nvSpPr>
          <p:cNvPr id="62" name="Line 6"/>
          <p:cNvSpPr>
            <a:spLocks noChangeShapeType="1"/>
          </p:cNvSpPr>
          <p:nvPr/>
        </p:nvSpPr>
        <p:spPr bwMode="auto">
          <a:xfrm flipV="1">
            <a:off x="4425287" y="4929119"/>
            <a:ext cx="1814015" cy="5330"/>
          </a:xfrm>
          <a:prstGeom prst="line">
            <a:avLst/>
          </a:prstGeom>
          <a:noFill/>
          <a:ln w="9525">
            <a:solidFill>
              <a:schemeClr val="tx1"/>
            </a:solidFill>
            <a:round/>
            <a:headEnd/>
            <a:tailEnd/>
          </a:ln>
        </p:spPr>
        <p:txBody>
          <a:bodyPr/>
          <a:lstStyle/>
          <a:p>
            <a:endParaRPr lang="en-US"/>
          </a:p>
        </p:txBody>
      </p:sp>
      <p:sp>
        <p:nvSpPr>
          <p:cNvPr id="63" name="Oval 7"/>
          <p:cNvSpPr>
            <a:spLocks noChangeArrowheads="1"/>
          </p:cNvSpPr>
          <p:nvPr/>
        </p:nvSpPr>
        <p:spPr bwMode="auto">
          <a:xfrm rot="2700000">
            <a:off x="5045206" y="4130380"/>
            <a:ext cx="457200" cy="1601788"/>
          </a:xfrm>
          <a:prstGeom prst="ellipse">
            <a:avLst/>
          </a:prstGeom>
          <a:noFill/>
          <a:ln w="25400">
            <a:solidFill>
              <a:srgbClr val="CC0000"/>
            </a:solidFill>
            <a:round/>
            <a:headEnd/>
            <a:tailEnd/>
          </a:ln>
        </p:spPr>
        <p:txBody>
          <a:bodyPr wrap="none" anchor="ctr"/>
          <a:lstStyle/>
          <a:p>
            <a:endParaRPr lang="en-US"/>
          </a:p>
        </p:txBody>
      </p:sp>
      <p:pic>
        <p:nvPicPr>
          <p:cNvPr id="64" name="Object 7"/>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4868200" y="3869236"/>
            <a:ext cx="338137" cy="396875"/>
          </a:xfrm>
          <a:prstGeom prst="rect">
            <a:avLst/>
          </a:prstGeom>
          <a:noFill/>
          <a:ln w="9525">
            <a:noFill/>
            <a:miter lim="800000"/>
            <a:headEnd/>
            <a:tailEnd/>
          </a:ln>
        </p:spPr>
      </p:pic>
      <p:grpSp>
        <p:nvGrpSpPr>
          <p:cNvPr id="72" name="Group 71"/>
          <p:cNvGrpSpPr/>
          <p:nvPr/>
        </p:nvGrpSpPr>
        <p:grpSpPr>
          <a:xfrm>
            <a:off x="4578660" y="4724733"/>
            <a:ext cx="1441609" cy="365454"/>
            <a:chOff x="2899985" y="5216051"/>
            <a:chExt cx="1441609" cy="365454"/>
          </a:xfrm>
        </p:grpSpPr>
        <p:sp>
          <p:nvSpPr>
            <p:cNvPr id="65" name="Oval 7"/>
            <p:cNvSpPr>
              <a:spLocks noChangeAspect="1" noChangeArrowheads="1"/>
            </p:cNvSpPr>
            <p:nvPr/>
          </p:nvSpPr>
          <p:spPr bwMode="auto">
            <a:xfrm rot="4997903">
              <a:off x="3438063" y="4677973"/>
              <a:ext cx="365454" cy="1441609"/>
            </a:xfrm>
            <a:prstGeom prst="ellipse">
              <a:avLst/>
            </a:prstGeom>
            <a:noFill/>
            <a:ln w="12700">
              <a:solidFill>
                <a:schemeClr val="tx1"/>
              </a:solidFill>
              <a:round/>
              <a:headEnd/>
              <a:tailEnd/>
            </a:ln>
          </p:spPr>
          <p:txBody>
            <a:bodyPr wrap="none" anchor="ctr"/>
            <a:lstStyle/>
            <a:p>
              <a:endParaRPr lang="en-US"/>
            </a:p>
          </p:txBody>
        </p:sp>
        <p:sp>
          <p:nvSpPr>
            <p:cNvPr id="66" name="Oval 7"/>
            <p:cNvSpPr>
              <a:spLocks noChangeAspect="1" noChangeArrowheads="1"/>
            </p:cNvSpPr>
            <p:nvPr/>
          </p:nvSpPr>
          <p:spPr bwMode="auto">
            <a:xfrm rot="4997903">
              <a:off x="3466022" y="4838373"/>
              <a:ext cx="265206" cy="1153287"/>
            </a:xfrm>
            <a:prstGeom prst="ellipse">
              <a:avLst/>
            </a:prstGeom>
            <a:noFill/>
            <a:ln w="12700">
              <a:solidFill>
                <a:schemeClr val="tx1"/>
              </a:solidFill>
              <a:round/>
              <a:headEnd/>
              <a:tailEnd/>
            </a:ln>
          </p:spPr>
          <p:txBody>
            <a:bodyPr wrap="none" anchor="ctr"/>
            <a:lstStyle/>
            <a:p>
              <a:endParaRPr lang="en-US"/>
            </a:p>
          </p:txBody>
        </p:sp>
        <p:sp>
          <p:nvSpPr>
            <p:cNvPr id="67" name="Oval 7"/>
            <p:cNvSpPr>
              <a:spLocks noChangeAspect="1" noChangeArrowheads="1"/>
            </p:cNvSpPr>
            <p:nvPr/>
          </p:nvSpPr>
          <p:spPr bwMode="auto">
            <a:xfrm rot="4997903">
              <a:off x="3518591" y="4980136"/>
              <a:ext cx="136127" cy="922630"/>
            </a:xfrm>
            <a:prstGeom prst="ellipse">
              <a:avLst/>
            </a:prstGeom>
            <a:noFill/>
            <a:ln w="12700">
              <a:solidFill>
                <a:schemeClr val="tx1"/>
              </a:solidFill>
              <a:round/>
              <a:headEnd/>
              <a:tailEnd/>
            </a:ln>
          </p:spPr>
          <p:txBody>
            <a:bodyPr wrap="none" anchor="ctr"/>
            <a:lstStyle/>
            <a:p>
              <a:endParaRPr lang="en-US"/>
            </a:p>
          </p:txBody>
        </p:sp>
      </p:grpSp>
      <p:pic>
        <p:nvPicPr>
          <p:cNvPr id="68" name="Object 6"/>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925286" y="4953190"/>
            <a:ext cx="282575" cy="312738"/>
          </a:xfrm>
          <a:prstGeom prst="rect">
            <a:avLst/>
          </a:prstGeom>
          <a:noFill/>
          <a:ln w="9525">
            <a:noFill/>
            <a:miter lim="800000"/>
            <a:headEnd/>
            <a:tailEnd/>
          </a:ln>
        </p:spPr>
      </p:pic>
      <p:grpSp>
        <p:nvGrpSpPr>
          <p:cNvPr id="73" name="Group 72"/>
          <p:cNvGrpSpPr/>
          <p:nvPr/>
        </p:nvGrpSpPr>
        <p:grpSpPr>
          <a:xfrm rot="2168851">
            <a:off x="4748725" y="4716012"/>
            <a:ext cx="1133695" cy="365454"/>
            <a:chOff x="2899985" y="5216051"/>
            <a:chExt cx="1441609" cy="365454"/>
          </a:xfrm>
        </p:grpSpPr>
        <p:sp>
          <p:nvSpPr>
            <p:cNvPr id="74" name="Oval 7"/>
            <p:cNvSpPr>
              <a:spLocks noChangeAspect="1" noChangeArrowheads="1"/>
            </p:cNvSpPr>
            <p:nvPr/>
          </p:nvSpPr>
          <p:spPr bwMode="auto">
            <a:xfrm rot="4997903">
              <a:off x="3438063" y="4677973"/>
              <a:ext cx="365454" cy="1441609"/>
            </a:xfrm>
            <a:prstGeom prst="ellipse">
              <a:avLst/>
            </a:prstGeom>
            <a:noFill/>
            <a:ln w="12700">
              <a:solidFill>
                <a:schemeClr val="tx1"/>
              </a:solidFill>
              <a:prstDash val="dash"/>
              <a:round/>
              <a:headEnd/>
              <a:tailEnd/>
            </a:ln>
          </p:spPr>
          <p:txBody>
            <a:bodyPr wrap="none" anchor="ctr"/>
            <a:lstStyle/>
            <a:p>
              <a:endParaRPr lang="en-US"/>
            </a:p>
          </p:txBody>
        </p:sp>
        <p:sp>
          <p:nvSpPr>
            <p:cNvPr id="75" name="Oval 7"/>
            <p:cNvSpPr>
              <a:spLocks noChangeAspect="1" noChangeArrowheads="1"/>
            </p:cNvSpPr>
            <p:nvPr/>
          </p:nvSpPr>
          <p:spPr bwMode="auto">
            <a:xfrm rot="4997903">
              <a:off x="3466022" y="4838373"/>
              <a:ext cx="265206" cy="1153287"/>
            </a:xfrm>
            <a:prstGeom prst="ellipse">
              <a:avLst/>
            </a:prstGeom>
            <a:noFill/>
            <a:ln w="12700">
              <a:solidFill>
                <a:schemeClr val="tx1"/>
              </a:solidFill>
              <a:prstDash val="dash"/>
              <a:round/>
              <a:headEnd/>
              <a:tailEnd/>
            </a:ln>
          </p:spPr>
          <p:txBody>
            <a:bodyPr wrap="none" anchor="ctr"/>
            <a:lstStyle/>
            <a:p>
              <a:endParaRPr lang="en-US"/>
            </a:p>
          </p:txBody>
        </p:sp>
        <p:sp>
          <p:nvSpPr>
            <p:cNvPr id="76" name="Oval 7"/>
            <p:cNvSpPr>
              <a:spLocks noChangeAspect="1" noChangeArrowheads="1"/>
            </p:cNvSpPr>
            <p:nvPr/>
          </p:nvSpPr>
          <p:spPr bwMode="auto">
            <a:xfrm rot="4997903">
              <a:off x="3518591" y="4980136"/>
              <a:ext cx="136127" cy="922630"/>
            </a:xfrm>
            <a:prstGeom prst="ellipse">
              <a:avLst/>
            </a:prstGeom>
            <a:noFill/>
            <a:ln w="12700">
              <a:solidFill>
                <a:schemeClr val="tx1"/>
              </a:solidFill>
              <a:prstDash val="dash"/>
              <a:round/>
              <a:headEnd/>
              <a:tailEnd/>
            </a:ln>
          </p:spPr>
          <p:txBody>
            <a:bodyPr wrap="none" anchor="ctr"/>
            <a:lstStyle/>
            <a:p>
              <a:endParaRPr lang="en-US"/>
            </a:p>
          </p:txBody>
        </p:sp>
      </p:grpSp>
      <p:sp>
        <p:nvSpPr>
          <p:cNvPr id="77" name="Oval 7"/>
          <p:cNvSpPr>
            <a:spLocks noChangeAspect="1" noChangeArrowheads="1"/>
          </p:cNvSpPr>
          <p:nvPr/>
        </p:nvSpPr>
        <p:spPr bwMode="auto">
          <a:xfrm rot="2700000">
            <a:off x="4677982" y="3183683"/>
            <a:ext cx="1042245" cy="3651478"/>
          </a:xfrm>
          <a:prstGeom prst="ellipse">
            <a:avLst/>
          </a:prstGeom>
          <a:noFill/>
          <a:ln w="25400">
            <a:solidFill>
              <a:srgbClr val="CC0000"/>
            </a:solidFill>
            <a:prstDash val="dash"/>
            <a:round/>
            <a:headEnd/>
            <a:tailEnd/>
          </a:ln>
        </p:spPr>
        <p:txBody>
          <a:bodyPr wrap="none" anchor="ctr"/>
          <a:lstStyle/>
          <a:p>
            <a:endParaRPr lang="en-US"/>
          </a:p>
        </p:txBody>
      </p:sp>
      <p:sp>
        <p:nvSpPr>
          <p:cNvPr id="78" name="TextBox 77"/>
          <p:cNvSpPr txBox="1"/>
          <p:nvPr/>
        </p:nvSpPr>
        <p:spPr>
          <a:xfrm>
            <a:off x="6648734" y="5147481"/>
            <a:ext cx="1730991" cy="923330"/>
          </a:xfrm>
          <a:prstGeom prst="rect">
            <a:avLst/>
          </a:prstGeom>
          <a:noFill/>
        </p:spPr>
        <p:txBody>
          <a:bodyPr wrap="square" rtlCol="0">
            <a:spAutoFit/>
          </a:bodyPr>
          <a:lstStyle/>
          <a:p>
            <a:r>
              <a:rPr lang="en-US" sz="1800" dirty="0" smtClean="0">
                <a:solidFill>
                  <a:srgbClr val="C00000"/>
                </a:solidFill>
                <a:latin typeface="+mn-lt"/>
              </a:rPr>
              <a:t>Effective (increased) emittance</a:t>
            </a:r>
          </a:p>
        </p:txBody>
      </p:sp>
      <p:cxnSp>
        <p:nvCxnSpPr>
          <p:cNvPr id="82" name="Straight Arrow Connector 81"/>
          <p:cNvCxnSpPr/>
          <p:nvPr/>
        </p:nvCxnSpPr>
        <p:spPr>
          <a:xfrm flipH="1" flipV="1">
            <a:off x="6305266" y="4763069"/>
            <a:ext cx="368489" cy="39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30406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Matching?</a:t>
            </a:r>
            <a:endParaRPr lang="en-US" dirty="0"/>
          </a:p>
        </p:txBody>
      </p:sp>
      <p:sp>
        <p:nvSpPr>
          <p:cNvPr id="3" name="Content Placeholder 2"/>
          <p:cNvSpPr>
            <a:spLocks noGrp="1"/>
          </p:cNvSpPr>
          <p:nvPr>
            <p:ph idx="1"/>
          </p:nvPr>
        </p:nvSpPr>
        <p:spPr>
          <a:xfrm>
            <a:off x="457200" y="609601"/>
            <a:ext cx="8251825" cy="1219200"/>
          </a:xfrm>
        </p:spPr>
        <p:txBody>
          <a:bodyPr/>
          <a:lstStyle/>
          <a:p>
            <a:r>
              <a:rPr lang="en-US" sz="1800" dirty="0" smtClean="0"/>
              <a:t>In our example, we carefully matched our initial distributions to the calculated lattice parameters at the center of the magnet.  If we start these same distributions just ~1m upstream, at the entrance to the magnet, things aren’t so nice.</a:t>
            </a:r>
            <a:endParaRPr lang="en-US" sz="1800" dirty="0"/>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56</a:t>
            </a:fld>
            <a:endParaRPr lang="en-US"/>
          </a:p>
        </p:txBody>
      </p:sp>
      <p:pic>
        <p:nvPicPr>
          <p:cNvPr id="7" name="Picture 6" descr="four_tracks.png"/>
          <p:cNvPicPr>
            <a:picLocks noChangeAspect="1"/>
          </p:cNvPicPr>
          <p:nvPr/>
        </p:nvPicPr>
        <p:blipFill rotWithShape="1">
          <a:blip r:embed="rId2" cstate="print">
            <a:extLst>
              <a:ext uri="{28A0092B-C50C-407E-A947-70E740481C1C}">
                <a14:useLocalDpi xmlns:a14="http://schemas.microsoft.com/office/drawing/2010/main"/>
              </a:ext>
            </a:extLst>
          </a:blip>
          <a:srcRect l="4213" t="7277" r="3448" b="4064"/>
          <a:stretch/>
        </p:blipFill>
        <p:spPr>
          <a:xfrm>
            <a:off x="457201" y="1981200"/>
            <a:ext cx="4330012" cy="2819400"/>
          </a:xfrm>
          <a:prstGeom prst="rect">
            <a:avLst/>
          </a:prstGeom>
        </p:spPr>
      </p:pic>
      <p:pic>
        <p:nvPicPr>
          <p:cNvPr id="8" name="Picture 7" descr="all_tracks.png"/>
          <p:cNvPicPr>
            <a:picLocks noChangeAspect="1"/>
          </p:cNvPicPr>
          <p:nvPr/>
        </p:nvPicPr>
        <p:blipFill rotWithShape="1">
          <a:blip r:embed="rId3" cstate="print">
            <a:extLst>
              <a:ext uri="{28A0092B-C50C-407E-A947-70E740481C1C}">
                <a14:useLocalDpi xmlns:a14="http://schemas.microsoft.com/office/drawing/2010/main"/>
              </a:ext>
            </a:extLst>
          </a:blip>
          <a:srcRect l="3709" t="8107" r="4886" b="5014"/>
          <a:stretch/>
        </p:blipFill>
        <p:spPr>
          <a:xfrm>
            <a:off x="4800600" y="1981200"/>
            <a:ext cx="4312426" cy="2779735"/>
          </a:xfrm>
          <a:prstGeom prst="rect">
            <a:avLst/>
          </a:prstGeom>
        </p:spPr>
      </p:pic>
      <p:sp>
        <p:nvSpPr>
          <p:cNvPr id="9" name="TextBox 8"/>
          <p:cNvSpPr txBox="1"/>
          <p:nvPr/>
        </p:nvSpPr>
        <p:spPr>
          <a:xfrm>
            <a:off x="609600" y="4800600"/>
            <a:ext cx="3810000" cy="584776"/>
          </a:xfrm>
          <a:prstGeom prst="rect">
            <a:avLst/>
          </a:prstGeom>
          <a:noFill/>
        </p:spPr>
        <p:txBody>
          <a:bodyPr wrap="square" rtlCol="0">
            <a:spAutoFit/>
          </a:bodyPr>
          <a:lstStyle/>
          <a:p>
            <a:pPr algn="ctr"/>
            <a:r>
              <a:rPr lang="en-US" sz="1600" dirty="0" smtClean="0">
                <a:solidFill>
                  <a:srgbClr val="C00000"/>
                </a:solidFill>
                <a:latin typeface="+mn-lt"/>
              </a:rPr>
              <a:t>Individual track trajectories look similar (of course)</a:t>
            </a:r>
          </a:p>
        </p:txBody>
      </p:sp>
      <p:sp>
        <p:nvSpPr>
          <p:cNvPr id="10" name="TextBox 9"/>
          <p:cNvSpPr txBox="1"/>
          <p:nvPr/>
        </p:nvSpPr>
        <p:spPr>
          <a:xfrm>
            <a:off x="5105400" y="4800600"/>
            <a:ext cx="3810000" cy="338554"/>
          </a:xfrm>
          <a:prstGeom prst="rect">
            <a:avLst/>
          </a:prstGeom>
          <a:noFill/>
        </p:spPr>
        <p:txBody>
          <a:bodyPr wrap="square" rtlCol="0">
            <a:spAutoFit/>
          </a:bodyPr>
          <a:lstStyle/>
          <a:p>
            <a:pPr algn="ctr"/>
            <a:r>
              <a:rPr lang="en-US" sz="1600" dirty="0" smtClean="0">
                <a:solidFill>
                  <a:srgbClr val="C00000"/>
                </a:solidFill>
                <a:latin typeface="+mn-lt"/>
              </a:rPr>
              <a:t>Envelope looks totally crazy</a:t>
            </a:r>
          </a:p>
        </p:txBody>
      </p:sp>
    </p:spTree>
    <p:extLst>
      <p:ext uri="{BB962C8B-B14F-4D97-AF65-F5344CB8AC3E}">
        <p14:creationId xmlns:p14="http://schemas.microsoft.com/office/powerpoint/2010/main" val="154951919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Mismatching on Lattice Parameters</a:t>
            </a:r>
            <a:endParaRPr lang="en-US" dirty="0"/>
          </a:p>
        </p:txBody>
      </p:sp>
      <p:sp>
        <p:nvSpPr>
          <p:cNvPr id="3" name="Content Placeholder 2"/>
          <p:cNvSpPr>
            <a:spLocks noGrp="1"/>
          </p:cNvSpPr>
          <p:nvPr>
            <p:ph idx="1"/>
          </p:nvPr>
        </p:nvSpPr>
        <p:spPr>
          <a:xfrm>
            <a:off x="503776" y="690225"/>
            <a:ext cx="8251825" cy="605175"/>
          </a:xfrm>
        </p:spPr>
        <p:txBody>
          <a:bodyPr/>
          <a:lstStyle/>
          <a:p>
            <a:r>
              <a:rPr lang="en-US" sz="1800" dirty="0" smtClean="0"/>
              <a:t>If we fit the beta functions of these distributions, we see that the original periodicity is completely lost now.</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pPr marL="0" indent="0">
              <a:buNone/>
            </a:pPr>
            <a:endParaRPr lang="en-US" sz="1800" dirty="0" smtClean="0"/>
          </a:p>
          <a:p>
            <a:r>
              <a:rPr lang="en-US" sz="1800" dirty="0" smtClean="0"/>
              <a:t>Therefore, lattice matching is very important when injecting, extracting, or transitioning between different regions of a beam line!</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57</a:t>
            </a:fld>
            <a:endParaRPr lang="en-US"/>
          </a:p>
        </p:txBody>
      </p:sp>
      <p:pic>
        <p:nvPicPr>
          <p:cNvPr id="7" name="Picture 6" descr="beta_functions.png"/>
          <p:cNvPicPr>
            <a:picLocks noChangeAspect="1"/>
          </p:cNvPicPr>
          <p:nvPr/>
        </p:nvPicPr>
        <p:blipFill rotWithShape="1">
          <a:blip r:embed="rId2" cstate="print">
            <a:extLst>
              <a:ext uri="{28A0092B-C50C-407E-A947-70E740481C1C}">
                <a14:useLocalDpi xmlns:a14="http://schemas.microsoft.com/office/drawing/2010/main"/>
              </a:ext>
            </a:extLst>
          </a:blip>
          <a:srcRect l="4193" r="4887" b="4658"/>
          <a:stretch/>
        </p:blipFill>
        <p:spPr>
          <a:xfrm>
            <a:off x="4876800" y="1828800"/>
            <a:ext cx="4178940" cy="2971800"/>
          </a:xfrm>
          <a:prstGeom prst="rect">
            <a:avLst/>
          </a:prstGeom>
        </p:spPr>
      </p:pic>
      <p:pic>
        <p:nvPicPr>
          <p:cNvPr id="8" name="Picture 7" descr="beta_functions.png"/>
          <p:cNvPicPr>
            <a:picLocks noChangeAspect="1"/>
          </p:cNvPicPr>
          <p:nvPr/>
        </p:nvPicPr>
        <p:blipFill rotWithShape="1">
          <a:blip r:embed="rId3" cstate="print">
            <a:extLst>
              <a:ext uri="{28A0092B-C50C-407E-A947-70E740481C1C}">
                <a14:useLocalDpi xmlns:a14="http://schemas.microsoft.com/office/drawing/2010/main"/>
              </a:ext>
            </a:extLst>
          </a:blip>
          <a:srcRect l="4954" r="5091" b="4216"/>
          <a:stretch/>
        </p:blipFill>
        <p:spPr>
          <a:xfrm>
            <a:off x="457201" y="1774272"/>
            <a:ext cx="4190999" cy="3026328"/>
          </a:xfrm>
          <a:prstGeom prst="rect">
            <a:avLst/>
          </a:prstGeom>
        </p:spPr>
      </p:pic>
      <p:sp>
        <p:nvSpPr>
          <p:cNvPr id="9" name="Right Arrow 8"/>
          <p:cNvSpPr/>
          <p:nvPr/>
        </p:nvSpPr>
        <p:spPr>
          <a:xfrm>
            <a:off x="4495800" y="3048000"/>
            <a:ext cx="533400" cy="381000"/>
          </a:xfrm>
          <a:prstGeom prst="rightArrow">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14594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FODO cell</a:t>
            </a:r>
            <a:endParaRPr lang="en-US" dirty="0"/>
          </a:p>
        </p:txBody>
      </p:sp>
      <p:sp>
        <p:nvSpPr>
          <p:cNvPr id="3" name="Content Placeholder 2"/>
          <p:cNvSpPr>
            <a:spLocks noGrp="1"/>
          </p:cNvSpPr>
          <p:nvPr>
            <p:ph idx="1"/>
          </p:nvPr>
        </p:nvSpPr>
        <p:spPr>
          <a:xfrm>
            <a:off x="446088" y="800100"/>
            <a:ext cx="8355012" cy="1207915"/>
          </a:xfrm>
        </p:spPr>
        <p:txBody>
          <a:bodyPr/>
          <a:lstStyle/>
          <a:p>
            <a:r>
              <a:rPr lang="en-US" sz="2000" dirty="0" smtClean="0"/>
              <a:t>At the heart of every beam line or ring is the “FODO” cell, consisting of a focusing and a defocusing element, separated by drifts:</a:t>
            </a:r>
          </a:p>
          <a:p>
            <a:endParaRPr lang="en-US" sz="2000" dirty="0" smtClean="0"/>
          </a:p>
          <a:p>
            <a:endParaRPr lang="en-US" sz="2000" dirty="0" smtClean="0"/>
          </a:p>
          <a:p>
            <a:endParaRPr lang="en-US" sz="2000" dirty="0" smtClean="0"/>
          </a:p>
          <a:p>
            <a:endParaRPr lang="en-US" sz="2000" dirty="0" smtClean="0"/>
          </a:p>
          <a:p>
            <a:pPr>
              <a:buNone/>
            </a:pPr>
            <a:endParaRPr lang="en-US" sz="2000" dirty="0" smtClean="0"/>
          </a:p>
          <a:p>
            <a:r>
              <a:rPr lang="en-US" sz="2000" dirty="0" smtClean="0"/>
              <a:t>The transfer matrix is then</a:t>
            </a:r>
          </a:p>
          <a:p>
            <a:endParaRPr lang="en-US" sz="2000" dirty="0" smtClean="0"/>
          </a:p>
          <a:p>
            <a:endParaRPr lang="en-US" sz="2000" dirty="0" smtClean="0"/>
          </a:p>
          <a:p>
            <a:endParaRPr lang="en-US" sz="2000" dirty="0" smtClean="0"/>
          </a:p>
          <a:p>
            <a:endParaRPr lang="en-US" sz="2000" dirty="0" smtClean="0"/>
          </a:p>
        </p:txBody>
      </p:sp>
      <p:grpSp>
        <p:nvGrpSpPr>
          <p:cNvPr id="4" name="Group 50"/>
          <p:cNvGrpSpPr>
            <a:grpSpLocks/>
          </p:cNvGrpSpPr>
          <p:nvPr/>
        </p:nvGrpSpPr>
        <p:grpSpPr bwMode="auto">
          <a:xfrm>
            <a:off x="2545075" y="1739180"/>
            <a:ext cx="304800" cy="1143000"/>
            <a:chOff x="3077" y="2111"/>
            <a:chExt cx="176" cy="481"/>
          </a:xfrm>
        </p:grpSpPr>
        <p:sp>
          <p:nvSpPr>
            <p:cNvPr id="8"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9"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grpSp>
        <p:nvGrpSpPr>
          <p:cNvPr id="5" name="Group 53"/>
          <p:cNvGrpSpPr>
            <a:grpSpLocks/>
          </p:cNvGrpSpPr>
          <p:nvPr/>
        </p:nvGrpSpPr>
        <p:grpSpPr bwMode="auto">
          <a:xfrm>
            <a:off x="4264760" y="1777585"/>
            <a:ext cx="381000" cy="1066800"/>
            <a:chOff x="4267" y="2160"/>
            <a:chExt cx="240" cy="481"/>
          </a:xfrm>
        </p:grpSpPr>
        <p:sp>
          <p:nvSpPr>
            <p:cNvPr id="11" name="Freeform 54"/>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12" name="Freeform 55"/>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13" name="Line 56"/>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14" name="Line 57"/>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sp>
        <p:nvSpPr>
          <p:cNvPr id="16" name="TextBox 15"/>
          <p:cNvSpPr txBox="1"/>
          <p:nvPr/>
        </p:nvSpPr>
        <p:spPr>
          <a:xfrm>
            <a:off x="2468265" y="2968140"/>
            <a:ext cx="460860" cy="369332"/>
          </a:xfrm>
          <a:prstGeom prst="rect">
            <a:avLst/>
          </a:prstGeom>
          <a:noFill/>
        </p:spPr>
        <p:txBody>
          <a:bodyPr wrap="square" rtlCol="0">
            <a:spAutoFit/>
          </a:bodyPr>
          <a:lstStyle/>
          <a:p>
            <a:pPr algn="ctr"/>
            <a:r>
              <a:rPr lang="en-US" dirty="0" smtClean="0"/>
              <a:t>f</a:t>
            </a:r>
            <a:endParaRPr lang="en-US" dirty="0"/>
          </a:p>
        </p:txBody>
      </p:sp>
      <p:sp>
        <p:nvSpPr>
          <p:cNvPr id="17" name="TextBox 16"/>
          <p:cNvSpPr txBox="1"/>
          <p:nvPr/>
        </p:nvSpPr>
        <p:spPr>
          <a:xfrm>
            <a:off x="4273300" y="2968140"/>
            <a:ext cx="460860" cy="369332"/>
          </a:xfrm>
          <a:prstGeom prst="rect">
            <a:avLst/>
          </a:prstGeom>
          <a:noFill/>
        </p:spPr>
        <p:txBody>
          <a:bodyPr wrap="square" rtlCol="0">
            <a:spAutoFit/>
          </a:bodyPr>
          <a:lstStyle/>
          <a:p>
            <a:pPr algn="ctr"/>
            <a:r>
              <a:rPr lang="en-US" dirty="0" smtClean="0"/>
              <a:t>-f</a:t>
            </a:r>
            <a:endParaRPr lang="en-US" dirty="0"/>
          </a:p>
        </p:txBody>
      </p:sp>
      <p:cxnSp>
        <p:nvCxnSpPr>
          <p:cNvPr id="19" name="Straight Arrow Connector 18"/>
          <p:cNvCxnSpPr/>
          <p:nvPr/>
        </p:nvCxnSpPr>
        <p:spPr>
          <a:xfrm>
            <a:off x="2698695" y="2315255"/>
            <a:ext cx="1694653" cy="5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465325" y="2315255"/>
            <a:ext cx="1694653" cy="5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51580" y="2353660"/>
            <a:ext cx="460860" cy="369332"/>
          </a:xfrm>
          <a:prstGeom prst="rect">
            <a:avLst/>
          </a:prstGeom>
          <a:noFill/>
        </p:spPr>
        <p:txBody>
          <a:bodyPr wrap="square" rtlCol="0">
            <a:spAutoFit/>
          </a:bodyPr>
          <a:lstStyle/>
          <a:p>
            <a:pPr algn="ctr"/>
            <a:r>
              <a:rPr lang="en-US" dirty="0" smtClean="0"/>
              <a:t>L</a:t>
            </a:r>
            <a:endParaRPr lang="en-US" dirty="0"/>
          </a:p>
        </p:txBody>
      </p:sp>
      <p:sp>
        <p:nvSpPr>
          <p:cNvPr id="24" name="TextBox 23"/>
          <p:cNvSpPr txBox="1"/>
          <p:nvPr/>
        </p:nvSpPr>
        <p:spPr>
          <a:xfrm>
            <a:off x="5081264" y="2279769"/>
            <a:ext cx="737645" cy="584775"/>
          </a:xfrm>
          <a:prstGeom prst="rect">
            <a:avLst/>
          </a:prstGeom>
          <a:noFill/>
        </p:spPr>
        <p:txBody>
          <a:bodyPr wrap="square" rtlCol="0">
            <a:spAutoFit/>
          </a:bodyPr>
          <a:lstStyle/>
          <a:p>
            <a:pPr algn="ctr"/>
            <a:r>
              <a:rPr lang="en-US" dirty="0" smtClean="0"/>
              <a:t>L</a:t>
            </a:r>
            <a:endParaRPr lang="en-US" dirty="0"/>
          </a:p>
        </p:txBody>
      </p:sp>
      <p:graphicFrame>
        <p:nvGraphicFramePr>
          <p:cNvPr id="207874" name="Object 2"/>
          <p:cNvGraphicFramePr>
            <a:graphicFrameLocks noChangeAspect="1"/>
          </p:cNvGraphicFramePr>
          <p:nvPr>
            <p:extLst>
              <p:ext uri="{D42A27DB-BD31-4B8C-83A1-F6EECF244321}">
                <p14:modId xmlns:p14="http://schemas.microsoft.com/office/powerpoint/2010/main" val="3743698536"/>
              </p:ext>
            </p:extLst>
          </p:nvPr>
        </p:nvGraphicFramePr>
        <p:xfrm>
          <a:off x="537085" y="3967486"/>
          <a:ext cx="8333457" cy="1753944"/>
        </p:xfrm>
        <a:graphic>
          <a:graphicData uri="http://schemas.openxmlformats.org/presentationml/2006/ole">
            <mc:AlternateContent xmlns:mc="http://schemas.openxmlformats.org/markup-compatibility/2006">
              <mc:Choice xmlns:v="urn:schemas-microsoft-com:vml" Requires="v">
                <p:oleObj spid="_x0000_s427015" name="Equation" r:id="rId3" imgW="4343400" imgH="914400" progId="Equation.DSMT4">
                  <p:embed/>
                </p:oleObj>
              </mc:Choice>
              <mc:Fallback>
                <p:oleObj name="Equation" r:id="rId3" imgW="434340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085" y="3967486"/>
                        <a:ext cx="8333457" cy="1753944"/>
                      </a:xfrm>
                      <a:prstGeom prst="rect">
                        <a:avLst/>
                      </a:prstGeom>
                      <a:noFill/>
                      <a:extLst/>
                    </p:spPr>
                  </p:pic>
                </p:oleObj>
              </mc:Fallback>
            </mc:AlternateContent>
          </a:graphicData>
        </a:graphic>
      </p:graphicFrame>
      <p:sp>
        <p:nvSpPr>
          <p:cNvPr id="25" name="Date Placeholder 24"/>
          <p:cNvSpPr>
            <a:spLocks noGrp="1"/>
          </p:cNvSpPr>
          <p:nvPr>
            <p:ph type="dt" sz="half" idx="10"/>
          </p:nvPr>
        </p:nvSpPr>
        <p:spPr/>
        <p:txBody>
          <a:bodyPr/>
          <a:lstStyle/>
          <a:p>
            <a:pPr>
              <a:defRPr/>
            </a:pPr>
            <a:r>
              <a:rPr lang="en-US" smtClean="0"/>
              <a:t>USPAS, Ft. Collins, CO June 13-24, 2016</a:t>
            </a:r>
            <a:endParaRPr lang="en-US" dirty="0"/>
          </a:p>
        </p:txBody>
      </p:sp>
      <p:sp>
        <p:nvSpPr>
          <p:cNvPr id="27" name="Slide Number Placeholder 26"/>
          <p:cNvSpPr>
            <a:spLocks noGrp="1"/>
          </p:cNvSpPr>
          <p:nvPr>
            <p:ph type="sldNum" sz="quarter" idx="12"/>
          </p:nvPr>
        </p:nvSpPr>
        <p:spPr/>
        <p:txBody>
          <a:bodyPr/>
          <a:lstStyle/>
          <a:p>
            <a:pPr>
              <a:defRPr/>
            </a:pPr>
            <a:fld id="{FBC16510-01E7-4757-9488-65999956462C}" type="slidenum">
              <a:rPr lang="en-US" smtClean="0"/>
              <a:pPr>
                <a:defRPr/>
              </a:pPr>
              <a:t>6</a:t>
            </a:fld>
            <a:endParaRPr lang="en-US"/>
          </a:p>
        </p:txBody>
      </p:sp>
      <p:sp>
        <p:nvSpPr>
          <p:cNvPr id="28" name="Footer Placeholder 27"/>
          <p:cNvSpPr>
            <a:spLocks noGrp="1"/>
          </p:cNvSpPr>
          <p:nvPr>
            <p:ph type="ftr" sz="quarter" idx="11"/>
          </p:nvPr>
        </p:nvSpPr>
        <p:spPr/>
        <p:txBody>
          <a:bodyPr/>
          <a:lstStyle/>
          <a:p>
            <a:pPr>
              <a:defRPr/>
            </a:pPr>
            <a:r>
              <a:rPr lang="fr-FR" smtClean="0"/>
              <a:t>E. Prebys - Accelerator Fundamentals, Transverse Motion</a:t>
            </a:r>
            <a:endParaRPr lang="en-US"/>
          </a:p>
        </p:txBody>
      </p:sp>
    </p:spTree>
    <p:extLst>
      <p:ext uri="{BB962C8B-B14F-4D97-AF65-F5344CB8AC3E}">
        <p14:creationId xmlns:p14="http://schemas.microsoft.com/office/powerpoint/2010/main" val="334482052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we’re going…</a:t>
            </a:r>
            <a:endParaRPr lang="en-US" dirty="0"/>
          </a:p>
        </p:txBody>
      </p:sp>
      <p:sp>
        <p:nvSpPr>
          <p:cNvPr id="3" name="Content Placeholder 2"/>
          <p:cNvSpPr>
            <a:spLocks noGrp="1"/>
          </p:cNvSpPr>
          <p:nvPr>
            <p:ph idx="1"/>
          </p:nvPr>
        </p:nvSpPr>
        <p:spPr>
          <a:xfrm>
            <a:off x="503776" y="560917"/>
            <a:ext cx="8251825" cy="1914430"/>
          </a:xfrm>
        </p:spPr>
        <p:txBody>
          <a:bodyPr/>
          <a:lstStyle/>
          <a:p>
            <a:r>
              <a:rPr lang="en-US" sz="1800" dirty="0" smtClean="0"/>
              <a:t>It might seem like we would start by looking at beam lines and them move on to rings, but it turns out that there is no unique treatment of a standalone beam line</a:t>
            </a:r>
          </a:p>
          <a:p>
            <a:pPr lvl="1"/>
            <a:r>
              <a:rPr lang="en-US" sz="1400" dirty="0" smtClean="0"/>
              <a:t>Depends implicitly in input beam parameters</a:t>
            </a:r>
          </a:p>
          <a:p>
            <a:r>
              <a:rPr lang="en-US" sz="1800" dirty="0" smtClean="0"/>
              <a:t>Therefore, we will initially solve for stable motion in a ring.</a:t>
            </a:r>
          </a:p>
          <a:p>
            <a:r>
              <a:rPr lang="en-US" sz="1800" dirty="0" smtClean="0"/>
              <a:t>Rings are generally periodic, made up of more or less identical cells</a:t>
            </a:r>
          </a:p>
          <a:p>
            <a:pPr lvl="1"/>
            <a:r>
              <a:rPr lang="en-US" sz="1600" dirty="0" smtClean="0"/>
              <a:t>In addition to simplifying the design, we’ll see that periodicity is important to stability</a:t>
            </a:r>
          </a:p>
          <a:p>
            <a:r>
              <a:rPr lang="en-US" sz="1800" dirty="0" smtClean="0"/>
              <a:t>The simplest rings are made of dipoles and FODO cells</a:t>
            </a:r>
          </a:p>
          <a:p>
            <a:pPr lvl="1"/>
            <a:r>
              <a:rPr lang="en-US" sz="1600" dirty="0" smtClean="0"/>
              <a:t>Or “combined function magnets” which couple the two</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7</a:t>
            </a:fld>
            <a:endParaRPr lang="en-US"/>
          </a:p>
        </p:txBody>
      </p:sp>
      <p:sp>
        <p:nvSpPr>
          <p:cNvPr id="7" name="Oval 6"/>
          <p:cNvSpPr/>
          <p:nvPr/>
        </p:nvSpPr>
        <p:spPr>
          <a:xfrm>
            <a:off x="766618" y="3842325"/>
            <a:ext cx="1847272" cy="1801091"/>
          </a:xfrm>
          <a:prstGeom prst="ellipse">
            <a:avLst/>
          </a:prstGeom>
          <a:noFill/>
          <a:ln w="635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07855" y="3694543"/>
            <a:ext cx="1597891" cy="646331"/>
          </a:xfrm>
          <a:prstGeom prst="rect">
            <a:avLst/>
          </a:prstGeom>
          <a:noFill/>
        </p:spPr>
        <p:txBody>
          <a:bodyPr wrap="square" rtlCol="0">
            <a:spAutoFit/>
          </a:bodyPr>
          <a:lstStyle/>
          <a:p>
            <a:r>
              <a:rPr lang="en-US" sz="1800" dirty="0" smtClean="0">
                <a:solidFill>
                  <a:srgbClr val="C00000"/>
                </a:solidFill>
                <a:latin typeface="+mn-lt"/>
              </a:rPr>
              <a:t>Periodic “cell”</a:t>
            </a:r>
          </a:p>
        </p:txBody>
      </p:sp>
      <p:cxnSp>
        <p:nvCxnSpPr>
          <p:cNvPr id="10" name="Straight Arrow Connector 9"/>
          <p:cNvCxnSpPr/>
          <p:nvPr/>
        </p:nvCxnSpPr>
        <p:spPr>
          <a:xfrm flipH="1">
            <a:off x="2558473" y="4119417"/>
            <a:ext cx="193964" cy="147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4480031" y="3613535"/>
            <a:ext cx="4475052" cy="19144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base" latinLnBrk="0" hangingPunct="0">
              <a:lnSpc>
                <a:spcPct val="100000"/>
              </a:lnSpc>
              <a:spcBef>
                <a:spcPts val="600"/>
              </a:spcBef>
              <a:spcAft>
                <a:spcPct val="0"/>
              </a:spcAft>
              <a:buClr>
                <a:schemeClr val="tx2"/>
              </a:buClr>
              <a:buSzPct val="73000"/>
              <a:buFont typeface="Wingdings 2" pitchFamily="18" charset="2"/>
              <a:buChar char=""/>
              <a:tabLst/>
              <a:defRPr/>
            </a:pPr>
            <a:r>
              <a:rPr kumimoji="0" lang="en-US" sz="1600" b="0" i="0" u="none" strike="noStrike" kern="1200" cap="none" spc="0" normalizeH="0" baseline="0" noProof="0" dirty="0" smtClean="0">
                <a:ln>
                  <a:noFill/>
                </a:ln>
                <a:effectLst/>
                <a:uLnTx/>
                <a:uFillTx/>
                <a:latin typeface="+mn-lt"/>
                <a:ea typeface="+mn-ea"/>
                <a:cs typeface="+mn-cs"/>
              </a:rPr>
              <a:t>Our goal is to de</a:t>
            </a:r>
            <a:r>
              <a:rPr lang="en-US" sz="1600" dirty="0" smtClean="0">
                <a:latin typeface="+mn-lt"/>
              </a:rPr>
              <a:t>-couple the problem into two parts</a:t>
            </a:r>
          </a:p>
          <a:p>
            <a:pPr marL="730250" lvl="1" indent="-273050" eaLnBrk="0" hangingPunct="0">
              <a:spcBef>
                <a:spcPts val="600"/>
              </a:spcBef>
              <a:buClr>
                <a:schemeClr val="tx2"/>
              </a:buClr>
              <a:buSzPct val="73000"/>
              <a:buFont typeface="Wingdings" pitchFamily="2" charset="2"/>
              <a:buChar char="§"/>
            </a:pPr>
            <a:r>
              <a:rPr kumimoji="0" lang="en-US" sz="1600" b="0" i="0" u="none" strike="noStrike" kern="1200" cap="none" spc="0" normalizeH="0" baseline="0" noProof="0" dirty="0" smtClean="0">
                <a:ln>
                  <a:noFill/>
                </a:ln>
                <a:solidFill>
                  <a:srgbClr val="6C6C6C"/>
                </a:solidFill>
                <a:effectLst/>
                <a:uLnTx/>
                <a:uFillTx/>
                <a:latin typeface="+mn-lt"/>
                <a:ea typeface="+mn-ea"/>
                <a:cs typeface="+mn-cs"/>
              </a:rPr>
              <a:t>The “lattice”: a mathematical description of the machine itself, based only on the magnetic</a:t>
            </a:r>
            <a:r>
              <a:rPr kumimoji="0" lang="en-US" sz="1600" b="0" i="0" u="none" strike="noStrike" kern="1200" cap="none" spc="0" normalizeH="0" noProof="0" dirty="0" smtClean="0">
                <a:ln>
                  <a:noFill/>
                </a:ln>
                <a:solidFill>
                  <a:srgbClr val="6C6C6C"/>
                </a:solidFill>
                <a:effectLst/>
                <a:uLnTx/>
                <a:uFillTx/>
                <a:latin typeface="+mn-lt"/>
                <a:ea typeface="+mn-ea"/>
                <a:cs typeface="+mn-cs"/>
              </a:rPr>
              <a:t> fields, </a:t>
            </a:r>
            <a:r>
              <a:rPr kumimoji="0" lang="en-US" sz="1600" b="0" i="1" u="none" strike="noStrike" kern="1200" cap="none" spc="0" normalizeH="0" noProof="0" dirty="0" smtClean="0">
                <a:ln>
                  <a:noFill/>
                </a:ln>
                <a:solidFill>
                  <a:srgbClr val="6C6C6C"/>
                </a:solidFill>
                <a:effectLst/>
                <a:uLnTx/>
                <a:uFillTx/>
                <a:latin typeface="+mn-lt"/>
                <a:ea typeface="+mn-ea"/>
                <a:cs typeface="+mn-cs"/>
              </a:rPr>
              <a:t>which is identical for each identical cell</a:t>
            </a:r>
          </a:p>
          <a:p>
            <a:pPr marL="730250" lvl="1" indent="-273050" eaLnBrk="0" hangingPunct="0">
              <a:spcBef>
                <a:spcPts val="600"/>
              </a:spcBef>
              <a:buClr>
                <a:schemeClr val="tx2"/>
              </a:buClr>
              <a:buSzPct val="73000"/>
              <a:buFont typeface="Wingdings" pitchFamily="2" charset="2"/>
              <a:buChar char="§"/>
            </a:pPr>
            <a:r>
              <a:rPr lang="en-US" sz="1600" baseline="0" dirty="0" smtClean="0">
                <a:solidFill>
                  <a:srgbClr val="6C6C6C"/>
                </a:solidFill>
                <a:latin typeface="+mn-lt"/>
              </a:rPr>
              <a:t>A</a:t>
            </a:r>
            <a:r>
              <a:rPr lang="en-US" sz="1600" dirty="0" smtClean="0">
                <a:solidFill>
                  <a:srgbClr val="6C6C6C"/>
                </a:solidFill>
                <a:latin typeface="+mn-lt"/>
              </a:rPr>
              <a:t> mathematical description for the ensemble of particles circulating in the machine (“emittance”);</a:t>
            </a:r>
            <a:endParaRPr kumimoji="0" lang="en-US" sz="1600" b="0" i="0" u="none" strike="noStrike" kern="1200" cap="none" spc="0" normalizeH="0" baseline="0" noProof="0" dirty="0" smtClean="0">
              <a:ln>
                <a:noFill/>
              </a:ln>
              <a:solidFill>
                <a:srgbClr val="6C6C6C"/>
              </a:solidFill>
              <a:effectLst/>
              <a:uLnTx/>
              <a:uFillTx/>
              <a:latin typeface="+mn-lt"/>
              <a:ea typeface="+mn-ea"/>
              <a:cs typeface="+mn-cs"/>
            </a:endParaRPr>
          </a:p>
        </p:txBody>
      </p:sp>
      <p:graphicFrame>
        <p:nvGraphicFramePr>
          <p:cNvPr id="12" name="Object 11"/>
          <p:cNvGraphicFramePr>
            <a:graphicFrameLocks noChangeAspect="1"/>
          </p:cNvGraphicFramePr>
          <p:nvPr/>
        </p:nvGraphicFramePr>
        <p:xfrm>
          <a:off x="794327" y="5855854"/>
          <a:ext cx="3546768" cy="443346"/>
        </p:xfrm>
        <a:graphic>
          <a:graphicData uri="http://schemas.openxmlformats.org/presentationml/2006/ole">
            <mc:AlternateContent xmlns:mc="http://schemas.openxmlformats.org/markup-compatibility/2006">
              <mc:Choice xmlns:v="urn:schemas-microsoft-com:vml" Requires="v">
                <p:oleObj spid="_x0000_s1029" name="Equation" r:id="rId3" imgW="2031633" imgH="254092" progId="Equation.DSMT4">
                  <p:embed/>
                </p:oleObj>
              </mc:Choice>
              <mc:Fallback>
                <p:oleObj name="Equation" r:id="rId3" imgW="2031633" imgH="25409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327" y="5855854"/>
                        <a:ext cx="3546768" cy="443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546081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 of Linear Algebra</a:t>
            </a:r>
            <a:endParaRPr lang="en-US" dirty="0"/>
          </a:p>
        </p:txBody>
      </p:sp>
      <p:sp>
        <p:nvSpPr>
          <p:cNvPr id="3" name="Content Placeholder 2"/>
          <p:cNvSpPr>
            <a:spLocks noGrp="1"/>
          </p:cNvSpPr>
          <p:nvPr>
            <p:ph idx="1"/>
          </p:nvPr>
        </p:nvSpPr>
        <p:spPr>
          <a:xfrm>
            <a:off x="503776" y="690225"/>
            <a:ext cx="8251825" cy="757575"/>
          </a:xfrm>
        </p:spPr>
        <p:txBody>
          <a:bodyPr/>
          <a:lstStyle/>
          <a:p>
            <a:r>
              <a:rPr lang="en-US" sz="2000" dirty="0" smtClean="0"/>
              <a:t>In the absence of degeneracy, an </a:t>
            </a:r>
            <a:r>
              <a:rPr lang="en-US" sz="2000" i="1" dirty="0" err="1" smtClean="0"/>
              <a:t>n</a:t>
            </a:r>
            <a:r>
              <a:rPr lang="en-US" sz="2000" dirty="0" err="1" smtClean="0"/>
              <a:t>x</a:t>
            </a:r>
            <a:r>
              <a:rPr lang="en-US" sz="2000" i="1" dirty="0" err="1" smtClean="0"/>
              <a:t>n</a:t>
            </a:r>
            <a:r>
              <a:rPr lang="en-US" sz="2000" dirty="0" smtClean="0"/>
              <a:t> matrix will have </a:t>
            </a:r>
            <a:r>
              <a:rPr lang="en-US" sz="2000" i="1" dirty="0" smtClean="0"/>
              <a:t>n</a:t>
            </a:r>
            <a:r>
              <a:rPr lang="en-US" sz="2000" dirty="0" smtClean="0"/>
              <a:t> “eigenvectors”, defined by:</a:t>
            </a:r>
          </a:p>
          <a:p>
            <a:endParaRPr lang="en-US" sz="2000" dirty="0"/>
          </a:p>
          <a:p>
            <a:endParaRPr lang="en-US" sz="2000" dirty="0" smtClean="0"/>
          </a:p>
          <a:p>
            <a:endParaRPr lang="en-US" sz="2000" dirty="0"/>
          </a:p>
          <a:p>
            <a:r>
              <a:rPr lang="en-US" sz="2000" dirty="0" smtClean="0"/>
              <a:t>Eigenvectors form an orthogonal basis</a:t>
            </a:r>
          </a:p>
          <a:p>
            <a:pPr lvl="1"/>
            <a:r>
              <a:rPr lang="en-US" sz="1600" dirty="0" smtClean="0"/>
              <a:t>That is, </a:t>
            </a:r>
            <a:r>
              <a:rPr lang="en-US" sz="1600" i="1" dirty="0" smtClean="0"/>
              <a:t>any</a:t>
            </a:r>
            <a:r>
              <a:rPr lang="en-US" sz="1600" dirty="0" smtClean="0"/>
              <a:t> vector can be represented as a </a:t>
            </a:r>
            <a:r>
              <a:rPr lang="en-US" sz="1600" i="1" dirty="0" smtClean="0"/>
              <a:t>unique sum</a:t>
            </a:r>
            <a:r>
              <a:rPr lang="en-US" sz="1600" dirty="0" smtClean="0"/>
              <a:t> of eigenvectors</a:t>
            </a:r>
            <a:endParaRPr lang="en-US" sz="2000" dirty="0"/>
          </a:p>
          <a:p>
            <a:r>
              <a:rPr lang="en-US" sz="2000" dirty="0" smtClean="0"/>
              <a:t>In general, there exists a unitary transformation, such that</a:t>
            </a:r>
          </a:p>
          <a:p>
            <a:endParaRPr lang="en-US" sz="2000" dirty="0"/>
          </a:p>
          <a:p>
            <a:pPr marL="0" indent="0">
              <a:buNone/>
            </a:pPr>
            <a:endParaRPr lang="en-US" sz="3200" dirty="0" smtClean="0"/>
          </a:p>
          <a:p>
            <a:endParaRPr lang="en-US" sz="2000" dirty="0" smtClean="0"/>
          </a:p>
          <a:p>
            <a:r>
              <a:rPr lang="en-US" sz="2000" dirty="0" smtClean="0"/>
              <a:t>Because both the trace and the determinant of a matrix are invariant under a unitary transformation:</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8</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26088439"/>
              </p:ext>
            </p:extLst>
          </p:nvPr>
        </p:nvGraphicFramePr>
        <p:xfrm>
          <a:off x="2276475" y="1379538"/>
          <a:ext cx="3686175" cy="1127125"/>
        </p:xfrm>
        <a:graphic>
          <a:graphicData uri="http://schemas.openxmlformats.org/presentationml/2006/ole">
            <mc:AlternateContent xmlns:mc="http://schemas.openxmlformats.org/markup-compatibility/2006">
              <mc:Choice xmlns:v="urn:schemas-microsoft-com:vml" Requires="v">
                <p:oleObj spid="_x0000_s458763" name="Equation" r:id="rId3" imgW="2550600" imgH="758520" progId="">
                  <p:embed/>
                </p:oleObj>
              </mc:Choice>
              <mc:Fallback>
                <p:oleObj name="Equation" r:id="rId3" imgW="2550600" imgH="7585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475" y="1379538"/>
                        <a:ext cx="3686175"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0825754"/>
              </p:ext>
            </p:extLst>
          </p:nvPr>
        </p:nvGraphicFramePr>
        <p:xfrm>
          <a:off x="1820863" y="3495675"/>
          <a:ext cx="4625975" cy="1527175"/>
        </p:xfrm>
        <a:graphic>
          <a:graphicData uri="http://schemas.openxmlformats.org/presentationml/2006/ole">
            <mc:AlternateContent xmlns:mc="http://schemas.openxmlformats.org/markup-compatibility/2006">
              <mc:Choice xmlns:v="urn:schemas-microsoft-com:vml" Requires="v">
                <p:oleObj spid="_x0000_s458764" name="Equation" r:id="rId5" imgW="3327840" imgH="1078560" progId="">
                  <p:embed/>
                </p:oleObj>
              </mc:Choice>
              <mc:Fallback>
                <p:oleObj name="Equation" r:id="rId5" imgW="3327840" imgH="10785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0863" y="3495675"/>
                        <a:ext cx="4625975"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84499161"/>
              </p:ext>
            </p:extLst>
          </p:nvPr>
        </p:nvGraphicFramePr>
        <p:xfrm>
          <a:off x="1905000" y="5638800"/>
          <a:ext cx="5092700" cy="793750"/>
        </p:xfrm>
        <a:graphic>
          <a:graphicData uri="http://schemas.openxmlformats.org/presentationml/2006/ole">
            <mc:AlternateContent xmlns:mc="http://schemas.openxmlformats.org/markup-compatibility/2006">
              <mc:Choice xmlns:v="urn:schemas-microsoft-com:vml" Requires="v">
                <p:oleObj spid="_x0000_s458765" name="Equation" r:id="rId7" imgW="3048000" imgH="457200" progId="Equation.DSMT4">
                  <p:embed/>
                </p:oleObj>
              </mc:Choice>
              <mc:Fallback>
                <p:oleObj name="Equation" r:id="rId7" imgW="3048000" imgH="457200" progId="Equation.DSMT4">
                  <p:embed/>
                  <p:pic>
                    <p:nvPicPr>
                      <p:cNvPr id="0" name=""/>
                      <p:cNvPicPr>
                        <a:picLocks noChangeAspect="1" noChangeArrowheads="1"/>
                      </p:cNvPicPr>
                      <p:nvPr/>
                    </p:nvPicPr>
                    <p:blipFill>
                      <a:blip r:embed="rId8"/>
                      <a:srcRect/>
                      <a:stretch>
                        <a:fillRect/>
                      </a:stretch>
                    </p:blipFill>
                    <p:spPr bwMode="auto">
                      <a:xfrm>
                        <a:off x="1905000" y="5638800"/>
                        <a:ext cx="509270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633619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Criterion</a:t>
            </a:r>
            <a:endParaRPr lang="en-US" dirty="0"/>
          </a:p>
        </p:txBody>
      </p:sp>
      <p:sp>
        <p:nvSpPr>
          <p:cNvPr id="3" name="Content Placeholder 2"/>
          <p:cNvSpPr>
            <a:spLocks noGrp="1"/>
          </p:cNvSpPr>
          <p:nvPr>
            <p:ph idx="1"/>
          </p:nvPr>
        </p:nvSpPr>
        <p:spPr>
          <a:xfrm>
            <a:off x="503776" y="690226"/>
            <a:ext cx="8251825" cy="898430"/>
          </a:xfrm>
        </p:spPr>
        <p:txBody>
          <a:bodyPr/>
          <a:lstStyle/>
          <a:p>
            <a:r>
              <a:rPr lang="en-US" sz="2000" dirty="0" smtClean="0"/>
              <a:t>We can represent an arbitrarily complex ring as a combination of individual matrices</a:t>
            </a:r>
          </a:p>
          <a:p>
            <a:pPr>
              <a:buNone/>
            </a:pPr>
            <a:endParaRPr lang="en-US" sz="2000" dirty="0" smtClean="0"/>
          </a:p>
          <a:p>
            <a:pPr>
              <a:buNone/>
            </a:pPr>
            <a:endParaRPr lang="en-US" sz="2000" dirty="0" smtClean="0"/>
          </a:p>
          <a:p>
            <a:r>
              <a:rPr lang="en-US" sz="2000" dirty="0" smtClean="0"/>
              <a:t>We can express an arbitrary initial state as the sum of the eigenvectors of this matrix</a:t>
            </a:r>
          </a:p>
          <a:p>
            <a:endParaRPr lang="en-US" sz="2000" dirty="0" smtClean="0"/>
          </a:p>
          <a:p>
            <a:endParaRPr lang="en-US" sz="2000" dirty="0" smtClean="0"/>
          </a:p>
          <a:p>
            <a:endParaRPr lang="en-US" sz="2000" dirty="0" smtClean="0"/>
          </a:p>
          <a:p>
            <a:r>
              <a:rPr lang="en-US" sz="2000" dirty="0" smtClean="0"/>
              <a:t>After </a:t>
            </a:r>
            <a:r>
              <a:rPr lang="en-US" sz="2000" i="1" dirty="0" smtClean="0"/>
              <a:t>n</a:t>
            </a:r>
            <a:r>
              <a:rPr lang="en-US" sz="2000" dirty="0" smtClean="0"/>
              <a:t> turns, we have</a:t>
            </a:r>
          </a:p>
          <a:p>
            <a:endParaRPr lang="en-US" sz="2000" dirty="0" smtClean="0"/>
          </a:p>
          <a:p>
            <a:endParaRPr lang="en-US" sz="2000" dirty="0" smtClean="0"/>
          </a:p>
          <a:p>
            <a:r>
              <a:rPr lang="en-US" sz="2000" dirty="0" smtClean="0"/>
              <a:t>Because the individual matrices have </a:t>
            </a:r>
            <a:r>
              <a:rPr lang="en-US" sz="2000" i="1" dirty="0" smtClean="0"/>
              <a:t>unit</a:t>
            </a:r>
            <a:r>
              <a:rPr lang="en-US" sz="2000" dirty="0" smtClean="0"/>
              <a:t> determinants, the product must as well, so</a:t>
            </a:r>
          </a:p>
        </p:txBody>
      </p:sp>
      <p:sp>
        <p:nvSpPr>
          <p:cNvPr id="4" name="Date Placeholder 3"/>
          <p:cNvSpPr>
            <a:spLocks noGrp="1"/>
          </p:cNvSpPr>
          <p:nvPr>
            <p:ph type="dt" sz="half" idx="10"/>
          </p:nvPr>
        </p:nvSpPr>
        <p:spPr/>
        <p:txBody>
          <a:bodyPr/>
          <a:lstStyle/>
          <a:p>
            <a:pPr>
              <a:defRPr/>
            </a:pPr>
            <a:r>
              <a:rPr lang="en-US" smtClean="0"/>
              <a:t>USPAS, Ft. Collins, CO June 13-24, 2016</a:t>
            </a:r>
            <a:endParaRPr lang="en-US" dirty="0"/>
          </a:p>
        </p:txBody>
      </p:sp>
      <p:sp>
        <p:nvSpPr>
          <p:cNvPr id="5" name="Footer Placeholder 4"/>
          <p:cNvSpPr>
            <a:spLocks noGrp="1"/>
          </p:cNvSpPr>
          <p:nvPr>
            <p:ph type="ftr" sz="quarter" idx="11"/>
          </p:nvPr>
        </p:nvSpPr>
        <p:spPr/>
        <p:txBody>
          <a:bodyPr/>
          <a:lstStyle/>
          <a:p>
            <a:pPr>
              <a:defRPr/>
            </a:pPr>
            <a:r>
              <a:rPr lang="fr-FR" smtClean="0"/>
              <a:t>E. Prebys - Accelerator Fundamentals, Transverse Motion</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9</a:t>
            </a:fld>
            <a:endParaRPr lang="en-US"/>
          </a:p>
        </p:txBody>
      </p:sp>
      <p:graphicFrame>
        <p:nvGraphicFramePr>
          <p:cNvPr id="356354" name="Object 2"/>
          <p:cNvGraphicFramePr>
            <a:graphicFrameLocks noChangeAspect="1"/>
          </p:cNvGraphicFramePr>
          <p:nvPr/>
        </p:nvGraphicFramePr>
        <p:xfrm>
          <a:off x="2967904" y="1487777"/>
          <a:ext cx="3184525" cy="534987"/>
        </p:xfrm>
        <a:graphic>
          <a:graphicData uri="http://schemas.openxmlformats.org/presentationml/2006/ole">
            <mc:AlternateContent xmlns:mc="http://schemas.openxmlformats.org/markup-compatibility/2006">
              <mc:Choice xmlns:v="urn:schemas-microsoft-com:vml" Requires="v">
                <p:oleObj spid="_x0000_s459790" name="Equation" r:id="rId3" imgW="1434710" imgH="241415" progId="Equation.3">
                  <p:embed/>
                </p:oleObj>
              </mc:Choice>
              <mc:Fallback>
                <p:oleObj name="Equation" r:id="rId3" imgW="1434710" imgH="24141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904" y="1487777"/>
                        <a:ext cx="3184525"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6356" name="Object 4"/>
          <p:cNvGraphicFramePr>
            <a:graphicFrameLocks noChangeAspect="1"/>
          </p:cNvGraphicFramePr>
          <p:nvPr/>
        </p:nvGraphicFramePr>
        <p:xfrm>
          <a:off x="1660525" y="2832100"/>
          <a:ext cx="6065838" cy="996950"/>
        </p:xfrm>
        <a:graphic>
          <a:graphicData uri="http://schemas.openxmlformats.org/presentationml/2006/ole">
            <mc:AlternateContent xmlns:mc="http://schemas.openxmlformats.org/markup-compatibility/2006">
              <mc:Choice xmlns:v="urn:schemas-microsoft-com:vml" Requires="v">
                <p:oleObj spid="_x0000_s459791" name="Equation" r:id="rId5" imgW="2780680" imgH="456924" progId="Equation.3">
                  <p:embed/>
                </p:oleObj>
              </mc:Choice>
              <mc:Fallback>
                <p:oleObj name="Equation" r:id="rId5" imgW="2780680" imgH="4569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0525" y="2832100"/>
                        <a:ext cx="6065838"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6357" name="Object 5"/>
          <p:cNvGraphicFramePr>
            <a:graphicFrameLocks noChangeAspect="1"/>
          </p:cNvGraphicFramePr>
          <p:nvPr/>
        </p:nvGraphicFramePr>
        <p:xfrm>
          <a:off x="3557588" y="4194175"/>
          <a:ext cx="3462337" cy="996950"/>
        </p:xfrm>
        <a:graphic>
          <a:graphicData uri="http://schemas.openxmlformats.org/presentationml/2006/ole">
            <mc:AlternateContent xmlns:mc="http://schemas.openxmlformats.org/markup-compatibility/2006">
              <mc:Choice xmlns:v="urn:schemas-microsoft-com:vml" Requires="v">
                <p:oleObj spid="_x0000_s459792" name="Equation" r:id="rId7" imgW="1587385" imgH="456924" progId="Equation.3">
                  <p:embed/>
                </p:oleObj>
              </mc:Choice>
              <mc:Fallback>
                <p:oleObj name="Equation" r:id="rId7" imgW="1587385" imgH="4569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7588" y="4194175"/>
                        <a:ext cx="3462337"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6358" name="Object 6"/>
          <p:cNvGraphicFramePr>
            <a:graphicFrameLocks noChangeAspect="1"/>
          </p:cNvGraphicFramePr>
          <p:nvPr>
            <p:extLst>
              <p:ext uri="{D42A27DB-BD31-4B8C-83A1-F6EECF244321}">
                <p14:modId xmlns:p14="http://schemas.microsoft.com/office/powerpoint/2010/main" val="1790903308"/>
              </p:ext>
            </p:extLst>
          </p:nvPr>
        </p:nvGraphicFramePr>
        <p:xfrm>
          <a:off x="2362200" y="5867400"/>
          <a:ext cx="4240212" cy="496887"/>
        </p:xfrm>
        <a:graphic>
          <a:graphicData uri="http://schemas.openxmlformats.org/presentationml/2006/ole">
            <mc:AlternateContent xmlns:mc="http://schemas.openxmlformats.org/markup-compatibility/2006">
              <mc:Choice xmlns:v="urn:schemas-microsoft-com:vml" Requires="v">
                <p:oleObj spid="_x0000_s459793" name="Equation" r:id="rId9" imgW="1928880" imgH="219240" progId="Equation.DSMT4">
                  <p:embed/>
                </p:oleObj>
              </mc:Choice>
              <mc:Fallback>
                <p:oleObj name="Equation" r:id="rId9" imgW="1928880" imgH="219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5867400"/>
                        <a:ext cx="4240212"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238162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PREBYS@7EJIGINFUVWYY57I" val="435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0000"/>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noFill/>
        <a:ln w="127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FF0000"/>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smtClean="0">
            <a:solidFill>
              <a:srgbClr val="C0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quantum_universe_RMS_20080415</Template>
  <TotalTime>5270</TotalTime>
  <Words>5433</Words>
  <Application>Microsoft Macintosh PowerPoint</Application>
  <PresentationFormat>On-screen Show (4:3)</PresentationFormat>
  <Paragraphs>892</Paragraphs>
  <Slides>57</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0" baseType="lpstr">
      <vt:lpstr>Opulent</vt:lpstr>
      <vt:lpstr>Equation</vt:lpstr>
      <vt:lpstr>MathType 6.0 Equation</vt:lpstr>
      <vt:lpstr>Transverse Motion </vt:lpstr>
      <vt:lpstr>The Journey Begins…</vt:lpstr>
      <vt:lpstr>Quadrupole Magnets*</vt:lpstr>
      <vt:lpstr>What about the other plane?</vt:lpstr>
      <vt:lpstr>Transfer matrices</vt:lpstr>
      <vt:lpstr>Example: FODO cell</vt:lpstr>
      <vt:lpstr>Where we’re going…</vt:lpstr>
      <vt:lpstr>Quick Review of Linear Algebra</vt:lpstr>
      <vt:lpstr>Stability Criterion</vt:lpstr>
      <vt:lpstr>Stability Criterion (cont’d)</vt:lpstr>
      <vt:lpstr>Example</vt:lpstr>
      <vt:lpstr>Twiss Parameterization </vt:lpstr>
      <vt:lpstr>Calculating the Lattice functions</vt:lpstr>
      <vt:lpstr>Calculating the Lattice functions (cont’d)</vt:lpstr>
      <vt:lpstr>Examples</vt:lpstr>
      <vt:lpstr>Moving on: Equations of Motion</vt:lpstr>
      <vt:lpstr>Equations of Motion (cont’d)</vt:lpstr>
      <vt:lpstr>Comment on our Equations</vt:lpstr>
      <vt:lpstr>General Solution</vt:lpstr>
      <vt:lpstr>Piecewise Solution</vt:lpstr>
      <vt:lpstr>PowerPoint Presentation</vt:lpstr>
      <vt:lpstr>Closed Form Solution</vt:lpstr>
      <vt:lpstr>Betatron motion (this is the page to remember!)</vt:lpstr>
      <vt:lpstr>Behavior Over Multiple Turns</vt:lpstr>
      <vt:lpstr>Symmetric Treatment of FODO Cell</vt:lpstr>
      <vt:lpstr>Lattice Functions in FODO Cell</vt:lpstr>
      <vt:lpstr>Lattice Function in FODO Cell (cont’d)</vt:lpstr>
      <vt:lpstr>Interlude: Some Formalism</vt:lpstr>
      <vt:lpstr>Closing the Loop</vt:lpstr>
      <vt:lpstr>PowerPoint Presentation</vt:lpstr>
      <vt:lpstr>General Transfer Matrix</vt:lpstr>
      <vt:lpstr>Conceptual understanding of β</vt:lpstr>
      <vt:lpstr>Betatron Tune</vt:lpstr>
      <vt:lpstr>Tune, Stability, and the Tune Plane</vt:lpstr>
      <vt:lpstr>Characterizing an Ensemble: Emittance</vt:lpstr>
      <vt:lpstr>Definitions of Emittance</vt:lpstr>
      <vt:lpstr>Emittance and Beam Distributions</vt:lpstr>
      <vt:lpstr>Adiabatic Damping</vt:lpstr>
      <vt:lpstr>Consequences of Adiabatic Damping</vt:lpstr>
      <vt:lpstr>Example: Fermilab Main Ring</vt:lpstr>
      <vt:lpstr>Beam Parameters</vt:lpstr>
      <vt:lpstr>Cell Parameters</vt:lpstr>
      <vt:lpstr>Beam Line Calculation: MAD</vt:lpstr>
      <vt:lpstr>Beam Sizes</vt:lpstr>
      <vt:lpstr>Beam Lines</vt:lpstr>
      <vt:lpstr>Establishing Initial Conditions</vt:lpstr>
      <vt:lpstr>Mismatch and Emittance Dilution</vt:lpstr>
      <vt:lpstr>Modeling FODO Cells in g4beamline</vt:lpstr>
      <vt:lpstr>Creating a Line of FODO Cells</vt:lpstr>
      <vt:lpstr>Create string of FODOs</vt:lpstr>
      <vt:lpstr>Analyze Output</vt:lpstr>
      <vt:lpstr>Plot Individual Tracks</vt:lpstr>
      <vt:lpstr>Envelopes</vt:lpstr>
      <vt:lpstr>Lattice Functions</vt:lpstr>
      <vt:lpstr>Mismatch and Emittance Dilution</vt:lpstr>
      <vt:lpstr>How Important is Matching?</vt:lpstr>
      <vt:lpstr>Effect of Mismatching on Lattice Parameters</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Eric Prebys</cp:lastModifiedBy>
  <cp:revision>341</cp:revision>
  <dcterms:created xsi:type="dcterms:W3CDTF">2003-06-24T14:15:57Z</dcterms:created>
  <dcterms:modified xsi:type="dcterms:W3CDTF">2016-06-12T00:24:09Z</dcterms:modified>
</cp:coreProperties>
</file>