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9" r:id="rId11"/>
    <p:sldId id="280" r:id="rId12"/>
    <p:sldId id="281" r:id="rId13"/>
    <p:sldId id="270" r:id="rId14"/>
    <p:sldId id="271" r:id="rId15"/>
    <p:sldId id="282" r:id="rId16"/>
    <p:sldId id="272" r:id="rId17"/>
    <p:sldId id="283" r:id="rId18"/>
    <p:sldId id="284" r:id="rId19"/>
    <p:sldId id="273" r:id="rId20"/>
    <p:sldId id="285" r:id="rId21"/>
    <p:sldId id="274" r:id="rId22"/>
    <p:sldId id="275" r:id="rId23"/>
    <p:sldId id="276" r:id="rId24"/>
    <p:sldId id="279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5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6FF"/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17"/>
  </p:normalViewPr>
  <p:slideViewPr>
    <p:cSldViewPr snapToGrid="0">
      <p:cViewPr>
        <p:scale>
          <a:sx n="155" d="100"/>
          <a:sy n="155" d="100"/>
        </p:scale>
        <p:origin x="-520" y="85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6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1" Type="http://schemas.openxmlformats.org/officeDocument/2006/relationships/image" Target="../media/image63.emf"/><Relationship Id="rId2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4" Type="http://schemas.openxmlformats.org/officeDocument/2006/relationships/image" Target="../media/image79.wmf"/><Relationship Id="rId5" Type="http://schemas.openxmlformats.org/officeDocument/2006/relationships/image" Target="../media/image80.wmf"/><Relationship Id="rId6" Type="http://schemas.openxmlformats.org/officeDocument/2006/relationships/image" Target="../media/image81.wmf"/><Relationship Id="rId7" Type="http://schemas.openxmlformats.org/officeDocument/2006/relationships/image" Target="../media/image82.wmf"/><Relationship Id="rId1" Type="http://schemas.openxmlformats.org/officeDocument/2006/relationships/image" Target="../media/image76.wmf"/><Relationship Id="rId2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4" Type="http://schemas.openxmlformats.org/officeDocument/2006/relationships/image" Target="../media/image86.emf"/><Relationship Id="rId1" Type="http://schemas.openxmlformats.org/officeDocument/2006/relationships/image" Target="../media/image83.wmf"/><Relationship Id="rId2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4" Type="http://schemas.openxmlformats.org/officeDocument/2006/relationships/image" Target="../media/image90.wmf"/><Relationship Id="rId5" Type="http://schemas.openxmlformats.org/officeDocument/2006/relationships/image" Target="../media/image91.wmf"/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4" Type="http://schemas.openxmlformats.org/officeDocument/2006/relationships/image" Target="../media/image95.wmf"/><Relationship Id="rId5" Type="http://schemas.openxmlformats.org/officeDocument/2006/relationships/image" Target="../media/image96.wmf"/><Relationship Id="rId6" Type="http://schemas.openxmlformats.org/officeDocument/2006/relationships/image" Target="../media/image97.emf"/><Relationship Id="rId7" Type="http://schemas.openxmlformats.org/officeDocument/2006/relationships/image" Target="../media/image98.emf"/><Relationship Id="rId1" Type="http://schemas.openxmlformats.org/officeDocument/2006/relationships/image" Target="../media/image92.wmf"/><Relationship Id="rId2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8" Type="http://schemas.openxmlformats.org/officeDocument/2006/relationships/image" Target="../media/image24.wmf"/><Relationship Id="rId9" Type="http://schemas.openxmlformats.org/officeDocument/2006/relationships/image" Target="../media/image25.emf"/><Relationship Id="rId10" Type="http://schemas.openxmlformats.org/officeDocument/2006/relationships/image" Target="../media/image26.e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7" Type="http://schemas.openxmlformats.org/officeDocument/2006/relationships/image" Target="../media/image38.wmf"/><Relationship Id="rId8" Type="http://schemas.openxmlformats.org/officeDocument/2006/relationships/image" Target="../media/image39.wmf"/><Relationship Id="rId9" Type="http://schemas.openxmlformats.org/officeDocument/2006/relationships/image" Target="../media/image40.emf"/><Relationship Id="rId10" Type="http://schemas.openxmlformats.org/officeDocument/2006/relationships/image" Target="../media/image41.e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wmf"/><Relationship Id="rId7" Type="http://schemas.openxmlformats.org/officeDocument/2006/relationships/image" Target="../media/image48.wmf"/><Relationship Id="rId8" Type="http://schemas.openxmlformats.org/officeDocument/2006/relationships/image" Target="../media/image49.wmf"/><Relationship Id="rId9" Type="http://schemas.openxmlformats.org/officeDocument/2006/relationships/image" Target="../media/image50.emf"/><Relationship Id="rId10" Type="http://schemas.openxmlformats.org/officeDocument/2006/relationships/image" Target="../media/image51.wmf"/><Relationship Id="rId11" Type="http://schemas.openxmlformats.org/officeDocument/2006/relationships/image" Target="../media/image52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6727"/>
            <a:ext cx="4337529" cy="21114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69685"/>
            <a:ext cx="4402322" cy="216878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" charset="2"/>
        <a:buChar char="u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" charset="2"/>
        <a:buChar char="§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20" Type="http://schemas.openxmlformats.org/officeDocument/2006/relationships/image" Target="../media/image40.emf"/><Relationship Id="rId21" Type="http://schemas.openxmlformats.org/officeDocument/2006/relationships/oleObject" Target="../embeddings/oleObject37.bin"/><Relationship Id="rId22" Type="http://schemas.openxmlformats.org/officeDocument/2006/relationships/image" Target="../media/image41.emf"/><Relationship Id="rId10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38.wmf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19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20" Type="http://schemas.openxmlformats.org/officeDocument/2006/relationships/image" Target="../media/image50.emf"/><Relationship Id="rId21" Type="http://schemas.openxmlformats.org/officeDocument/2006/relationships/oleObject" Target="../embeddings/oleObject47.bin"/><Relationship Id="rId22" Type="http://schemas.openxmlformats.org/officeDocument/2006/relationships/image" Target="../media/image51.wmf"/><Relationship Id="rId23" Type="http://schemas.openxmlformats.org/officeDocument/2006/relationships/oleObject" Target="../embeddings/oleObject48.bin"/><Relationship Id="rId24" Type="http://schemas.openxmlformats.org/officeDocument/2006/relationships/image" Target="../media/image52.wmf"/><Relationship Id="rId10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13" Type="http://schemas.openxmlformats.org/officeDocument/2006/relationships/oleObject" Target="../embeddings/oleObject43.bin"/><Relationship Id="rId14" Type="http://schemas.openxmlformats.org/officeDocument/2006/relationships/image" Target="../media/image47.wmf"/><Relationship Id="rId15" Type="http://schemas.openxmlformats.org/officeDocument/2006/relationships/oleObject" Target="../embeddings/oleObject44.bin"/><Relationship Id="rId16" Type="http://schemas.openxmlformats.org/officeDocument/2006/relationships/image" Target="../media/image48.wmf"/><Relationship Id="rId17" Type="http://schemas.openxmlformats.org/officeDocument/2006/relationships/oleObject" Target="../embeddings/oleObject45.bin"/><Relationship Id="rId18" Type="http://schemas.openxmlformats.org/officeDocument/2006/relationships/image" Target="../media/image49.wmf"/><Relationship Id="rId19" Type="http://schemas.openxmlformats.org/officeDocument/2006/relationships/oleObject" Target="../embeddings/oleObject4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3.bin"/><Relationship Id="rId12" Type="http://schemas.openxmlformats.org/officeDocument/2006/relationships/image" Target="../media/image5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4" Type="http://schemas.openxmlformats.org/officeDocument/2006/relationships/image" Target="../media/image53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4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5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56.bin"/><Relationship Id="rId8" Type="http://schemas.openxmlformats.org/officeDocument/2006/relationships/image" Target="../media/image60.wmf"/><Relationship Id="rId9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61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62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11" Type="http://schemas.openxmlformats.org/officeDocument/2006/relationships/oleObject" Target="../embeddings/oleObject64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66.bin"/><Relationship Id="rId6" Type="http://schemas.openxmlformats.org/officeDocument/2006/relationships/image" Target="../media/image6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70.bin"/><Relationship Id="rId8" Type="http://schemas.openxmlformats.org/officeDocument/2006/relationships/image" Target="../media/image7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74.emf"/><Relationship Id="rId5" Type="http://schemas.openxmlformats.org/officeDocument/2006/relationships/image" Target="../media/image75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6.bin"/><Relationship Id="rId12" Type="http://schemas.openxmlformats.org/officeDocument/2006/relationships/image" Target="../media/image80.wmf"/><Relationship Id="rId13" Type="http://schemas.openxmlformats.org/officeDocument/2006/relationships/oleObject" Target="../embeddings/oleObject77.bin"/><Relationship Id="rId14" Type="http://schemas.openxmlformats.org/officeDocument/2006/relationships/image" Target="../media/image81.wmf"/><Relationship Id="rId15" Type="http://schemas.openxmlformats.org/officeDocument/2006/relationships/oleObject" Target="../embeddings/oleObject78.bin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2.bin"/><Relationship Id="rId4" Type="http://schemas.openxmlformats.org/officeDocument/2006/relationships/image" Target="../media/image76.w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77.wmf"/><Relationship Id="rId7" Type="http://schemas.openxmlformats.org/officeDocument/2006/relationships/oleObject" Target="../embeddings/oleObject74.bin"/><Relationship Id="rId8" Type="http://schemas.openxmlformats.org/officeDocument/2006/relationships/image" Target="../media/image78.wmf"/><Relationship Id="rId9" Type="http://schemas.openxmlformats.org/officeDocument/2006/relationships/oleObject" Target="../embeddings/oleObject75.bin"/><Relationship Id="rId10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3.w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4.wmf"/><Relationship Id="rId7" Type="http://schemas.openxmlformats.org/officeDocument/2006/relationships/oleObject" Target="../embeddings/oleObject81.bin"/><Relationship Id="rId8" Type="http://schemas.openxmlformats.org/officeDocument/2006/relationships/image" Target="../media/image85.wmf"/><Relationship Id="rId9" Type="http://schemas.openxmlformats.org/officeDocument/2006/relationships/oleObject" Target="../embeddings/oleObject82.bin"/><Relationship Id="rId10" Type="http://schemas.openxmlformats.org/officeDocument/2006/relationships/image" Target="../media/image8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3.bin"/><Relationship Id="rId4" Type="http://schemas.openxmlformats.org/officeDocument/2006/relationships/image" Target="../media/image87.wmf"/><Relationship Id="rId5" Type="http://schemas.openxmlformats.org/officeDocument/2006/relationships/oleObject" Target="../embeddings/oleObject84.bin"/><Relationship Id="rId6" Type="http://schemas.openxmlformats.org/officeDocument/2006/relationships/image" Target="../media/image88.wmf"/><Relationship Id="rId7" Type="http://schemas.openxmlformats.org/officeDocument/2006/relationships/oleObject" Target="../embeddings/oleObject85.bin"/><Relationship Id="rId8" Type="http://schemas.openxmlformats.org/officeDocument/2006/relationships/image" Target="../media/image89.wmf"/><Relationship Id="rId9" Type="http://schemas.openxmlformats.org/officeDocument/2006/relationships/oleObject" Target="../embeddings/oleObject86.bin"/><Relationship Id="rId10" Type="http://schemas.openxmlformats.org/officeDocument/2006/relationships/image" Target="../media/image90.wmf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2.bin"/><Relationship Id="rId12" Type="http://schemas.openxmlformats.org/officeDocument/2006/relationships/image" Target="../media/image96.wmf"/><Relationship Id="rId13" Type="http://schemas.openxmlformats.org/officeDocument/2006/relationships/oleObject" Target="../embeddings/oleObject93.bin"/><Relationship Id="rId14" Type="http://schemas.openxmlformats.org/officeDocument/2006/relationships/image" Target="../media/image97.emf"/><Relationship Id="rId15" Type="http://schemas.openxmlformats.org/officeDocument/2006/relationships/oleObject" Target="../embeddings/oleObject94.bin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8.bin"/><Relationship Id="rId4" Type="http://schemas.openxmlformats.org/officeDocument/2006/relationships/image" Target="../media/image92.wmf"/><Relationship Id="rId5" Type="http://schemas.openxmlformats.org/officeDocument/2006/relationships/oleObject" Target="../embeddings/oleObject89.bin"/><Relationship Id="rId6" Type="http://schemas.openxmlformats.org/officeDocument/2006/relationships/image" Target="../media/image93.wmf"/><Relationship Id="rId7" Type="http://schemas.openxmlformats.org/officeDocument/2006/relationships/oleObject" Target="../embeddings/oleObject90.bin"/><Relationship Id="rId8" Type="http://schemas.openxmlformats.org/officeDocument/2006/relationships/image" Target="../media/image94.wmf"/><Relationship Id="rId9" Type="http://schemas.openxmlformats.org/officeDocument/2006/relationships/oleObject" Target="../embeddings/oleObject91.bin"/><Relationship Id="rId10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20" Type="http://schemas.openxmlformats.org/officeDocument/2006/relationships/image" Target="../media/image25.emf"/><Relationship Id="rId21" Type="http://schemas.openxmlformats.org/officeDocument/2006/relationships/oleObject" Target="../embeddings/oleObject23.bin"/><Relationship Id="rId22" Type="http://schemas.openxmlformats.org/officeDocument/2006/relationships/image" Target="../media/image26.emf"/><Relationship Id="rId10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23.w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Lattice Imperfections</a:t>
            </a:r>
            <a:r>
              <a:rPr lang="en-US" dirty="0"/>
              <a:t>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Off-momentum Particles 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Prebys, FNAL</a:t>
            </a:r>
          </a:p>
        </p:txBody>
      </p:sp>
    </p:spTree>
    <p:extLst>
      <p:ext uri="{BB962C8B-B14F-4D97-AF65-F5344CB8AC3E}">
        <p14:creationId xmlns:p14="http://schemas.microsoft.com/office/powerpoint/2010/main" val="104079718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0"/>
            <a:ext cx="8262937" cy="441325"/>
          </a:xfrm>
        </p:spPr>
        <p:txBody>
          <a:bodyPr/>
          <a:lstStyle/>
          <a:p>
            <a:r>
              <a:rPr lang="en-US" dirty="0" smtClean="0"/>
              <a:t>Off-Momentum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85" y="465372"/>
            <a:ext cx="8251825" cy="2819593"/>
          </a:xfrm>
        </p:spPr>
        <p:txBody>
          <a:bodyPr/>
          <a:lstStyle/>
          <a:p>
            <a:r>
              <a:rPr lang="en-US" sz="2000" dirty="0" smtClean="0"/>
              <a:t>Our previous discussion implicitly assumed that all particles were at the same momentum</a:t>
            </a:r>
          </a:p>
          <a:p>
            <a:pPr lvl="1"/>
            <a:r>
              <a:rPr lang="en-US" sz="1600" dirty="0" smtClean="0"/>
              <a:t>Each quad has a constant focal length</a:t>
            </a:r>
          </a:p>
          <a:p>
            <a:pPr lvl="1"/>
            <a:r>
              <a:rPr lang="en-US" sz="1600" dirty="0" smtClean="0"/>
              <a:t>There is a single nominal trajectory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In practice, this is never true. Particles will have a distribution about the nominal momentum</a:t>
            </a:r>
          </a:p>
          <a:p>
            <a:r>
              <a:rPr lang="en-US" sz="2000" dirty="0" smtClean="0"/>
              <a:t>We will characterize the behavior of off-momentum particles in the following ways</a:t>
            </a:r>
          </a:p>
          <a:p>
            <a:pPr lvl="1"/>
            <a:r>
              <a:rPr lang="en-US" sz="1600" dirty="0" smtClean="0"/>
              <a:t>“Dispersion” (</a:t>
            </a:r>
            <a:r>
              <a:rPr lang="en-US" sz="1600" i="1" dirty="0" smtClean="0"/>
              <a:t>D)</a:t>
            </a:r>
            <a:r>
              <a:rPr lang="en-US" sz="1600" dirty="0" smtClean="0"/>
              <a:t>: the dependence of position on deviations from the nominal momentum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r>
              <a:rPr lang="en-US" sz="1600" i="1" dirty="0" smtClean="0"/>
              <a:t>D</a:t>
            </a:r>
            <a:r>
              <a:rPr lang="en-US" sz="1600" dirty="0" smtClean="0"/>
              <a:t> has units of length</a:t>
            </a:r>
          </a:p>
          <a:p>
            <a:pPr lvl="1"/>
            <a:r>
              <a:rPr lang="en-US" sz="1600" dirty="0" smtClean="0"/>
              <a:t>“Chromaticity” (</a:t>
            </a:r>
            <a:r>
              <a:rPr lang="en-US" sz="1600" dirty="0" err="1" smtClean="0"/>
              <a:t>η</a:t>
            </a:r>
            <a:r>
              <a:rPr lang="en-US" sz="1600" dirty="0" smtClean="0">
                <a:sym typeface="Symbol"/>
              </a:rPr>
              <a:t>)</a:t>
            </a:r>
            <a:r>
              <a:rPr lang="en-US" sz="1600" dirty="0" smtClean="0"/>
              <a:t> : the change in the tune caused by the different focal lengths for off-momentum particles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Path length changes (momentum compaction)</a:t>
            </a:r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87240" y="3520475"/>
          <a:ext cx="1651577" cy="64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2" name="Equation" r:id="rId3" imgW="1104840" imgH="431640" progId="Equation.3">
                  <p:embed/>
                </p:oleObj>
              </mc:Choice>
              <mc:Fallback>
                <p:oleObj name="Equation" r:id="rId3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40" y="3520475"/>
                        <a:ext cx="1651577" cy="645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2392410" y="4858227"/>
          <a:ext cx="38147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3" name="Equation" r:id="rId5" imgW="2552400" imgH="482400" progId="Equation.3">
                  <p:embed/>
                </p:oleObj>
              </mc:Choice>
              <mc:Fallback>
                <p:oleObj name="Equation" r:id="rId5" imgW="255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410" y="4858227"/>
                        <a:ext cx="3814762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4483100" y="331470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4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1470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3708400" y="5809989"/>
          <a:ext cx="10826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5" name="Equation" r:id="rId9" imgW="723600" imgH="419040" progId="Equation.DSMT4">
                  <p:embed/>
                </p:oleObj>
              </mc:Choice>
              <mc:Fallback>
                <p:oleObj name="Equation" r:id="rId9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09989"/>
                        <a:ext cx="10826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4976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573808" cy="441325"/>
          </a:xfrm>
        </p:spPr>
        <p:txBody>
          <a:bodyPr/>
          <a:lstStyle/>
          <a:p>
            <a:r>
              <a:rPr lang="en-US" sz="2400" dirty="0" smtClean="0"/>
              <a:t>Equations of </a:t>
            </a:r>
            <a:r>
              <a:rPr lang="en-US" sz="2400" dirty="0" smtClean="0"/>
              <a:t>Motion (redoing the steps we skipped)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03" y="560917"/>
            <a:ext cx="8251825" cy="556684"/>
          </a:xfrm>
        </p:spPr>
        <p:txBody>
          <a:bodyPr/>
          <a:lstStyle/>
          <a:p>
            <a:r>
              <a:rPr lang="en-US" sz="1600" dirty="0" smtClean="0"/>
              <a:t>General equation of motion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2000" dirty="0" smtClean="0"/>
          </a:p>
          <a:p>
            <a:r>
              <a:rPr lang="en-US" sz="1600" dirty="0" smtClean="0"/>
              <a:t>For the moment, we will consider motion in the horizontal (</a:t>
            </a:r>
            <a:r>
              <a:rPr lang="en-US" sz="1600" i="1" dirty="0" smtClean="0"/>
              <a:t>x</a:t>
            </a:r>
            <a:r>
              <a:rPr lang="en-US" sz="1600" dirty="0" smtClean="0"/>
              <a:t>) plane, with a reference trajectory established by the dipole fields. 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Solving in this coordinate system, we have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674254" y="3389746"/>
            <a:ext cx="4858327" cy="1108364"/>
          </a:xfrm>
          <a:prstGeom prst="arc">
            <a:avLst>
              <a:gd name="adj1" fmla="val 5547893"/>
              <a:gd name="adj2" fmla="val 1322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20436" y="3463637"/>
            <a:ext cx="360219" cy="175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85274" y="3315855"/>
            <a:ext cx="13853" cy="327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76038" y="3482110"/>
            <a:ext cx="411017" cy="152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47411" y="3273281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7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11" y="3273281"/>
                        <a:ext cx="127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1041111" y="3146281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8" name="Equation" r:id="rId5" imgW="139680" imgH="203040" progId="Equation.3">
                  <p:embed/>
                </p:oleObj>
              </mc:Choice>
              <mc:Fallback>
                <p:oleObj name="Equation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111" y="3146281"/>
                        <a:ext cx="139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496724" y="336853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9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724" y="336853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417061" y="858405"/>
          <a:ext cx="6154737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0" name="Equation" r:id="rId9" imgW="4381200" imgH="1143000" progId="Equation.3">
                  <p:embed/>
                </p:oleObj>
              </mc:Choice>
              <mc:Fallback>
                <p:oleObj name="Equation" r:id="rId9" imgW="4381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061" y="858405"/>
                        <a:ext cx="6154737" cy="160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rc 21"/>
          <p:cNvSpPr/>
          <p:nvPr/>
        </p:nvSpPr>
        <p:spPr>
          <a:xfrm flipH="1">
            <a:off x="6068291" y="3408219"/>
            <a:ext cx="2096654" cy="8127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142182" y="3398982"/>
            <a:ext cx="1089892" cy="812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454" name="Object 6"/>
          <p:cNvGraphicFramePr>
            <a:graphicFrameLocks noChangeAspect="1"/>
          </p:cNvGraphicFramePr>
          <p:nvPr/>
        </p:nvGraphicFramePr>
        <p:xfrm>
          <a:off x="6470217" y="3936711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1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217" y="3936711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 flipV="1">
            <a:off x="6548582" y="3251200"/>
            <a:ext cx="734294" cy="10021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160655" y="3713018"/>
            <a:ext cx="1108363" cy="54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6666202" y="3186401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2" name="Equation" r:id="rId13" imgW="583920" imgH="177480" progId="Equation.3">
                  <p:embed/>
                </p:oleObj>
              </mc:Choice>
              <mc:Fallback>
                <p:oleObj name="Equation" r:id="rId13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202" y="3186401"/>
                        <a:ext cx="584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6578600" y="3582699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3" name="Equation" r:id="rId15" imgW="241200" imgH="177480" progId="Equation.3">
                  <p:embed/>
                </p:oleObj>
              </mc:Choice>
              <mc:Fallback>
                <p:oleObj name="Equation" r:id="rId15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582699"/>
                        <a:ext cx="241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592290" y="3408219"/>
            <a:ext cx="14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n-lt"/>
              </a:rPr>
              <a:t>Reference trajectory</a:t>
            </a: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 flipV="1">
            <a:off x="7185891" y="3454400"/>
            <a:ext cx="406399" cy="80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11963" y="3246582"/>
            <a:ext cx="14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+mn-lt"/>
              </a:rPr>
              <a:t>Particle trajectory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169891" y="3260436"/>
            <a:ext cx="387927" cy="110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52836" y="3352800"/>
            <a:ext cx="170873" cy="2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457" name="Object 9"/>
          <p:cNvGraphicFramePr>
            <a:graphicFrameLocks noChangeAspect="1"/>
          </p:cNvGraphicFramePr>
          <p:nvPr/>
        </p:nvGraphicFramePr>
        <p:xfrm>
          <a:off x="1322676" y="5037786"/>
          <a:ext cx="6620597" cy="150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4" name="Equation" r:id="rId17" imgW="4140000" imgH="939600" progId="Equation.DSMT4">
                  <p:embed/>
                </p:oleObj>
              </mc:Choice>
              <mc:Fallback>
                <p:oleObj name="Equation" r:id="rId17" imgW="414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76" y="5037786"/>
                        <a:ext cx="6620597" cy="1501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28817"/>
              </p:ext>
            </p:extLst>
          </p:nvPr>
        </p:nvGraphicFramePr>
        <p:xfrm>
          <a:off x="6502400" y="4064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5" name="Equation" r:id="rId19" imgW="114300" imgH="165100" progId="Equation.DSMT4">
                  <p:embed/>
                </p:oleObj>
              </mc:Choice>
              <mc:Fallback>
                <p:oleObj name="Equation" r:id="rId1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2400" y="4064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21948"/>
              </p:ext>
            </p:extLst>
          </p:nvPr>
        </p:nvGraphicFramePr>
        <p:xfrm>
          <a:off x="7467190" y="4188336"/>
          <a:ext cx="849261" cy="78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6" name="Equation" r:id="rId21" imgW="495300" imgH="457200" progId="Equation.DSMT4">
                  <p:embed/>
                </p:oleObj>
              </mc:Choice>
              <mc:Fallback>
                <p:oleObj name="Equation" r:id="rId21" imgW="495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67190" y="4188336"/>
                        <a:ext cx="849261" cy="78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55724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75" y="0"/>
            <a:ext cx="8262937" cy="441325"/>
          </a:xfrm>
        </p:spPr>
        <p:txBody>
          <a:bodyPr/>
          <a:lstStyle/>
          <a:p>
            <a:r>
              <a:rPr lang="en-US" dirty="0" smtClean="0"/>
              <a:t>Equations of Motion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560916"/>
            <a:ext cx="8251825" cy="593630"/>
          </a:xfrm>
        </p:spPr>
        <p:txBody>
          <a:bodyPr/>
          <a:lstStyle/>
          <a:p>
            <a:r>
              <a:rPr lang="en-US" sz="1800" dirty="0" smtClean="0"/>
              <a:t>Equating the </a:t>
            </a:r>
            <a:r>
              <a:rPr lang="en-US" sz="1800" i="1" dirty="0" smtClean="0"/>
              <a:t>x</a:t>
            </a:r>
            <a:r>
              <a:rPr lang="en-US" sz="1800" dirty="0" smtClean="0"/>
              <a:t> terms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Re-express in terms of path length </a:t>
            </a:r>
            <a:r>
              <a:rPr lang="en-US" sz="1800" i="1" dirty="0" smtClean="0"/>
              <a:t>s</a:t>
            </a:r>
            <a:r>
              <a:rPr lang="en-US" sz="1800" dirty="0" smtClean="0"/>
              <a:t>. Use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Rewrite equation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62498" name="Object 2"/>
          <p:cNvGraphicFramePr>
            <a:graphicFrameLocks noChangeAspect="1"/>
          </p:cNvGraphicFramePr>
          <p:nvPr/>
        </p:nvGraphicFramePr>
        <p:xfrm>
          <a:off x="805584" y="904875"/>
          <a:ext cx="2973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0" name="Equation" r:id="rId3" imgW="1866600" imgH="1295280" progId="Equation.3">
                  <p:embed/>
                </p:oleObj>
              </mc:Choice>
              <mc:Fallback>
                <p:oleObj name="Equation" r:id="rId3" imgW="18666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84" y="904875"/>
                        <a:ext cx="2973388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315855" y="665018"/>
            <a:ext cx="5948219" cy="2992582"/>
            <a:chOff x="2586182" y="683491"/>
            <a:chExt cx="5948219" cy="2992582"/>
          </a:xfrm>
        </p:grpSpPr>
        <p:sp>
          <p:nvSpPr>
            <p:cNvPr id="8" name="Arc 7"/>
            <p:cNvSpPr/>
            <p:nvPr/>
          </p:nvSpPr>
          <p:spPr>
            <a:xfrm>
              <a:off x="3084945" y="1413163"/>
              <a:ext cx="1810327" cy="185651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2586182" y="979055"/>
              <a:ext cx="2761671" cy="2697018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962400" y="1597891"/>
              <a:ext cx="535709" cy="738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71636" y="1616365"/>
              <a:ext cx="1163782" cy="72043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229677" y="1889990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51" name="Equation" r:id="rId5" imgW="241200" imgH="177480" progId="Equation.3">
                    <p:embed/>
                  </p:oleObj>
                </mc:Choice>
                <mc:Fallback>
                  <p:oleObj name="Equation" r:id="rId5" imgW="241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677" y="1889990"/>
                          <a:ext cx="241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0" name="Object 4"/>
            <p:cNvGraphicFramePr>
              <a:graphicFrameLocks noChangeAspect="1"/>
            </p:cNvGraphicFramePr>
            <p:nvPr/>
          </p:nvGraphicFramePr>
          <p:xfrm>
            <a:off x="4066309" y="1855211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52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309" y="1855211"/>
                          <a:ext cx="1524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1" name="Object 5"/>
            <p:cNvGraphicFramePr>
              <a:graphicFrameLocks noChangeAspect="1"/>
            </p:cNvGraphicFramePr>
            <p:nvPr/>
          </p:nvGraphicFramePr>
          <p:xfrm>
            <a:off x="4607647" y="1961573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53" name="Equation" r:id="rId9" imgW="114120" imgH="126720" progId="Equation.3">
                    <p:embed/>
                  </p:oleObj>
                </mc:Choice>
                <mc:Fallback>
                  <p:oleObj name="Equation" r:id="rId9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647" y="1961573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Connector 19"/>
            <p:cNvCxnSpPr/>
            <p:nvPr/>
          </p:nvCxnSpPr>
          <p:spPr>
            <a:xfrm flipV="1">
              <a:off x="4505542" y="1229736"/>
              <a:ext cx="260855" cy="34730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2502" name="Object 6"/>
            <p:cNvGraphicFramePr>
              <a:graphicFrameLocks noChangeAspect="1"/>
            </p:cNvGraphicFramePr>
            <p:nvPr/>
          </p:nvGraphicFramePr>
          <p:xfrm>
            <a:off x="4618759" y="1531361"/>
            <a:ext cx="2032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54" name="Equation" r:id="rId11" imgW="203040" imgH="177480" progId="Equation.3">
                    <p:embed/>
                  </p:oleObj>
                </mc:Choice>
                <mc:Fallback>
                  <p:oleObj name="Equation" r:id="rId11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759" y="1531361"/>
                          <a:ext cx="2032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ight Brace 22"/>
            <p:cNvSpPr/>
            <p:nvPr/>
          </p:nvSpPr>
          <p:spPr>
            <a:xfrm rot="18831047">
              <a:off x="4980007" y="1043391"/>
              <a:ext cx="171450" cy="513286"/>
            </a:xfrm>
            <a:prstGeom prst="rightBrace">
              <a:avLst>
                <a:gd name="adj1" fmla="val 8333"/>
                <a:gd name="adj2" fmla="val 518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62503" name="Object 7"/>
            <p:cNvGraphicFramePr>
              <a:graphicFrameLocks noChangeAspect="1"/>
            </p:cNvGraphicFramePr>
            <p:nvPr/>
          </p:nvGraphicFramePr>
          <p:xfrm>
            <a:off x="5007698" y="994785"/>
            <a:ext cx="711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55" name="Equation" r:id="rId13" imgW="711000" imgH="228600" progId="Equation.3">
                    <p:embed/>
                  </p:oleObj>
                </mc:Choice>
                <mc:Fallback>
                  <p:oleObj name="Equation" r:id="rId13" imgW="71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698" y="994785"/>
                          <a:ext cx="7112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4" name="Object 8"/>
            <p:cNvGraphicFramePr>
              <a:graphicFrameLocks noChangeAspect="1"/>
            </p:cNvGraphicFramePr>
            <p:nvPr/>
          </p:nvGraphicFramePr>
          <p:xfrm>
            <a:off x="5696095" y="1567873"/>
            <a:ext cx="1603375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56" name="Equation" r:id="rId15" imgW="838080" imgH="393480" progId="Equation.3">
                    <p:embed/>
                  </p:oleObj>
                </mc:Choice>
                <mc:Fallback>
                  <p:oleObj name="Equation" r:id="rId15" imgW="838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6095" y="1567873"/>
                          <a:ext cx="1603375" cy="750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892801" y="849745"/>
              <a:ext cx="264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Note: </a:t>
              </a:r>
              <a:r>
                <a:rPr lang="en-US" sz="1200" i="1" dirty="0" smtClean="0">
                  <a:solidFill>
                    <a:srgbClr val="C00000"/>
                  </a:solidFill>
                  <a:latin typeface="+mn-lt"/>
                </a:rPr>
                <a:t>s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 measured along </a:t>
              </a:r>
              <a:r>
                <a:rPr lang="en-US" sz="1200" i="1" dirty="0" smtClean="0">
                  <a:solidFill>
                    <a:srgbClr val="C00000"/>
                  </a:solidFill>
                  <a:latin typeface="+mn-lt"/>
                </a:rPr>
                <a:t>nominal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 trajectory, </a:t>
              </a:r>
              <a:r>
                <a:rPr lang="en-US" sz="1200" i="1" dirty="0" err="1" smtClean="0">
                  <a:solidFill>
                    <a:srgbClr val="C00000"/>
                  </a:solidFill>
                  <a:latin typeface="+mn-lt"/>
                </a:rPr>
                <a:t>v</a:t>
              </a:r>
              <a:r>
                <a:rPr lang="en-US" sz="1200" i="1" baseline="-25000" dirty="0" err="1" smtClean="0">
                  <a:solidFill>
                    <a:srgbClr val="C00000"/>
                  </a:solidFill>
                  <a:latin typeface="+mn-lt"/>
                </a:rPr>
                <a:t>s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 measured along </a:t>
              </a:r>
              <a:r>
                <a:rPr lang="en-US" sz="1200" i="1" dirty="0" smtClean="0">
                  <a:solidFill>
                    <a:srgbClr val="C00000"/>
                  </a:solidFill>
                  <a:latin typeface="+mn-lt"/>
                </a:rPr>
                <a:t>actual 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trajectory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48365" y="683491"/>
              <a:ext cx="4729018" cy="171796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2505" name="Object 9"/>
          <p:cNvGraphicFramePr>
            <a:graphicFrameLocks noChangeAspect="1"/>
          </p:cNvGraphicFramePr>
          <p:nvPr/>
        </p:nvGraphicFramePr>
        <p:xfrm>
          <a:off x="1764432" y="3382395"/>
          <a:ext cx="6040294" cy="79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7" name="Equation" r:id="rId17" imgW="3555720" imgH="469800" progId="Equation.3">
                  <p:embed/>
                </p:oleObj>
              </mc:Choice>
              <mc:Fallback>
                <p:oleObj name="Equation" r:id="rId17" imgW="3555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432" y="3382395"/>
                        <a:ext cx="6040294" cy="795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34843"/>
              </p:ext>
            </p:extLst>
          </p:nvPr>
        </p:nvGraphicFramePr>
        <p:xfrm>
          <a:off x="1190625" y="4260850"/>
          <a:ext cx="69977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8" name="Equation" r:id="rId19" imgW="4826000" imgH="1600200" progId="Equation.DSMT4">
                  <p:embed/>
                </p:oleObj>
              </mc:Choice>
              <mc:Fallback>
                <p:oleObj name="Equation" r:id="rId19" imgW="4826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260850"/>
                        <a:ext cx="69977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028700" y="5516563"/>
          <a:ext cx="1155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9" name="Equation" r:id="rId21" imgW="1155600" imgH="203040" progId="Equation.3">
                  <p:embed/>
                </p:oleObj>
              </mc:Choice>
              <mc:Fallback>
                <p:oleObj name="Equation" r:id="rId21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516563"/>
                        <a:ext cx="1155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Object 12"/>
          <p:cNvGraphicFramePr>
            <a:graphicFrameLocks noChangeAspect="1"/>
          </p:cNvGraphicFramePr>
          <p:nvPr/>
        </p:nvGraphicFramePr>
        <p:xfrm>
          <a:off x="1149350" y="6149975"/>
          <a:ext cx="977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60" name="Equation" r:id="rId23" imgW="977760" imgH="203040" progId="Equation.DSMT4">
                  <p:embed/>
                </p:oleObj>
              </mc:Choice>
              <mc:Fallback>
                <p:oleObj name="Equation" r:id="rId23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6149975"/>
                        <a:ext cx="977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3592945" y="5791052"/>
            <a:ext cx="4608946" cy="729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396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off-momentum Particle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523978"/>
          </a:xfrm>
        </p:spPr>
        <p:txBody>
          <a:bodyPr/>
          <a:lstStyle/>
          <a:p>
            <a:r>
              <a:rPr lang="en-US" sz="1600" dirty="0" smtClean="0"/>
              <a:t>To treat off-momentum particles, we start with our </a:t>
            </a:r>
            <a:r>
              <a:rPr lang="en-US" sz="1600" dirty="0" smtClean="0"/>
              <a:t>original these original equations of motion.</a:t>
            </a:r>
            <a:endParaRPr lang="en-US" sz="16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600" dirty="0" smtClean="0"/>
              <a:t>The rigidity shown is for the nominal momentu</a:t>
            </a:r>
            <a:r>
              <a:rPr lang="en-US" sz="1600" dirty="0" smtClean="0"/>
              <a:t>m, but I can correct the equation for the true momentum by substituting the “true” rigidity</a:t>
            </a:r>
            <a:endParaRPr lang="en-US" sz="16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1600" dirty="0" smtClean="0"/>
              <a:t>If we substitute that into the equation, and keep only the lowest order terms, we have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0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If we then also keep only the lowest order terms in the fields, we have</a:t>
            </a:r>
          </a:p>
          <a:p>
            <a:endParaRPr lang="en-US" sz="1600" dirty="0"/>
          </a:p>
          <a:p>
            <a:r>
              <a:rPr lang="en-US" sz="1600" dirty="0" smtClean="0"/>
              <a:t>If we take only the first order terms in the rest of the equation, as we did before, the only change is that extra term on the RHS.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363899"/>
              </p:ext>
            </p:extLst>
          </p:nvPr>
        </p:nvGraphicFramePr>
        <p:xfrm>
          <a:off x="1970703" y="2993564"/>
          <a:ext cx="56642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6" name="Equation" r:id="rId3" imgW="4216400" imgH="1016000" progId="Equation.DSMT4">
                  <p:embed/>
                </p:oleObj>
              </mc:Choice>
              <mc:Fallback>
                <p:oleObj name="Equation" r:id="rId3" imgW="4216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703" y="2993564"/>
                        <a:ext cx="5664200" cy="1360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980589"/>
              </p:ext>
            </p:extLst>
          </p:nvPr>
        </p:nvGraphicFramePr>
        <p:xfrm>
          <a:off x="1810365" y="5700559"/>
          <a:ext cx="56673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7" name="Equation" r:id="rId5" imgW="3657600" imgH="508000" progId="Equation.DSMT4">
                  <p:embed/>
                </p:oleObj>
              </mc:Choice>
              <mc:Fallback>
                <p:oleObj name="Equation" r:id="rId5" imgW="3657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365" y="5700559"/>
                        <a:ext cx="56673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52987"/>
              </p:ext>
            </p:extLst>
          </p:nvPr>
        </p:nvGraphicFramePr>
        <p:xfrm>
          <a:off x="2426108" y="1020096"/>
          <a:ext cx="3843184" cy="6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8" name="Equation" r:id="rId7" imgW="2997200" imgH="508000" progId="Equation.DSMT4">
                  <p:embed/>
                </p:oleObj>
              </mc:Choice>
              <mc:Fallback>
                <p:oleObj name="Equation" r:id="rId7" imgW="29972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6108" y="1020096"/>
                        <a:ext cx="3843184" cy="65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74576"/>
              </p:ext>
            </p:extLst>
          </p:nvPr>
        </p:nvGraphicFramePr>
        <p:xfrm>
          <a:off x="1844725" y="2064774"/>
          <a:ext cx="5978559" cy="8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9" name="Equation" r:id="rId9" imgW="4495800" imgH="673100" progId="Equation.DSMT4">
                  <p:embed/>
                </p:oleObj>
              </mc:Choice>
              <mc:Fallback>
                <p:oleObj name="Equation" r:id="rId9" imgW="44958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4725" y="2064774"/>
                        <a:ext cx="5978559" cy="895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87094"/>
              </p:ext>
            </p:extLst>
          </p:nvPr>
        </p:nvGraphicFramePr>
        <p:xfrm>
          <a:off x="2623985" y="4753283"/>
          <a:ext cx="3783370" cy="41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0" name="Equation" r:id="rId11" imgW="2070100" imgH="228600" progId="Equation.DSMT4">
                  <p:embed/>
                </p:oleObj>
              </mc:Choice>
              <mc:Fallback>
                <p:oleObj name="Equation" r:id="rId11" imgW="2070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3985" y="4753283"/>
                        <a:ext cx="3783370" cy="417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728839" y="5669934"/>
            <a:ext cx="5940322" cy="8930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5064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85258"/>
            <a:ext cx="8251825" cy="579017"/>
          </a:xfrm>
        </p:spPr>
        <p:txBody>
          <a:bodyPr/>
          <a:lstStyle/>
          <a:p>
            <a:r>
              <a:rPr lang="en-US" sz="1800" dirty="0" smtClean="0"/>
              <a:t>This is a second order differential inhomogeneous differential equation, so the solution is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d(s) is the solution particular solution of the differential equation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solve this piecewise, for </a:t>
            </a:r>
            <a:r>
              <a:rPr lang="en-US" sz="1800" i="1" dirty="0" smtClean="0"/>
              <a:t>K </a:t>
            </a:r>
            <a:r>
              <a:rPr lang="en-US" sz="1800" dirty="0" smtClean="0"/>
              <a:t>constant and find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400386" name="Object 2"/>
          <p:cNvGraphicFramePr>
            <a:graphicFrameLocks noChangeAspect="1"/>
          </p:cNvGraphicFramePr>
          <p:nvPr/>
        </p:nvGraphicFramePr>
        <p:xfrm>
          <a:off x="2373266" y="531709"/>
          <a:ext cx="4177660" cy="95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74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266" y="531709"/>
                        <a:ext cx="4177660" cy="95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/>
        </p:nvGraphicFramePr>
        <p:xfrm>
          <a:off x="3343701" y="1817854"/>
          <a:ext cx="1481849" cy="76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75" name="Equation" r:id="rId5" imgW="812520" imgH="419040" progId="Equation.3">
                  <p:embed/>
                </p:oleObj>
              </mc:Choice>
              <mc:Fallback>
                <p:oleObj name="Equation" r:id="rId5" imgW="812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701" y="1817854"/>
                        <a:ext cx="1481849" cy="76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ChangeAspect="1"/>
          </p:cNvGraphicFramePr>
          <p:nvPr/>
        </p:nvGraphicFramePr>
        <p:xfrm>
          <a:off x="2743201" y="2940289"/>
          <a:ext cx="3330053" cy="235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76" name="Equation" r:id="rId7" imgW="2260440" imgH="1600200" progId="Equation.3">
                  <p:embed/>
                </p:oleObj>
              </mc:Choice>
              <mc:Fallback>
                <p:oleObj name="Equation" r:id="rId7" imgW="226044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940289"/>
                        <a:ext cx="3330053" cy="2354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2391486" y="5483556"/>
          <a:ext cx="3938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77" name="Equation" r:id="rId9" imgW="2158920" imgH="457200" progId="Equation.DSMT4">
                  <p:embed/>
                </p:oleObj>
              </mc:Choice>
              <mc:Fallback>
                <p:oleObj name="Equation" r:id="rId9" imgW="2158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486" y="5483556"/>
                        <a:ext cx="39385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7351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the solution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express this in matrix form 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95406"/>
              </p:ext>
            </p:extLst>
          </p:nvPr>
        </p:nvGraphicFramePr>
        <p:xfrm>
          <a:off x="2430621" y="1285515"/>
          <a:ext cx="4177660" cy="95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3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621" y="1285515"/>
                        <a:ext cx="4177660" cy="95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342968" y="1253613"/>
            <a:ext cx="2195871" cy="10651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20645" y="2605548"/>
            <a:ext cx="221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Solution to the on-momentum case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44452" y="2392516"/>
            <a:ext cx="196645" cy="1884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25691" y="1250336"/>
            <a:ext cx="1019278" cy="10651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30335" y="2520335"/>
            <a:ext cx="221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Off-momentum correction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141885" y="2397432"/>
            <a:ext cx="158954" cy="25727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7707"/>
              </p:ext>
            </p:extLst>
          </p:nvPr>
        </p:nvGraphicFramePr>
        <p:xfrm>
          <a:off x="1926508" y="4321890"/>
          <a:ext cx="6020972" cy="194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4" name="Equation" r:id="rId5" imgW="2514600" imgH="812800" progId="Equation.DSMT4">
                  <p:embed/>
                </p:oleObj>
              </mc:Choice>
              <mc:Fallback>
                <p:oleObj name="Equation" r:id="rId5" imgW="25146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6508" y="4321890"/>
                        <a:ext cx="6020972" cy="194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3842774" y="4547419"/>
            <a:ext cx="1622323" cy="10078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1186" y="3819832"/>
            <a:ext cx="31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Usual transfer matrix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293033" y="4162323"/>
            <a:ext cx="237612" cy="2949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281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FODO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79017"/>
          </a:xfrm>
        </p:spPr>
        <p:txBody>
          <a:bodyPr/>
          <a:lstStyle/>
          <a:p>
            <a:r>
              <a:rPr lang="en-US" sz="1800" dirty="0" smtClean="0"/>
              <a:t>We look at our symmetric FODO cell, but assume that the drifts are bend magnets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For a thin lens </a:t>
            </a:r>
            <a:r>
              <a:rPr lang="en-US" sz="1800" i="1" dirty="0" smtClean="0"/>
              <a:t>d~d’~0</a:t>
            </a:r>
            <a:r>
              <a:rPr lang="en-US" sz="1800" dirty="0" smtClean="0"/>
              <a:t>.  For a pure bend magnet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Leading to the transfer Matrix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82794" y="1157084"/>
            <a:ext cx="3933755" cy="1595916"/>
            <a:chOff x="2470705" y="3392971"/>
            <a:chExt cx="3933755" cy="1595916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705110" y="3392971"/>
              <a:ext cx="147205" cy="1140624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019800" y="3429000"/>
              <a:ext cx="155864" cy="1140624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267236" y="3429000"/>
              <a:ext cx="381002" cy="1066800"/>
              <a:chOff x="4267" y="2160"/>
              <a:chExt cx="240" cy="481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TextBox 25"/>
            <p:cNvSpPr txBox="1"/>
            <p:nvPr/>
          </p:nvSpPr>
          <p:spPr>
            <a:xfrm>
              <a:off x="2470705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2f</a:t>
              </a:r>
              <a:endParaRPr lang="en-US" dirty="0"/>
            </a:p>
          </p:txBody>
        </p:sp>
        <p:sp>
          <p:nvSpPr>
            <p:cNvPr id="12" name="TextBox 26"/>
            <p:cNvSpPr txBox="1"/>
            <p:nvPr/>
          </p:nvSpPr>
          <p:spPr>
            <a:xfrm>
              <a:off x="4275740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-f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70113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6776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9"/>
            <p:cNvSpPr txBox="1"/>
            <p:nvPr/>
          </p:nvSpPr>
          <p:spPr>
            <a:xfrm>
              <a:off x="3739117" y="3955914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6" name="TextBox 30"/>
            <p:cNvSpPr txBox="1"/>
            <p:nvPr/>
          </p:nvSpPr>
          <p:spPr>
            <a:xfrm>
              <a:off x="4583897" y="3963959"/>
              <a:ext cx="737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715165" y="343327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72200" y="342900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/>
            <p:nvPr/>
          </p:nvSpPr>
          <p:spPr>
            <a:xfrm>
              <a:off x="5943600" y="4572000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2f</a:t>
              </a:r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848669" y="1228299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219435" y="1255594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62317" y="1228299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93392" y="1244221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64158" y="1271516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07040" y="1244221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2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976220"/>
              </p:ext>
            </p:extLst>
          </p:nvPr>
        </p:nvGraphicFramePr>
        <p:xfrm>
          <a:off x="510807" y="2974902"/>
          <a:ext cx="82597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9" name="Equation" r:id="rId3" imgW="4978400" imgH="1016000" progId="Equation.DSMT4">
                  <p:embed/>
                </p:oleObj>
              </mc:Choice>
              <mc:Fallback>
                <p:oleObj name="Equation" r:id="rId3" imgW="4978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07" y="2974902"/>
                        <a:ext cx="825976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12838"/>
              </p:ext>
            </p:extLst>
          </p:nvPr>
        </p:nvGraphicFramePr>
        <p:xfrm>
          <a:off x="7120811" y="2704698"/>
          <a:ext cx="699922" cy="25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00" name="Equation" r:id="rId5" imgW="444240" imgH="164880" progId="Equation.3">
                  <p:embed/>
                </p:oleObj>
              </mc:Choice>
              <mc:Fallback>
                <p:oleObj name="Equation" r:id="rId5" imgW="4442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811" y="2704698"/>
                        <a:ext cx="699922" cy="259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6450391" y="2862303"/>
            <a:ext cx="532844" cy="37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52004"/>
              </p:ext>
            </p:extLst>
          </p:nvPr>
        </p:nvGraphicFramePr>
        <p:xfrm>
          <a:off x="525083" y="4944805"/>
          <a:ext cx="8479525" cy="128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01" name="Equation" r:id="rId7" imgW="8394700" imgH="1270000" progId="Equation.DSMT4">
                  <p:embed/>
                </p:oleObj>
              </mc:Choice>
              <mc:Fallback>
                <p:oleObj name="Equation" r:id="rId7" imgW="8394700" imgH="12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83" y="4944805"/>
                        <a:ext cx="8479525" cy="12822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59503"/>
              </p:ext>
            </p:extLst>
          </p:nvPr>
        </p:nvGraphicFramePr>
        <p:xfrm>
          <a:off x="4054373" y="1360129"/>
          <a:ext cx="247240" cy="3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02" name="Equation" r:id="rId9" imgW="127000" imgH="165100" progId="Equation.DSMT4">
                  <p:embed/>
                </p:oleObj>
              </mc:Choice>
              <mc:Fallback>
                <p:oleObj name="Equation" r:id="rId9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4373" y="1360129"/>
                        <a:ext cx="247240" cy="3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3246"/>
              </p:ext>
            </p:extLst>
          </p:nvPr>
        </p:nvGraphicFramePr>
        <p:xfrm>
          <a:off x="5911031" y="1373239"/>
          <a:ext cx="247240" cy="3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03" name="Equation" r:id="rId11" imgW="127000" imgH="165100" progId="Equation.DSMT4">
                  <p:embed/>
                </p:oleObj>
              </mc:Choice>
              <mc:Fallback>
                <p:oleObj name="Equation" r:id="rId11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11031" y="1373239"/>
                        <a:ext cx="247240" cy="3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2735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Equilibrium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1284420"/>
          </a:xfrm>
        </p:spPr>
        <p:txBody>
          <a:bodyPr/>
          <a:lstStyle/>
          <a:p>
            <a:r>
              <a:rPr lang="en-US" dirty="0" smtClean="0"/>
              <a:t>We hypothesize that we will have a new equilibrium reference orbit for off-momentum particles, defined as a function of position by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expect this to have the periodicity of the lattice, so in general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81687"/>
              </p:ext>
            </p:extLst>
          </p:nvPr>
        </p:nvGraphicFramePr>
        <p:xfrm>
          <a:off x="2940664" y="1980177"/>
          <a:ext cx="2496995" cy="51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31" name="Equation" r:id="rId3" imgW="977900" imgH="203200" progId="Equation.DSMT4">
                  <p:embed/>
                </p:oleObj>
              </mc:Choice>
              <mc:Fallback>
                <p:oleObj name="Equation" r:id="rId3" imgW="977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664" y="1980177"/>
                        <a:ext cx="2496995" cy="51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16129" y="2720259"/>
            <a:ext cx="151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“Dispersion”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15" idx="1"/>
          </p:cNvCxnSpPr>
          <p:nvPr/>
        </p:nvCxnSpPr>
        <p:spPr>
          <a:xfrm flipH="1" flipV="1">
            <a:off x="1769810" y="5710906"/>
            <a:ext cx="644008" cy="4845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193328"/>
              </p:ext>
            </p:extLst>
          </p:nvPr>
        </p:nvGraphicFramePr>
        <p:xfrm>
          <a:off x="966839" y="4227919"/>
          <a:ext cx="7316840" cy="160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32" name="Equation" r:id="rId5" imgW="3708400" imgH="812800" progId="Equation.DSMT4">
                  <p:embed/>
                </p:oleObj>
              </mc:Choice>
              <mc:Fallback>
                <p:oleObj name="Equation" r:id="rId5" imgW="3708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839" y="4227919"/>
                        <a:ext cx="7316840" cy="160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13818" y="6010788"/>
            <a:ext cx="259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Can set </a:t>
            </a:r>
            <a:r>
              <a:rPr lang="en-US" sz="1800" dirty="0" smtClean="0">
                <a:solidFill>
                  <a:srgbClr val="C00000"/>
                </a:solidFill>
                <a:latin typeface="Symbol" charset="2"/>
                <a:cs typeface="Symbol" charset="2"/>
              </a:rPr>
              <a:t>d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to 1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44146" y="2479371"/>
            <a:ext cx="421144" cy="3146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5041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back to our original FODO cell (with bends)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must solve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4023"/>
              </p:ext>
            </p:extLst>
          </p:nvPr>
        </p:nvGraphicFramePr>
        <p:xfrm>
          <a:off x="1365762" y="4113161"/>
          <a:ext cx="6948740" cy="212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9" name="Equation" r:id="rId3" imgW="4152900" imgH="1270000" progId="Equation.DSMT4">
                  <p:embed/>
                </p:oleObj>
              </mc:Choice>
              <mc:Fallback>
                <p:oleObj name="Equation" r:id="rId3" imgW="4152900" imgH="12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762" y="4113161"/>
                        <a:ext cx="6948740" cy="21249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671" y="1264265"/>
            <a:ext cx="3949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3501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Lattice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60653"/>
          </a:xfrm>
        </p:spPr>
        <p:txBody>
          <a:bodyPr/>
          <a:lstStyle/>
          <a:p>
            <a:r>
              <a:rPr lang="en-US" sz="2000" dirty="0" smtClean="0"/>
              <a:t>We have already solved for the basic lattice functions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Y</a:t>
            </a:r>
            <a:r>
              <a:rPr lang="en-US" sz="2000" dirty="0" smtClean="0"/>
              <a:t>ou’ll </a:t>
            </a:r>
            <a:r>
              <a:rPr lang="en-US" sz="2000" dirty="0" smtClean="0"/>
              <a:t>solve in the </a:t>
            </a:r>
            <a:r>
              <a:rPr lang="en-US" sz="2000" dirty="0" smtClean="0"/>
              <a:t>homework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 will really simplify things if you invoke symmetry to show that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359645"/>
              </p:ext>
            </p:extLst>
          </p:nvPr>
        </p:nvGraphicFramePr>
        <p:xfrm>
          <a:off x="3253097" y="3627283"/>
          <a:ext cx="2600110" cy="142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7" name="Equation" r:id="rId3" imgW="1409700" imgH="774700" progId="Equation.DSMT4">
                  <p:embed/>
                </p:oleObj>
              </mc:Choice>
              <mc:Fallback>
                <p:oleObj name="Equation" r:id="rId3" imgW="14097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097" y="3627283"/>
                        <a:ext cx="2600110" cy="1428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43215"/>
              </p:ext>
            </p:extLst>
          </p:nvPr>
        </p:nvGraphicFramePr>
        <p:xfrm>
          <a:off x="3130755" y="1131273"/>
          <a:ext cx="2150267" cy="173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8" name="Equation" r:id="rId5" imgW="1320800" imgH="1066800" progId="Equation.DSMT4">
                  <p:embed/>
                </p:oleObj>
              </mc:Choice>
              <mc:Fallback>
                <p:oleObj name="Equation" r:id="rId5" imgW="13208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755" y="1131273"/>
                        <a:ext cx="2150267" cy="17364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2074"/>
              </p:ext>
            </p:extLst>
          </p:nvPr>
        </p:nvGraphicFramePr>
        <p:xfrm>
          <a:off x="3690631" y="5775480"/>
          <a:ext cx="2134982" cy="48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9" name="Equation" r:id="rId7" imgW="952500" imgH="215900" progId="Equation.DSMT4">
                  <p:embed/>
                </p:oleObj>
              </mc:Choice>
              <mc:Fallback>
                <p:oleObj name="Equation" r:id="rId7" imgW="952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631" y="5775480"/>
                        <a:ext cx="2134982" cy="4843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56733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Imperfections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until now, we have considered an ideal lattice, but real magnets aren’t perfect.</a:t>
            </a:r>
          </a:p>
          <a:p>
            <a:r>
              <a:rPr lang="en-US" dirty="0" smtClean="0"/>
              <a:t>We will consider two types of lattice imperfections:</a:t>
            </a:r>
          </a:p>
          <a:p>
            <a:pPr lvl="1"/>
            <a:r>
              <a:rPr lang="en-US" dirty="0" smtClean="0"/>
              <a:t>Dipole errors</a:t>
            </a:r>
          </a:p>
          <a:p>
            <a:pPr lvl="1"/>
            <a:r>
              <a:rPr lang="en-US" dirty="0" smtClean="0"/>
              <a:t>Quadrupole errors</a:t>
            </a:r>
          </a:p>
          <a:p>
            <a:r>
              <a:rPr lang="en-US" dirty="0" smtClean="0"/>
              <a:t>We will also discuss how to locally correct the position of the beam.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905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Dispersion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dispersion functions represent displacements, they will evolve like the position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Putting it all together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62368"/>
              </p:ext>
            </p:extLst>
          </p:nvPr>
        </p:nvGraphicFramePr>
        <p:xfrm>
          <a:off x="1768731" y="1512274"/>
          <a:ext cx="5843075" cy="166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1" name="Equation" r:id="rId3" imgW="2844800" imgH="812800" progId="Equation.DSMT4">
                  <p:embed/>
                </p:oleObj>
              </mc:Choice>
              <mc:Fallback>
                <p:oleObj name="Equation" r:id="rId3" imgW="2844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8731" y="1512274"/>
                        <a:ext cx="5843075" cy="166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8211" y="3734293"/>
            <a:ext cx="4547445" cy="282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94951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Compaction and Slip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783733"/>
          </a:xfrm>
        </p:spPr>
        <p:txBody>
          <a:bodyPr/>
          <a:lstStyle/>
          <a:p>
            <a:r>
              <a:rPr lang="en-US" sz="1800" dirty="0" smtClean="0"/>
              <a:t>In general, particles with a high momentum will travel a longer path length. 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slip factor is defined as the fractional </a:t>
            </a:r>
            <a:br>
              <a:rPr lang="en-US" sz="1800" dirty="0" smtClean="0"/>
            </a:br>
            <a:r>
              <a:rPr lang="en-US" sz="1800" dirty="0" smtClean="0"/>
              <a:t>change in the orbital period</a:t>
            </a:r>
          </a:p>
          <a:p>
            <a:r>
              <a:rPr lang="en-US" sz="1800" dirty="0" smtClean="0"/>
              <a:t>Note that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2590800" y="1371600"/>
            <a:ext cx="5464098" cy="5334000"/>
            <a:chOff x="3429000" y="2286000"/>
            <a:chExt cx="3200400" cy="3124200"/>
          </a:xfrm>
        </p:grpSpPr>
        <p:sp>
          <p:nvSpPr>
            <p:cNvPr id="11" name="Arc 10"/>
            <p:cNvSpPr/>
            <p:nvPr/>
          </p:nvSpPr>
          <p:spPr>
            <a:xfrm>
              <a:off x="3657600" y="2514600"/>
              <a:ext cx="2743200" cy="2743200"/>
            </a:xfrm>
            <a:prstGeom prst="arc">
              <a:avLst>
                <a:gd name="adj1" fmla="val 16200000"/>
                <a:gd name="adj2" fmla="val 187203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429000" y="2286000"/>
              <a:ext cx="3200400" cy="3124200"/>
            </a:xfrm>
            <a:prstGeom prst="arc">
              <a:avLst>
                <a:gd name="adj1" fmla="val 16200000"/>
                <a:gd name="adj2" fmla="val 18800002"/>
              </a:avLst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029200" y="2895600"/>
              <a:ext cx="9144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29200" y="2514600"/>
              <a:ext cx="0" cy="13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791200" y="3048000"/>
          <a:ext cx="304800" cy="39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69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304800" cy="39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/>
        </p:nvGraphicFramePr>
        <p:xfrm>
          <a:off x="7010400" y="2133600"/>
          <a:ext cx="762000" cy="32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0" name="Equation" r:id="rId5" imgW="495000" imgH="177480" progId="Equation.3">
                  <p:embed/>
                </p:oleObj>
              </mc:Choice>
              <mc:Fallback>
                <p:oleObj name="Equation" r:id="rId5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133600"/>
                        <a:ext cx="762000" cy="32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>
            <a:stCxn id="11" idx="2"/>
            <a:endCxn id="12" idx="2"/>
          </p:cNvCxnSpPr>
          <p:nvPr/>
        </p:nvCxnSpPr>
        <p:spPr>
          <a:xfrm flipV="1">
            <a:off x="6889981" y="2076842"/>
            <a:ext cx="283700" cy="28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5930900" y="1889125"/>
          <a:ext cx="177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1" name="Equation" r:id="rId7" imgW="88560" imgH="177480" progId="Equation.3">
                  <p:embed/>
                </p:oleObj>
              </mc:Choice>
              <mc:Fallback>
                <p:oleObj name="Equation" r:id="rId7" imgW="88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889125"/>
                        <a:ext cx="177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6400800" y="1066800"/>
          <a:ext cx="1371600" cy="65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2" name="Equation" r:id="rId9" imgW="1155600" imgH="457200" progId="Equation.3">
                  <p:embed/>
                </p:oleObj>
              </mc:Choice>
              <mc:Fallback>
                <p:oleObj name="Equation" r:id="rId9" imgW="115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0"/>
                        <a:ext cx="1371600" cy="656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1579374" y="1447800"/>
          <a:ext cx="247986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3" name="Equation" r:id="rId11" imgW="1942920" imgH="1676160" progId="Equation.3">
                  <p:embed/>
                </p:oleObj>
              </mc:Choice>
              <mc:Fallback>
                <p:oleObj name="Equation" r:id="rId11" imgW="194292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374" y="1447800"/>
                        <a:ext cx="2479864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6705600" y="3200400"/>
          <a:ext cx="2035175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4" name="Equation" r:id="rId13" imgW="1714320" imgH="2209680" progId="Equation.3">
                  <p:embed/>
                </p:oleObj>
              </mc:Choice>
              <mc:Fallback>
                <p:oleObj name="Equation" r:id="rId13" imgW="171432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200400"/>
                        <a:ext cx="2035175" cy="317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457200" y="5257800"/>
          <a:ext cx="59600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5" name="Equation" r:id="rId15" imgW="4178160" imgH="672840" progId="Equation.DSMT4">
                  <p:embed/>
                </p:oleObj>
              </mc:Choice>
              <mc:Fallback>
                <p:oleObj name="Equation" r:id="rId15" imgW="41781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596009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032" y="3383936"/>
            <a:ext cx="154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“momentum compaction”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81161" y="3744452"/>
            <a:ext cx="589936" cy="1310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7409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>
                <a:latin typeface="Symbol" charset="2"/>
                <a:cs typeface="Symbol" charset="2"/>
              </a:rPr>
              <a:t>g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In homework, you showed that for a simple FODO CELL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we assume they vary ~linearly between maxima, then for small μ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It follows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approximation generally works better than it should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1066800"/>
          <a:ext cx="51054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0" name="Equation" r:id="rId3" imgW="3403440" imgH="799920" progId="Equation.3">
                  <p:embed/>
                </p:oleObj>
              </mc:Choice>
              <mc:Fallback>
                <p:oleObj name="Equation" r:id="rId3" imgW="340344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66800"/>
                        <a:ext cx="51054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35960"/>
              </p:ext>
            </p:extLst>
          </p:nvPr>
        </p:nvGraphicFramePr>
        <p:xfrm>
          <a:off x="2590800" y="3403777"/>
          <a:ext cx="3137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1" name="Equation" r:id="rId5" imgW="1663560" imgH="444240" progId="Equation.3">
                  <p:embed/>
                </p:oleObj>
              </mc:Choice>
              <mc:Fallback>
                <p:oleObj name="Equation" r:id="rId5" imgW="1663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03777"/>
                        <a:ext cx="31372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2514600" y="4191000"/>
          <a:ext cx="33289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2" name="Equation" r:id="rId7" imgW="1765080" imgH="888840" progId="Equation.3">
                  <p:embed/>
                </p:oleObj>
              </mc:Choice>
              <mc:Fallback>
                <p:oleObj name="Equation" r:id="rId7" imgW="1765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332898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76658"/>
              </p:ext>
            </p:extLst>
          </p:nvPr>
        </p:nvGraphicFramePr>
        <p:xfrm>
          <a:off x="2319287" y="2422218"/>
          <a:ext cx="4186930" cy="80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3" name="Equation" r:id="rId9" imgW="2374900" imgH="457200" progId="Equation.DSMT4">
                  <p:embed/>
                </p:oleObj>
              </mc:Choice>
              <mc:Fallback>
                <p:oleObj name="Equation" r:id="rId9" imgW="2374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287" y="2422218"/>
                        <a:ext cx="4186930" cy="806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0547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81375"/>
          </a:xfrm>
        </p:spPr>
        <p:txBody>
          <a:bodyPr/>
          <a:lstStyle/>
          <a:p>
            <a:r>
              <a:rPr lang="en-US" sz="1800" dirty="0" smtClean="0"/>
              <a:t>In general, momentum changes will lead to </a:t>
            </a:r>
            <a:br>
              <a:rPr lang="en-US" sz="1800" dirty="0" smtClean="0"/>
            </a:br>
            <a:r>
              <a:rPr lang="en-US" sz="1800" dirty="0" smtClean="0"/>
              <a:t>a tune shift by changing the effective focal </a:t>
            </a:r>
            <a:br>
              <a:rPr lang="en-US" sz="1800" dirty="0" smtClean="0"/>
            </a:br>
            <a:r>
              <a:rPr lang="en-US" sz="1800" dirty="0" smtClean="0"/>
              <a:t>lengths of the magnets</a:t>
            </a:r>
          </a:p>
          <a:p>
            <a:r>
              <a:rPr lang="en-US" sz="1800" dirty="0" smtClean="0"/>
              <a:t>As we are passing trough a magnet, we can </a:t>
            </a:r>
            <a:br>
              <a:rPr lang="en-US" sz="1800" dirty="0" smtClean="0"/>
            </a:br>
            <a:r>
              <a:rPr lang="en-US" sz="1800" dirty="0" smtClean="0"/>
              <a:t>find the focal length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remember that our general equation of motion is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Clearly, a change in momentum will have the same effect on the entire focusing term, so we can write in general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This can be expressed in terms of lattice functions (after a lot of messy algebra) as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62600" y="304800"/>
          <a:ext cx="3124200" cy="185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99" name="Equation" r:id="rId3" imgW="2349360" imgH="1396800" progId="Equation.3">
                  <p:embed/>
                </p:oleObj>
              </mc:Choice>
              <mc:Fallback>
                <p:oleObj name="Equation" r:id="rId3" imgW="23493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"/>
                        <a:ext cx="3124200" cy="1857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Object 3"/>
          <p:cNvGraphicFramePr>
            <a:graphicFrameLocks noChangeAspect="1"/>
          </p:cNvGraphicFramePr>
          <p:nvPr/>
        </p:nvGraphicFramePr>
        <p:xfrm>
          <a:off x="3429000" y="2057400"/>
          <a:ext cx="1447800" cy="77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0" name="Equation" r:id="rId5" imgW="901440" imgH="482400" progId="Equation.3">
                  <p:embed/>
                </p:oleObj>
              </mc:Choice>
              <mc:Fallback>
                <p:oleObj name="Equation" r:id="rId5" imgW="901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447800" cy="774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2743200" y="3276600"/>
          <a:ext cx="3565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1" name="Equation" r:id="rId7" imgW="2222280" imgH="457200" progId="Equation.3">
                  <p:embed/>
                </p:oleObj>
              </mc:Choice>
              <mc:Fallback>
                <p:oleObj name="Equation" r:id="rId7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5655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59204"/>
              </p:ext>
            </p:extLst>
          </p:nvPr>
        </p:nvGraphicFramePr>
        <p:xfrm>
          <a:off x="3043154" y="4653055"/>
          <a:ext cx="23637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2" name="Equation" r:id="rId9" imgW="1473120" imgH="393480" progId="Equation.DSMT4">
                  <p:embed/>
                </p:oleObj>
              </mc:Choice>
              <mc:Fallback>
                <p:oleObj name="Equation" r:id="rId9" imgW="1473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154" y="4653055"/>
                        <a:ext cx="2363788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548244"/>
              </p:ext>
            </p:extLst>
          </p:nvPr>
        </p:nvGraphicFramePr>
        <p:xfrm>
          <a:off x="3043421" y="5676752"/>
          <a:ext cx="2627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3" name="Equation" r:id="rId11" imgW="1638000" imgH="393480" progId="Equation.DSMT4">
                  <p:embed/>
                </p:oleObj>
              </mc:Choice>
              <mc:Fallback>
                <p:oleObj name="Equation" r:id="rId11" imgW="1638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421" y="5676752"/>
                        <a:ext cx="2627312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35161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 and Sextupoles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24175"/>
          </a:xfrm>
        </p:spPr>
        <p:txBody>
          <a:bodyPr/>
          <a:lstStyle/>
          <a:p>
            <a:r>
              <a:rPr lang="en-US" sz="1800" dirty="0" smtClean="0"/>
              <a:t>we can write the field of a sextupole magnet as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we put a sextupole in a dispersive region</a:t>
            </a:r>
            <a:br>
              <a:rPr lang="en-US" sz="1800" dirty="0" smtClean="0"/>
            </a:br>
            <a:r>
              <a:rPr lang="en-US" sz="1800" dirty="0" smtClean="0"/>
              <a:t>then off momentum particles will see a </a:t>
            </a:r>
            <a:br>
              <a:rPr lang="en-US" sz="1800" dirty="0" smtClean="0"/>
            </a:br>
            <a:r>
              <a:rPr lang="en-US" sz="1800" dirty="0" smtClean="0"/>
              <a:t>gradient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which is effectively like a position</a:t>
            </a:r>
            <a:br>
              <a:rPr lang="en-US" sz="1800" dirty="0" smtClean="0"/>
            </a:br>
            <a:r>
              <a:rPr lang="en-US" sz="1800" dirty="0" smtClean="0"/>
              <a:t>dependent quadrupole, with a focal</a:t>
            </a:r>
            <a:br>
              <a:rPr lang="en-US" sz="1800" dirty="0" smtClean="0"/>
            </a:br>
            <a:r>
              <a:rPr lang="en-US" sz="1800" dirty="0" smtClean="0"/>
              <a:t>length given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we write down the tune-shift as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Note, this is only valid when the motion due to momentum is large compared to the particle spread (homework problem)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14600" y="990600"/>
          <a:ext cx="3873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9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38735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0600" y="1600200"/>
            <a:ext cx="4147740" cy="2346810"/>
            <a:chOff x="507754" y="3489978"/>
            <a:chExt cx="4147740" cy="234681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1813524" y="4526914"/>
              <a:ext cx="2073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36714" y="4795748"/>
              <a:ext cx="2073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120765" y="3643598"/>
              <a:ext cx="1459390" cy="1178777"/>
            </a:xfrm>
            <a:custGeom>
              <a:avLst/>
              <a:gdLst>
                <a:gd name="connsiteX0" fmla="*/ 0 w 1228725"/>
                <a:gd name="connsiteY0" fmla="*/ 0 h 871537"/>
                <a:gd name="connsiteX1" fmla="*/ 628650 w 1228725"/>
                <a:gd name="connsiteY1" fmla="*/ 866775 h 871537"/>
                <a:gd name="connsiteX2" fmla="*/ 1228725 w 1228725"/>
                <a:gd name="connsiteY2" fmla="*/ 28575 h 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871537">
                  <a:moveTo>
                    <a:pt x="0" y="0"/>
                  </a:moveTo>
                  <a:cubicBezTo>
                    <a:pt x="211931" y="431006"/>
                    <a:pt x="423863" y="862013"/>
                    <a:pt x="628650" y="866775"/>
                  </a:cubicBezTo>
                  <a:cubicBezTo>
                    <a:pt x="833437" y="871537"/>
                    <a:pt x="1031081" y="450056"/>
                    <a:pt x="1228725" y="2857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695369" y="4834153"/>
            <a:ext cx="209482" cy="230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90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369" y="4834153"/>
                          <a:ext cx="209482" cy="230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2850459" y="3489978"/>
            <a:ext cx="31115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91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59" y="3489978"/>
                          <a:ext cx="31115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2735244" y="4718938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7879471">
              <a:off x="3080889" y="4450103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754" y="5102988"/>
              <a:ext cx="1997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Nominal momentum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428004" y="4910963"/>
              <a:ext cx="230430" cy="192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95369" y="4142863"/>
              <a:ext cx="96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p=p</a:t>
              </a:r>
              <a:r>
                <a:rPr lang="en-US" sz="1400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Symbol" pitchFamily="18" charset="2"/>
                </a:rPr>
                <a:t>D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p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 flipV="1">
              <a:off x="3349725" y="4334888"/>
              <a:ext cx="345645" cy="192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80889" y="5102988"/>
              <a:ext cx="230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50459" y="5102988"/>
              <a:ext cx="34564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2845197" y="5141463"/>
            <a:ext cx="1270000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92" name="Equation" r:id="rId9" imgW="774360" imgH="419040" progId="Equation.3">
                    <p:embed/>
                  </p:oleObj>
                </mc:Choice>
                <mc:Fallback>
                  <p:oleObj name="Equation" r:id="rId9" imgW="7743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197" y="5141463"/>
                          <a:ext cx="1270000" cy="695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08916"/>
              </p:ext>
            </p:extLst>
          </p:nvPr>
        </p:nvGraphicFramePr>
        <p:xfrm>
          <a:off x="2524025" y="2290856"/>
          <a:ext cx="2087562" cy="66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3" name="Equation" r:id="rId11" imgW="1358640" imgH="431640" progId="Equation.3">
                  <p:embed/>
                </p:oleObj>
              </mc:Choice>
              <mc:Fallback>
                <p:oleObj name="Equation" r:id="rId11" imgW="1358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025" y="2290856"/>
                        <a:ext cx="2087562" cy="664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8681"/>
              </p:ext>
            </p:extLst>
          </p:nvPr>
        </p:nvGraphicFramePr>
        <p:xfrm>
          <a:off x="2438400" y="3733800"/>
          <a:ext cx="187166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4" name="Equation" r:id="rId13" imgW="1168400" imgH="444500" progId="Equation.DSMT4">
                  <p:embed/>
                </p:oleObj>
              </mc:Choice>
              <mc:Fallback>
                <p:oleObj name="Equation" r:id="rId13" imgW="1168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1871662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05775"/>
              </p:ext>
            </p:extLst>
          </p:nvPr>
        </p:nvGraphicFramePr>
        <p:xfrm>
          <a:off x="2386013" y="4699000"/>
          <a:ext cx="3378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5" name="Equation" r:id="rId15" imgW="2527300" imgH="901700" progId="Equation.DSMT4">
                  <p:embed/>
                </p:oleObj>
              </mc:Choice>
              <mc:Fallback>
                <p:oleObj name="Equation" r:id="rId15" imgW="25273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699000"/>
                        <a:ext cx="33782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24193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Orbit Distortion (“cusp”)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326187" cy="1378720"/>
          </a:xfrm>
        </p:spPr>
        <p:txBody>
          <a:bodyPr/>
          <a:lstStyle/>
          <a:p>
            <a:r>
              <a:rPr lang="en-US" sz="1800" dirty="0" smtClean="0"/>
              <a:t>We place a dipole at one point in a ring which bends </a:t>
            </a:r>
            <a:br>
              <a:rPr lang="en-US" sz="1800" dirty="0" smtClean="0"/>
            </a:br>
            <a:r>
              <a:rPr lang="en-US" sz="1800" dirty="0" smtClean="0"/>
              <a:t>the beam by an amount </a:t>
            </a:r>
            <a:r>
              <a:rPr lang="en-US" sz="1800" dirty="0" err="1" smtClean="0"/>
              <a:t>Θ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The new equilibrium orbit will be defined by a trajectory </a:t>
            </a:r>
            <a:br>
              <a:rPr lang="en-US" sz="1800" dirty="0" smtClean="0"/>
            </a:br>
            <a:r>
              <a:rPr lang="en-US" sz="1800" dirty="0" smtClean="0"/>
              <a:t>which goes once around the ring, through the dipole, and </a:t>
            </a:r>
            <a:br>
              <a:rPr lang="en-US" sz="1800" dirty="0" smtClean="0"/>
            </a:br>
            <a:r>
              <a:rPr lang="en-US" sz="1800" dirty="0" smtClean="0"/>
              <a:t>then returns to its exact initial conditions.   That is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we can express the transfer matrix for a complete revolution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121237" y="323271"/>
            <a:ext cx="1801092" cy="1801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93527" y="665018"/>
            <a:ext cx="92364" cy="157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937163" y="2196090"/>
          <a:ext cx="3057237" cy="114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2577960" imgH="965160" progId="Equation.3">
                  <p:embed/>
                </p:oleObj>
              </mc:Choice>
              <mc:Fallback>
                <p:oleObj name="Equation" r:id="rId3" imgW="2577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163" y="2196090"/>
                        <a:ext cx="3057237" cy="1143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7629670" y="5140037"/>
          <a:ext cx="13731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977760" imgH="927000" progId="Equation.3">
                  <p:embed/>
                </p:oleObj>
              </mc:Choice>
              <mc:Fallback>
                <p:oleObj name="Equation" r:id="rId5" imgW="9777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670" y="5140037"/>
                        <a:ext cx="1373187" cy="130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2" name="Object 6"/>
          <p:cNvGraphicFramePr>
            <a:graphicFrameLocks noChangeAspect="1"/>
          </p:cNvGraphicFramePr>
          <p:nvPr/>
        </p:nvGraphicFramePr>
        <p:xfrm>
          <a:off x="1012248" y="3706640"/>
          <a:ext cx="6940261" cy="27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5727600" imgH="2311200" progId="Equation.DSMT4">
                  <p:embed/>
                </p:oleObj>
              </mc:Choice>
              <mc:Fallback>
                <p:oleObj name="Equation" r:id="rId7" imgW="57276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48" y="3706640"/>
                        <a:ext cx="6940261" cy="279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09854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38545"/>
            <a:ext cx="8251825" cy="360219"/>
          </a:xfrm>
        </p:spPr>
        <p:txBody>
          <a:bodyPr/>
          <a:lstStyle/>
          <a:p>
            <a:r>
              <a:rPr lang="en-US" sz="1800" dirty="0" smtClean="0"/>
              <a:t>Plug this back in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now propagate this around the ring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45442" name="Object 2"/>
          <p:cNvGraphicFramePr>
            <a:graphicFrameLocks noChangeAspect="1"/>
          </p:cNvGraphicFramePr>
          <p:nvPr/>
        </p:nvGraphicFramePr>
        <p:xfrm>
          <a:off x="2614613" y="180975"/>
          <a:ext cx="564673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4" name="Equation" r:id="rId3" imgW="3682800" imgH="965160" progId="Equation.3">
                  <p:embed/>
                </p:oleObj>
              </mc:Choice>
              <mc:Fallback>
                <p:oleObj name="Equation" r:id="rId3" imgW="3682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80975"/>
                        <a:ext cx="5646737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68606"/>
              </p:ext>
            </p:extLst>
          </p:nvPr>
        </p:nvGraphicFramePr>
        <p:xfrm>
          <a:off x="455991" y="2368097"/>
          <a:ext cx="8506581" cy="281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5" name="Equation" r:id="rId5" imgW="8077200" imgH="2501900" progId="Equation.DSMT4">
                  <p:embed/>
                </p:oleObj>
              </mc:Choice>
              <mc:Fallback>
                <p:oleObj name="Equation" r:id="rId5" imgW="8077200" imgH="250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91" y="2368097"/>
                        <a:ext cx="8506581" cy="28148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4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7591" y="4113811"/>
            <a:ext cx="2072409" cy="22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077673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Quadrupole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10527"/>
          </a:xfrm>
        </p:spPr>
        <p:txBody>
          <a:bodyPr/>
          <a:lstStyle/>
          <a:p>
            <a:r>
              <a:rPr lang="en-US" sz="1800" dirty="0" smtClean="0"/>
              <a:t>We can express the matrix for a complete revolution at a point as</a:t>
            </a:r>
          </a:p>
          <a:p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1800" dirty="0" smtClean="0"/>
              <a:t>If we add focusing quad at this point, 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1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calculate the trace to find the new tune</a:t>
            </a:r>
          </a:p>
          <a:p>
            <a:endParaRPr lang="en-US" sz="1800" dirty="0" smtClean="0"/>
          </a:p>
          <a:p>
            <a:r>
              <a:rPr lang="en-US" sz="1800" dirty="0" smtClean="0"/>
              <a:t>For small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24962" name="Object 2"/>
          <p:cNvGraphicFramePr>
            <a:graphicFrameLocks noChangeAspect="1"/>
          </p:cNvGraphicFramePr>
          <p:nvPr/>
        </p:nvGraphicFramePr>
        <p:xfrm>
          <a:off x="1433015" y="1043838"/>
          <a:ext cx="6155140" cy="79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78" name="Equation" r:id="rId3" imgW="3530520" imgH="457200" progId="Equation.3">
                  <p:embed/>
                </p:oleObj>
              </mc:Choice>
              <mc:Fallback>
                <p:oleObj name="Equation" r:id="rId3" imgW="3530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015" y="1043838"/>
                        <a:ext cx="6155140" cy="79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1148331" y="2250337"/>
          <a:ext cx="6685483" cy="207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79" name="Equation" r:id="rId5" imgW="4660560" imgH="1447560" progId="Equation.3">
                  <p:embed/>
                </p:oleObj>
              </mc:Choice>
              <mc:Fallback>
                <p:oleObj name="Equation" r:id="rId5" imgW="466056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331" y="2250337"/>
                        <a:ext cx="6685483" cy="207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547838"/>
              </p:ext>
            </p:extLst>
          </p:nvPr>
        </p:nvGraphicFramePr>
        <p:xfrm>
          <a:off x="2078038" y="4545013"/>
          <a:ext cx="46450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80" name="Equation" r:id="rId7" imgW="3022600" imgH="419100" progId="Equation.DSMT4">
                  <p:embed/>
                </p:oleObj>
              </mc:Choice>
              <mc:Fallback>
                <p:oleObj name="Equation" r:id="rId7" imgW="3022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545013"/>
                        <a:ext cx="464502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/>
        </p:nvGraphicFramePr>
        <p:xfrm>
          <a:off x="1324639" y="5252921"/>
          <a:ext cx="6776674" cy="12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81" name="Equation" r:id="rId9" imgW="4559040" imgH="863280" progId="Equation.DSMT4">
                  <p:embed/>
                </p:oleObj>
              </mc:Choice>
              <mc:Fallback>
                <p:oleObj name="Equation" r:id="rId9" imgW="45590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639" y="5252921"/>
                        <a:ext cx="6776674" cy="1284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08607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Tune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15244"/>
          </a:xfrm>
        </p:spPr>
        <p:txBody>
          <a:bodyPr/>
          <a:lstStyle/>
          <a:p>
            <a:r>
              <a:rPr lang="en-US" sz="1800" dirty="0" smtClean="0"/>
              <a:t>The focal length associated with a local anomalous gradient is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the total tune shift is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09353" y="1084996"/>
          <a:ext cx="1912772" cy="83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2" name="Equation" r:id="rId3" imgW="1041120" imgH="457200" progId="Equation.3">
                  <p:embed/>
                </p:oleObj>
              </mc:Choice>
              <mc:Fallback>
                <p:oleObj name="Equation" r:id="rId3" imgW="1041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53" y="1084996"/>
                        <a:ext cx="1912772" cy="839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2843023" y="2605420"/>
          <a:ext cx="3267676" cy="91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3" name="Equation" r:id="rId5" imgW="1498320" imgH="419040" progId="Equation.DSMT4">
                  <p:embed/>
                </p:oleObj>
              </mc:Choice>
              <mc:Fallback>
                <p:oleObj name="Equation" r:id="rId5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023" y="2605420"/>
                        <a:ext cx="3267676" cy="915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4554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07098"/>
            <a:ext cx="8251825" cy="427375"/>
          </a:xfrm>
        </p:spPr>
        <p:txBody>
          <a:bodyPr/>
          <a:lstStyle/>
          <a:p>
            <a:r>
              <a:rPr lang="en-US" sz="1800" dirty="0" smtClean="0"/>
              <a:t>Recall our generic transfer matrix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If we use a dipole to introduce a small bend </a:t>
            </a:r>
            <a:r>
              <a:rPr lang="en-US" sz="1800" dirty="0" err="1" smtClean="0"/>
              <a:t>Θ</a:t>
            </a:r>
            <a:r>
              <a:rPr lang="en-US" sz="1800" dirty="0" smtClean="0"/>
              <a:t> at one point, it will in general propagate as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41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11788"/>
              </p:ext>
            </p:extLst>
          </p:nvPr>
        </p:nvGraphicFramePr>
        <p:xfrm>
          <a:off x="598488" y="920750"/>
          <a:ext cx="78247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2" name="Equation" r:id="rId3" imgW="5842000" imgH="1092200" progId="Equation.DSMT4">
                  <p:embed/>
                </p:oleObj>
              </mc:Choice>
              <mc:Fallback>
                <p:oleObj name="Equation" r:id="rId3" imgW="5842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920750"/>
                        <a:ext cx="7824787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7637"/>
              </p:ext>
            </p:extLst>
          </p:nvPr>
        </p:nvGraphicFramePr>
        <p:xfrm>
          <a:off x="654512" y="2971297"/>
          <a:ext cx="837406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3" name="Equation" r:id="rId5" imgW="6769100" imgH="1841500" progId="Equation.DSMT4">
                  <p:embed/>
                </p:oleObj>
              </mc:Choice>
              <mc:Fallback>
                <p:oleObj name="Equation" r:id="rId5" imgW="6769100" imgH="184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12" y="2971297"/>
                        <a:ext cx="8374063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108364" y="4461164"/>
            <a:ext cx="2235200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0473" y="4645891"/>
            <a:ext cx="33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 this one forever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45164" y="4655127"/>
            <a:ext cx="960581" cy="157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392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“Three Bump”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953848"/>
          </a:xfrm>
        </p:spPr>
        <p:txBody>
          <a:bodyPr/>
          <a:lstStyle/>
          <a:p>
            <a:r>
              <a:rPr lang="en-US" sz="1800" dirty="0" smtClean="0"/>
              <a:t>Consider a particle going down a beam line. By using a combination of three magnets, we can localize the beam motion to one area of the line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require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399" y="1985818"/>
            <a:ext cx="759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87418" y="1958109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11893" y="1972396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73468" y="1619971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133599" y="1634836"/>
            <a:ext cx="2660073" cy="3417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53708" y="1620982"/>
            <a:ext cx="2590800" cy="35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048163" y="163079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04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163" y="1630795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1" name="Object 3"/>
          <p:cNvGraphicFramePr>
            <a:graphicFrameLocks noChangeAspect="1"/>
          </p:cNvGraphicFramePr>
          <p:nvPr/>
        </p:nvGraphicFramePr>
        <p:xfrm>
          <a:off x="4707226" y="1331191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05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26" y="1331191"/>
                        <a:ext cx="1651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7348826" y="169472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06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826" y="1694729"/>
                        <a:ext cx="165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1936029" y="2078471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07" name="Equation" r:id="rId9" imgW="368280" imgH="215640" progId="Equation.3">
                  <p:embed/>
                </p:oleObj>
              </mc:Choice>
              <mc:Fallback>
                <p:oleObj name="Equation" r:id="rId9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029" y="2078471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4618614" y="1695883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08" name="Equation" r:id="rId11" imgW="406080" imgH="215640" progId="Equation.3">
                  <p:embed/>
                </p:oleObj>
              </mc:Choice>
              <mc:Fallback>
                <p:oleObj name="Equation" r:id="rId11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614" y="1695883"/>
                        <a:ext cx="406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7293263" y="205826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09" name="Equation" r:id="rId13" imgW="393480" imgH="228600" progId="Equation.3">
                  <p:embed/>
                </p:oleObj>
              </mc:Choice>
              <mc:Fallback>
                <p:oleObj name="Equation" r:id="rId13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63" y="205826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321338" y="1520104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10" name="Equation" r:id="rId15" imgW="228600" imgH="215640" progId="Equation.3">
                  <p:embed/>
                </p:oleObj>
              </mc:Choice>
              <mc:Fallback>
                <p:oleObj name="Equation" r:id="rId1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338" y="1520104"/>
                        <a:ext cx="2286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6016913" y="1545504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11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13" y="1545504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69654"/>
              </p:ext>
            </p:extLst>
          </p:nvPr>
        </p:nvGraphicFramePr>
        <p:xfrm>
          <a:off x="4346575" y="2014538"/>
          <a:ext cx="876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12" name="Equation" r:id="rId19" imgW="876300" imgH="203200" progId="Equation.DSMT4">
                  <p:embed/>
                </p:oleObj>
              </mc:Choice>
              <mc:Fallback>
                <p:oleObj name="Equation" r:id="rId19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014538"/>
                        <a:ext cx="876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397779"/>
              </p:ext>
            </p:extLst>
          </p:nvPr>
        </p:nvGraphicFramePr>
        <p:xfrm>
          <a:off x="946150" y="2770063"/>
          <a:ext cx="7424738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13" name="Equation" r:id="rId21" imgW="6400800" imgH="2743200" progId="Equation.DSMT4">
                  <p:embed/>
                </p:oleObj>
              </mc:Choice>
              <mc:Fallback>
                <p:oleObj name="Equation" r:id="rId21" imgW="6400800" imgH="274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770063"/>
                        <a:ext cx="7424738" cy="34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928952" y="3057237"/>
            <a:ext cx="1865048" cy="685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2147" y="5601853"/>
            <a:ext cx="1814944" cy="62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0" y="2604655"/>
            <a:ext cx="245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Local Bumps are an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extremely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powerful tool in beam tuning!!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3807" y="3760839"/>
            <a:ext cx="199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Cancel out angle from first two bends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5432323" y="4022449"/>
            <a:ext cx="401484" cy="169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8259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7" y="690226"/>
            <a:ext cx="7679642" cy="390430"/>
          </a:xfrm>
        </p:spPr>
        <p:txBody>
          <a:bodyPr/>
          <a:lstStyle/>
          <a:p>
            <a:r>
              <a:rPr lang="en-US" sz="1800" dirty="0" smtClean="0"/>
              <a:t>From Fermilab “</a:t>
            </a:r>
            <a:r>
              <a:rPr lang="en-US" sz="1800" dirty="0" err="1" smtClean="0"/>
              <a:t>Acnet</a:t>
            </a:r>
            <a:r>
              <a:rPr lang="en-US" sz="1800" dirty="0" smtClean="0"/>
              <a:t>” control system</a:t>
            </a:r>
          </a:p>
          <a:p>
            <a:pPr marL="230188" lvl="1" indent="-119063"/>
            <a:r>
              <a:rPr lang="en-US" sz="1400" dirty="0" smtClean="0"/>
              <a:t>The B:xxxx labels indicate</a:t>
            </a:r>
            <a:br>
              <a:rPr lang="en-US" sz="1400" dirty="0" smtClean="0"/>
            </a:br>
            <a:r>
              <a:rPr lang="en-US" sz="1400" dirty="0" smtClean="0"/>
              <a:t>individual trim magnet power</a:t>
            </a:r>
            <a:br>
              <a:rPr lang="en-US" sz="1400" dirty="0" smtClean="0"/>
            </a:br>
            <a:r>
              <a:rPr lang="en-US" sz="1400" dirty="0" smtClean="0"/>
              <a:t>supplies in the Fermilab</a:t>
            </a:r>
            <a:br>
              <a:rPr lang="en-US" sz="1400" dirty="0" smtClean="0"/>
            </a:br>
            <a:r>
              <a:rPr lang="en-US" sz="1400" dirty="0" smtClean="0"/>
              <a:t>Booster</a:t>
            </a:r>
          </a:p>
          <a:p>
            <a:pPr marL="230188" lvl="1" indent="-119063"/>
            <a:r>
              <a:rPr lang="en-US" sz="1400" dirty="0" smtClean="0"/>
              <a:t>Defining a “MULT: </a:t>
            </a:r>
            <a:r>
              <a:rPr lang="en-US" sz="1400" i="1" dirty="0" smtClean="0"/>
              <a:t>N</a:t>
            </a:r>
            <a:r>
              <a:rPr lang="en-US" sz="1400" dirty="0" smtClean="0"/>
              <a:t>” will</a:t>
            </a:r>
            <a:br>
              <a:rPr lang="en-US" sz="1400" dirty="0" smtClean="0"/>
            </a:br>
            <a:r>
              <a:rPr lang="en-US" sz="1400" dirty="0" smtClean="0"/>
              <a:t>group the </a:t>
            </a:r>
            <a:r>
              <a:rPr lang="en-US" sz="1400" i="1" dirty="0" smtClean="0"/>
              <a:t>N</a:t>
            </a:r>
            <a:r>
              <a:rPr lang="en-US" sz="1400" dirty="0" smtClean="0"/>
              <a:t> following </a:t>
            </a:r>
            <a:br>
              <a:rPr lang="en-US" sz="1400" dirty="0" smtClean="0"/>
            </a:br>
            <a:r>
              <a:rPr lang="en-US" sz="1400" dirty="0" smtClean="0"/>
              <a:t>magnet power supplies</a:t>
            </a:r>
          </a:p>
          <a:p>
            <a:pPr marL="230188" lvl="1" indent="-119063"/>
            <a:r>
              <a:rPr lang="en-US" sz="1400" dirty="0" smtClean="0"/>
              <a:t>Placing the mouse over </a:t>
            </a:r>
            <a:br>
              <a:rPr lang="en-US" sz="1400" dirty="0" smtClean="0"/>
            </a:br>
            <a:r>
              <a:rPr lang="en-US" sz="1400" dirty="0" smtClean="0"/>
              <a:t>them and turning a knob</a:t>
            </a:r>
            <a:br>
              <a:rPr lang="en-US" sz="1400" dirty="0" smtClean="0"/>
            </a:br>
            <a:r>
              <a:rPr lang="en-US" sz="1400" dirty="0" smtClean="0"/>
              <a:t>on the control panel</a:t>
            </a:r>
            <a:br>
              <a:rPr lang="en-US" sz="1400" dirty="0" smtClean="0"/>
            </a:br>
            <a:r>
              <a:rPr lang="en-US" sz="1400" dirty="0" smtClean="0"/>
              <a:t>will increment the</a:t>
            </a:r>
            <a:br>
              <a:rPr lang="en-US" sz="1400" dirty="0" smtClean="0"/>
            </a:br>
            <a:r>
              <a:rPr lang="en-US" sz="1400" dirty="0" smtClean="0"/>
              <a:t>individual currents according</a:t>
            </a:r>
            <a:br>
              <a:rPr lang="en-US" sz="1400" dirty="0" smtClean="0"/>
            </a:br>
            <a:r>
              <a:rPr lang="en-US" sz="1400" dirty="0" smtClean="0"/>
              <a:t>to the ratios shown in green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E. Prebys - Accelerator Fundamentals, Imperfections and Off-Momentum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2" cstate="print"/>
          <a:srcRect l="1193" t="15098" r="4793" b="29718"/>
          <a:stretch>
            <a:fillRect/>
          </a:stretch>
        </p:blipFill>
        <p:spPr bwMode="auto">
          <a:xfrm>
            <a:off x="3408218" y="1246909"/>
            <a:ext cx="5606472" cy="389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62036" y="2558473"/>
            <a:ext cx="5523346" cy="65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853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0000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5823</TotalTime>
  <Words>1483</Words>
  <Application>Microsoft Macintosh PowerPoint</Application>
  <PresentationFormat>On-screen Show (4:3)</PresentationFormat>
  <Paragraphs>323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Opulent</vt:lpstr>
      <vt:lpstr>Equation</vt:lpstr>
      <vt:lpstr>MathType 6.0 Equation</vt:lpstr>
      <vt:lpstr>Lattice Imperfections and  Off-momentum Particles </vt:lpstr>
      <vt:lpstr>Lattice Imperfections</vt:lpstr>
      <vt:lpstr>Closed Orbit Distortion (“cusp”)</vt:lpstr>
      <vt:lpstr>PowerPoint Presentation</vt:lpstr>
      <vt:lpstr>Quadrupole Errors</vt:lpstr>
      <vt:lpstr>Total Tune Shift</vt:lpstr>
      <vt:lpstr>Local Correction</vt:lpstr>
      <vt:lpstr>“Three Bump”</vt:lpstr>
      <vt:lpstr>Controls Example</vt:lpstr>
      <vt:lpstr>Off-Momentum Particles</vt:lpstr>
      <vt:lpstr>Equations of Motion (redoing the steps we skipped)</vt:lpstr>
      <vt:lpstr>Equations of Motion (cont’d)</vt:lpstr>
      <vt:lpstr>Treating off-momentum Particle Motion</vt:lpstr>
      <vt:lpstr>PowerPoint Presentation</vt:lpstr>
      <vt:lpstr>Matrix Representation</vt:lpstr>
      <vt:lpstr>Example: FODO Cell</vt:lpstr>
      <vt:lpstr>Solving for Equilibrium Orbit</vt:lpstr>
      <vt:lpstr>Solving for Dispersion</vt:lpstr>
      <vt:lpstr>Solving for Lattice Functions</vt:lpstr>
      <vt:lpstr>Evolution of Dispersion Functions</vt:lpstr>
      <vt:lpstr>Momentum Compaction and Slip Factor</vt:lpstr>
      <vt:lpstr>Transition g</vt:lpstr>
      <vt:lpstr>Chromaticity</vt:lpstr>
      <vt:lpstr>Chromaticity and Sextupoles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360</cp:revision>
  <dcterms:created xsi:type="dcterms:W3CDTF">2003-06-24T14:15:57Z</dcterms:created>
  <dcterms:modified xsi:type="dcterms:W3CDTF">2016-06-15T03:47:54Z</dcterms:modified>
</cp:coreProperties>
</file>