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72" r:id="rId18"/>
    <p:sldId id="275" r:id="rId19"/>
    <p:sldId id="276" r:id="rId20"/>
    <p:sldId id="277" r:id="rId21"/>
    <p:sldId id="273" r:id="rId22"/>
    <p:sldId id="274" r:id="rId23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5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6FF"/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7"/>
  </p:normalViewPr>
  <p:slideViewPr>
    <p:cSldViewPr snapToGrid="0">
      <p:cViewPr varScale="1">
        <p:scale>
          <a:sx n="120" d="100"/>
          <a:sy n="120" d="100"/>
        </p:scale>
        <p:origin x="-1008" y="-104"/>
      </p:cViewPr>
      <p:guideLst>
        <p:guide orient="horz" pos="42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emf"/><Relationship Id="rId8" Type="http://schemas.openxmlformats.org/officeDocument/2006/relationships/image" Target="../media/image22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199" y="6564063"/>
            <a:ext cx="3905767" cy="2225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" charset="2"/>
        <a:buChar char="u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" charset="2"/>
        <a:buChar char="§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Relationship Id="rId3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image" Target="../media/image10.wmf"/><Relationship Id="rId23" Type="http://schemas.openxmlformats.org/officeDocument/2006/relationships/oleObject" Target="../embeddings/oleObject15.bin"/><Relationship Id="rId24" Type="http://schemas.openxmlformats.org/officeDocument/2006/relationships/image" Target="../media/image11.wmf"/><Relationship Id="rId25" Type="http://schemas.openxmlformats.org/officeDocument/2006/relationships/oleObject" Target="../embeddings/oleObject16.bin"/><Relationship Id="rId26" Type="http://schemas.openxmlformats.org/officeDocument/2006/relationships/image" Target="../media/image12.wmf"/><Relationship Id="rId27" Type="http://schemas.openxmlformats.org/officeDocument/2006/relationships/oleObject" Target="../embeddings/oleObject17.bin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20" Type="http://schemas.openxmlformats.org/officeDocument/2006/relationships/image" Target="../media/image21.emf"/><Relationship Id="rId21" Type="http://schemas.openxmlformats.org/officeDocument/2006/relationships/oleObject" Target="../embeddings/oleObject31.bin"/><Relationship Id="rId22" Type="http://schemas.openxmlformats.org/officeDocument/2006/relationships/oleObject" Target="../embeddings/oleObject32.bin"/><Relationship Id="rId23" Type="http://schemas.openxmlformats.org/officeDocument/2006/relationships/image" Target="../media/image22.wmf"/><Relationship Id="rId24" Type="http://schemas.openxmlformats.org/officeDocument/2006/relationships/oleObject" Target="../embeddings/oleObject33.bin"/><Relationship Id="rId10" Type="http://schemas.openxmlformats.org/officeDocument/2006/relationships/oleObject" Target="../embeddings/oleObject25.bin"/><Relationship Id="rId11" Type="http://schemas.openxmlformats.org/officeDocument/2006/relationships/oleObject" Target="../embeddings/oleObject26.bin"/><Relationship Id="rId12" Type="http://schemas.openxmlformats.org/officeDocument/2006/relationships/image" Target="../media/image17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18.w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19.wmf"/><Relationship Id="rId17" Type="http://schemas.openxmlformats.org/officeDocument/2006/relationships/oleObject" Target="../embeddings/oleObject29.bin"/><Relationship Id="rId18" Type="http://schemas.openxmlformats.org/officeDocument/2006/relationships/image" Target="../media/image20.wmf"/><Relationship Id="rId1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22.bin"/><Relationship Id="rId8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Insertions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(Complete Version)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  <p:extLst>
      <p:ext uri="{BB962C8B-B14F-4D97-AF65-F5344CB8AC3E}">
        <p14:creationId xmlns:p14="http://schemas.microsoft.com/office/powerpoint/2010/main" val="104079718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290975"/>
          </a:xfrm>
        </p:spPr>
        <p:txBody>
          <a:bodyPr/>
          <a:lstStyle/>
          <a:p>
            <a:r>
              <a:rPr lang="en-US" sz="1800" dirty="0" smtClean="0"/>
              <a:t>Because the Collins Insertion has no bend magnets, it cannot generate dispersion if there is none there to begin with, so if we put a Collins Insertion inside of a dispersion suppressor, we match both dispersion and the lattice functions.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3429000" cy="39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62044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367175"/>
          </a:xfrm>
        </p:spPr>
        <p:txBody>
          <a:bodyPr/>
          <a:lstStyle/>
          <a:p>
            <a:r>
              <a:rPr lang="en-US" sz="1800" dirty="0" smtClean="0"/>
              <a:t>In a collider, we will want to focus the beam in both planes as small as possible.</a:t>
            </a:r>
          </a:p>
          <a:p>
            <a:r>
              <a:rPr lang="en-US" sz="1800" dirty="0" smtClean="0"/>
              <a:t>This can be done with a symmetric pair of focusing triplets, matched to the lattice functions (dispersion suppression is assumed)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in a drift, β evolves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dirty="0" smtClean="0"/>
              <a:t> is measured from the location of the waist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3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3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6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5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05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5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28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74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102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2133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Symmetric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62400" y="2438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4400" y="2438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4364568" y="3733800"/>
          <a:ext cx="14181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3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568" y="3733800"/>
                        <a:ext cx="141816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 flipV="1">
            <a:off x="4495800" y="30480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2743200" y="4419600"/>
          <a:ext cx="3606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4" name="Equation" r:id="rId5" imgW="2108160" imgH="444240" progId="Equation.DSMT4">
                  <p:embed/>
                </p:oleObj>
              </mc:Choice>
              <mc:Fallback>
                <p:oleObj name="Equation" r:id="rId5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36068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1085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Advance of a Low Beta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can calculate the phase advance of the insertion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L&gt;&gt;β*, this is about 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, which guarantees that all the lattice parameters will match except dispersion (and we’ve suppressed that).</a:t>
            </a:r>
          </a:p>
          <a:p>
            <a:r>
              <a:rPr lang="en-US" sz="1800" dirty="0" smtClean="0"/>
              <a:t>This means that each low beta insertion will increase the tune by about 1/2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1143000"/>
          <a:ext cx="507541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99" name="Equation" r:id="rId3" imgW="3035160" imgH="774360" progId="Equation.DSMT4">
                  <p:embed/>
                </p:oleObj>
              </mc:Choice>
              <mc:Fallback>
                <p:oleObj name="Equation" r:id="rId3" imgW="30351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5075419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49907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6837637" cy="463731"/>
          </a:xfrm>
        </p:spPr>
        <p:txBody>
          <a:bodyPr/>
          <a:lstStyle/>
          <a:p>
            <a:r>
              <a:rPr lang="en-US" dirty="0" smtClean="0"/>
              <a:t>Limits to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34"/>
          <p:cNvGrpSpPr/>
          <p:nvPr/>
        </p:nvGrpSpPr>
        <p:grpSpPr>
          <a:xfrm>
            <a:off x="616286" y="817461"/>
            <a:ext cx="2688349" cy="4262955"/>
            <a:chOff x="1153956" y="894271"/>
            <a:chExt cx="2688349" cy="4262955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 flipH="1">
            <a:off x="3304635" y="817460"/>
            <a:ext cx="2688336" cy="4262955"/>
            <a:chOff x="1153956" y="894271"/>
            <a:chExt cx="2688349" cy="4262955"/>
          </a:xfrm>
        </p:grpSpPr>
        <p:cxnSp>
          <p:nvCxnSpPr>
            <p:cNvPr id="37" name="Straight Connector 36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307575" y="5426060"/>
          <a:ext cx="2027784" cy="80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3" name="Equation" r:id="rId3" imgW="1117440" imgH="444240" progId="Equation.DSMT4">
                  <p:embed/>
                </p:oleObj>
              </mc:Choice>
              <mc:Fallback>
                <p:oleObj name="Equation" r:id="rId3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575" y="5426060"/>
                        <a:ext cx="2027784" cy="806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2"/>
          <p:cNvGrpSpPr/>
          <p:nvPr/>
        </p:nvGrpSpPr>
        <p:grpSpPr>
          <a:xfrm>
            <a:off x="2958992" y="894269"/>
            <a:ext cx="3033994" cy="4147745"/>
            <a:chOff x="2958992" y="894269"/>
            <a:chExt cx="3033994" cy="4147745"/>
          </a:xfrm>
        </p:grpSpPr>
        <p:cxnSp>
          <p:nvCxnSpPr>
            <p:cNvPr id="47" name="Straight Connector 46"/>
            <p:cNvCxnSpPr/>
            <p:nvPr/>
          </p:nvCxnSpPr>
          <p:spPr>
            <a:xfrm rot="16200000" flipH="1">
              <a:off x="1077145" y="2776116"/>
              <a:ext cx="4147743" cy="38404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576409" y="2968142"/>
              <a:ext cx="3878908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555739" y="2296053"/>
              <a:ext cx="2803565" cy="61448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207152" y="3678634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4303166" y="3851456"/>
              <a:ext cx="768100" cy="30724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783227" y="4024280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5109674" y="4005079"/>
              <a:ext cx="345643" cy="115212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5301696" y="3736244"/>
              <a:ext cx="499266" cy="268835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5474518" y="3870659"/>
              <a:ext cx="729697" cy="30723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2037270" y="5042010"/>
            <a:ext cx="1190556" cy="57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19850" y="5579680"/>
            <a:ext cx="334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ym typeface="Symbol"/>
              </a:rPr>
              <a:t> small </a:t>
            </a:r>
            <a:r>
              <a:rPr lang="en-US" sz="1600" dirty="0" smtClean="0"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ym typeface="Symbol"/>
              </a:rPr>
              <a:t>* means large β</a:t>
            </a:r>
            <a:br>
              <a:rPr lang="en-US" sz="1600" dirty="0" smtClean="0">
                <a:sym typeface="Symbol"/>
              </a:rPr>
            </a:br>
            <a:r>
              <a:rPr lang="en-US" sz="1600" dirty="0" smtClean="0">
                <a:sym typeface="Symbol"/>
              </a:rPr>
              <a:t>    (aperture) at focusing triplet</a:t>
            </a:r>
            <a:endParaRPr lang="en-US" sz="1600" dirty="0"/>
          </a:p>
        </p:txBody>
      </p:sp>
      <p:sp>
        <p:nvSpPr>
          <p:cNvPr id="71" name="Freeform 70"/>
          <p:cNvSpPr/>
          <p:nvPr/>
        </p:nvSpPr>
        <p:spPr>
          <a:xfrm>
            <a:off x="3713019" y="894271"/>
            <a:ext cx="4987520" cy="4915840"/>
          </a:xfrm>
          <a:custGeom>
            <a:avLst/>
            <a:gdLst>
              <a:gd name="connsiteX0" fmla="*/ 4590473 w 5138498"/>
              <a:gd name="connsiteY0" fmla="*/ 4405746 h 4405746"/>
              <a:gd name="connsiteX1" fmla="*/ 4867564 w 5138498"/>
              <a:gd name="connsiteY1" fmla="*/ 3722255 h 4405746"/>
              <a:gd name="connsiteX2" fmla="*/ 4738255 w 5138498"/>
              <a:gd name="connsiteY2" fmla="*/ 1958109 h 4405746"/>
              <a:gd name="connsiteX3" fmla="*/ 2466109 w 5138498"/>
              <a:gd name="connsiteY3" fmla="*/ 637309 h 4405746"/>
              <a:gd name="connsiteX4" fmla="*/ 0 w 5138498"/>
              <a:gd name="connsiteY4" fmla="*/ 0 h 4405746"/>
              <a:gd name="connsiteX0" fmla="*/ 4590473 w 5092316"/>
              <a:gd name="connsiteY0" fmla="*/ 4405746 h 4405746"/>
              <a:gd name="connsiteX1" fmla="*/ 4738255 w 5092316"/>
              <a:gd name="connsiteY1" fmla="*/ 1958109 h 4405746"/>
              <a:gd name="connsiteX2" fmla="*/ 2466109 w 5092316"/>
              <a:gd name="connsiteY2" fmla="*/ 637309 h 4405746"/>
              <a:gd name="connsiteX3" fmla="*/ 0 w 5092316"/>
              <a:gd name="connsiteY3" fmla="*/ 0 h 4405746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5027528"/>
              <a:gd name="connsiteY0" fmla="*/ 4819961 h 4819961"/>
              <a:gd name="connsiteX1" fmla="*/ 5012975 w 5027528"/>
              <a:gd name="connsiteY1" fmla="*/ 2598259 h 4819961"/>
              <a:gd name="connsiteX2" fmla="*/ 2466109 w 5027528"/>
              <a:gd name="connsiteY2" fmla="*/ 637309 h 4819961"/>
              <a:gd name="connsiteX3" fmla="*/ 0 w 5027528"/>
              <a:gd name="connsiteY3" fmla="*/ 0 h 4819961"/>
              <a:gd name="connsiteX0" fmla="*/ 2553426 w 5072480"/>
              <a:gd name="connsiteY0" fmla="*/ 4819961 h 4819961"/>
              <a:gd name="connsiteX1" fmla="*/ 5012975 w 5072480"/>
              <a:gd name="connsiteY1" fmla="*/ 2598259 h 4819961"/>
              <a:gd name="connsiteX2" fmla="*/ 2910457 w 5072480"/>
              <a:gd name="connsiteY2" fmla="*/ 753118 h 4819961"/>
              <a:gd name="connsiteX3" fmla="*/ 0 w 5072480"/>
              <a:gd name="connsiteY3" fmla="*/ 0 h 4819961"/>
              <a:gd name="connsiteX0" fmla="*/ 2553426 w 5151821"/>
              <a:gd name="connsiteY0" fmla="*/ 4819961 h 4819961"/>
              <a:gd name="connsiteX1" fmla="*/ 5092316 w 5151821"/>
              <a:gd name="connsiteY1" fmla="*/ 2861851 h 4819961"/>
              <a:gd name="connsiteX2" fmla="*/ 2910457 w 5151821"/>
              <a:gd name="connsiteY2" fmla="*/ 753118 h 4819961"/>
              <a:gd name="connsiteX3" fmla="*/ 0 w 5151821"/>
              <a:gd name="connsiteY3" fmla="*/ 0 h 481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821" h="4819961">
                <a:moveTo>
                  <a:pt x="2553426" y="4819961"/>
                </a:moveTo>
                <a:cubicBezTo>
                  <a:pt x="3408173" y="4619443"/>
                  <a:pt x="5032811" y="3539658"/>
                  <a:pt x="5092316" y="2861851"/>
                </a:cubicBezTo>
                <a:cubicBezTo>
                  <a:pt x="5151821" y="2184044"/>
                  <a:pt x="3759176" y="1230093"/>
                  <a:pt x="2910457" y="753118"/>
                </a:cubicBezTo>
                <a:cubicBezTo>
                  <a:pt x="2061738" y="276143"/>
                  <a:pt x="838200" y="155479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24260" y="5118820"/>
            <a:ext cx="683609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726420" y="3044950"/>
            <a:ext cx="445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37895" y="504201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7880" y="81746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b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9239" y="2315255"/>
            <a:ext cx="241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</a:rPr>
              <a:t>β</a:t>
            </a:r>
            <a:r>
              <a:rPr lang="en-US" sz="1600" dirty="0" smtClean="0">
                <a:solidFill>
                  <a:srgbClr val="FF0000"/>
                </a:solidFill>
              </a:rPr>
              <a:t> distortion of off-momentum particles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1/</a:t>
            </a:r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* </a:t>
            </a:r>
            <a:br>
              <a:rPr lang="en-US" sz="1600" dirty="0" smtClean="0">
                <a:solidFill>
                  <a:srgbClr val="FF0000"/>
                </a:solidFill>
                <a:sym typeface="Symbol"/>
              </a:rPr>
            </a:b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ffects collimation)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4552798" y="3256177"/>
            <a:ext cx="345645" cy="230430"/>
          </a:xfrm>
          <a:prstGeom prst="straightConnector1">
            <a:avLst/>
          </a:prstGeom>
          <a:ln>
            <a:solidFill>
              <a:srgbClr val="FF1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3071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 see that in general, a synchrotron will contain</a:t>
            </a:r>
          </a:p>
          <a:p>
            <a:pPr lvl="1"/>
            <a:r>
              <a:rPr lang="en-US" dirty="0" smtClean="0"/>
              <a:t>A series of identical FODO cells in most of the ring.</a:t>
            </a:r>
          </a:p>
          <a:p>
            <a:pPr lvl="1"/>
            <a:r>
              <a:rPr lang="en-US" dirty="0" smtClean="0"/>
              <a:t>Straight sections, with modified cells on either end.</a:t>
            </a:r>
          </a:p>
          <a:p>
            <a:pPr lvl="1"/>
            <a:r>
              <a:rPr lang="en-US" dirty="0" smtClean="0"/>
              <a:t>Dispersion suppression before and after these straight sections</a:t>
            </a:r>
          </a:p>
          <a:p>
            <a:r>
              <a:rPr lang="en-US" dirty="0" smtClean="0"/>
              <a:t>If it’s a collider, it will also contain</a:t>
            </a:r>
          </a:p>
          <a:p>
            <a:pPr lvl="1"/>
            <a:r>
              <a:rPr lang="en-US" dirty="0" smtClean="0"/>
              <a:t>One or more low beta insertions with dispersion suppression on either side.</a:t>
            </a:r>
          </a:p>
          <a:p>
            <a:pPr lvl="1"/>
            <a:r>
              <a:rPr lang="en-US" dirty="0" smtClean="0"/>
              <a:t>The beta function will be very large on either side of the low beta 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27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729316"/>
          </a:xfrm>
        </p:spPr>
        <p:txBody>
          <a:bodyPr/>
          <a:lstStyle/>
          <a:p>
            <a:r>
              <a:rPr lang="en-US" dirty="0" smtClean="0"/>
              <a:t>Recall the LHC layout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Superperiodicity</a:t>
            </a:r>
            <a:r>
              <a:rPr lang="en-US" dirty="0" smtClean="0"/>
              <a:t> of 8</a:t>
            </a:r>
          </a:p>
          <a:p>
            <a:pPr lvl="1"/>
            <a:r>
              <a:rPr lang="en-US" dirty="0" smtClean="0"/>
              <a:t>Need insertions for two low beta collision regions (ATLAS, CMS)</a:t>
            </a:r>
          </a:p>
          <a:p>
            <a:pPr lvl="1"/>
            <a:r>
              <a:rPr lang="en-US" dirty="0" smtClean="0"/>
              <a:t>Two higher beta collision regions (ALICE, </a:t>
            </a:r>
            <a:r>
              <a:rPr lang="en-US" dirty="0" err="1" smtClean="0"/>
              <a:t>LHCb</a:t>
            </a:r>
            <a:r>
              <a:rPr lang="en-US" dirty="0" smtClean="0"/>
              <a:t>), which double as injections points.</a:t>
            </a:r>
          </a:p>
          <a:p>
            <a:pPr lvl="1"/>
            <a:r>
              <a:rPr lang="en-US" dirty="0" smtClean="0"/>
              <a:t>Other straights for RF cavities, beam extraction,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11" r="4174" b="5080"/>
          <a:stretch/>
        </p:blipFill>
        <p:spPr bwMode="auto">
          <a:xfrm>
            <a:off x="2017128" y="1214737"/>
            <a:ext cx="4716821" cy="3412581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79995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 Optics (out of date)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1" y="747126"/>
            <a:ext cx="8232389" cy="292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6" y="3748085"/>
            <a:ext cx="8143218" cy="29194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4480" y="1531609"/>
            <a:ext cx="199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Low </a:t>
            </a:r>
            <a:r>
              <a:rPr lang="en-US" sz="1800" dirty="0" smtClean="0">
                <a:solidFill>
                  <a:srgbClr val="C00000"/>
                </a:solidFill>
                <a:latin typeface="Symbol" charset="2"/>
                <a:cs typeface="Symbol" charset="2"/>
              </a:rPr>
              <a:t>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collisions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94169" y="1979886"/>
            <a:ext cx="834244" cy="13697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01439" y="1908147"/>
            <a:ext cx="1030483" cy="14414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2766" y="1410063"/>
            <a:ext cx="23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Injection straights/higher </a:t>
            </a:r>
            <a:r>
              <a:rPr lang="en-US" sz="1800" dirty="0" smtClean="0">
                <a:solidFill>
                  <a:srgbClr val="C00000"/>
                </a:solidFill>
                <a:latin typeface="Symbol" charset="2"/>
                <a:cs typeface="Symbol" charset="2"/>
              </a:rPr>
              <a:t>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collisions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87821" y="2091955"/>
            <a:ext cx="1528540" cy="11983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66166" y="2097904"/>
            <a:ext cx="68223" cy="1052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56814" y="5105365"/>
            <a:ext cx="7184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4051" y="5593972"/>
            <a:ext cx="26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787305" y="5186027"/>
            <a:ext cx="591702" cy="4921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92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Line Issues </a:t>
            </a:r>
            <a:r>
              <a:rPr lang="en-US" dirty="0" smtClean="0">
                <a:solidFill>
                  <a:srgbClr val="FF0000"/>
                </a:solidFill>
              </a:rPr>
              <a:t>(not in original printout)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Beam lines are typically built in discrete sections:</a:t>
            </a:r>
          </a:p>
          <a:p>
            <a:pPr lvl="1"/>
            <a:r>
              <a:rPr lang="en-US" dirty="0" smtClean="0"/>
              <a:t>Matching (to a source, injection point, or extraction point)</a:t>
            </a:r>
          </a:p>
          <a:p>
            <a:pPr lvl="1"/>
            <a:r>
              <a:rPr lang="en-US" dirty="0" smtClean="0"/>
              <a:t>Transport:</a:t>
            </a:r>
          </a:p>
          <a:p>
            <a:pPr lvl="2"/>
            <a:r>
              <a:rPr lang="en-US" dirty="0" smtClean="0"/>
              <a:t>The FODO cells we’ve been talking about</a:t>
            </a:r>
          </a:p>
          <a:p>
            <a:pPr lvl="1"/>
            <a:r>
              <a:rPr lang="en-US" dirty="0" smtClean="0"/>
              <a:t>Bends</a:t>
            </a:r>
          </a:p>
          <a:p>
            <a:pPr lvl="2"/>
            <a:r>
              <a:rPr lang="en-US" dirty="0" smtClean="0"/>
              <a:t>Designed as “</a:t>
            </a:r>
            <a:r>
              <a:rPr lang="en-US" dirty="0" err="1" smtClean="0"/>
              <a:t>achromats</a:t>
            </a:r>
            <a:r>
              <a:rPr lang="en-US" dirty="0" smtClean="0"/>
              <a:t>” to suppress dispersion!</a:t>
            </a:r>
          </a:p>
          <a:p>
            <a:pPr lvl="1"/>
            <a:r>
              <a:rPr lang="en-US" dirty="0" smtClean="0"/>
              <a:t>Focus (or “waist”)</a:t>
            </a:r>
          </a:p>
          <a:p>
            <a:pPr lvl="2"/>
            <a:r>
              <a:rPr lang="en-US" dirty="0" smtClean="0"/>
              <a:t>Uses quad triplet to minimize beta in both planes</a:t>
            </a:r>
          </a:p>
          <a:p>
            <a:pPr lvl="1"/>
            <a:r>
              <a:rPr lang="en-US" dirty="0" smtClean="0"/>
              <a:t>Collimation sections</a:t>
            </a:r>
          </a:p>
          <a:p>
            <a:pPr lvl="2"/>
            <a:r>
              <a:rPr lang="en-US" dirty="0" smtClean="0"/>
              <a:t>90°apart in phase space to clean up 2D phase space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57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Focus Triplet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757093"/>
          </a:xfrm>
        </p:spPr>
        <p:txBody>
          <a:bodyPr/>
          <a:lstStyle/>
          <a:p>
            <a:r>
              <a:rPr lang="en-US" dirty="0" smtClean="0"/>
              <a:t>As we saw, our normal FODO cell has maxima in one plane where the minima are in the other.</a:t>
            </a:r>
          </a:p>
          <a:p>
            <a:r>
              <a:rPr lang="en-US" dirty="0" smtClean="0"/>
              <a:t>For targets or collisions, we want small beta functions in both planes.</a:t>
            </a:r>
          </a:p>
          <a:p>
            <a:r>
              <a:rPr lang="en-US" dirty="0" smtClean="0"/>
              <a:t>This optical problem can be solved with a triplet</a:t>
            </a:r>
          </a:p>
          <a:p>
            <a:pPr lvl="1"/>
            <a:r>
              <a:rPr lang="en-US" dirty="0" smtClean="0"/>
              <a:t>Middle quad ~twice the strength of outer quads (MAD problem for next week)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75" y="3604217"/>
            <a:ext cx="5247073" cy="2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8962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42715"/>
          </a:xfrm>
        </p:spPr>
        <p:txBody>
          <a:bodyPr/>
          <a:lstStyle/>
          <a:p>
            <a:r>
              <a:rPr lang="en-US" dirty="0" smtClean="0"/>
              <a:t>Any bend section will introduce dispersion. After the bend, it will propagate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will never go away unless we explicitly suppress it in the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18675"/>
              </p:ext>
            </p:extLst>
          </p:nvPr>
        </p:nvGraphicFramePr>
        <p:xfrm>
          <a:off x="2032000" y="1749425"/>
          <a:ext cx="539908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628900" imgH="812800" progId="Equation.DSMT4">
                  <p:embed/>
                </p:oleObj>
              </mc:Choice>
              <mc:Fallback>
                <p:oleObj name="Equation" r:id="rId3" imgW="26289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749425"/>
                        <a:ext cx="5399088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0753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2579188"/>
          </a:xfrm>
        </p:spPr>
        <p:txBody>
          <a:bodyPr/>
          <a:lstStyle/>
          <a:p>
            <a:r>
              <a:rPr lang="en-US" sz="2000" dirty="0" smtClean="0"/>
              <a:t>So far, we have talked about a synchrotron made out of identical FODO cells, with the space between the quads taken up by bend dipoles.</a:t>
            </a:r>
          </a:p>
          <a:p>
            <a:r>
              <a:rPr lang="en-US" sz="2000" dirty="0" smtClean="0"/>
              <a:t>The problem is that this is not particularly useful, because there’s no place to put beam in or take it out, and no way to collide beams.</a:t>
            </a:r>
          </a:p>
          <a:p>
            <a:r>
              <a:rPr lang="en-US" sz="2000" dirty="0" smtClean="0"/>
              <a:t>One solutions is to design a “straight” into every cell. Example: the Fermilab Booster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However, this is very wasteful of real estate.  It would not be practical for the LHC.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0" y="3445978"/>
            <a:ext cx="7679240" cy="169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3703" y="4120542"/>
            <a:ext cx="5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x24</a:t>
            </a:r>
          </a:p>
        </p:txBody>
      </p:sp>
    </p:spTree>
    <p:extLst>
      <p:ext uri="{BB962C8B-B14F-4D97-AF65-F5344CB8AC3E}">
        <p14:creationId xmlns:p14="http://schemas.microsoft.com/office/powerpoint/2010/main" val="6057860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328297">
            <a:off x="5419391" y="4980310"/>
            <a:ext cx="472222" cy="76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Achromats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821991"/>
          </a:xfrm>
        </p:spPr>
        <p:txBody>
          <a:bodyPr/>
          <a:lstStyle/>
          <a:p>
            <a:r>
              <a:rPr lang="en-US" sz="2000" dirty="0" smtClean="0"/>
              <a:t>There are generally two types of </a:t>
            </a:r>
            <a:r>
              <a:rPr lang="en-US" sz="2000" i="1" dirty="0" smtClean="0"/>
              <a:t>basic</a:t>
            </a:r>
            <a:r>
              <a:rPr lang="en-US" sz="2000" dirty="0" smtClean="0"/>
              <a:t> “</a:t>
            </a:r>
            <a:r>
              <a:rPr lang="en-US" sz="2000" dirty="0" err="1" smtClean="0"/>
              <a:t>achromats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“Dogleg”, with 360°of phase advance between to opposite sign dipoles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“Double bend”, with 180°of phase advance between two same sign dipoles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812020" y="1549199"/>
            <a:ext cx="472222" cy="767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61" y="2455263"/>
            <a:ext cx="472222" cy="7676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060578" y="1884162"/>
            <a:ext cx="2037427" cy="139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6900" y="1883039"/>
            <a:ext cx="2610686" cy="11176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91422" y="2958832"/>
            <a:ext cx="2653656" cy="1170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69050" y="3892808"/>
            <a:ext cx="472222" cy="76762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017608" y="4227771"/>
            <a:ext cx="2037427" cy="139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53930" y="4226648"/>
            <a:ext cx="2610686" cy="11176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48452" y="5314151"/>
            <a:ext cx="854568" cy="938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9104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Mu2e Proton Beam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05" y="3389078"/>
            <a:ext cx="4627458" cy="32619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1" y="714627"/>
            <a:ext cx="4070694" cy="26070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99258" y="2799969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”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achromat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19612" y="4933439"/>
            <a:ext cx="779646" cy="572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90147" y="3321701"/>
            <a:ext cx="77964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2057" y="5658050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smtClean="0">
                <a:solidFill>
                  <a:srgbClr val="C00000"/>
                </a:solidFill>
                <a:latin typeface="+mn-lt"/>
              </a:rPr>
              <a:t>matching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9022" y="2077438"/>
            <a:ext cx="17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w</a:t>
            </a:r>
            <a:r>
              <a:rPr lang="en-US" sz="1800" smtClean="0">
                <a:solidFill>
                  <a:srgbClr val="C00000"/>
                </a:solidFill>
                <a:latin typeface="+mn-lt"/>
              </a:rPr>
              <a:t>eird magnet requirement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31806" y="2723769"/>
            <a:ext cx="181120" cy="8568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3079" y="1569607"/>
            <a:ext cx="131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C00000"/>
                </a:solidFill>
                <a:latin typeface="+mn-lt"/>
              </a:rPr>
              <a:t>collimator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51570" y="1996826"/>
            <a:ext cx="115504" cy="25847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2364" y="1124075"/>
            <a:ext cx="131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02342" y="1548544"/>
            <a:ext cx="73516" cy="2571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12926" y="364933"/>
            <a:ext cx="216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smtClean="0">
                <a:solidFill>
                  <a:srgbClr val="C00000"/>
                </a:solidFill>
                <a:latin typeface="+mn-lt"/>
              </a:rPr>
              <a:t>Muon production target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401112" y="1078640"/>
            <a:ext cx="210014" cy="36143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Extras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195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G4beamline version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10789"/>
          </a:xfrm>
        </p:spPr>
        <p:txBody>
          <a:bodyPr/>
          <a:lstStyle/>
          <a:p>
            <a:r>
              <a:rPr lang="en-US" dirty="0" smtClean="0"/>
              <a:t>Converted from MAD file with (homebrew) Python 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Extras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t="13350" r="11451" b="9162"/>
          <a:stretch/>
        </p:blipFill>
        <p:spPr>
          <a:xfrm>
            <a:off x="962145" y="1164249"/>
            <a:ext cx="7331558" cy="5362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0716"/>
          <a:stretch/>
        </p:blipFill>
        <p:spPr>
          <a:xfrm>
            <a:off x="5946065" y="2235635"/>
            <a:ext cx="2992278" cy="16558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325740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891175"/>
          </a:xfrm>
        </p:spPr>
        <p:txBody>
          <a:bodyPr/>
          <a:lstStyle/>
          <a:p>
            <a:r>
              <a:rPr lang="en-US" dirty="0" smtClean="0"/>
              <a:t>Since putting a empty straight section in every period is not practical, we need to explicitly accommodate the following in our design:</a:t>
            </a:r>
          </a:p>
          <a:p>
            <a:pPr lvl="1"/>
            <a:r>
              <a:rPr lang="en-US" dirty="0" smtClean="0"/>
              <a:t>Locations for injection of extraction.</a:t>
            </a:r>
          </a:p>
          <a:p>
            <a:pPr lvl="1"/>
            <a:r>
              <a:rPr lang="en-US" dirty="0" smtClean="0"/>
              <a:t>“Straight” sections for RF, instrumentation, etc</a:t>
            </a:r>
          </a:p>
          <a:p>
            <a:pPr lvl="1"/>
            <a:r>
              <a:rPr lang="en-US" dirty="0" smtClean="0"/>
              <a:t>Low beta points for collisions</a:t>
            </a:r>
          </a:p>
          <a:p>
            <a:r>
              <a:rPr lang="en-US" dirty="0" smtClean="0"/>
              <a:t>Since we generally think of these as taking the place of things in our lattice, we call them “insertions”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4343400"/>
            <a:ext cx="1143000" cy="457200"/>
            <a:chOff x="914400" y="4343400"/>
            <a:chExt cx="1143000" cy="457200"/>
          </a:xfrm>
        </p:grpSpPr>
        <p:sp>
          <p:nvSpPr>
            <p:cNvPr id="9" name="Rectangle 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4343400"/>
            <a:ext cx="1143000" cy="457200"/>
            <a:chOff x="914400" y="4343400"/>
            <a:chExt cx="1143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71800" y="4343400"/>
            <a:ext cx="1143000" cy="457200"/>
            <a:chOff x="914400" y="4343400"/>
            <a:chExt cx="1143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4343400"/>
            <a:ext cx="1143000" cy="457200"/>
            <a:chOff x="914400" y="4343400"/>
            <a:chExt cx="1143000" cy="457200"/>
          </a:xfrm>
        </p:grpSpPr>
        <p:sp>
          <p:nvSpPr>
            <p:cNvPr id="19" name="Rectangle 1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9400" y="4343400"/>
            <a:ext cx="1143000" cy="457200"/>
            <a:chOff x="914400" y="4343400"/>
            <a:chExt cx="1143000" cy="457200"/>
          </a:xfrm>
        </p:grpSpPr>
        <p:sp>
          <p:nvSpPr>
            <p:cNvPr id="22" name="Rectangle 21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72400" y="4343400"/>
            <a:ext cx="1143000" cy="457200"/>
            <a:chOff x="914400" y="4343400"/>
            <a:chExt cx="1143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114800" y="43434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672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Insertion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000" y="541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Match lattice functions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054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91000" y="4953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8798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 and Beta Beating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86175"/>
          </a:xfrm>
        </p:spPr>
        <p:txBody>
          <a:bodyPr/>
          <a:lstStyle/>
          <a:p>
            <a:r>
              <a:rPr lang="en-US" sz="2000" dirty="0" smtClean="0"/>
              <a:t>Simply modifying a section of the lattice without matching will result in a distortion of the lattice functions around the ring (sometimes called “beta” beating)</a:t>
            </a:r>
          </a:p>
          <a:p>
            <a:r>
              <a:rPr lang="en-US" sz="2000" dirty="0" smtClean="0"/>
              <a:t>Here’s an example of increasing the drift space in one FODO cell from 5 to 7.5 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0930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16934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Collins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51825" cy="681375"/>
          </a:xfrm>
        </p:spPr>
        <p:txBody>
          <a:bodyPr/>
          <a:lstStyle/>
          <a:p>
            <a:r>
              <a:rPr lang="en-US" sz="1800" dirty="0" smtClean="0"/>
              <a:t>A Collins Insertion is a way of using two quads to put a straight section into a FODO lattice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is the usable straight region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1143000" y="2057400"/>
            <a:ext cx="2400300" cy="857250"/>
            <a:chOff x="685800" y="1600200"/>
            <a:chExt cx="3200400" cy="1143000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1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26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4953000" y="1981200"/>
            <a:ext cx="381000" cy="1066800"/>
            <a:chOff x="4267" y="2160"/>
            <a:chExt cx="240" cy="481"/>
          </a:xfrm>
        </p:grpSpPr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0"/>
          <p:cNvGrpSpPr>
            <a:grpSpLocks/>
          </p:cNvGrpSpPr>
          <p:nvPr/>
        </p:nvGrpSpPr>
        <p:grpSpPr bwMode="auto">
          <a:xfrm>
            <a:off x="4038600" y="1981200"/>
            <a:ext cx="304800" cy="1143000"/>
            <a:chOff x="3077" y="2111"/>
            <a:chExt cx="176" cy="481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5715000" y="2057400"/>
            <a:ext cx="2400300" cy="857250"/>
            <a:chOff x="685800" y="1600200"/>
            <a:chExt cx="3200400" cy="1143000"/>
          </a:xfrm>
        </p:grpSpPr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5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8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79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10287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7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1828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8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4765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9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276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0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56388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1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6400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2" name="Equation" r:id="rId10" imgW="152280" imgH="203040" progId="Equation.3">
                  <p:embed/>
                </p:oleObj>
              </mc:Choice>
              <mc:Fallback>
                <p:oleObj name="Equation" r:id="rId10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/>
        </p:nvGraphicFramePr>
        <p:xfrm>
          <a:off x="70104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3" name="Equation" r:id="rId11" imgW="266400" imgH="203040" progId="Equation.3">
                  <p:embed/>
                </p:oleObj>
              </mc:Choice>
              <mc:Fallback>
                <p:oleObj name="Equation" r:id="rId11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7848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4"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38100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290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436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4495800" y="20574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5" name="Equation" r:id="rId13" imgW="152280" imgH="215640" progId="Equation.3">
                  <p:embed/>
                </p:oleObj>
              </mc:Choice>
              <mc:Fallback>
                <p:oleObj name="Equation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/>
        </p:nvGraphicFramePr>
        <p:xfrm>
          <a:off x="3810000" y="1371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6" name="Equation" r:id="rId15" imgW="139680" imgH="215640" progId="Equation.3">
                  <p:embed/>
                </p:oleObj>
              </mc:Choice>
              <mc:Fallback>
                <p:oleObj name="Equation" r:id="rId15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>
            <a:off x="3810000" y="19050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Object 11"/>
          <p:cNvGraphicFramePr>
            <a:graphicFrameLocks noChangeAspect="1"/>
          </p:cNvGraphicFramePr>
          <p:nvPr/>
        </p:nvGraphicFramePr>
        <p:xfrm>
          <a:off x="5181600" y="12954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7"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>
            <a:off x="5181600" y="1828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53" idx="1"/>
          </p:cNvCxnSpPr>
          <p:nvPr/>
        </p:nvCxnSpPr>
        <p:spPr>
          <a:xfrm>
            <a:off x="4343400" y="2514600"/>
            <a:ext cx="738188" cy="9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90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5626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3" name="Object 13"/>
          <p:cNvGraphicFramePr>
            <a:graphicFrameLocks noChangeAspect="1"/>
          </p:cNvGraphicFramePr>
          <p:nvPr/>
        </p:nvGraphicFramePr>
        <p:xfrm>
          <a:off x="34290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8" name="Equation" r:id="rId18" imgW="164880" imgH="393480" progId="Equation.3">
                  <p:embed/>
                </p:oleObj>
              </mc:Choice>
              <mc:Fallback>
                <p:oleObj name="Equation" r:id="rId18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56388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9" name="Equation" r:id="rId20" imgW="164880" imgH="393480" progId="Equation.3">
                  <p:embed/>
                </p:oleObj>
              </mc:Choice>
              <mc:Fallback>
                <p:oleObj name="Equation" r:id="rId20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Connector 122"/>
          <p:cNvCxnSpPr/>
          <p:nvPr/>
        </p:nvCxnSpPr>
        <p:spPr>
          <a:xfrm>
            <a:off x="19812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981200" y="36576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5" name="Object 15"/>
          <p:cNvGraphicFramePr>
            <a:graphicFrameLocks noChangeAspect="1"/>
          </p:cNvGraphicFramePr>
          <p:nvPr/>
        </p:nvGraphicFramePr>
        <p:xfrm>
          <a:off x="2463800" y="38100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0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81000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/>
          <p:cNvGraphicFramePr>
            <a:graphicFrameLocks noChangeAspect="1"/>
          </p:cNvGraphicFramePr>
          <p:nvPr/>
        </p:nvGraphicFramePr>
        <p:xfrm>
          <a:off x="4051300" y="44831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1" name="Equation" r:id="rId23" imgW="660240" imgH="228600" progId="Equation.3">
                  <p:embed/>
                </p:oleObj>
              </mc:Choice>
              <mc:Fallback>
                <p:oleObj name="Equation" r:id="rId23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483100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 flipH="1" flipV="1">
            <a:off x="3886200" y="3962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257800" y="39624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7" name="Object 17"/>
          <p:cNvGraphicFramePr>
            <a:graphicFrameLocks noChangeAspect="1"/>
          </p:cNvGraphicFramePr>
          <p:nvPr/>
        </p:nvGraphicFramePr>
        <p:xfrm>
          <a:off x="4025900" y="32385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2" name="Equation" r:id="rId25" imgW="164880" imgH="164880" progId="Equation.3">
                  <p:embed/>
                </p:oleObj>
              </mc:Choice>
              <mc:Fallback>
                <p:oleObj name="Equation" r:id="rId25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3850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/>
          <p:cNvGraphicFramePr>
            <a:graphicFrameLocks noChangeAspect="1"/>
          </p:cNvGraphicFramePr>
          <p:nvPr/>
        </p:nvGraphicFramePr>
        <p:xfrm>
          <a:off x="4953000" y="327660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3" name="Equation" r:id="rId27" imgW="266400" imgH="164880" progId="Equation.DSMT4">
                  <p:embed/>
                </p:oleObj>
              </mc:Choice>
              <mc:Fallback>
                <p:oleObj name="Equation" r:id="rId27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533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73302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51825" cy="762000"/>
          </a:xfrm>
        </p:spPr>
        <p:txBody>
          <a:bodyPr/>
          <a:lstStyle/>
          <a:p>
            <a:r>
              <a:rPr lang="en-US" sz="1800" dirty="0" smtClean="0"/>
              <a:t>Require that the lattice functions at both ends of the insertion match the regular lattice functions at those point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μ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is a free parameter</a:t>
            </a:r>
          </a:p>
          <a:p>
            <a:r>
              <a:rPr lang="en-US" sz="1800" dirty="0" smtClean="0"/>
              <a:t>After a bit of algebra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Maximize 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with </a:t>
            </a:r>
            <a:r>
              <a:rPr lang="en-US" sz="1800" dirty="0" err="1" smtClean="0"/>
              <a:t>μ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/2, α max (which is why we locate it </a:t>
            </a:r>
            <a:r>
              <a:rPr lang="en-US" sz="1800" i="1" dirty="0" smtClean="0"/>
              <a:t>L/2 </a:t>
            </a:r>
            <a:r>
              <a:rPr lang="en-US" sz="1800" dirty="0" smtClean="0"/>
              <a:t>from quad)</a:t>
            </a:r>
          </a:p>
          <a:p>
            <a:r>
              <a:rPr lang="en-US" sz="1800" dirty="0" smtClean="0"/>
              <a:t>Works in both planes if α</a:t>
            </a:r>
            <a:r>
              <a:rPr lang="en-US" sz="1800" baseline="-25000" dirty="0" smtClean="0"/>
              <a:t>x</a:t>
            </a:r>
            <a:r>
              <a:rPr lang="en-US" sz="1800" dirty="0" smtClean="0"/>
              <a:t>=-α</a:t>
            </a:r>
            <a:r>
              <a:rPr lang="en-US" sz="1800" baseline="-25000" dirty="0" smtClean="0"/>
              <a:t>y</a:t>
            </a:r>
            <a:r>
              <a:rPr lang="en-US" sz="1800" dirty="0" smtClean="0"/>
              <a:t> (true for simple FODO)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35100" y="990600"/>
          <a:ext cx="604678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11" name="Equation" r:id="rId3" imgW="2895480" imgH="1041120" progId="Equation.3">
                  <p:embed/>
                </p:oleObj>
              </mc:Choice>
              <mc:Fallback>
                <p:oleObj name="Equation" r:id="rId3" imgW="28954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990600"/>
                        <a:ext cx="6046788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2286000" y="4038600"/>
          <a:ext cx="464026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12" name="Equation" r:id="rId5" imgW="2222280" imgH="596880" progId="Equation.DSMT4">
                  <p:embed/>
                </p:oleObj>
              </mc:Choice>
              <mc:Fallback>
                <p:oleObj name="Equation" r:id="rId5" imgW="2222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640262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266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The problem with the Collins insertion is that it does </a:t>
            </a:r>
            <a:r>
              <a:rPr lang="en-US" sz="1800" i="1" dirty="0" smtClean="0"/>
              <a:t>not</a:t>
            </a:r>
            <a:r>
              <a:rPr lang="en-US" sz="1800" dirty="0" smtClean="0"/>
              <a:t> match dispersion, so just sticking it in the lattice will lead to distortions in the dispersion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typically dealt with by suppressing the dispersion entirely in the region of the insertion.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9" y="1447800"/>
            <a:ext cx="3407278" cy="376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5029200" y="1905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Collins Insertion</a:t>
            </a:r>
          </a:p>
        </p:txBody>
      </p:sp>
    </p:spTree>
    <p:extLst>
      <p:ext uri="{BB962C8B-B14F-4D97-AF65-F5344CB8AC3E}">
        <p14:creationId xmlns:p14="http://schemas.microsoft.com/office/powerpoint/2010/main" val="32394445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33775"/>
          </a:xfrm>
        </p:spPr>
        <p:txBody>
          <a:bodyPr/>
          <a:lstStyle/>
          <a:p>
            <a:r>
              <a:rPr lang="en-US" sz="1800" dirty="0" smtClean="0"/>
              <a:t>On common technique is called the “missing magnet” scheme, in which the FODO cells on either side of the straight section are operated with two different bending dipoles and a half-strength quad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the dispersion matrix for a FODO half cell is (lecture 4)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981200" y="1905000"/>
            <a:ext cx="228600" cy="857250"/>
            <a:chOff x="3077" y="2111"/>
            <a:chExt cx="176" cy="481"/>
          </a:xfrm>
        </p:grpSpPr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238250" y="1905000"/>
            <a:ext cx="285750" cy="800100"/>
            <a:chOff x="4267" y="2160"/>
            <a:chExt cx="240" cy="481"/>
          </a:xfrm>
        </p:grpSpPr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3409950" y="1905000"/>
            <a:ext cx="228600" cy="857250"/>
            <a:chOff x="3077" y="2111"/>
            <a:chExt cx="176" cy="481"/>
          </a:xfrm>
        </p:grpSpPr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2667000" y="1905000"/>
            <a:ext cx="285750" cy="800100"/>
            <a:chOff x="4267" y="2160"/>
            <a:chExt cx="240" cy="481"/>
          </a:xfrm>
        </p:grpSpPr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16383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383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241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241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6705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135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6705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12395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45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19240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46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257175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47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33718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48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4800600" y="1905000"/>
            <a:ext cx="228600" cy="857250"/>
            <a:chOff x="3077" y="2111"/>
            <a:chExt cx="176" cy="481"/>
          </a:xfrm>
        </p:grpSpPr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53"/>
          <p:cNvGrpSpPr>
            <a:grpSpLocks/>
          </p:cNvGrpSpPr>
          <p:nvPr/>
        </p:nvGrpSpPr>
        <p:grpSpPr bwMode="auto">
          <a:xfrm>
            <a:off x="4057650" y="1905000"/>
            <a:ext cx="285750" cy="800100"/>
            <a:chOff x="4267" y="2160"/>
            <a:chExt cx="240" cy="481"/>
          </a:xfrm>
        </p:grpSpPr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>
            <a:off x="44577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20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77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50"/>
          <p:cNvGrpSpPr>
            <a:grpSpLocks/>
          </p:cNvGrpSpPr>
          <p:nvPr/>
        </p:nvGrpSpPr>
        <p:grpSpPr bwMode="auto">
          <a:xfrm>
            <a:off x="533400" y="1905000"/>
            <a:ext cx="228600" cy="857250"/>
            <a:chOff x="3077" y="2111"/>
            <a:chExt cx="176" cy="481"/>
          </a:xfrm>
        </p:grpSpPr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H="1">
            <a:off x="8763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906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763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3"/>
          <p:cNvGraphicFramePr>
            <a:graphicFrameLocks noChangeAspect="1"/>
          </p:cNvGraphicFramePr>
          <p:nvPr/>
        </p:nvGraphicFramePr>
        <p:xfrm>
          <a:off x="4762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49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Connector 87"/>
          <p:cNvCxnSpPr/>
          <p:nvPr/>
        </p:nvCxnSpPr>
        <p:spPr>
          <a:xfrm flipH="1">
            <a:off x="3733800" y="20574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48100" y="20002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3800" y="26860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3405" name="Object 13"/>
          <p:cNvGraphicFramePr>
            <a:graphicFrameLocks noChangeAspect="1"/>
          </p:cNvGraphicFramePr>
          <p:nvPr/>
        </p:nvGraphicFramePr>
        <p:xfrm>
          <a:off x="400050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0" name="Equation" r:id="rId10" imgW="266400" imgH="203040" progId="Equation.3">
                  <p:embed/>
                </p:oleObj>
              </mc:Choice>
              <mc:Fallback>
                <p:oleObj name="Equation" r:id="rId10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Object 14"/>
          <p:cNvGraphicFramePr>
            <a:graphicFrameLocks noChangeAspect="1"/>
          </p:cNvGraphicFramePr>
          <p:nvPr/>
        </p:nvGraphicFramePr>
        <p:xfrm>
          <a:off x="4724400" y="281940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1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5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/>
          <p:cNvGraphicFramePr>
            <a:graphicFrameLocks noChangeAspect="1"/>
          </p:cNvGraphicFramePr>
          <p:nvPr/>
        </p:nvGraphicFramePr>
        <p:xfrm>
          <a:off x="863600" y="2616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2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16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8" name="Object 16"/>
          <p:cNvGraphicFramePr>
            <a:graphicFrameLocks noChangeAspect="1"/>
          </p:cNvGraphicFramePr>
          <p:nvPr/>
        </p:nvGraphicFramePr>
        <p:xfrm>
          <a:off x="1600200" y="2616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3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16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3" name="Object 21"/>
          <p:cNvGraphicFramePr>
            <a:graphicFrameLocks noChangeAspect="1"/>
          </p:cNvGraphicFramePr>
          <p:nvPr/>
        </p:nvGraphicFramePr>
        <p:xfrm>
          <a:off x="2286000" y="2590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4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5105400" y="22860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57800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Straight section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67600" y="1752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6200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Mirror image</a:t>
            </a:r>
          </a:p>
        </p:txBody>
      </p:sp>
      <p:graphicFrame>
        <p:nvGraphicFramePr>
          <p:cNvPr id="4434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64500"/>
              </p:ext>
            </p:extLst>
          </p:nvPr>
        </p:nvGraphicFramePr>
        <p:xfrm>
          <a:off x="488400" y="4122072"/>
          <a:ext cx="8547506" cy="181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5" name="Equation" r:id="rId19" imgW="8382000" imgH="1778000" progId="Equation.DSMT4">
                  <p:embed/>
                </p:oleObj>
              </mc:Choice>
              <mc:Fallback>
                <p:oleObj name="Equation" r:id="rId19" imgW="83820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00" y="4122072"/>
                        <a:ext cx="8547506" cy="1814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5" name="Object 23"/>
          <p:cNvGraphicFramePr>
            <a:graphicFrameLocks noChangeAspect="1"/>
          </p:cNvGraphicFramePr>
          <p:nvPr/>
        </p:nvGraphicFramePr>
        <p:xfrm>
          <a:off x="3048000" y="2590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6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6" name="Object 24"/>
          <p:cNvGraphicFramePr>
            <a:graphicFrameLocks noChangeAspect="1"/>
          </p:cNvGraphicFramePr>
          <p:nvPr/>
        </p:nvGraphicFramePr>
        <p:xfrm>
          <a:off x="3721100" y="26670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7" name="Equation" r:id="rId22" imgW="164880" imgH="215640" progId="Equation.3">
                  <p:embed/>
                </p:oleObj>
              </mc:Choice>
              <mc:Fallback>
                <p:oleObj name="Equation" r:id="rId2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66700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7" name="Object 25"/>
          <p:cNvGraphicFramePr>
            <a:graphicFrameLocks noChangeAspect="1"/>
          </p:cNvGraphicFramePr>
          <p:nvPr/>
        </p:nvGraphicFramePr>
        <p:xfrm>
          <a:off x="4419600" y="25908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58" name="Equation" r:id="rId24" imgW="164880" imgH="215640" progId="Equation.DSMT4">
                  <p:embed/>
                </p:oleObj>
              </mc:Choice>
              <mc:Fallback>
                <p:oleObj name="Equation" r:id="rId24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6406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7" y="94570"/>
            <a:ext cx="8251825" cy="380999"/>
          </a:xfrm>
        </p:spPr>
        <p:txBody>
          <a:bodyPr/>
          <a:lstStyle/>
          <a:p>
            <a:r>
              <a:rPr lang="en-US" sz="1800" dirty="0" smtClean="0"/>
              <a:t>So we solve for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D</a:t>
            </a:r>
            <a:r>
              <a:rPr lang="en-US" sz="1800" i="1" baseline="-25000" dirty="0" smtClean="0"/>
              <a:t>m</a:t>
            </a:r>
            <a:r>
              <a:rPr lang="en-US" sz="1800" dirty="0" smtClean="0"/>
              <a:t> and </a:t>
            </a:r>
            <a:r>
              <a:rPr lang="en-US" sz="1800" i="1" dirty="0" err="1" smtClean="0"/>
              <a:t>D’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 are the dispersion functions at the end of a normal cell (for a simple lattice, </a:t>
            </a:r>
            <a:r>
              <a:rPr lang="en-US" sz="1800" i="1" dirty="0" err="1" smtClean="0"/>
              <a:t>D’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=0) </a:t>
            </a:r>
          </a:p>
          <a:p>
            <a:r>
              <a:rPr lang="en-US" sz="1800" dirty="0" smtClean="0"/>
              <a:t>We get the surprisingly simple result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 that if </a:t>
            </a:r>
            <a:r>
              <a:rPr lang="en-US" sz="1800" dirty="0" smtClean="0">
                <a:latin typeface="Symbol" pitchFamily="18" charset="2"/>
              </a:rPr>
              <a:t>q</a:t>
            </a:r>
            <a:r>
              <a:rPr lang="en-US" sz="1800" dirty="0" smtClean="0"/>
              <a:t>=60°</a:t>
            </a:r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So the cell next to the insertion is normal, and the next one has no magnets, hence the name “missing magnet”.</a:t>
            </a:r>
          </a:p>
          <a:p>
            <a:r>
              <a:rPr lang="en-US" sz="1800" dirty="0" smtClean="0">
                <a:sym typeface="Symbol"/>
              </a:rPr>
              <a:t>Since dispersion can only be generated by bend magnets, if I suppress it before a straight section, it will remain zero in the straight section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444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56639"/>
              </p:ext>
            </p:extLst>
          </p:nvPr>
        </p:nvGraphicFramePr>
        <p:xfrm>
          <a:off x="2526535" y="523680"/>
          <a:ext cx="358548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70" name="Equation" r:id="rId3" imgW="1968480" imgH="711000" progId="Equation.3">
                  <p:embed/>
                </p:oleObj>
              </mc:Choice>
              <mc:Fallback>
                <p:oleObj name="Equation" r:id="rId3" imgW="1968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535" y="523680"/>
                        <a:ext cx="358548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21122"/>
              </p:ext>
            </p:extLst>
          </p:nvPr>
        </p:nvGraphicFramePr>
        <p:xfrm>
          <a:off x="2380582" y="2872370"/>
          <a:ext cx="40259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71" name="Equation" r:id="rId5" imgW="2209680" imgH="787320" progId="Equation.3">
                  <p:embed/>
                </p:oleObj>
              </mc:Choice>
              <mc:Fallback>
                <p:oleObj name="Equation" r:id="rId5" imgW="22096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582" y="2872370"/>
                        <a:ext cx="402590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3146425" y="4800600"/>
          <a:ext cx="2290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72" name="Equation" r:id="rId7" imgW="1257120" imgH="215640" progId="Equation.DSMT4">
                  <p:embed/>
                </p:oleObj>
              </mc:Choice>
              <mc:Fallback>
                <p:oleObj name="Equation" r:id="rId7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800600"/>
                        <a:ext cx="2290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317500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0000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5435</TotalTime>
  <Words>1597</Words>
  <Application>Microsoft Macintosh PowerPoint</Application>
  <PresentationFormat>On-screen Show (4:3)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Opulent</vt:lpstr>
      <vt:lpstr>Equation</vt:lpstr>
      <vt:lpstr>Insertions (Complete Version)</vt:lpstr>
      <vt:lpstr>The Problem</vt:lpstr>
      <vt:lpstr>Insertions</vt:lpstr>
      <vt:lpstr>Mismatch and Beta Beating</vt:lpstr>
      <vt:lpstr>Collins Insertion</vt:lpstr>
      <vt:lpstr>PowerPoint Presentation</vt:lpstr>
      <vt:lpstr>Dispersion Suppression</vt:lpstr>
      <vt:lpstr>Dispersion Suppression (cont’d)</vt:lpstr>
      <vt:lpstr>PowerPoint Presentation</vt:lpstr>
      <vt:lpstr>Combining Insertions</vt:lpstr>
      <vt:lpstr>Low b Insertions</vt:lpstr>
      <vt:lpstr>Phase Advance of a Low Beta Insertion</vt:lpstr>
      <vt:lpstr>Limits to b*</vt:lpstr>
      <vt:lpstr>Putting the Pieces Together</vt:lpstr>
      <vt:lpstr>Example: LHC</vt:lpstr>
      <vt:lpstr>LHC Optics (out of date)</vt:lpstr>
      <vt:lpstr>Beam Line Issues (not in original printout)</vt:lpstr>
      <vt:lpstr>Final Focus Triplet</vt:lpstr>
      <vt:lpstr>Dispersion Suppression</vt:lpstr>
      <vt:lpstr>Achromats</vt:lpstr>
      <vt:lpstr>Mu2e Proton Beam</vt:lpstr>
      <vt:lpstr>G4beamline version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353</cp:revision>
  <dcterms:created xsi:type="dcterms:W3CDTF">2003-06-24T14:15:57Z</dcterms:created>
  <dcterms:modified xsi:type="dcterms:W3CDTF">2016-06-17T14:26:57Z</dcterms:modified>
</cp:coreProperties>
</file>