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5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FF"/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7"/>
  </p:normalViewPr>
  <p:slideViewPr>
    <p:cSldViewPr snapToGrid="0">
      <p:cViewPr varScale="1">
        <p:scale>
          <a:sx n="91" d="100"/>
          <a:sy n="91" d="100"/>
        </p:scale>
        <p:origin x="-1120" y="-104"/>
      </p:cViewPr>
      <p:guideLst>
        <p:guide orient="horz" pos="4251"/>
        <p:guide pos="5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1.emf"/><Relationship Id="rId6" Type="http://schemas.openxmlformats.org/officeDocument/2006/relationships/image" Target="../media/image3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4520-BC95-8040-A960-8008E9D6993B}" type="datetimeFigureOut">
              <a:rPr lang="en-US" smtClean="0"/>
              <a:t>6/21/16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7AA71-9127-3549-8844-78AC591D4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044966" y="6569076"/>
            <a:ext cx="3212988" cy="1925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018690" y="6569076"/>
            <a:ext cx="323926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199" y="6564063"/>
            <a:ext cx="3905767" cy="2225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" charset="2"/>
        <a:buChar char="u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" charset="2"/>
        <a:buChar char="§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47.bin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49.bin"/><Relationship Id="rId16" Type="http://schemas.openxmlformats.org/officeDocument/2006/relationships/oleObject" Target="../embeddings/oleObject50.bin"/><Relationship Id="rId17" Type="http://schemas.openxmlformats.org/officeDocument/2006/relationships/oleObject" Target="../embeddings/oleObject51.bin"/><Relationship Id="rId18" Type="http://schemas.openxmlformats.org/officeDocument/2006/relationships/image" Target="../media/image36.emf"/><Relationship Id="rId19" Type="http://schemas.openxmlformats.org/officeDocument/2006/relationships/oleObject" Target="../embeddings/oleObject5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32.emf"/><Relationship Id="rId5" Type="http://schemas.openxmlformats.org/officeDocument/2006/relationships/image" Target="../media/image37.e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45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54.bin"/><Relationship Id="rId6" Type="http://schemas.openxmlformats.org/officeDocument/2006/relationships/oleObject" Target="../embeddings/oleObject55.bin"/><Relationship Id="rId7" Type="http://schemas.openxmlformats.org/officeDocument/2006/relationships/oleObject" Target="../embeddings/oleObject56.bin"/><Relationship Id="rId8" Type="http://schemas.openxmlformats.org/officeDocument/2006/relationships/oleObject" Target="../embeddings/oleObject57.bin"/><Relationship Id="rId9" Type="http://schemas.openxmlformats.org/officeDocument/2006/relationships/image" Target="../media/image39.emf"/><Relationship Id="rId10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5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60.bin"/><Relationship Id="rId8" Type="http://schemas.openxmlformats.org/officeDocument/2006/relationships/image" Target="../media/image4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15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0.emf"/><Relationship Id="rId15" Type="http://schemas.openxmlformats.org/officeDocument/2006/relationships/oleObject" Target="../embeddings/oleObject23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1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oleObject" Target="../embeddings/oleObject19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4.emf"/><Relationship Id="rId5" Type="http://schemas.openxmlformats.org/officeDocument/2006/relationships/image" Target="../media/image2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29.emf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oleObject" Target="../embeddings/oleObject37.bin"/><Relationship Id="rId13" Type="http://schemas.openxmlformats.org/officeDocument/2006/relationships/oleObject" Target="../embeddings/oleObject38.bin"/><Relationship Id="rId14" Type="http://schemas.openxmlformats.org/officeDocument/2006/relationships/oleObject" Target="../embeddings/oleObject39.bin"/><Relationship Id="rId15" Type="http://schemas.openxmlformats.org/officeDocument/2006/relationships/oleObject" Target="../embeddings/oleObject40.bin"/><Relationship Id="rId16" Type="http://schemas.openxmlformats.org/officeDocument/2006/relationships/oleObject" Target="../embeddings/oleObject41.bin"/><Relationship Id="rId17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Space Charge and Beam Beam Effects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Prebys, FNAL</a:t>
            </a:r>
          </a:p>
        </p:txBody>
      </p:sp>
    </p:spTree>
    <p:extLst>
      <p:ext uri="{BB962C8B-B14F-4D97-AF65-F5344CB8AC3E}">
        <p14:creationId xmlns:p14="http://schemas.microsoft.com/office/powerpoint/2010/main" val="104079718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95522"/>
              </p:ext>
            </p:extLst>
          </p:nvPr>
        </p:nvGraphicFramePr>
        <p:xfrm>
          <a:off x="1784495" y="462876"/>
          <a:ext cx="2913178" cy="120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7" name="Equation" r:id="rId3" imgW="2209800" imgH="914400" progId="Equation.DSMT4">
                  <p:embed/>
                </p:oleObj>
              </mc:Choice>
              <mc:Fallback>
                <p:oleObj name="Equation" r:id="rId3" imgW="2209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495" y="462876"/>
                        <a:ext cx="2913178" cy="120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1863">
            <a:off x="4447904" y="305647"/>
            <a:ext cx="368300" cy="2413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57521"/>
              </p:ext>
            </p:extLst>
          </p:nvPr>
        </p:nvGraphicFramePr>
        <p:xfrm>
          <a:off x="1294248" y="1713611"/>
          <a:ext cx="1926593" cy="74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8" name="Equation" r:id="rId6" imgW="1117600" imgH="431800" progId="Equation.DSMT4">
                  <p:embed/>
                </p:oleObj>
              </mc:Choice>
              <mc:Fallback>
                <p:oleObj name="Equation" r:id="rId6" imgW="111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4248" y="1713611"/>
                        <a:ext cx="1926593" cy="743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45481" y="2315742"/>
            <a:ext cx="180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Integrate…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83667"/>
              </p:ext>
            </p:extLst>
          </p:nvPr>
        </p:nvGraphicFramePr>
        <p:xfrm>
          <a:off x="5121386" y="1741661"/>
          <a:ext cx="2794029" cy="69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59" name="Equation" r:id="rId8" imgW="1727200" imgH="431800" progId="Equation.DSMT4">
                  <p:embed/>
                </p:oleObj>
              </mc:Choice>
              <mc:Fallback>
                <p:oleObj name="Equation" r:id="rId8" imgW="17272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1386" y="1741661"/>
                        <a:ext cx="2794029" cy="69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3718608" y="1892434"/>
            <a:ext cx="713840" cy="315406"/>
          </a:xfrm>
          <a:prstGeom prst="rightArrow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4400" y="2819400"/>
            <a:ext cx="217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C00000"/>
                </a:solidFill>
                <a:latin typeface="+mn-lt"/>
              </a:rPr>
              <a:t>Effective Length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61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91558" y="3436147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96158" y="3512347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52127"/>
              </p:ext>
            </p:extLst>
          </p:nvPr>
        </p:nvGraphicFramePr>
        <p:xfrm>
          <a:off x="2605758" y="3283747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0" name="Equation" r:id="rId10" imgW="139700" imgH="152400" progId="Equation.DSMT4">
                  <p:embed/>
                </p:oleObj>
              </mc:Choice>
              <mc:Fallback>
                <p:oleObj name="Equation" r:id="rId10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5758" y="3283747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43583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53758" y="3438914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58358" y="3515114"/>
            <a:ext cx="12954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116924"/>
              </p:ext>
            </p:extLst>
          </p:nvPr>
        </p:nvGraphicFramePr>
        <p:xfrm>
          <a:off x="4967958" y="3286514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1" name="Equation" r:id="rId12" imgW="139700" imgH="152400" progId="Equation.DSMT4">
                  <p:embed/>
                </p:oleObj>
              </mc:Choice>
              <mc:Fallback>
                <p:oleObj name="Equation" r:id="rId12" imgW="1397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67958" y="3286514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1981200" y="3733800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43400" y="3733800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76600" y="39624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783734" y="5390026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946065"/>
              </p:ext>
            </p:extLst>
          </p:nvPr>
        </p:nvGraphicFramePr>
        <p:xfrm>
          <a:off x="3381375" y="39814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2" name="Equation" r:id="rId13" imgW="114300" imgH="127000" progId="Equation.DSMT4">
                  <p:embed/>
                </p:oleObj>
              </mc:Choice>
              <mc:Fallback>
                <p:oleObj name="Equation" r:id="rId13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81375" y="39814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32305"/>
              </p:ext>
            </p:extLst>
          </p:nvPr>
        </p:nvGraphicFramePr>
        <p:xfrm>
          <a:off x="2936134" y="5390026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3" name="Equation" r:id="rId15" imgW="114300" imgH="127000" progId="Equation.DSMT4">
                  <p:embed/>
                </p:oleObj>
              </mc:Choice>
              <mc:Fallback>
                <p:oleObj name="Equation" r:id="rId15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36134" y="5390026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75"/>
          <p:cNvSpPr/>
          <p:nvPr/>
        </p:nvSpPr>
        <p:spPr>
          <a:xfrm>
            <a:off x="2504803" y="4488999"/>
            <a:ext cx="1295400" cy="381000"/>
          </a:xfrm>
          <a:prstGeom prst="rect">
            <a:avLst/>
          </a:prstGeom>
          <a:pattFill prst="dkDn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800203" y="4488999"/>
            <a:ext cx="1295400" cy="381000"/>
          </a:xfrm>
          <a:prstGeom prst="rect">
            <a:avLst/>
          </a:prstGeom>
          <a:pattFill prst="dkUpDiag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9" name="Rectangle 78"/>
          <p:cNvSpPr/>
          <p:nvPr/>
        </p:nvSpPr>
        <p:spPr>
          <a:xfrm>
            <a:off x="3155905" y="5173300"/>
            <a:ext cx="1295400" cy="381000"/>
          </a:xfrm>
          <a:prstGeom prst="rect">
            <a:avLst/>
          </a:prstGeom>
          <a:pattFill prst="smCheck">
            <a:fgClr>
              <a:prstClr val="black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449957" y="5376423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8008"/>
              </p:ext>
            </p:extLst>
          </p:nvPr>
        </p:nvGraphicFramePr>
        <p:xfrm>
          <a:off x="4554732" y="5395473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4" name="Equation" r:id="rId16" imgW="114300" imgH="127000" progId="Equation.DSMT4">
                  <p:embed/>
                </p:oleObj>
              </mc:Choice>
              <mc:Fallback>
                <p:oleObj name="Equation" r:id="rId16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4732" y="5395473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/>
          <p:cNvCxnSpPr/>
          <p:nvPr/>
        </p:nvCxnSpPr>
        <p:spPr>
          <a:xfrm>
            <a:off x="3830120" y="5707852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52801" y="5715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30120" y="5784052"/>
            <a:ext cx="62722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44337"/>
              </p:ext>
            </p:extLst>
          </p:nvPr>
        </p:nvGraphicFramePr>
        <p:xfrm>
          <a:off x="4086951" y="5832427"/>
          <a:ext cx="16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5" name="Equation" r:id="rId17" imgW="165100" imgH="393700" progId="Equation.DSMT4">
                  <p:embed/>
                </p:oleObj>
              </mc:Choice>
              <mc:Fallback>
                <p:oleObj name="Equation" r:id="rId17" imgW="165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6951" y="5832427"/>
                        <a:ext cx="165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H="1">
            <a:off x="3957091" y="3965397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614211"/>
              </p:ext>
            </p:extLst>
          </p:nvPr>
        </p:nvGraphicFramePr>
        <p:xfrm>
          <a:off x="4109491" y="3965397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966" name="Equation" r:id="rId19" imgW="114300" imgH="127000" progId="Equation.DSMT4">
                  <p:embed/>
                </p:oleObj>
              </mc:Choice>
              <mc:Fallback>
                <p:oleObj name="Equation" r:id="rId1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9491" y="3965397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5254195" y="4448881"/>
            <a:ext cx="24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encounters front of second bunch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57187" y="5232092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Front of first bunch exits second bunch.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04048" y="6081705"/>
            <a:ext cx="3043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“Effective length”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4258139" y="6067411"/>
            <a:ext cx="519877" cy="13902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9469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16826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1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67981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2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936743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3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809859"/>
              </p:ext>
            </p:extLst>
          </p:nvPr>
        </p:nvGraphicFramePr>
        <p:xfrm>
          <a:off x="5588000" y="48133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4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0" y="48133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319403"/>
              </p:ext>
            </p:extLst>
          </p:nvPr>
        </p:nvGraphicFramePr>
        <p:xfrm>
          <a:off x="1419359" y="323707"/>
          <a:ext cx="3303311" cy="620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75" name="Equation" r:id="rId8" imgW="2260600" imgH="4241800" progId="Equation.DSMT4">
                  <p:embed/>
                </p:oleObj>
              </mc:Choice>
              <mc:Fallback>
                <p:oleObj name="Equation" r:id="rId8" imgW="2260600" imgH="424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9359" y="323707"/>
                        <a:ext cx="3303311" cy="6200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96969">
            <a:off x="2759010" y="1638070"/>
            <a:ext cx="342900" cy="215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0111" y="3975773"/>
            <a:ext cx="215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Small x and 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9850" y="5195895"/>
            <a:ext cx="4399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1009" y="4958188"/>
            <a:ext cx="335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center of bunch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1793" y="6191913"/>
            <a:ext cx="597633" cy="356906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03240" y="605680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Parameter”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57332" y="626961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0935" y="5677995"/>
            <a:ext cx="2235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normalized emittance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35027" y="5890802"/>
            <a:ext cx="467819" cy="12980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2137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and </a:t>
            </a:r>
            <a:r>
              <a:rPr lang="en-US" dirty="0" err="1" smtClean="0"/>
              <a:t>Tuneshift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7831" y="805115"/>
            <a:ext cx="817595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The total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will ultimately limit the performance of any collider, by driving the beam onto an unstable resonance.  Values of on the order ~.02 are typically the limit.  However, we have seen the somewhat surprising result that the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does not depend on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, but only on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For a collider, we have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endParaRPr lang="en-US" sz="1600" dirty="0" smtClean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We assume we will run the collider at the “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limit”, in which case we can increase luminosity by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Making β</a:t>
            </a:r>
            <a:r>
              <a:rPr lang="en-US" sz="1600" baseline="30000" dirty="0" smtClean="0">
                <a:solidFill>
                  <a:srgbClr val="C00000"/>
                </a:solidFill>
                <a:latin typeface="+mn-lt"/>
              </a:rPr>
              <a:t>*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as small as possible</a:t>
            </a:r>
          </a:p>
          <a:p>
            <a:pPr marL="460375" indent="-169863">
              <a:buFont typeface="Arial"/>
              <a:buChar char="•"/>
            </a:pP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Increasing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1600" baseline="-25000" dirty="0" err="1" smtClean="0">
                <a:solidFill>
                  <a:srgbClr val="C00000"/>
                </a:solidFill>
                <a:latin typeface="+mn-lt"/>
              </a:rPr>
              <a:t>b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1600" dirty="0" err="1" smtClean="0">
                <a:solidFill>
                  <a:srgbClr val="C00000"/>
                </a:solidFill>
                <a:latin typeface="+mn-lt"/>
              </a:rPr>
              <a:t>ε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proportionally.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73206"/>
              </p:ext>
            </p:extLst>
          </p:nvPr>
        </p:nvGraphicFramePr>
        <p:xfrm>
          <a:off x="3252533" y="1706546"/>
          <a:ext cx="897873" cy="59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1" name="Equation" r:id="rId3" imgW="635000" imgH="419100" progId="Equation.DSMT4">
                  <p:embed/>
                </p:oleObj>
              </mc:Choice>
              <mc:Fallback>
                <p:oleObj name="Equation" r:id="rId3" imgW="6350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2533" y="1706546"/>
                        <a:ext cx="897873" cy="592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914500"/>
              </p:ext>
            </p:extLst>
          </p:nvPr>
        </p:nvGraphicFramePr>
        <p:xfrm>
          <a:off x="3157043" y="2648101"/>
          <a:ext cx="17605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2" name="Equation" r:id="rId5" imgW="1244600" imgH="393700" progId="Equation.DSMT4">
                  <p:embed/>
                </p:oleObj>
              </mc:Choice>
              <mc:Fallback>
                <p:oleObj name="Equation" r:id="rId5" imgW="1244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7043" y="2648101"/>
                        <a:ext cx="1760538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43583"/>
              </p:ext>
            </p:extLst>
          </p:nvPr>
        </p:nvGraphicFramePr>
        <p:xfrm>
          <a:off x="2897906" y="3244546"/>
          <a:ext cx="4203602" cy="172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3" name="Equation" r:id="rId7" imgW="2755900" imgH="1130300" progId="Equation.DSMT4">
                  <p:embed/>
                </p:oleObj>
              </mc:Choice>
              <mc:Fallback>
                <p:oleObj name="Equation" r:id="rId7" imgW="27559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7906" y="3244546"/>
                        <a:ext cx="4203602" cy="172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042185" y="4326594"/>
            <a:ext cx="1339678" cy="6699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859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8382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far, we have not considered the effect that particles in a bunch might have on each other, or on particles in another bunch.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Consider the effect off space charge on the transverse distribution of the beam.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0" y="2743200"/>
            <a:ext cx="1371600" cy="457200"/>
            <a:chOff x="1828800" y="3124200"/>
            <a:chExt cx="1371600" cy="457200"/>
          </a:xfrm>
        </p:grpSpPr>
        <p:sp>
          <p:nvSpPr>
            <p:cNvPr id="9" name="Rectangle 8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17526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812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098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4384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2286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flipV="1">
            <a:off x="1752600" y="3276600"/>
            <a:ext cx="914400" cy="457200"/>
            <a:chOff x="1752600" y="2895600"/>
            <a:chExt cx="9144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7888"/>
              </p:ext>
            </p:extLst>
          </p:nvPr>
        </p:nvGraphicFramePr>
        <p:xfrm>
          <a:off x="2743200" y="2362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1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362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019684" y="2438400"/>
            <a:ext cx="152400" cy="152400"/>
            <a:chOff x="2019684" y="2438400"/>
            <a:chExt cx="152400" cy="152400"/>
          </a:xfrm>
        </p:grpSpPr>
        <p:sp>
          <p:nvSpPr>
            <p:cNvPr id="30" name="Oval 2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18147" y="3373289"/>
            <a:ext cx="152400" cy="152400"/>
            <a:chOff x="2018147" y="3373289"/>
            <a:chExt cx="152400" cy="152400"/>
          </a:xfrm>
        </p:grpSpPr>
        <p:sp>
          <p:nvSpPr>
            <p:cNvPr id="31" name="Oval 30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1" idx="1"/>
              <a:endCxn id="31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3"/>
              <a:endCxn id="31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2054"/>
              </p:ext>
            </p:extLst>
          </p:nvPr>
        </p:nvGraphicFramePr>
        <p:xfrm>
          <a:off x="2029707" y="1995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2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9707" y="1995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/>
          <p:cNvCxnSpPr>
            <a:endCxn id="30" idx="0"/>
          </p:cNvCxnSpPr>
          <p:nvPr/>
        </p:nvCxnSpPr>
        <p:spPr>
          <a:xfrm flipH="1">
            <a:off x="2095884" y="2251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091232"/>
              </p:ext>
            </p:extLst>
          </p:nvPr>
        </p:nvGraphicFramePr>
        <p:xfrm>
          <a:off x="4289425" y="2345266"/>
          <a:ext cx="1940026" cy="607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3" name="Equation" r:id="rId7" imgW="1257300" imgH="393700" progId="Equation.DSMT4">
                  <p:embed/>
                </p:oleObj>
              </mc:Choice>
              <mc:Fallback>
                <p:oleObj name="Equation" r:id="rId7" imgW="12573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425" y="2345266"/>
                        <a:ext cx="1940026" cy="607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35917" y="3185583"/>
            <a:ext cx="12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radial charge density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411032" y="2783417"/>
            <a:ext cx="108051" cy="46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1134" y="38481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look at the field at a radius r, we have</a:t>
            </a: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669987"/>
              </p:ext>
            </p:extLst>
          </p:nvPr>
        </p:nvGraphicFramePr>
        <p:xfrm>
          <a:off x="2032000" y="4240741"/>
          <a:ext cx="4687888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04" name="Equation" r:id="rId9" imgW="2755900" imgH="1244600" progId="Equation.DSMT4">
                  <p:embed/>
                </p:oleObj>
              </mc:Choice>
              <mc:Fallback>
                <p:oleObj name="Equation" r:id="rId9" imgW="2755900" imgH="1244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0" y="4240741"/>
                        <a:ext cx="4687888" cy="211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2000250" y="595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28138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167" y="222250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Similarly, Ampere’s Law gives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17517"/>
              </p:ext>
            </p:extLst>
          </p:nvPr>
        </p:nvGraphicFramePr>
        <p:xfrm>
          <a:off x="1741488" y="965200"/>
          <a:ext cx="51419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5" name="Equation" r:id="rId3" imgW="3022600" imgH="876300" progId="Equation.DSMT4">
                  <p:embed/>
                </p:oleObj>
              </mc:Choice>
              <mc:Fallback>
                <p:oleObj name="Equation" r:id="rId3" imgW="30226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88" y="965200"/>
                        <a:ext cx="5141912" cy="149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651000" y="21484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917807"/>
              </p:ext>
            </p:extLst>
          </p:nvPr>
        </p:nvGraphicFramePr>
        <p:xfrm>
          <a:off x="2320925" y="2840038"/>
          <a:ext cx="43449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6" name="Equation" r:id="rId5" imgW="2552700" imgH="2146300" progId="Equation.DSMT4">
                  <p:embed/>
                </p:oleObj>
              </mc:Choice>
              <mc:Fallback>
                <p:oleObj name="Equation" r:id="rId5" imgW="2552700" imgH="214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0925" y="2840038"/>
                        <a:ext cx="4344988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655233" y="3062817"/>
            <a:ext cx="60325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66766"/>
              </p:ext>
            </p:extLst>
          </p:nvPr>
        </p:nvGraphicFramePr>
        <p:xfrm>
          <a:off x="6330950" y="2963333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7" name="Equation" r:id="rId7" imgW="330200" imgH="165100" progId="Equation.DSMT4">
                  <p:embed/>
                </p:oleObj>
              </mc:Choice>
              <mc:Fallback>
                <p:oleObj name="Equation" r:id="rId7" imgW="330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30950" y="2963333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75314"/>
              </p:ext>
            </p:extLst>
          </p:nvPr>
        </p:nvGraphicFramePr>
        <p:xfrm>
          <a:off x="5903999" y="4296832"/>
          <a:ext cx="1658234" cy="63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28" name="Equation" r:id="rId9" imgW="1130300" imgH="431800" progId="Equation.DSMT4">
                  <p:embed/>
                </p:oleObj>
              </mc:Choice>
              <mc:Fallback>
                <p:oleObj name="Equation" r:id="rId9" imgW="1130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3999" y="4296832"/>
                        <a:ext cx="1658234" cy="633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5640916" y="3958166"/>
            <a:ext cx="262467" cy="4529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59500" y="3246967"/>
            <a:ext cx="146049" cy="2455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5943600"/>
            <a:ext cx="243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Linear charge density</a:t>
            </a:r>
          </a:p>
        </p:txBody>
      </p:sp>
    </p:spTree>
    <p:extLst>
      <p:ext uri="{BB962C8B-B14F-4D97-AF65-F5344CB8AC3E}">
        <p14:creationId xmlns:p14="http://schemas.microsoft.com/office/powerpoint/2010/main" val="254251210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3833" y="264583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break this into components in x and 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2353"/>
              </p:ext>
            </p:extLst>
          </p:nvPr>
        </p:nvGraphicFramePr>
        <p:xfrm>
          <a:off x="2332038" y="696913"/>
          <a:ext cx="344487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5" name="Equation" r:id="rId3" imgW="2222500" imgH="2057400" progId="Equation.DSMT4">
                  <p:embed/>
                </p:oleObj>
              </mc:Choice>
              <mc:Fallback>
                <p:oleObj name="Equation" r:id="rId3" imgW="222250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2038" y="696913"/>
                        <a:ext cx="3444875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7483" y="4068232"/>
            <a:ext cx="823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Non-linear and coupled </a:t>
            </a:r>
            <a:r>
              <a:rPr lang="en-US" sz="1800" dirty="0" smtClean="0">
                <a:solidFill>
                  <a:srgbClr val="C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olidFill>
                  <a:srgbClr val="C00000"/>
                </a:solidFill>
                <a:latin typeface="+mn-lt"/>
                <a:sym typeface="Wingdings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+mn-lt"/>
                <a:sym typeface="Wingdings"/>
              </a:rPr>
              <a:t>ouch! but for x&lt;&lt;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  <a:sym typeface="Wingdings"/>
              </a:rPr>
              <a:t>σ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  <a:sym typeface="Wingdings"/>
              </a:rPr>
              <a:t>x</a:t>
            </a:r>
            <a:endParaRPr lang="en-US" sz="1800" baseline="-25000" dirty="0" smtClean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5400" y="4038600"/>
            <a:ext cx="3429000" cy="2057400"/>
            <a:chOff x="5715000" y="4114800"/>
            <a:chExt cx="3429000" cy="20574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715000" y="5105400"/>
              <a:ext cx="3429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7600" y="4114800"/>
              <a:ext cx="0" cy="205740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086600" y="4648200"/>
              <a:ext cx="762000" cy="91440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7852833" y="4473590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0800000">
              <a:off x="5888736" y="5112823"/>
              <a:ext cx="1195917" cy="606410"/>
            </a:xfrm>
            <a:custGeom>
              <a:avLst/>
              <a:gdLst>
                <a:gd name="connsiteX0" fmla="*/ 0 w 973667"/>
                <a:gd name="connsiteY0" fmla="*/ 173063 h 606979"/>
                <a:gd name="connsiteX1" fmla="*/ 1270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063 h 606979"/>
                <a:gd name="connsiteX1" fmla="*/ 190500 w 973667"/>
                <a:gd name="connsiteY1" fmla="*/ 14313 h 606979"/>
                <a:gd name="connsiteX2" fmla="*/ 370417 w 973667"/>
                <a:gd name="connsiteY2" fmla="*/ 56646 h 606979"/>
                <a:gd name="connsiteX3" fmla="*/ 529167 w 973667"/>
                <a:gd name="connsiteY3" fmla="*/ 448229 h 606979"/>
                <a:gd name="connsiteX4" fmla="*/ 973667 w 973667"/>
                <a:gd name="connsiteY4" fmla="*/ 606979 h 606979"/>
                <a:gd name="connsiteX5" fmla="*/ 973667 w 973667"/>
                <a:gd name="connsiteY5" fmla="*/ 606979 h 606979"/>
                <a:gd name="connsiteX0" fmla="*/ 0 w 973667"/>
                <a:gd name="connsiteY0" fmla="*/ 173588 h 607504"/>
                <a:gd name="connsiteX1" fmla="*/ 190500 w 973667"/>
                <a:gd name="connsiteY1" fmla="*/ 14838 h 607504"/>
                <a:gd name="connsiteX2" fmla="*/ 370417 w 973667"/>
                <a:gd name="connsiteY2" fmla="*/ 57171 h 607504"/>
                <a:gd name="connsiteX3" fmla="*/ 582083 w 973667"/>
                <a:gd name="connsiteY3" fmla="*/ 459337 h 607504"/>
                <a:gd name="connsiteX4" fmla="*/ 973667 w 973667"/>
                <a:gd name="connsiteY4" fmla="*/ 607504 h 607504"/>
                <a:gd name="connsiteX5" fmla="*/ 973667 w 973667"/>
                <a:gd name="connsiteY5" fmla="*/ 607504 h 607504"/>
                <a:gd name="connsiteX0" fmla="*/ 0 w 973667"/>
                <a:gd name="connsiteY0" fmla="*/ 161911 h 595827"/>
                <a:gd name="connsiteX1" fmla="*/ 190500 w 973667"/>
                <a:gd name="connsiteY1" fmla="*/ 3161 h 595827"/>
                <a:gd name="connsiteX2" fmla="*/ 391584 w 973667"/>
                <a:gd name="connsiteY2" fmla="*/ 87827 h 595827"/>
                <a:gd name="connsiteX3" fmla="*/ 582083 w 973667"/>
                <a:gd name="connsiteY3" fmla="*/ 447660 h 595827"/>
                <a:gd name="connsiteX4" fmla="*/ 973667 w 973667"/>
                <a:gd name="connsiteY4" fmla="*/ 595827 h 595827"/>
                <a:gd name="connsiteX5" fmla="*/ 973667 w 973667"/>
                <a:gd name="connsiteY5" fmla="*/ 595827 h 595827"/>
                <a:gd name="connsiteX0" fmla="*/ 0 w 1195917"/>
                <a:gd name="connsiteY0" fmla="*/ 161911 h 609991"/>
                <a:gd name="connsiteX1" fmla="*/ 190500 w 1195917"/>
                <a:gd name="connsiteY1" fmla="*/ 3161 h 609991"/>
                <a:gd name="connsiteX2" fmla="*/ 391584 w 1195917"/>
                <a:gd name="connsiteY2" fmla="*/ 87827 h 609991"/>
                <a:gd name="connsiteX3" fmla="*/ 582083 w 1195917"/>
                <a:gd name="connsiteY3" fmla="*/ 447660 h 609991"/>
                <a:gd name="connsiteX4" fmla="*/ 973667 w 1195917"/>
                <a:gd name="connsiteY4" fmla="*/ 595827 h 609991"/>
                <a:gd name="connsiteX5" fmla="*/ 1195917 w 1195917"/>
                <a:gd name="connsiteY5" fmla="*/ 606410 h 609991"/>
                <a:gd name="connsiteX0" fmla="*/ 0 w 1195917"/>
                <a:gd name="connsiteY0" fmla="*/ 161911 h 606410"/>
                <a:gd name="connsiteX1" fmla="*/ 190500 w 1195917"/>
                <a:gd name="connsiteY1" fmla="*/ 3161 h 606410"/>
                <a:gd name="connsiteX2" fmla="*/ 391584 w 1195917"/>
                <a:gd name="connsiteY2" fmla="*/ 87827 h 606410"/>
                <a:gd name="connsiteX3" fmla="*/ 582083 w 1195917"/>
                <a:gd name="connsiteY3" fmla="*/ 447660 h 606410"/>
                <a:gd name="connsiteX4" fmla="*/ 910167 w 1195917"/>
                <a:gd name="connsiteY4" fmla="*/ 574661 h 606410"/>
                <a:gd name="connsiteX5" fmla="*/ 1195917 w 1195917"/>
                <a:gd name="connsiteY5" fmla="*/ 606410 h 60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917" h="606410">
                  <a:moveTo>
                    <a:pt x="0" y="161911"/>
                  </a:moveTo>
                  <a:cubicBezTo>
                    <a:pt x="32632" y="92237"/>
                    <a:pt x="125236" y="15508"/>
                    <a:pt x="190500" y="3161"/>
                  </a:cubicBezTo>
                  <a:cubicBezTo>
                    <a:pt x="255764" y="-9186"/>
                    <a:pt x="326320" y="13744"/>
                    <a:pt x="391584" y="87827"/>
                  </a:cubicBezTo>
                  <a:cubicBezTo>
                    <a:pt x="456848" y="161910"/>
                    <a:pt x="495653" y="366521"/>
                    <a:pt x="582083" y="447660"/>
                  </a:cubicBezTo>
                  <a:cubicBezTo>
                    <a:pt x="668514" y="528799"/>
                    <a:pt x="807861" y="548203"/>
                    <a:pt x="910167" y="574661"/>
                  </a:cubicBezTo>
                  <a:cubicBezTo>
                    <a:pt x="1012473" y="601119"/>
                    <a:pt x="1121834" y="602882"/>
                    <a:pt x="1195917" y="606410"/>
                  </a:cubicBezTo>
                </a:path>
              </a:pathLst>
            </a:custGeom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30663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6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823362"/>
              </p:ext>
            </p:extLst>
          </p:nvPr>
        </p:nvGraphicFramePr>
        <p:xfrm>
          <a:off x="4711700" y="3733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7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48601"/>
              </p:ext>
            </p:extLst>
          </p:nvPr>
        </p:nvGraphicFramePr>
        <p:xfrm>
          <a:off x="8229600" y="5105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8" name="Equation" r:id="rId8" imgW="127000" imgH="127000" progId="Equation.DSMT4">
                  <p:embed/>
                </p:oleObj>
              </mc:Choice>
              <mc:Fallback>
                <p:oleObj name="Equation" r:id="rId8" imgW="1270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9600" y="5105400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58921"/>
              </p:ext>
            </p:extLst>
          </p:nvPr>
        </p:nvGraphicFramePr>
        <p:xfrm>
          <a:off x="6621463" y="3881438"/>
          <a:ext cx="8318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9" name="Equation" r:id="rId10" imgW="520700" imgH="228600" progId="Equation.DSMT4">
                  <p:embed/>
                </p:oleObj>
              </mc:Choice>
              <mc:Fallback>
                <p:oleObj name="Equation" r:id="rId10" imgW="520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21463" y="3881438"/>
                        <a:ext cx="83185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467600" y="4953000"/>
            <a:ext cx="0" cy="1524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59120"/>
              </p:ext>
            </p:extLst>
          </p:nvPr>
        </p:nvGraphicFramePr>
        <p:xfrm>
          <a:off x="7239000" y="5045075"/>
          <a:ext cx="508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0" name="Equation" r:id="rId12" imgW="317500" imgH="203200" progId="Equation.DSMT4">
                  <p:embed/>
                </p:oleObj>
              </mc:Choice>
              <mc:Fallback>
                <p:oleObj name="Equation" r:id="rId12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0" y="5045075"/>
                        <a:ext cx="5080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38800" y="4419600"/>
            <a:ext cx="990600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9683"/>
              </p:ext>
            </p:extLst>
          </p:nvPr>
        </p:nvGraphicFramePr>
        <p:xfrm>
          <a:off x="1458913" y="4572000"/>
          <a:ext cx="1804987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1" name="Equation" r:id="rId14" imgW="1689100" imgH="1511300" progId="Equation.DSMT4">
                  <p:embed/>
                </p:oleObj>
              </mc:Choice>
              <mc:Fallback>
                <p:oleObj name="Equation" r:id="rId14" imgW="1689100" imgH="151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58913" y="4572000"/>
                        <a:ext cx="1804987" cy="161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05200" y="54102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~linear and decoupled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219200" y="5486400"/>
            <a:ext cx="6858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46146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92896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3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29748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4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24432"/>
              </p:ext>
            </p:extLst>
          </p:nvPr>
        </p:nvGraphicFramePr>
        <p:xfrm>
          <a:off x="6870700" y="50927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5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0700" y="50927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142626"/>
              </p:ext>
            </p:extLst>
          </p:nvPr>
        </p:nvGraphicFramePr>
        <p:xfrm>
          <a:off x="971550" y="228600"/>
          <a:ext cx="26971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6" name="Equation" r:id="rId7" imgW="2070100" imgH="1346200" progId="Equation.DSMT4">
                  <p:embed/>
                </p:oleObj>
              </mc:Choice>
              <mc:Fallback>
                <p:oleObj name="Equation" r:id="rId7" imgW="20701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228600"/>
                        <a:ext cx="269716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410200" y="5334000"/>
            <a:ext cx="457200" cy="2286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19050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“classical radius”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82177"/>
              </p:ext>
            </p:extLst>
          </p:nvPr>
        </p:nvGraphicFramePr>
        <p:xfrm>
          <a:off x="4953000" y="1905000"/>
          <a:ext cx="223361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7" name="Equation" r:id="rId9" imgW="1714500" imgH="228600" progId="Equation.DSMT4">
                  <p:embed/>
                </p:oleObj>
              </mc:Choice>
              <mc:Fallback>
                <p:oleObj name="Equation" r:id="rId9" imgW="1714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1905000"/>
                        <a:ext cx="2233613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5146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looks like a distributed defocusing quad of strength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53377"/>
              </p:ext>
            </p:extLst>
          </p:nvPr>
        </p:nvGraphicFramePr>
        <p:xfrm>
          <a:off x="6805613" y="2514600"/>
          <a:ext cx="1971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8" name="Equation" r:id="rId11" imgW="1422400" imgH="660400" progId="Equation.DSMT4">
                  <p:embed/>
                </p:oleObj>
              </mc:Choice>
              <mc:Fallback>
                <p:oleObj name="Equation" r:id="rId11" imgW="14224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5613" y="2514600"/>
                        <a:ext cx="19716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2000" y="32004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total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97065"/>
              </p:ext>
            </p:extLst>
          </p:nvPr>
        </p:nvGraphicFramePr>
        <p:xfrm>
          <a:off x="3303588" y="3106738"/>
          <a:ext cx="2709862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9" name="Equation" r:id="rId13" imgW="1955800" imgH="2235200" progId="Equation.DSMT4">
                  <p:embed/>
                </p:oleObj>
              </mc:Choice>
              <mc:Fallback>
                <p:oleObj name="Equation" r:id="rId13" imgW="1955800" imgH="223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03588" y="3106738"/>
                        <a:ext cx="2709862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13643"/>
              </p:ext>
            </p:extLst>
          </p:nvPr>
        </p:nvGraphicFramePr>
        <p:xfrm>
          <a:off x="5410200" y="5334000"/>
          <a:ext cx="355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0" name="Equation" r:id="rId15" imgW="355600" imgH="215900" progId="Equation.DSMT4">
                  <p:embed/>
                </p:oleObj>
              </mc:Choice>
              <mc:Fallback>
                <p:oleObj name="Equation" r:id="rId15" imgW="355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0200" y="5334000"/>
                        <a:ext cx="3556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2514600" y="1371600"/>
            <a:ext cx="1295400" cy="6858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88334"/>
              </p:ext>
            </p:extLst>
          </p:nvPr>
        </p:nvGraphicFramePr>
        <p:xfrm>
          <a:off x="5765800" y="3352800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1" name="Equation" r:id="rId17" imgW="304800" imgH="431800" progId="Equation.DSMT4">
                  <p:embed/>
                </p:oleObj>
              </mc:Choice>
              <mc:Fallback>
                <p:oleObj name="Equation" r:id="rId17" imgW="304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65800" y="3352800"/>
                        <a:ext cx="30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5791200" y="3352800"/>
            <a:ext cx="381000" cy="457200"/>
          </a:xfrm>
          <a:prstGeom prst="ellips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486400" y="35814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563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Maximum </a:t>
            </a:r>
            <a:r>
              <a:rPr lang="en-US" sz="1400" dirty="0" err="1" smtClean="0">
                <a:solidFill>
                  <a:srgbClr val="C00000"/>
                </a:solidFill>
                <a:latin typeface="+mn-lt"/>
              </a:rPr>
              <a:t>tuneshift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for particles near core of beam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4267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“Bunching factor”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019800" y="4421089"/>
            <a:ext cx="228600" cy="7471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2776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Fermilab </a:t>
            </a:r>
            <a:r>
              <a:rPr lang="en-US" dirty="0" err="1" smtClean="0"/>
              <a:t>Booster@Injection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369112"/>
              </p:ext>
            </p:extLst>
          </p:nvPr>
        </p:nvGraphicFramePr>
        <p:xfrm>
          <a:off x="1371600" y="762000"/>
          <a:ext cx="22542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1" name="Equation" r:id="rId3" imgW="1574800" imgH="1346200" progId="Equation.DSMT4">
                  <p:embed/>
                </p:oleObj>
              </mc:Choice>
              <mc:Fallback>
                <p:oleObj name="Equation" r:id="rId3" imgW="1574800" imgH="1346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762000"/>
                        <a:ext cx="225425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3800" y="22098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This is pretty large, but because this is a rapid cycling machine, it is less sensitive to resonances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Because this affects individual particles, it’s referred to as an “incoherent tune shift”, which results in a tune spread.  There is also a “coherent tune shift”, caused by images charges in the walls of the beam pipe and/or magnets, which affects the entire bunch more or less equally. 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This is an important effect, but beyond the scope of this lecture.</a:t>
            </a:r>
          </a:p>
        </p:txBody>
      </p:sp>
    </p:spTree>
    <p:extLst>
      <p:ext uri="{BB962C8B-B14F-4D97-AF65-F5344CB8AC3E}">
        <p14:creationId xmlns:p14="http://schemas.microsoft.com/office/powerpoint/2010/main" val="2687927874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Charge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776" y="690226"/>
            <a:ext cx="8251825" cy="821680"/>
          </a:xfrm>
        </p:spPr>
        <p:txBody>
          <a:bodyPr/>
          <a:lstStyle/>
          <a:p>
            <a:r>
              <a:rPr lang="en-US" sz="2000" dirty="0" smtClean="0"/>
              <a:t>In general, space charge </a:t>
            </a:r>
            <a:r>
              <a:rPr lang="en-US" sz="2000" dirty="0" err="1" smtClean="0"/>
              <a:t>tuneshifts</a:t>
            </a:r>
            <a:r>
              <a:rPr lang="en-US" sz="2000" dirty="0" smtClean="0"/>
              <a:t> limit the total beam that can be injected into a machine.  The </a:t>
            </a:r>
            <a:r>
              <a:rPr lang="en-US" sz="2000" dirty="0" err="1" smtClean="0"/>
              <a:t>tuneshift</a:t>
            </a:r>
            <a:r>
              <a:rPr lang="en-US" sz="2000" dirty="0" smtClean="0"/>
              <a:t> is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we would like to keep the magnitude below about .2</a:t>
            </a:r>
          </a:p>
          <a:p>
            <a:r>
              <a:rPr lang="en-US" sz="2000" dirty="0" smtClean="0"/>
              <a:t>One technique is to “paint” the beam to fill the aperture and reduce the normalized emittance</a:t>
            </a:r>
            <a:endParaRPr lang="en-US" sz="2000" dirty="0"/>
          </a:p>
          <a:p>
            <a:pPr lvl="1"/>
            <a:r>
              <a:rPr lang="en-US" sz="1600" dirty="0" smtClean="0"/>
              <a:t>Example:  The J-PARC in Japan injects 400 MeV beam into their Rapid Cycling Synchrotron and “paints” it to uniformly populate 100 </a:t>
            </a:r>
            <a:r>
              <a:rPr lang="en-US" sz="1600" dirty="0" smtClean="0">
                <a:latin typeface="Symbol" charset="2"/>
                <a:cs typeface="Symbol" charset="2"/>
              </a:rPr>
              <a:t>p</a:t>
            </a:r>
            <a:r>
              <a:rPr lang="en-US" sz="1600" dirty="0" smtClean="0"/>
              <a:t>-mm-</a:t>
            </a:r>
            <a:r>
              <a:rPr lang="en-US" sz="1600" dirty="0" err="1" smtClean="0"/>
              <a:t>mrad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64860"/>
              </p:ext>
            </p:extLst>
          </p:nvPr>
        </p:nvGraphicFramePr>
        <p:xfrm>
          <a:off x="3290510" y="1392162"/>
          <a:ext cx="20447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12" name="Equation" r:id="rId3" imgW="1092200" imgH="444500" progId="Equation.DSMT4">
                  <p:embed/>
                </p:oleObj>
              </mc:Choice>
              <mc:Fallback>
                <p:oleObj name="Equation" r:id="rId3" imgW="1092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0510" y="1392162"/>
                        <a:ext cx="2044700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Screen Shot 2016-06-21 at 10.38.1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6" y="3918857"/>
            <a:ext cx="2705595" cy="24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31875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52" y="188331"/>
            <a:ext cx="7730067" cy="537383"/>
          </a:xfrm>
        </p:spPr>
        <p:txBody>
          <a:bodyPr/>
          <a:lstStyle/>
          <a:p>
            <a:r>
              <a:rPr lang="en-US" dirty="0" smtClean="0"/>
              <a:t>Increasing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958380"/>
            <a:ext cx="8672513" cy="912754"/>
          </a:xfrm>
        </p:spPr>
        <p:txBody>
          <a:bodyPr/>
          <a:lstStyle/>
          <a:p>
            <a:r>
              <a:rPr lang="en-US" sz="2000" dirty="0" smtClean="0"/>
              <a:t>Including different distributions: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 the maximum injected charge grows </a:t>
            </a:r>
            <a:br>
              <a:rPr lang="en-US" sz="2000" dirty="0" smtClean="0"/>
            </a:br>
            <a:r>
              <a:rPr lang="en-US" sz="2000" dirty="0" smtClean="0"/>
              <a:t>rapidly with increasing energy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686450"/>
              </p:ext>
            </p:extLst>
          </p:nvPr>
        </p:nvGraphicFramePr>
        <p:xfrm>
          <a:off x="6819900" y="3987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9900" y="3987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450226"/>
              </p:ext>
            </p:extLst>
          </p:nvPr>
        </p:nvGraphicFramePr>
        <p:xfrm>
          <a:off x="2992966" y="1807752"/>
          <a:ext cx="26082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1435100" imgH="431800" progId="Equation.DSMT4">
                  <p:embed/>
                </p:oleObj>
              </mc:Choice>
              <mc:Fallback>
                <p:oleObj name="Equation" r:id="rId5" imgW="14351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2966" y="1807752"/>
                        <a:ext cx="2608263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55800" y="1371488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total protons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26933" y="1746368"/>
            <a:ext cx="160867" cy="1608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6533" y="2596484"/>
            <a:ext cx="193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normalized emittance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05766" y="2593565"/>
            <a:ext cx="182034" cy="134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94299" y="1115761"/>
            <a:ext cx="393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“Bunch factor” = 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peak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ave</a:t>
            </a:r>
            <a:endParaRPr lang="en-US" sz="1400" baseline="-250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(Reduce with higher RF harmonics)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03799" y="1746368"/>
            <a:ext cx="279402" cy="2963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39267" y="2317446"/>
            <a:ext cx="339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= </a:t>
            </a:r>
            <a:r>
              <a:rPr lang="en-US" sz="1400" dirty="0" smtClean="0">
                <a:solidFill>
                  <a:srgbClr val="FF0000"/>
                </a:solidFill>
              </a:rPr>
              <a:t>. 5 for Gaussian emittance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    3 </a:t>
            </a:r>
            <a:r>
              <a:rPr lang="en-US" sz="1400" dirty="0" smtClean="0">
                <a:solidFill>
                  <a:srgbClr val="FF0000"/>
                </a:solidFill>
              </a:rPr>
              <a:t>for 95% Gaussian emittance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 1 </a:t>
            </a:r>
            <a:r>
              <a:rPr lang="en-US" sz="1400" dirty="0" smtClean="0">
                <a:solidFill>
                  <a:srgbClr val="FF0000"/>
                </a:solidFill>
              </a:rPr>
              <a:t>for 100% uniform (painted) emittance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749799" y="2317446"/>
            <a:ext cx="389468" cy="3693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67293"/>
              </p:ext>
            </p:extLst>
          </p:nvPr>
        </p:nvGraphicFramePr>
        <p:xfrm>
          <a:off x="423371" y="4145039"/>
          <a:ext cx="5211763" cy="99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7" imgW="3060700" imgH="584200" progId="Equation.DSMT4">
                  <p:embed/>
                </p:oleObj>
              </mc:Choice>
              <mc:Fallback>
                <p:oleObj name="Equation" r:id="rId7" imgW="306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371" y="4145039"/>
                        <a:ext cx="5211763" cy="994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72865"/>
              </p:ext>
            </p:extLst>
          </p:nvPr>
        </p:nvGraphicFramePr>
        <p:xfrm>
          <a:off x="2127514" y="2899284"/>
          <a:ext cx="1699419" cy="29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9" imgW="1193800" imgH="203200" progId="Equation.DSMT4">
                  <p:embed/>
                </p:oleObj>
              </mc:Choice>
              <mc:Fallback>
                <p:oleObj name="Equation" r:id="rId9" imgW="1193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7514" y="2899284"/>
                        <a:ext cx="1699419" cy="29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52120" y="5779745"/>
            <a:ext cx="35861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doesn’t include improvement of going to uniform distribution with painting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50556" y="5768540"/>
            <a:ext cx="297920" cy="2184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1"/>
          <a:srcRect l="1930" t="8465" r="30226" b="1664"/>
          <a:stretch/>
        </p:blipFill>
        <p:spPr>
          <a:xfrm>
            <a:off x="5648145" y="3363578"/>
            <a:ext cx="3357560" cy="302861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949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Beam-beam Interaction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Ft. Collins, CO June 13-24,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 - Accelerator Fundamentals, Space Charge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oppositely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charged bunches pass through each other…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7800" y="2057400"/>
            <a:ext cx="1371600" cy="457200"/>
            <a:chOff x="1828800" y="3124200"/>
            <a:chExt cx="1371600" cy="457200"/>
          </a:xfrm>
        </p:grpSpPr>
        <p:sp>
          <p:nvSpPr>
            <p:cNvPr id="8" name="Rectangle 7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6764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050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336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3622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16002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flipV="1">
            <a:off x="1676400" y="2590800"/>
            <a:ext cx="914400" cy="457200"/>
            <a:chOff x="1752600" y="2895600"/>
            <a:chExt cx="914400" cy="3810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90320"/>
              </p:ext>
            </p:extLst>
          </p:nvPr>
        </p:nvGraphicFramePr>
        <p:xfrm>
          <a:off x="26670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37" name="Equation" r:id="rId3" imgW="152400" imgH="152400" progId="Equation.DSMT4">
                  <p:embed/>
                </p:oleObj>
              </mc:Choice>
              <mc:Fallback>
                <p:oleObj name="Equation" r:id="rId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943484" y="1752600"/>
            <a:ext cx="152400" cy="152400"/>
            <a:chOff x="2019684" y="2438400"/>
            <a:chExt cx="152400" cy="152400"/>
          </a:xfrm>
        </p:grpSpPr>
        <p:sp>
          <p:nvSpPr>
            <p:cNvPr id="23" name="Oval 22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41947" y="2687489"/>
            <a:ext cx="152400" cy="152400"/>
            <a:chOff x="2018147" y="3373289"/>
            <a:chExt cx="152400" cy="152400"/>
          </a:xfrm>
        </p:grpSpPr>
        <p:sp>
          <p:nvSpPr>
            <p:cNvPr id="26" name="Oval 25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1"/>
              <a:endCxn id="26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3"/>
              <a:endCxn id="26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481606"/>
              </p:ext>
            </p:extLst>
          </p:nvPr>
        </p:nvGraphicFramePr>
        <p:xfrm>
          <a:off x="19535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38" name="Equation" r:id="rId5" imgW="152400" imgH="152400" progId="Equation.DSMT4">
                  <p:embed/>
                </p:oleObj>
              </mc:Choice>
              <mc:Fallback>
                <p:oleObj name="Equation" r:id="rId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endCxn id="23" idx="0"/>
          </p:cNvCxnSpPr>
          <p:nvPr/>
        </p:nvCxnSpPr>
        <p:spPr>
          <a:xfrm flipH="1">
            <a:off x="20196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956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038600" y="2057400"/>
            <a:ext cx="1371600" cy="457200"/>
            <a:chOff x="1828800" y="3124200"/>
            <a:chExt cx="1371600" cy="457200"/>
          </a:xfrm>
        </p:grpSpPr>
        <p:sp>
          <p:nvSpPr>
            <p:cNvPr id="34" name="Rectangle 33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flipV="1">
            <a:off x="4267200" y="1676400"/>
            <a:ext cx="914400" cy="381000"/>
            <a:chOff x="4267200" y="1600200"/>
            <a:chExt cx="914400" cy="38100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2672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4958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9530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181600" y="16002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267200" y="2514600"/>
            <a:ext cx="914400" cy="457200"/>
            <a:chOff x="1752600" y="2895600"/>
            <a:chExt cx="914400" cy="381000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54868"/>
              </p:ext>
            </p:extLst>
          </p:nvPr>
        </p:nvGraphicFramePr>
        <p:xfrm>
          <a:off x="5257800" y="1676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39" name="Equation" r:id="rId7" imgW="152400" imgH="152400" progId="Equation.DSMT4">
                  <p:embed/>
                </p:oleObj>
              </mc:Choice>
              <mc:Fallback>
                <p:oleObj name="Equation" r:id="rId7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534284" y="1752600"/>
            <a:ext cx="152400" cy="152400"/>
            <a:chOff x="2019684" y="2438400"/>
            <a:chExt cx="152400" cy="152400"/>
          </a:xfrm>
        </p:grpSpPr>
        <p:sp>
          <p:nvSpPr>
            <p:cNvPr id="49" name="Oval 48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32747" y="2687489"/>
            <a:ext cx="152400" cy="152400"/>
            <a:chOff x="2018147" y="3373289"/>
            <a:chExt cx="152400" cy="152400"/>
          </a:xfrm>
        </p:grpSpPr>
        <p:sp>
          <p:nvSpPr>
            <p:cNvPr id="52" name="Oval 51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2" idx="1"/>
              <a:endCxn id="52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3"/>
              <a:endCxn id="52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36318"/>
              </p:ext>
            </p:extLst>
          </p:nvPr>
        </p:nvGraphicFramePr>
        <p:xfrm>
          <a:off x="4544307" y="13092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0" name="Equation" r:id="rId8" imgW="152400" imgH="152400" progId="Equation.DSMT4">
                  <p:embed/>
                </p:oleObj>
              </mc:Choice>
              <mc:Fallback>
                <p:oleObj name="Equation" r:id="rId8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13092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4610484" y="15654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581400" y="22860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921487"/>
              </p:ext>
            </p:extLst>
          </p:nvPr>
        </p:nvGraphicFramePr>
        <p:xfrm>
          <a:off x="3000375" y="23050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1" name="Equation" r:id="rId9" imgW="114300" imgH="127000" progId="Equation.DSMT4">
                  <p:embed/>
                </p:oleObj>
              </mc:Choice>
              <mc:Fallback>
                <p:oleObj name="Equation" r:id="rId9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23050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10803"/>
              </p:ext>
            </p:extLst>
          </p:nvPr>
        </p:nvGraphicFramePr>
        <p:xfrm>
          <a:off x="3733800" y="22860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2" name="Equation" r:id="rId11" imgW="114300" imgH="127000" progId="Equation.DSMT4">
                  <p:embed/>
                </p:oleObj>
              </mc:Choice>
              <mc:Fallback>
                <p:oleObj name="Equation" r:id="rId11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562600" y="1981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attractive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00" y="3429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two bunches with the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same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sign pass through each other…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447800" y="4648200"/>
            <a:ext cx="1371600" cy="457200"/>
            <a:chOff x="1828800" y="3124200"/>
            <a:chExt cx="1371600" cy="457200"/>
          </a:xfrm>
        </p:grpSpPr>
        <p:sp>
          <p:nvSpPr>
            <p:cNvPr id="65" name="Rectangle 64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1676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905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2133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362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590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flipV="1">
            <a:off x="1676400" y="5181600"/>
            <a:ext cx="914400" cy="457200"/>
            <a:chOff x="1752600" y="2895600"/>
            <a:chExt cx="914400" cy="3810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5090"/>
              </p:ext>
            </p:extLst>
          </p:nvPr>
        </p:nvGraphicFramePr>
        <p:xfrm>
          <a:off x="26670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3" name="Equation" r:id="rId12" imgW="152400" imgH="152400" progId="Equation.DSMT4">
                  <p:embed/>
                </p:oleObj>
              </mc:Choice>
              <mc:Fallback>
                <p:oleObj name="Equation" r:id="rId12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1943484" y="4343400"/>
            <a:ext cx="152400" cy="152400"/>
            <a:chOff x="2019684" y="2438400"/>
            <a:chExt cx="152400" cy="152400"/>
          </a:xfrm>
        </p:grpSpPr>
        <p:sp>
          <p:nvSpPr>
            <p:cNvPr id="80" name="Oval 79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941947" y="5278289"/>
            <a:ext cx="152400" cy="152400"/>
            <a:chOff x="2018147" y="3373289"/>
            <a:chExt cx="152400" cy="152400"/>
          </a:xfrm>
        </p:grpSpPr>
        <p:sp>
          <p:nvSpPr>
            <p:cNvPr id="83" name="Oval 82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1"/>
              <a:endCxn id="83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3"/>
              <a:endCxn id="83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19666"/>
              </p:ext>
            </p:extLst>
          </p:nvPr>
        </p:nvGraphicFramePr>
        <p:xfrm>
          <a:off x="19535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4" name="Equation" r:id="rId13" imgW="152400" imgH="152400" progId="Equation.DSMT4">
                  <p:embed/>
                </p:oleObj>
              </mc:Choice>
              <mc:Fallback>
                <p:oleObj name="Equation" r:id="rId13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35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Arrow Connector 86"/>
          <p:cNvCxnSpPr>
            <a:endCxn id="80" idx="0"/>
          </p:cNvCxnSpPr>
          <p:nvPr/>
        </p:nvCxnSpPr>
        <p:spPr>
          <a:xfrm flipH="1">
            <a:off x="2019684" y="4156258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956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710279"/>
              </p:ext>
            </p:extLst>
          </p:nvPr>
        </p:nvGraphicFramePr>
        <p:xfrm>
          <a:off x="3000375" y="489585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5" name="Equation" r:id="rId14" imgW="114300" imgH="127000" progId="Equation.DSMT4">
                  <p:embed/>
                </p:oleObj>
              </mc:Choice>
              <mc:Fallback>
                <p:oleObj name="Equation" r:id="rId14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75" y="489585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038600" y="4648200"/>
            <a:ext cx="1371600" cy="457200"/>
            <a:chOff x="1828800" y="3124200"/>
            <a:chExt cx="1371600" cy="457200"/>
          </a:xfrm>
        </p:grpSpPr>
        <p:sp>
          <p:nvSpPr>
            <p:cNvPr id="91" name="Rectangle 90"/>
            <p:cNvSpPr/>
            <p:nvPr/>
          </p:nvSpPr>
          <p:spPr>
            <a:xfrm rot="5400000">
              <a:off x="2400300" y="27813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 flipH="1">
              <a:off x="2400300" y="2552700"/>
              <a:ext cx="228600" cy="1371600"/>
            </a:xfrm>
            <a:prstGeom prst="rect">
              <a:avLst/>
            </a:prstGeom>
            <a:gradFill flip="none" rotWithShape="1">
              <a:gsLst>
                <a:gs pos="1000">
                  <a:srgbClr val="FF0000"/>
                </a:gs>
                <a:gs pos="100000">
                  <a:srgbClr val="FFFFFF"/>
                </a:gs>
              </a:gsLst>
              <a:lin ang="0" scaled="1"/>
              <a:tileRect/>
            </a:gradFill>
            <a:ln w="12700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 flipV="1">
            <a:off x="42672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44958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7244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9530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5181600" y="4191000"/>
            <a:ext cx="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 flipV="1">
            <a:off x="4267200" y="5181600"/>
            <a:ext cx="914400" cy="457200"/>
            <a:chOff x="1752600" y="2895600"/>
            <a:chExt cx="914400" cy="381000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17526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9812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2098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4384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667000" y="2895600"/>
              <a:ext cx="0" cy="38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61605"/>
              </p:ext>
            </p:extLst>
          </p:nvPr>
        </p:nvGraphicFramePr>
        <p:xfrm>
          <a:off x="52578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6" name="Equation" r:id="rId15" imgW="152400" imgH="152400" progId="Equation.DSMT4">
                  <p:embed/>
                </p:oleObj>
              </mc:Choice>
              <mc:Fallback>
                <p:oleObj name="Equation" r:id="rId15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800" y="4267200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4526370" y="5280764"/>
            <a:ext cx="152400" cy="152400"/>
            <a:chOff x="2019684" y="2438400"/>
            <a:chExt cx="152400" cy="152400"/>
          </a:xfrm>
        </p:grpSpPr>
        <p:sp>
          <p:nvSpPr>
            <p:cNvPr id="106" name="Oval 105"/>
            <p:cNvSpPr/>
            <p:nvPr/>
          </p:nvSpPr>
          <p:spPr>
            <a:xfrm>
              <a:off x="2019684" y="2438400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2071868" y="2489988"/>
              <a:ext cx="47868" cy="4761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42829" y="4352780"/>
            <a:ext cx="152400" cy="152400"/>
            <a:chOff x="2018147" y="3373289"/>
            <a:chExt cx="152400" cy="152400"/>
          </a:xfrm>
        </p:grpSpPr>
        <p:sp>
          <p:nvSpPr>
            <p:cNvPr id="109" name="Oval 108"/>
            <p:cNvSpPr/>
            <p:nvPr/>
          </p:nvSpPr>
          <p:spPr>
            <a:xfrm>
              <a:off x="2018147" y="3373289"/>
              <a:ext cx="152400" cy="152400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1"/>
              <a:endCxn id="109" idx="5"/>
            </p:cNvCxnSpPr>
            <p:nvPr/>
          </p:nvCxnSpPr>
          <p:spPr>
            <a:xfrm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109" idx="3"/>
              <a:endCxn id="109" idx="7"/>
            </p:cNvCxnSpPr>
            <p:nvPr/>
          </p:nvCxnSpPr>
          <p:spPr>
            <a:xfrm flipV="1">
              <a:off x="2040465" y="3395607"/>
              <a:ext cx="107764" cy="10776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48952"/>
              </p:ext>
            </p:extLst>
          </p:nvPr>
        </p:nvGraphicFramePr>
        <p:xfrm>
          <a:off x="4544307" y="390007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7" name="Equation" r:id="rId16" imgW="152400" imgH="152400" progId="Equation.DSMT4">
                  <p:embed/>
                </p:oleObj>
              </mc:Choice>
              <mc:Fallback>
                <p:oleObj name="Equation" r:id="rId16" imgW="1524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4307" y="3900078"/>
                        <a:ext cx="228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" name="Straight Arrow Connector 112"/>
          <p:cNvCxnSpPr/>
          <p:nvPr/>
        </p:nvCxnSpPr>
        <p:spPr>
          <a:xfrm flipH="1">
            <a:off x="4609573" y="4122110"/>
            <a:ext cx="14332" cy="1871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581400" y="4876800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397268"/>
              </p:ext>
            </p:extLst>
          </p:nvPr>
        </p:nvGraphicFramePr>
        <p:xfrm>
          <a:off x="3733800" y="4876800"/>
          <a:ext cx="171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8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4876800"/>
                        <a:ext cx="1714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5715000" y="4574873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Both E and B fields are </a:t>
            </a:r>
            <a:r>
              <a:rPr lang="en-US" sz="1400" i="1" dirty="0" smtClean="0">
                <a:solidFill>
                  <a:srgbClr val="C00000"/>
                </a:solidFill>
                <a:latin typeface="+mn-lt"/>
              </a:rPr>
              <a:t>repulsive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 to the particles in the other bunch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7780" y="584014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either case, the forces add</a:t>
            </a:r>
          </a:p>
        </p:txBody>
      </p:sp>
    </p:spTree>
    <p:extLst>
      <p:ext uri="{BB962C8B-B14F-4D97-AF65-F5344CB8AC3E}">
        <p14:creationId xmlns:p14="http://schemas.microsoft.com/office/powerpoint/2010/main" val="1004547212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0000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6541</TotalTime>
  <Words>763</Words>
  <Application>Microsoft Macintosh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Opulent</vt:lpstr>
      <vt:lpstr>Equation</vt:lpstr>
      <vt:lpstr>MathType 6.0 Equation</vt:lpstr>
      <vt:lpstr>Space Charge and Beam Beam Effects</vt:lpstr>
      <vt:lpstr>Space Charge</vt:lpstr>
      <vt:lpstr>PowerPoint Presentation</vt:lpstr>
      <vt:lpstr>PowerPoint Presentation</vt:lpstr>
      <vt:lpstr>PowerPoint Presentation</vt:lpstr>
      <vt:lpstr>Example: Fermilab Booster@Injection</vt:lpstr>
      <vt:lpstr>Space Charge Considerations</vt:lpstr>
      <vt:lpstr>Increasing Energy</vt:lpstr>
      <vt:lpstr>Beam-beam Interaction</vt:lpstr>
      <vt:lpstr>PowerPoint Presentation</vt:lpstr>
      <vt:lpstr>PowerPoint Presentation</vt:lpstr>
      <vt:lpstr>Luminosity and Tuneshift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463</cp:revision>
  <dcterms:created xsi:type="dcterms:W3CDTF">2003-06-24T14:15:57Z</dcterms:created>
  <dcterms:modified xsi:type="dcterms:W3CDTF">2016-06-22T03:55:07Z</dcterms:modified>
</cp:coreProperties>
</file>