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5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FF"/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7"/>
  </p:normalViewPr>
  <p:slideViewPr>
    <p:cSldViewPr snapToGrid="0">
      <p:cViewPr varScale="1">
        <p:scale>
          <a:sx n="62" d="100"/>
          <a:sy n="62" d="100"/>
        </p:scale>
        <p:origin x="-2168" y="-104"/>
      </p:cViewPr>
      <p:guideLst>
        <p:guide orient="horz" pos="4251"/>
        <p:guide pos="3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199" y="6564063"/>
            <a:ext cx="3905767" cy="2225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" charset="2"/>
        <a:buChar char="u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" charset="2"/>
        <a:buChar char="§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22.png"/><Relationship Id="rId6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LHC Incident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  <p:extLst>
      <p:ext uri="{BB962C8B-B14F-4D97-AF65-F5344CB8AC3E}">
        <p14:creationId xmlns:p14="http://schemas.microsoft.com/office/powerpoint/2010/main" val="104079718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129462" cy="706437"/>
          </a:xfrm>
        </p:spPr>
        <p:txBody>
          <a:bodyPr/>
          <a:lstStyle/>
          <a:p>
            <a:pPr>
              <a:defRPr/>
            </a:pPr>
            <a:r>
              <a:rPr lang="fr-CH" sz="2400">
                <a:ea typeface="+mj-ea"/>
              </a:rPr>
              <a:t>Collateral damage: secondary arcs</a:t>
            </a:r>
            <a:endParaRPr lang="en-US" sz="2400">
              <a:ea typeface="+mj-ea"/>
            </a:endParaRPr>
          </a:p>
        </p:txBody>
      </p:sp>
      <p:pic>
        <p:nvPicPr>
          <p:cNvPr id="25603" name="Picture 5" descr="QQ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2500"/>
            <a:ext cx="46783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60388" y="4481513"/>
            <a:ext cx="2853215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QQBI.27R3 M3 line</a:t>
            </a:r>
          </a:p>
        </p:txBody>
      </p:sp>
      <p:pic>
        <p:nvPicPr>
          <p:cNvPr id="25605" name="Picture 7" descr="QB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8600"/>
            <a:ext cx="45720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240463" y="2427288"/>
            <a:ext cx="2551099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QBBI.B31R3 M3 line</a:t>
            </a:r>
          </a:p>
        </p:txBody>
      </p:sp>
      <p:sp>
        <p:nvSpPr>
          <p:cNvPr id="25607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5608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62D9FD-6D88-AE40-A65C-D1BB67339BB3}" type="slidenum">
              <a:rPr lang="en-US">
                <a:solidFill>
                  <a:schemeClr val="tx2"/>
                </a:solidFill>
              </a:rPr>
              <a:pPr eaLnBrk="1" hangingPunct="1"/>
              <a:t>10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5609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657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6750" y="0"/>
            <a:ext cx="7772400" cy="51435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fr-CH" sz="2400" dirty="0" err="1">
                <a:ea typeface="+mj-ea"/>
              </a:rPr>
              <a:t>Collateral</a:t>
            </a:r>
            <a:r>
              <a:rPr lang="fr-CH" sz="2400" dirty="0">
                <a:ea typeface="+mj-ea"/>
              </a:rPr>
              <a:t> damage: </a:t>
            </a:r>
            <a:r>
              <a:rPr lang="fr-CH" sz="2400" dirty="0" err="1">
                <a:ea typeface="+mj-ea"/>
              </a:rPr>
              <a:t>ground</a:t>
            </a:r>
            <a:r>
              <a:rPr lang="fr-CH" sz="2400" dirty="0">
                <a:ea typeface="+mj-ea"/>
              </a:rPr>
              <a:t> supports</a:t>
            </a:r>
            <a:endParaRPr lang="en-US" sz="2400" dirty="0">
              <a:ea typeface="+mj-ea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42938"/>
            <a:ext cx="74295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62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B8E132-0CC8-DE42-AFBD-6268BFAB6CF7}" type="slidenum">
              <a:rPr lang="en-US">
                <a:solidFill>
                  <a:schemeClr val="tx2"/>
                </a:solidFill>
              </a:rPr>
              <a:pPr eaLnBrk="1" hangingPunct="1"/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663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3785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Collateral damage: Beam Vacuum</a:t>
            </a:r>
            <a:endParaRPr lang="en-US" dirty="0">
              <a:ea typeface="+mj-ea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91075"/>
            <a:ext cx="86963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278313"/>
            <a:ext cx="770572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900113" y="4214813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GB" b="1">
                <a:solidFill>
                  <a:srgbClr val="0000FF"/>
                </a:solidFill>
              </a:rPr>
              <a:t>LSS3</a:t>
            </a:r>
          </a:p>
        </p:txBody>
      </p:sp>
      <p:sp>
        <p:nvSpPr>
          <p:cNvPr id="27654" name="TextBox 19"/>
          <p:cNvSpPr txBox="1">
            <a:spLocks noChangeArrowheads="1"/>
          </p:cNvSpPr>
          <p:nvPr/>
        </p:nvSpPr>
        <p:spPr bwMode="auto">
          <a:xfrm>
            <a:off x="7889875" y="418465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GB" b="1">
                <a:solidFill>
                  <a:srgbClr val="0000FF"/>
                </a:solidFill>
              </a:rPr>
              <a:t>LSS4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67675" y="4554538"/>
            <a:ext cx="381000" cy="762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1009650" y="4554538"/>
            <a:ext cx="381000" cy="762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/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62025"/>
            <a:ext cx="5381625" cy="30289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9"/>
          <p:cNvGrpSpPr>
            <a:grpSpLocks/>
          </p:cNvGrpSpPr>
          <p:nvPr/>
        </p:nvGrpSpPr>
        <p:grpSpPr bwMode="auto">
          <a:xfrm>
            <a:off x="390525" y="4867275"/>
            <a:ext cx="681038" cy="803275"/>
            <a:chOff x="828675" y="2219325"/>
            <a:chExt cx="681597" cy="803077"/>
          </a:xfrm>
        </p:grpSpPr>
        <p:pic>
          <p:nvPicPr>
            <p:cNvPr id="276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1" y="2288880"/>
              <a:ext cx="542924" cy="66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0" name="TextBox 11"/>
            <p:cNvSpPr txBox="1">
              <a:spLocks noChangeArrowheads="1"/>
            </p:cNvSpPr>
            <p:nvPr/>
          </p:nvSpPr>
          <p:spPr bwMode="auto">
            <a:xfrm>
              <a:off x="962025" y="2219325"/>
              <a:ext cx="4299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bg1"/>
                  </a:solidFill>
                </a:rPr>
                <a:t>OK</a:t>
              </a:r>
            </a:p>
          </p:txBody>
        </p:sp>
        <p:sp>
          <p:nvSpPr>
            <p:cNvPr id="27671" name="TextBox 12"/>
            <p:cNvSpPr txBox="1">
              <a:spLocks noChangeArrowheads="1"/>
            </p:cNvSpPr>
            <p:nvPr/>
          </p:nvSpPr>
          <p:spPr bwMode="auto">
            <a:xfrm>
              <a:off x="828675" y="2381250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bg1"/>
                  </a:solidFill>
                </a:rPr>
                <a:t>Debris</a:t>
              </a:r>
            </a:p>
          </p:txBody>
        </p:sp>
        <p:sp>
          <p:nvSpPr>
            <p:cNvPr id="27672" name="TextBox 13"/>
            <p:cNvSpPr txBox="1">
              <a:spLocks noChangeArrowheads="1"/>
            </p:cNvSpPr>
            <p:nvPr/>
          </p:nvSpPr>
          <p:spPr bwMode="auto">
            <a:xfrm>
              <a:off x="962025" y="2552700"/>
              <a:ext cx="4796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bg1"/>
                  </a:solidFill>
                </a:rPr>
                <a:t>MLI</a:t>
              </a:r>
            </a:p>
          </p:txBody>
        </p:sp>
        <p:sp>
          <p:nvSpPr>
            <p:cNvPr id="27673" name="TextBox 14"/>
            <p:cNvSpPr txBox="1">
              <a:spLocks noChangeArrowheads="1"/>
            </p:cNvSpPr>
            <p:nvPr/>
          </p:nvSpPr>
          <p:spPr bwMode="auto">
            <a:xfrm>
              <a:off x="895350" y="2714625"/>
              <a:ext cx="5549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Soot</a:t>
              </a:r>
            </a:p>
          </p:txBody>
        </p:sp>
      </p:grp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504825" y="2806700"/>
            <a:ext cx="31527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charset="0"/>
              </a:rPr>
              <a:t>The beam pipes were polluted with thousands of pieces of MLI and soot, from one extremity to the other of the sector</a:t>
            </a:r>
          </a:p>
        </p:txBody>
      </p:sp>
      <p:pic>
        <p:nvPicPr>
          <p:cNvPr id="27660" name="Picture 4" descr="QBQ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62100"/>
            <a:ext cx="3105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1905000" y="1571625"/>
            <a:ext cx="1581150" cy="17637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7662" name="TextBox 23"/>
          <p:cNvSpPr txBox="1">
            <a:spLocks noChangeArrowheads="1"/>
          </p:cNvSpPr>
          <p:nvPr/>
        </p:nvSpPr>
        <p:spPr bwMode="auto">
          <a:xfrm>
            <a:off x="3848100" y="10668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clean</a:t>
            </a:r>
          </a:p>
        </p:txBody>
      </p:sp>
      <p:sp>
        <p:nvSpPr>
          <p:cNvPr id="27663" name="TextBox 24"/>
          <p:cNvSpPr txBox="1">
            <a:spLocks noChangeArrowheads="1"/>
          </p:cNvSpPr>
          <p:nvPr/>
        </p:nvSpPr>
        <p:spPr bwMode="auto">
          <a:xfrm>
            <a:off x="5600700" y="11049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MLI</a:t>
            </a:r>
          </a:p>
        </p:txBody>
      </p:sp>
      <p:sp>
        <p:nvSpPr>
          <p:cNvPr id="27664" name="TextBox 25"/>
          <p:cNvSpPr txBox="1">
            <a:spLocks noChangeArrowheads="1"/>
          </p:cNvSpPr>
          <p:nvPr/>
        </p:nvSpPr>
        <p:spPr bwMode="auto">
          <a:xfrm>
            <a:off x="7467600" y="11049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soot</a:t>
            </a:r>
          </a:p>
        </p:txBody>
      </p:sp>
      <p:sp>
        <p:nvSpPr>
          <p:cNvPr id="27665" name="TextBox 26"/>
          <p:cNvSpPr txBox="1">
            <a:spLocks noChangeArrowheads="1"/>
          </p:cNvSpPr>
          <p:nvPr/>
        </p:nvSpPr>
        <p:spPr bwMode="auto">
          <a:xfrm>
            <a:off x="609600" y="838200"/>
            <a:ext cx="236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Arc burned through beam vacuum pipe</a:t>
            </a:r>
          </a:p>
        </p:txBody>
      </p:sp>
      <p:sp>
        <p:nvSpPr>
          <p:cNvPr id="27666" name="Date Placeholder 2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7667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16B288-3B5C-3546-A9A0-3DB9100D8B18}" type="slidenum">
              <a:rPr lang="en-US">
                <a:solidFill>
                  <a:schemeClr val="tx2"/>
                </a:solidFill>
              </a:rPr>
              <a:pPr eaLnBrk="1" hangingPunct="1"/>
              <a:t>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7668" name="Footer Placeholder 2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56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555625" y="968375"/>
            <a:ext cx="4059238" cy="4746625"/>
          </a:xfrm>
        </p:spPr>
        <p:txBody>
          <a:bodyPr/>
          <a:lstStyle/>
          <a:p>
            <a:r>
              <a:rPr lang="en-US">
                <a:latin typeface="Trebuchet MS" charset="0"/>
              </a:rPr>
              <a:t>15 Quadrupoles (MQ)</a:t>
            </a:r>
          </a:p>
          <a:p>
            <a:pPr lvl="1"/>
            <a:r>
              <a:rPr lang="en-US">
                <a:latin typeface="Trebuchet MS" charset="0"/>
              </a:rPr>
              <a:t>1 not removed (Q19) </a:t>
            </a:r>
          </a:p>
          <a:p>
            <a:pPr lvl="1"/>
            <a:r>
              <a:rPr lang="en-US">
                <a:latin typeface="Trebuchet MS" charset="0"/>
              </a:rPr>
              <a:t>14 removed</a:t>
            </a:r>
          </a:p>
          <a:p>
            <a:pPr lvl="2"/>
            <a:r>
              <a:rPr lang="en-US">
                <a:latin typeface="Trebuchet MS" charset="0"/>
              </a:rPr>
              <a:t>8  cold mass revamped (old CM, partial de-cryostating for cleaning and careful inspection of supports and other components)</a:t>
            </a:r>
          </a:p>
          <a:p>
            <a:pPr lvl="2"/>
            <a:r>
              <a:rPr lang="en-US">
                <a:latin typeface="Trebuchet MS" charset="0"/>
              </a:rPr>
              <a:t>6 new cold masses</a:t>
            </a:r>
          </a:p>
          <a:p>
            <a:pPr lvl="2"/>
            <a:r>
              <a:rPr lang="en-US">
                <a:latin typeface="Trebuchet MS" charset="0"/>
              </a:rPr>
              <a:t>In this breakdown there is consideration about timing (quad cryostating tales long time; variants problems).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968375"/>
            <a:ext cx="4171950" cy="5180013"/>
          </a:xfrm>
        </p:spPr>
        <p:txBody>
          <a:bodyPr/>
          <a:lstStyle/>
          <a:p>
            <a:r>
              <a:rPr lang="en-US">
                <a:latin typeface="Trebuchet MS" charset="0"/>
              </a:rPr>
              <a:t>42 Dipoles (MBs)</a:t>
            </a:r>
          </a:p>
          <a:p>
            <a:pPr lvl="1"/>
            <a:r>
              <a:rPr lang="en-US">
                <a:latin typeface="Trebuchet MS" charset="0"/>
              </a:rPr>
              <a:t>3 not removed (A209,B20,C20)</a:t>
            </a:r>
          </a:p>
          <a:p>
            <a:pPr lvl="1"/>
            <a:r>
              <a:rPr lang="en-US">
                <a:latin typeface="Trebuchet MS" charset="0"/>
              </a:rPr>
              <a:t>39 removed</a:t>
            </a:r>
          </a:p>
          <a:p>
            <a:pPr lvl="2"/>
            <a:r>
              <a:rPr lang="en-US">
                <a:latin typeface="Trebuchet MS" charset="0"/>
              </a:rPr>
              <a:t>9 Re-used (old cold mass, no decryostating –except one?)</a:t>
            </a:r>
          </a:p>
          <a:p>
            <a:pPr lvl="2"/>
            <a:r>
              <a:rPr lang="en-US">
                <a:latin typeface="Trebuchet MS" charset="0"/>
              </a:rPr>
              <a:t>30 new cold masses</a:t>
            </a:r>
          </a:p>
          <a:p>
            <a:pPr lvl="2"/>
            <a:r>
              <a:rPr lang="en-US">
                <a:latin typeface="Trebuchet MS" charset="0"/>
              </a:rPr>
              <a:t>New cold masses are much faster to prepare than rescuing doubtful dipoles)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Replacement of magnets</a:t>
            </a:r>
            <a:endParaRPr lang="en-US" dirty="0">
              <a:ea typeface="+mj-ea"/>
            </a:endParaRPr>
          </a:p>
        </p:txBody>
      </p:sp>
      <p:sp>
        <p:nvSpPr>
          <p:cNvPr id="28677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867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A23F3F-661D-DE44-B744-3B66CE99DB40}" type="slidenum">
              <a:rPr lang="en-US">
                <a:solidFill>
                  <a:schemeClr val="tx2"/>
                </a:solidFill>
              </a:rPr>
              <a:pPr eaLnBrk="1" hangingPunct="1"/>
              <a:t>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867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461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15240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Important questions about Sept. 19</a:t>
            </a:r>
            <a:endParaRPr lang="en-US" dirty="0">
              <a:ea typeface="+mj-ea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rebuchet MS" charset="0"/>
              </a:rPr>
              <a:t>Why did the joint fail?</a:t>
            </a:r>
          </a:p>
          <a:p>
            <a:pPr lvl="1"/>
            <a:r>
              <a:rPr lang="en-US">
                <a:latin typeface="Trebuchet MS" charset="0"/>
              </a:rPr>
              <a:t>Inherent problems with joint design</a:t>
            </a:r>
          </a:p>
          <a:p>
            <a:pPr lvl="2"/>
            <a:r>
              <a:rPr lang="en-US">
                <a:latin typeface="Trebuchet MS" charset="0"/>
              </a:rPr>
              <a:t>No clamps</a:t>
            </a:r>
          </a:p>
          <a:p>
            <a:pPr lvl="2"/>
            <a:r>
              <a:rPr lang="en-US">
                <a:latin typeface="Trebuchet MS" charset="0"/>
              </a:rPr>
              <a:t>Details of joint design</a:t>
            </a:r>
          </a:p>
          <a:p>
            <a:pPr lvl="2"/>
            <a:r>
              <a:rPr lang="en-US">
                <a:latin typeface="Trebuchet MS" charset="0"/>
              </a:rPr>
              <a:t>Solder used</a:t>
            </a:r>
          </a:p>
          <a:p>
            <a:pPr lvl="1"/>
            <a:r>
              <a:rPr lang="en-US">
                <a:latin typeface="Trebuchet MS" charset="0"/>
              </a:rPr>
              <a:t>Quality control problems</a:t>
            </a:r>
          </a:p>
          <a:p>
            <a:r>
              <a:rPr lang="en-US">
                <a:latin typeface="Trebuchet MS" charset="0"/>
              </a:rPr>
              <a:t>Why wasn</a:t>
            </a:r>
            <a:r>
              <a:rPr lang="ja-JP" altLang="en-US">
                <a:latin typeface="Trebuchet MS" charset="0"/>
              </a:rPr>
              <a:t>’</a:t>
            </a:r>
            <a:r>
              <a:rPr lang="en-US">
                <a:latin typeface="Trebuchet MS" charset="0"/>
              </a:rPr>
              <a:t>t it detected in time?</a:t>
            </a:r>
          </a:p>
          <a:p>
            <a:pPr lvl="1"/>
            <a:r>
              <a:rPr lang="en-US">
                <a:latin typeface="Trebuchet MS" charset="0"/>
              </a:rPr>
              <a:t>There was indirect (calorimetric) evidence of an ohmic heat loss, but these data were not routinely monitored</a:t>
            </a:r>
          </a:p>
          <a:p>
            <a:pPr lvl="1"/>
            <a:r>
              <a:rPr lang="en-US">
                <a:latin typeface="Trebuchet MS" charset="0"/>
              </a:rPr>
              <a:t>The bus quench protection circuit had a threshold of 1V, a factor of &gt;1000 too high to detect the quench in time.</a:t>
            </a:r>
          </a:p>
          <a:p>
            <a:r>
              <a:rPr lang="en-US">
                <a:latin typeface="Trebuchet MS" charset="0"/>
              </a:rPr>
              <a:t>Why did it do so much damage?</a:t>
            </a:r>
          </a:p>
          <a:p>
            <a:pPr lvl="1"/>
            <a:r>
              <a:rPr lang="en-US">
                <a:latin typeface="Trebuchet MS" charset="0"/>
              </a:rPr>
              <a:t>The pressure relief system was designed around an MCI Helium release of 2 kg/s, a </a:t>
            </a:r>
            <a:r>
              <a:rPr lang="en-US" i="1">
                <a:latin typeface="Trebuchet MS" charset="0"/>
              </a:rPr>
              <a:t>factor of ten</a:t>
            </a:r>
            <a:r>
              <a:rPr lang="en-US">
                <a:latin typeface="Trebuchet MS" charset="0"/>
              </a:rPr>
              <a:t> below what occurred.</a:t>
            </a:r>
          </a:p>
          <a:p>
            <a:endParaRPr lang="en-US">
              <a:latin typeface="Trebuchet MS" charset="0"/>
            </a:endParaRPr>
          </a:p>
        </p:txBody>
      </p:sp>
      <p:sp>
        <p:nvSpPr>
          <p:cNvPr id="2970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47BA93-7581-B344-899E-708050D8533D}" type="slidenum">
              <a:rPr lang="en-US">
                <a:solidFill>
                  <a:schemeClr val="tx2"/>
                </a:solidFill>
              </a:rPr>
              <a:pPr eaLnBrk="1" hangingPunct="1"/>
              <a:t>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970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8339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33400" y="723900"/>
            <a:ext cx="73533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rPr>
              <a:t>Theory: A resistive joint of about 220 n</a:t>
            </a:r>
            <a:r>
              <a:rPr lang="en-US" sz="2400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sym typeface="Symbol" pitchFamily="18" charset="2"/>
              </a:rPr>
              <a:t></a:t>
            </a:r>
            <a:r>
              <a:rPr lang="en-US" sz="2000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sym typeface="Symbol" pitchFamily="18" charset="2"/>
              </a:rPr>
              <a:t> with bad electrical and thermal contacts with the stabilizer</a:t>
            </a:r>
            <a:endParaRPr lang="en-US" sz="2000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+mn-ea"/>
            </a:endParaRPr>
          </a:p>
        </p:txBody>
      </p:sp>
      <p:grpSp>
        <p:nvGrpSpPr>
          <p:cNvPr id="30723" name="Group 21"/>
          <p:cNvGrpSpPr>
            <a:grpSpLocks/>
          </p:cNvGrpSpPr>
          <p:nvPr/>
        </p:nvGrpSpPr>
        <p:grpSpPr bwMode="auto">
          <a:xfrm>
            <a:off x="609600" y="1485900"/>
            <a:ext cx="6972300" cy="1582738"/>
            <a:chOff x="336" y="1488"/>
            <a:chExt cx="5040" cy="1200"/>
          </a:xfrm>
        </p:grpSpPr>
        <p:sp>
          <p:nvSpPr>
            <p:cNvPr id="30733" name="Rectangle 2"/>
            <p:cNvSpPr>
              <a:spLocks noChangeArrowheads="1"/>
            </p:cNvSpPr>
            <p:nvPr/>
          </p:nvSpPr>
          <p:spPr bwMode="auto">
            <a:xfrm>
              <a:off x="336" y="2400"/>
              <a:ext cx="3312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4" name="Rectangle 3"/>
            <p:cNvSpPr>
              <a:spLocks noChangeArrowheads="1"/>
            </p:cNvSpPr>
            <p:nvPr/>
          </p:nvSpPr>
          <p:spPr bwMode="auto">
            <a:xfrm>
              <a:off x="1824" y="2448"/>
              <a:ext cx="3552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5" name="Rectangle 4"/>
            <p:cNvSpPr>
              <a:spLocks noChangeArrowheads="1"/>
            </p:cNvSpPr>
            <p:nvPr/>
          </p:nvSpPr>
          <p:spPr bwMode="auto">
            <a:xfrm>
              <a:off x="1824" y="2208"/>
              <a:ext cx="1872" cy="144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6" name="Rectangle 5"/>
            <p:cNvSpPr>
              <a:spLocks noChangeArrowheads="1"/>
            </p:cNvSpPr>
            <p:nvPr/>
          </p:nvSpPr>
          <p:spPr bwMode="auto">
            <a:xfrm>
              <a:off x="1632" y="2544"/>
              <a:ext cx="2256" cy="144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7" name="Rectangle 6"/>
            <p:cNvSpPr>
              <a:spLocks noChangeArrowheads="1"/>
            </p:cNvSpPr>
            <p:nvPr/>
          </p:nvSpPr>
          <p:spPr bwMode="auto">
            <a:xfrm>
              <a:off x="3888" y="2496"/>
              <a:ext cx="1488" cy="192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8" name="Rectangle 7"/>
            <p:cNvSpPr>
              <a:spLocks noChangeArrowheads="1"/>
            </p:cNvSpPr>
            <p:nvPr/>
          </p:nvSpPr>
          <p:spPr bwMode="auto">
            <a:xfrm>
              <a:off x="3696" y="2208"/>
              <a:ext cx="1680" cy="240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336" y="2208"/>
              <a:ext cx="1440" cy="192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336" y="2448"/>
              <a:ext cx="1248" cy="240"/>
            </a:xfrm>
            <a:prstGeom prst="rect">
              <a:avLst/>
            </a:prstGeom>
            <a:solidFill>
              <a:srgbClr val="C55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1" name="Line 11"/>
            <p:cNvSpPr>
              <a:spLocks noChangeShapeType="1"/>
            </p:cNvSpPr>
            <p:nvPr/>
          </p:nvSpPr>
          <p:spPr bwMode="auto">
            <a:xfrm>
              <a:off x="1824" y="2448"/>
              <a:ext cx="182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2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No electrical contact between wedge and U-profile with the bus on at least 1 side of the joint </a:t>
              </a:r>
              <a:endParaRPr lang="en-US" sz="1200"/>
            </a:p>
          </p:txBody>
        </p:sp>
        <p:sp>
          <p:nvSpPr>
            <p:cNvPr id="30743" name="Text Box 13"/>
            <p:cNvSpPr txBox="1">
              <a:spLocks noChangeArrowheads="1"/>
            </p:cNvSpPr>
            <p:nvPr/>
          </p:nvSpPr>
          <p:spPr bwMode="auto">
            <a:xfrm>
              <a:off x="3504" y="148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No bonding at joint with the U-profile and the wedge</a:t>
              </a:r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>
              <a:off x="3888" y="2544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5" name="Line 15"/>
            <p:cNvSpPr>
              <a:spLocks noChangeShapeType="1"/>
            </p:cNvSpPr>
            <p:nvPr/>
          </p:nvSpPr>
          <p:spPr bwMode="auto">
            <a:xfrm>
              <a:off x="3696" y="2208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6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7" name="Line 17"/>
            <p:cNvSpPr>
              <a:spLocks noChangeShapeType="1"/>
            </p:cNvSpPr>
            <p:nvPr/>
          </p:nvSpPr>
          <p:spPr bwMode="auto">
            <a:xfrm>
              <a:off x="1344" y="177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8" name="Line 18"/>
            <p:cNvSpPr>
              <a:spLocks noChangeShapeType="1"/>
            </p:cNvSpPr>
            <p:nvPr/>
          </p:nvSpPr>
          <p:spPr bwMode="auto">
            <a:xfrm flipH="1">
              <a:off x="3360" y="1824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9" name="Line 19"/>
            <p:cNvSpPr>
              <a:spLocks noChangeShapeType="1"/>
            </p:cNvSpPr>
            <p:nvPr/>
          </p:nvSpPr>
          <p:spPr bwMode="auto">
            <a:xfrm flipH="1">
              <a:off x="2928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724" name="Text Box 20"/>
          <p:cNvSpPr txBox="1">
            <a:spLocks noChangeArrowheads="1"/>
          </p:cNvSpPr>
          <p:nvPr/>
        </p:nvSpPr>
        <p:spPr bwMode="auto">
          <a:xfrm>
            <a:off x="7488238" y="6172200"/>
            <a:ext cx="1655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CH" sz="1400">
                <a:solidFill>
                  <a:srgbClr val="0066CC"/>
                </a:solidFill>
                <a:latin typeface="Tahoma" charset="0"/>
              </a:rPr>
              <a:t>A. Verweij</a:t>
            </a:r>
            <a:endParaRPr lang="en-US" sz="1400">
              <a:solidFill>
                <a:srgbClr val="0066CC"/>
              </a:solidFill>
              <a:latin typeface="Tahoma" charset="0"/>
            </a:endParaRPr>
          </a:p>
        </p:txBody>
      </p:sp>
      <p:sp>
        <p:nvSpPr>
          <p:cNvPr id="30725" name="Text Box 22"/>
          <p:cNvSpPr txBox="1">
            <a:spLocks noChangeArrowheads="1"/>
          </p:cNvSpPr>
          <p:nvPr/>
        </p:nvSpPr>
        <p:spPr bwMode="auto">
          <a:xfrm>
            <a:off x="533400" y="3200400"/>
            <a:ext cx="43005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CH" sz="1800" dirty="0">
                <a:latin typeface="Tahoma" charset="0"/>
              </a:rPr>
              <a:t>Loss of clamping pressure on the joint, and between joint and stabilizer</a:t>
            </a:r>
          </a:p>
          <a:p>
            <a:pPr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CH" sz="1800" dirty="0">
                <a:latin typeface="Tahoma" charset="0"/>
              </a:rPr>
              <a:t>Degradation of transverse contact between superconducting cable and stabilizer</a:t>
            </a:r>
          </a:p>
          <a:p>
            <a:pPr algn="l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CH" sz="1800" dirty="0">
                <a:latin typeface="Tahoma" charset="0"/>
              </a:rPr>
              <a:t>Interruption of longitudinal electrical continuity in stabilizer </a:t>
            </a:r>
            <a:endParaRPr lang="en-US" sz="1800" dirty="0">
              <a:latin typeface="Tahoma" charset="0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What happened?</a:t>
            </a:r>
            <a:endParaRPr lang="en-US" dirty="0">
              <a:ea typeface="+mj-ea"/>
            </a:endParaRPr>
          </a:p>
        </p:txBody>
      </p:sp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1988"/>
            <a:ext cx="3776663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63141" y="5630179"/>
            <a:ext cx="27813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en-US" sz="1800" dirty="0">
                <a:solidFill>
                  <a:srgbClr val="FF0000"/>
                </a:solidFill>
              </a:rPr>
              <a:t>Problem: this is where the evidence used to be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800600" y="4610100"/>
            <a:ext cx="2743200" cy="1333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Date Placeholder 2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0731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170C23-79E9-F545-AAA8-28FC6EC249DC}" type="slidenum">
              <a:rPr lang="en-US">
                <a:solidFill>
                  <a:schemeClr val="tx2"/>
                </a:solidFill>
              </a:rPr>
              <a:pPr eaLnBrk="1" hangingPunct="1"/>
              <a:t>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32" name="Footer Placeholder 3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548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15240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Improved quench protection*</a:t>
            </a:r>
            <a:endParaRPr lang="en-US" dirty="0">
              <a:ea typeface="+mj-ea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63575" y="903288"/>
            <a:ext cx="8251825" cy="3668712"/>
          </a:xfrm>
        </p:spPr>
        <p:txBody>
          <a:bodyPr/>
          <a:lstStyle/>
          <a:p>
            <a:r>
              <a:rPr lang="en-US" sz="2800">
                <a:latin typeface="Trebuchet MS" charset="0"/>
              </a:rPr>
              <a:t>Old quench protection circuit triggered at 1V on bus.</a:t>
            </a:r>
          </a:p>
          <a:p>
            <a:r>
              <a:rPr lang="en-US" sz="2800">
                <a:latin typeface="Trebuchet MS" charset="0"/>
              </a:rPr>
              <a:t>New QPS triggers at .3 mV </a:t>
            </a:r>
          </a:p>
          <a:p>
            <a:pPr lvl="1"/>
            <a:r>
              <a:rPr lang="en-US" sz="2400">
                <a:latin typeface="Trebuchet MS" charset="0"/>
              </a:rPr>
              <a:t>Factor of 3000</a:t>
            </a:r>
          </a:p>
          <a:p>
            <a:pPr lvl="1"/>
            <a:r>
              <a:rPr lang="en-US" sz="2400">
                <a:latin typeface="Trebuchet MS" charset="0"/>
              </a:rPr>
              <a:t>Should be sensitive down to 25 nOhms (thermal runaway at 7 TeV)</a:t>
            </a:r>
          </a:p>
          <a:p>
            <a:pPr lvl="1"/>
            <a:r>
              <a:rPr lang="en-US" sz="2400">
                <a:latin typeface="Trebuchet MS" charset="0"/>
              </a:rPr>
              <a:t>Can measure resistances to &lt;1 nOhm</a:t>
            </a:r>
          </a:p>
          <a:p>
            <a:r>
              <a:rPr lang="en-US" sz="2800">
                <a:latin typeface="Trebuchet MS" charset="0"/>
              </a:rPr>
              <a:t>Concurrently installing improved quench protection for </a:t>
            </a:r>
            <a:r>
              <a:rPr lang="ja-JP" altLang="en-US" sz="2800">
                <a:latin typeface="Trebuchet MS" charset="0"/>
              </a:rPr>
              <a:t>“</a:t>
            </a:r>
            <a:r>
              <a:rPr lang="en-US" sz="2800">
                <a:latin typeface="Trebuchet MS" charset="0"/>
              </a:rPr>
              <a:t>symmetric quenches</a:t>
            </a:r>
            <a:r>
              <a:rPr lang="ja-JP" altLang="en-US" sz="2800">
                <a:latin typeface="Trebuchet MS" charset="0"/>
              </a:rPr>
              <a:t>”</a:t>
            </a:r>
            <a:endParaRPr lang="en-US" sz="2800">
              <a:latin typeface="Trebuchet MS" charset="0"/>
            </a:endParaRPr>
          </a:p>
          <a:p>
            <a:pPr lvl="1"/>
            <a:r>
              <a:rPr lang="en-US" sz="2400">
                <a:latin typeface="Trebuchet MS" charset="0"/>
              </a:rPr>
              <a:t>A problem found before September 19</a:t>
            </a:r>
            <a:r>
              <a:rPr lang="en-US" sz="2400" baseline="30000">
                <a:latin typeface="Trebuchet MS" charset="0"/>
              </a:rPr>
              <a:t>th</a:t>
            </a:r>
            <a:endParaRPr lang="en-US" sz="2400">
              <a:latin typeface="Trebuchet MS" charset="0"/>
            </a:endParaRPr>
          </a:p>
          <a:p>
            <a:pPr lvl="1"/>
            <a:r>
              <a:rPr lang="en-US" sz="2400">
                <a:latin typeface="Trebuchet MS" charset="0"/>
              </a:rPr>
              <a:t>Worrisome at &gt;4 TeV</a:t>
            </a:r>
          </a:p>
        </p:txBody>
      </p:sp>
      <p:sp>
        <p:nvSpPr>
          <p:cNvPr id="31749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1750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B7650D-97A2-6A4D-B711-0D3A3ADCDA6C}" type="slidenum">
              <a:rPr lang="en-US">
                <a:solidFill>
                  <a:schemeClr val="tx2"/>
                </a:solidFill>
              </a:rPr>
              <a:pPr eaLnBrk="1" hangingPunct="1"/>
              <a:t>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175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4430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 idx="4294967295"/>
          </p:nvPr>
        </p:nvSpPr>
        <p:spPr>
          <a:xfrm>
            <a:off x="685800" y="266700"/>
            <a:ext cx="6769100" cy="533400"/>
          </a:xfrm>
        </p:spPr>
        <p:txBody>
          <a:bodyPr/>
          <a:lstStyle/>
          <a:p>
            <a:pPr>
              <a:defRPr/>
            </a:pPr>
            <a:r>
              <a:rPr lang="fr-CH" sz="3200" dirty="0" err="1" smtClean="0">
                <a:ea typeface="+mj-ea"/>
              </a:rPr>
              <a:t>Improved</a:t>
            </a:r>
            <a:r>
              <a:rPr lang="fr-CH" sz="3200" dirty="0" smtClean="0">
                <a:ea typeface="+mj-ea"/>
              </a:rPr>
              <a:t> pressure relief*</a:t>
            </a:r>
            <a:endParaRPr lang="en-GB" sz="3200" dirty="0">
              <a:ea typeface="+mj-ea"/>
            </a:endParaRPr>
          </a:p>
        </p:txBody>
      </p:sp>
      <p:grpSp>
        <p:nvGrpSpPr>
          <p:cNvPr id="32771" name="Group 10"/>
          <p:cNvGrpSpPr>
            <a:grpSpLocks/>
          </p:cNvGrpSpPr>
          <p:nvPr/>
        </p:nvGrpSpPr>
        <p:grpSpPr bwMode="auto">
          <a:xfrm>
            <a:off x="381000" y="1085850"/>
            <a:ext cx="8763000" cy="4686300"/>
            <a:chOff x="96" y="1272"/>
            <a:chExt cx="5520" cy="2952"/>
          </a:xfrm>
        </p:grpSpPr>
        <p:pic>
          <p:nvPicPr>
            <p:cNvPr id="3277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84"/>
              <a:ext cx="2736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84"/>
              <a:ext cx="2736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Box 12"/>
            <p:cNvSpPr txBox="1">
              <a:spLocks noChangeArrowheads="1"/>
            </p:cNvSpPr>
            <p:nvPr/>
          </p:nvSpPr>
          <p:spPr bwMode="auto">
            <a:xfrm>
              <a:off x="144" y="1272"/>
              <a:ext cx="2589" cy="1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00B0F0"/>
                  </a:solidFill>
                  <a:latin typeface="Calibri" charset="0"/>
                </a:rPr>
                <a:t>New configuration on four cold sectors:  Turn several existing flanges into pressure reliefs (while cold). Also reinforce stands to hold ~3 bar</a:t>
              </a:r>
            </a:p>
          </p:txBody>
        </p:sp>
        <p:sp>
          <p:nvSpPr>
            <p:cNvPr id="32781" name="TextBox 14"/>
            <p:cNvSpPr txBox="1">
              <a:spLocks noChangeArrowheads="1"/>
            </p:cNvSpPr>
            <p:nvPr/>
          </p:nvSpPr>
          <p:spPr bwMode="auto">
            <a:xfrm>
              <a:off x="2877" y="1320"/>
              <a:ext cx="2568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00B0F0"/>
                  </a:solidFill>
                  <a:latin typeface="Calibri" charset="0"/>
                </a:rPr>
                <a:t>New configuration on four</a:t>
              </a:r>
            </a:p>
            <a:p>
              <a:pPr algn="l" eaLnBrk="1" hangingPunct="1"/>
              <a:r>
                <a:rPr lang="en-US" sz="2400" b="1">
                  <a:solidFill>
                    <a:srgbClr val="00B0F0"/>
                  </a:solidFill>
                  <a:latin typeface="Calibri" charset="0"/>
                </a:rPr>
                <a:t>warm sectors: new flanges</a:t>
              </a:r>
            </a:p>
            <a:p>
              <a:pPr algn="l" eaLnBrk="1" hangingPunct="1"/>
              <a:r>
                <a:rPr lang="en-US" sz="2400" b="1">
                  <a:solidFill>
                    <a:srgbClr val="00B0F0"/>
                  </a:solidFill>
                  <a:latin typeface="Calibri" charset="0"/>
                </a:rPr>
                <a:t>(12 200mm relief flanges)</a:t>
              </a:r>
              <a:endParaRPr lang="en-GB" sz="2400" b="1">
                <a:solidFill>
                  <a:srgbClr val="00B0F0"/>
                </a:solidFill>
                <a:latin typeface="Calibri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9600" y="5753100"/>
            <a:ext cx="1954213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(DP: Design Pressure)</a:t>
            </a:r>
            <a:endParaRPr lang="en-GB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2773" name="Text Box 11"/>
          <p:cNvSpPr txBox="1">
            <a:spLocks noChangeArrowheads="1"/>
          </p:cNvSpPr>
          <p:nvPr/>
        </p:nvSpPr>
        <p:spPr bwMode="auto">
          <a:xfrm>
            <a:off x="7343775" y="5791200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CH" sz="1400">
                <a:solidFill>
                  <a:srgbClr val="0066CC"/>
                </a:solidFill>
                <a:latin typeface="Tahoma" charset="0"/>
              </a:rPr>
              <a:t>L. Tavian</a:t>
            </a:r>
            <a:endParaRPr lang="en-US" sz="1400">
              <a:solidFill>
                <a:srgbClr val="0066CC"/>
              </a:solidFill>
              <a:latin typeface="Tahoma" charset="0"/>
            </a:endParaRPr>
          </a:p>
        </p:txBody>
      </p:sp>
      <p:sp>
        <p:nvSpPr>
          <p:cNvPr id="32775" name="Date Placeholder 1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2776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D2D8A2-C619-5F4B-8F17-AA28EC94F614}" type="slidenum">
              <a:rPr lang="en-US">
                <a:solidFill>
                  <a:schemeClr val="tx2"/>
                </a:solidFill>
              </a:rPr>
              <a:pPr eaLnBrk="1" hangingPunct="1"/>
              <a:t>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2777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8259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Bad surprise</a:t>
            </a:r>
            <a:endParaRPr lang="en-US" dirty="0">
              <a:ea typeface="+mj-ea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55013" cy="5676900"/>
          </a:xfrm>
        </p:spPr>
        <p:txBody>
          <a:bodyPr/>
          <a:lstStyle/>
          <a:p>
            <a:r>
              <a:rPr lang="en-US" sz="2000">
                <a:latin typeface="Trebuchet MS" charset="0"/>
              </a:rPr>
              <a:t>With new quench protection, it was determined that joints would only fail if they had bad thermal </a:t>
            </a:r>
            <a:r>
              <a:rPr lang="en-US" sz="2000" i="1">
                <a:latin typeface="Trebuchet MS" charset="0"/>
              </a:rPr>
              <a:t>and</a:t>
            </a:r>
            <a:r>
              <a:rPr lang="en-US" sz="2000">
                <a:latin typeface="Trebuchet MS" charset="0"/>
              </a:rPr>
              <a:t> bad electrical contact, and how likely is that?</a:t>
            </a:r>
          </a:p>
          <a:p>
            <a:pPr lvl="1"/>
            <a:r>
              <a:rPr lang="en-US">
                <a:latin typeface="Trebuchet MS" charset="0"/>
              </a:rPr>
              <a:t>Very, unfortunately </a:t>
            </a:r>
            <a:r>
              <a:rPr lang="en-US">
                <a:latin typeface="Trebuchet MS" charset="0"/>
                <a:sym typeface="Symbol" charset="0"/>
              </a:rPr>
              <a:t> </a:t>
            </a:r>
            <a:r>
              <a:rPr lang="en-US" i="1">
                <a:latin typeface="Trebuchet MS" charset="0"/>
                <a:sym typeface="Symbol" charset="0"/>
              </a:rPr>
              <a:t>must</a:t>
            </a:r>
            <a:r>
              <a:rPr lang="en-US">
                <a:latin typeface="Trebuchet MS" charset="0"/>
                <a:sym typeface="Symbol" charset="0"/>
              </a:rPr>
              <a:t> verify copper joint</a:t>
            </a: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endParaRPr lang="en-US">
              <a:latin typeface="Trebuchet MS" charset="0"/>
              <a:sym typeface="Symbol" charset="0"/>
            </a:endParaRPr>
          </a:p>
          <a:p>
            <a:r>
              <a:rPr lang="en-US" sz="2000">
                <a:latin typeface="Trebuchet MS" charset="0"/>
                <a:sym typeface="Symbol" charset="0"/>
              </a:rPr>
              <a:t>Have to warm up to at least 80K to measure Copper integrity.</a:t>
            </a:r>
            <a:endParaRPr lang="en-US" sz="2000">
              <a:latin typeface="Trebuchet MS" charset="0"/>
            </a:endParaRP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0"/>
            <a:ext cx="4114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619375"/>
            <a:ext cx="400526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609600" y="4865688"/>
            <a:ext cx="4000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Solder used to solder joint had the same melting temperature as solder used to pot cable in </a:t>
            </a:r>
            <a:r>
              <a:rPr lang="en-US" sz="1800" dirty="0" err="1"/>
              <a:t>stablizer</a:t>
            </a:r>
            <a:endParaRPr lang="en-US" sz="1800" dirty="0"/>
          </a:p>
          <a:p>
            <a:pPr algn="l" eaLnBrk="1" hangingPunct="1"/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  <a:sym typeface="Symbol" charset="0"/>
              </a:rPr>
              <a:t>Solder wicked away from cable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45013" y="3559175"/>
            <a:ext cx="2398712" cy="2344738"/>
          </a:xfrm>
          <a:custGeom>
            <a:avLst/>
            <a:gdLst>
              <a:gd name="connsiteX0" fmla="*/ 0 w 2398955"/>
              <a:gd name="connsiteY0" fmla="*/ 2345167 h 2345167"/>
              <a:gd name="connsiteX1" fmla="*/ 1140311 w 2398955"/>
              <a:gd name="connsiteY1" fmla="*/ 1731982 h 2345167"/>
              <a:gd name="connsiteX2" fmla="*/ 1140311 w 2398955"/>
              <a:gd name="connsiteY2" fmla="*/ 903643 h 2345167"/>
              <a:gd name="connsiteX3" fmla="*/ 2398955 w 2398955"/>
              <a:gd name="connsiteY3" fmla="*/ 0 h 234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955" h="2345167">
                <a:moveTo>
                  <a:pt x="0" y="2345167"/>
                </a:moveTo>
                <a:cubicBezTo>
                  <a:pt x="475129" y="2158701"/>
                  <a:pt x="950259" y="1972236"/>
                  <a:pt x="1140311" y="1731982"/>
                </a:cubicBezTo>
                <a:cubicBezTo>
                  <a:pt x="1330363" y="1491728"/>
                  <a:pt x="930537" y="1192307"/>
                  <a:pt x="1140311" y="903643"/>
                </a:cubicBezTo>
                <a:cubicBezTo>
                  <a:pt x="1350085" y="614979"/>
                  <a:pt x="1874520" y="307489"/>
                  <a:pt x="2398955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3800" name="Date Placeholder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801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B66E7-69D3-9C4C-8E09-36750D5655B9}" type="slidenum">
              <a:rPr lang="en-US">
                <a:solidFill>
                  <a:schemeClr val="tx2"/>
                </a:solidFill>
              </a:rPr>
              <a:pPr eaLnBrk="1" hangingPunct="1"/>
              <a:t>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802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7702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Repair (2013-2015)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(10,000!) individual joints were rebuilt</a:t>
            </a:r>
          </a:p>
          <a:p>
            <a:pPr lvl="1"/>
            <a:r>
              <a:rPr lang="en-US" dirty="0" smtClean="0"/>
              <a:t>Clamped</a:t>
            </a:r>
          </a:p>
          <a:p>
            <a:pPr lvl="1"/>
            <a:r>
              <a:rPr lang="en-US" dirty="0" smtClean="0"/>
              <a:t>Inspected</a:t>
            </a:r>
          </a:p>
          <a:p>
            <a:r>
              <a:rPr lang="en-US" dirty="0" smtClean="0"/>
              <a:t>Improved pressure relief was installed to handled “Maximum Credible Incident” (MCI)</a:t>
            </a:r>
          </a:p>
          <a:p>
            <a:pPr lvl="1"/>
            <a:r>
              <a:rPr lang="en-US" dirty="0" smtClean="0"/>
              <a:t>In which both the quadrupole and dipole Helium lines were burned through.  </a:t>
            </a:r>
          </a:p>
          <a:p>
            <a:r>
              <a:rPr lang="en-US" dirty="0" smtClean="0"/>
              <a:t>After 2015 turn on, “smooth sailing”.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LHC Incident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46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Sept 10, 2008: </a:t>
            </a:r>
            <a:r>
              <a:rPr lang="en-US" dirty="0" smtClean="0">
                <a:ea typeface="+mj-ea"/>
              </a:rPr>
              <a:t>LHC Startup</a:t>
            </a:r>
            <a:endParaRPr lang="en-US" dirty="0">
              <a:ea typeface="+mj-ea"/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3902075" cy="2955925"/>
          </a:xfrm>
        </p:spPr>
        <p:txBody>
          <a:bodyPr/>
          <a:lstStyle/>
          <a:p>
            <a:r>
              <a:rPr lang="en-US" sz="2000">
                <a:latin typeface="Trebuchet MS" charset="0"/>
              </a:rPr>
              <a:t>9:35 – First beam injected</a:t>
            </a:r>
          </a:p>
          <a:p>
            <a:r>
              <a:rPr lang="en-US" sz="2000">
                <a:latin typeface="Trebuchet MS" charset="0"/>
              </a:rPr>
              <a:t>9:58 – beam past CMS to point 6 dump</a:t>
            </a:r>
          </a:p>
          <a:p>
            <a:r>
              <a:rPr lang="en-US" sz="2000">
                <a:latin typeface="Trebuchet MS" charset="0"/>
              </a:rPr>
              <a:t>10:15 – beam to point 1 (ATLAS)</a:t>
            </a:r>
          </a:p>
          <a:p>
            <a:r>
              <a:rPr lang="en-US" sz="2000">
                <a:latin typeface="Trebuchet MS" charset="0"/>
              </a:rPr>
              <a:t>10:26 – First turn!</a:t>
            </a:r>
          </a:p>
          <a:p>
            <a:r>
              <a:rPr lang="en-US" sz="2000">
                <a:latin typeface="Trebuchet MS" charset="0"/>
              </a:rPr>
              <a:t>…and there was much rejoicing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878263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543300"/>
            <a:ext cx="3848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838200"/>
            <a:ext cx="38401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7416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0927E9-10AD-E64F-9DE8-3A474779FAE8}" type="slidenum">
              <a:rPr lang="en-US">
                <a:solidFill>
                  <a:schemeClr val="tx2"/>
                </a:solidFill>
              </a:rPr>
              <a:pPr eaLnBrk="1" hangingPunct="1"/>
              <a:t>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7417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238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After initial circulation: captured beam</a:t>
            </a:r>
            <a:endParaRPr lang="en-US" dirty="0">
              <a:ea typeface="+mj-ea"/>
            </a:endParaRPr>
          </a:p>
        </p:txBody>
      </p:sp>
      <p:sp>
        <p:nvSpPr>
          <p:cNvPr id="18435" name="Content Placeholder 15"/>
          <p:cNvSpPr>
            <a:spLocks noGrp="1"/>
          </p:cNvSpPr>
          <p:nvPr>
            <p:ph idx="1"/>
          </p:nvPr>
        </p:nvSpPr>
        <p:spPr>
          <a:xfrm>
            <a:off x="788988" y="5372100"/>
            <a:ext cx="8355012" cy="914400"/>
          </a:xfrm>
        </p:spPr>
        <p:txBody>
          <a:bodyPr/>
          <a:lstStyle/>
          <a:p>
            <a:r>
              <a:rPr lang="en-US">
                <a:latin typeface="Trebuchet MS" charset="0"/>
              </a:rPr>
              <a:t>Everything was going great until </a:t>
            </a:r>
            <a:r>
              <a:rPr lang="en-US" i="1">
                <a:solidFill>
                  <a:srgbClr val="FF0000"/>
                </a:solidFill>
                <a:latin typeface="Trebuchet MS" charset="0"/>
              </a:rPr>
              <a:t>something very bad happened</a:t>
            </a:r>
            <a:r>
              <a:rPr lang="en-US">
                <a:solidFill>
                  <a:srgbClr val="FF0000"/>
                </a:solidFill>
                <a:latin typeface="Trebuchet MS" charset="0"/>
              </a:rPr>
              <a:t> on September 19</a:t>
            </a:r>
            <a:r>
              <a:rPr lang="en-US" baseline="30000">
                <a:solidFill>
                  <a:srgbClr val="FF0000"/>
                </a:solidFill>
                <a:latin typeface="Trebuchet MS" charset="0"/>
              </a:rPr>
              <a:t>th</a:t>
            </a:r>
            <a:endParaRPr lang="en-US">
              <a:solidFill>
                <a:srgbClr val="FF0000"/>
              </a:solidFill>
              <a:latin typeface="Trebuchet MS" charset="0"/>
            </a:endParaRPr>
          </a:p>
          <a:p>
            <a:pPr lvl="1"/>
            <a:r>
              <a:rPr lang="en-US">
                <a:latin typeface="Trebuchet MS" charset="0"/>
              </a:rPr>
              <a:t>Initially, CERN kept a tight lid on news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795338"/>
            <a:ext cx="295592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278447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-691356" y="2743994"/>
            <a:ext cx="3522663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411956" y="2377430"/>
            <a:ext cx="25781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</a:rPr>
              <a:t>Turn Number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81500" y="2400300"/>
            <a:ext cx="814388" cy="496888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46225" y="5002213"/>
            <a:ext cx="2587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463" y="4986338"/>
            <a:ext cx="25257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</a:rPr>
              <a:t>Time</a:t>
            </a:r>
          </a:p>
        </p:txBody>
      </p:sp>
      <p:sp>
        <p:nvSpPr>
          <p:cNvPr id="18443" name="Date Placeholder 1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4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903157-C847-B24A-A410-8B9B5F10983D}" type="slidenum">
              <a:rPr lang="en-US">
                <a:solidFill>
                  <a:schemeClr val="tx2"/>
                </a:solidFill>
              </a:rPr>
              <a:pPr eaLnBrk="1" hangingPunct="1"/>
              <a:t>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8445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29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19050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Nature abhors a (news) vacuum…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609600"/>
            <a:ext cx="8251825" cy="3363913"/>
          </a:xfrm>
        </p:spPr>
        <p:txBody>
          <a:bodyPr/>
          <a:lstStyle/>
          <a:p>
            <a:r>
              <a:rPr lang="en-US">
                <a:latin typeface="Trebuchet MS" charset="0"/>
              </a:rPr>
              <a:t>Italian newspapers were very poetic (at least as translated by </a:t>
            </a:r>
            <a:r>
              <a:rPr lang="ja-JP" altLang="en-US">
                <a:latin typeface="Trebuchet MS" charset="0"/>
              </a:rPr>
              <a:t>“</a:t>
            </a:r>
            <a:r>
              <a:rPr lang="en-US">
                <a:latin typeface="Trebuchet MS" charset="0"/>
              </a:rPr>
              <a:t>Babel Fish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n-US">
                <a:latin typeface="Trebuchet MS" charset="0"/>
              </a:rPr>
              <a:t>		</a:t>
            </a: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"the black cloud of the bitterness still has not </a:t>
            </a:r>
            <a:br>
              <a:rPr lang="en-US" sz="1800" i="1">
                <a:solidFill>
                  <a:srgbClr val="002060"/>
                </a:solidFill>
                <a:latin typeface="Trebuchet MS" charset="0"/>
              </a:rPr>
            </a:b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    	been dissolved on the small forest in which </a:t>
            </a:r>
            <a:br>
              <a:rPr lang="en-US" sz="1800" i="1">
                <a:solidFill>
                  <a:srgbClr val="002060"/>
                </a:solidFill>
                <a:latin typeface="Trebuchet MS" charset="0"/>
              </a:rPr>
            </a:b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    	they are dipped the candid buildings of the CERN" </a:t>
            </a:r>
            <a:endParaRPr lang="en-US" sz="2000" i="1">
              <a:solidFill>
                <a:srgbClr val="002060"/>
              </a:solidFill>
              <a:latin typeface="Trebuchet MS" charset="0"/>
            </a:endParaRP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002060"/>
                </a:solidFill>
                <a:latin typeface="Trebuchet MS" charset="0"/>
              </a:rPr>
              <a:t>		</a:t>
            </a:r>
            <a:r>
              <a:rPr lang="ja-JP" altLang="en-US" sz="1800" i="1">
                <a:solidFill>
                  <a:srgbClr val="002060"/>
                </a:solidFill>
                <a:latin typeface="Trebuchet MS" charset="0"/>
              </a:rPr>
              <a:t>“</a:t>
            </a: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Lyn Evans, head of the plan, support that it </a:t>
            </a:r>
            <a:br>
              <a:rPr lang="en-US" sz="1800" i="1">
                <a:solidFill>
                  <a:srgbClr val="002060"/>
                </a:solidFill>
                <a:latin typeface="Trebuchet MS" charset="0"/>
              </a:rPr>
            </a:b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	was better to wait for before igniting the</a:t>
            </a:r>
            <a:br>
              <a:rPr lang="en-US" sz="1800" i="1">
                <a:solidFill>
                  <a:srgbClr val="002060"/>
                </a:solidFill>
                <a:latin typeface="Trebuchet MS" charset="0"/>
              </a:rPr>
            </a:b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	machine and making the verifications of the parts.</a:t>
            </a:r>
            <a:r>
              <a:rPr lang="ja-JP" altLang="en-US" sz="1800" i="1">
                <a:solidFill>
                  <a:srgbClr val="002060"/>
                </a:solidFill>
                <a:latin typeface="Trebuchet MS" charset="0"/>
              </a:rPr>
              <a:t>“</a:t>
            </a:r>
            <a:r>
              <a:rPr lang="en-US" sz="1800" i="1">
                <a:solidFill>
                  <a:srgbClr val="FF0000"/>
                </a:solidFill>
                <a:latin typeface="Trebuchet MS" charset="0"/>
              </a:rPr>
              <a:t>*</a:t>
            </a:r>
            <a:r>
              <a:rPr lang="en-US" sz="1800" i="1">
                <a:solidFill>
                  <a:srgbClr val="002060"/>
                </a:solidFill>
                <a:latin typeface="Trebuchet MS" charset="0"/>
              </a:rPr>
              <a:t> </a:t>
            </a:r>
          </a:p>
          <a:p>
            <a:r>
              <a:rPr lang="en-US">
                <a:latin typeface="Trebuchet MS" charset="0"/>
              </a:rPr>
              <a:t>Or you could Google </a:t>
            </a:r>
            <a:r>
              <a:rPr lang="ja-JP" altLang="en-US">
                <a:latin typeface="Trebuchet MS" charset="0"/>
              </a:rPr>
              <a:t>“</a:t>
            </a:r>
            <a:r>
              <a:rPr lang="en-US">
                <a:latin typeface="Trebuchet MS" charset="0"/>
              </a:rPr>
              <a:t>What really happened at CERN</a:t>
            </a:r>
            <a:r>
              <a:rPr lang="ja-JP" altLang="en-US">
                <a:latin typeface="Trebuchet MS" charset="0"/>
              </a:rPr>
              <a:t>”</a:t>
            </a:r>
            <a:r>
              <a:rPr lang="en-US">
                <a:latin typeface="Trebuchet MS" charset="0"/>
              </a:rPr>
              <a:t>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48100"/>
            <a:ext cx="6189663" cy="2019300"/>
          </a:xfrm>
          <a:prstGeom prst="rect">
            <a:avLst/>
          </a:prstGeom>
          <a:noFill/>
          <a:ln w="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4350" y="5943600"/>
            <a:ext cx="811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FF0000"/>
                </a:solidFill>
              </a:rPr>
              <a:t>* </a:t>
            </a:r>
            <a:r>
              <a:rPr lang="ja-JP" altLang="en-US" sz="1600">
                <a:solidFill>
                  <a:srgbClr val="FF0000"/>
                </a:solidFill>
              </a:rPr>
              <a:t>“</a:t>
            </a:r>
            <a:r>
              <a:rPr lang="en-US" sz="1600">
                <a:solidFill>
                  <a:srgbClr val="FF0000"/>
                </a:solidFill>
              </a:rPr>
              <a:t>Big Bang, il test bloccato fino all primavera 2009</a:t>
            </a:r>
            <a:r>
              <a:rPr lang="ja-JP" altLang="en-US" sz="1600">
                <a:solidFill>
                  <a:srgbClr val="FF0000"/>
                </a:solidFill>
              </a:rPr>
              <a:t>”</a:t>
            </a:r>
            <a:r>
              <a:rPr lang="en-US" sz="1600">
                <a:solidFill>
                  <a:srgbClr val="FF0000"/>
                </a:solidFill>
              </a:rPr>
              <a:t>, Corriere dela Sera, Sept. 24, 2008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53200" y="46863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4350" y="6210300"/>
            <a:ext cx="811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FF0000"/>
                </a:solidFill>
              </a:rPr>
              <a:t>**http://www.rense.com/general83/IncidentatCERN.pdf</a:t>
            </a:r>
          </a:p>
        </p:txBody>
      </p:sp>
      <p:sp>
        <p:nvSpPr>
          <p:cNvPr id="19464" name="Date Placeholder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5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EBD6A7-71D4-E442-9851-43F293010F5C}" type="slidenum">
              <a:rPr lang="en-US">
                <a:solidFill>
                  <a:schemeClr val="tx2"/>
                </a:solidFill>
              </a:rPr>
              <a:pPr eaLnBrk="1" hangingPunct="1"/>
              <a:t>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9466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63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0531" y="152400"/>
            <a:ext cx="8474869" cy="4413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What (really) really happened on September 19</a:t>
            </a:r>
            <a:r>
              <a:rPr lang="en-US" baseline="30000" dirty="0" smtClean="0">
                <a:ea typeface="+mj-ea"/>
              </a:rPr>
              <a:t>th*</a:t>
            </a:r>
            <a:r>
              <a:rPr lang="en-US" dirty="0" smtClean="0">
                <a:ea typeface="+mj-ea"/>
              </a:rPr>
              <a:t> </a:t>
            </a:r>
            <a:endParaRPr lang="en-US" dirty="0">
              <a:ea typeface="+mj-ea"/>
            </a:endParaRPr>
          </a:p>
        </p:txBody>
      </p:sp>
      <p:sp>
        <p:nvSpPr>
          <p:cNvPr id="29699" name="Content Placeholder 8"/>
          <p:cNvSpPr>
            <a:spLocks noGrp="1"/>
          </p:cNvSpPr>
          <p:nvPr>
            <p:ph idx="1"/>
          </p:nvPr>
        </p:nvSpPr>
        <p:spPr>
          <a:xfrm>
            <a:off x="411163" y="762000"/>
            <a:ext cx="8610600" cy="5419725"/>
          </a:xfrm>
        </p:spPr>
        <p:txBody>
          <a:bodyPr/>
          <a:lstStyle/>
          <a:p>
            <a:r>
              <a:rPr lang="en-US" sz="2000">
                <a:latin typeface="Trebuchet MS" charset="0"/>
              </a:rPr>
              <a:t>Sector 3-4 was being ramped to 9.3 kA, the equivalent of 5.5 TeV</a:t>
            </a:r>
          </a:p>
          <a:p>
            <a:pPr lvl="1"/>
            <a:r>
              <a:rPr lang="en-US" sz="1800">
                <a:latin typeface="Trebuchet MS" charset="0"/>
              </a:rPr>
              <a:t>All other sectors had already been ramped to this level</a:t>
            </a:r>
          </a:p>
          <a:p>
            <a:pPr lvl="1"/>
            <a:r>
              <a:rPr lang="en-US" sz="1800">
                <a:latin typeface="Trebuchet MS" charset="0"/>
              </a:rPr>
              <a:t>Sector 3-4 had previously only been ramped to 7 kA (4.1 TeV)</a:t>
            </a:r>
          </a:p>
          <a:p>
            <a:r>
              <a:rPr lang="en-US" sz="2000">
                <a:latin typeface="Trebuchet MS" charset="0"/>
              </a:rPr>
              <a:t>At 11:18AM, a quench developed in the splice between dipole C24 and quadrupole Q24</a:t>
            </a:r>
          </a:p>
          <a:p>
            <a:pPr lvl="1"/>
            <a:r>
              <a:rPr lang="en-US" sz="1800">
                <a:latin typeface="Trebuchet MS" charset="0"/>
              </a:rPr>
              <a:t>Not initially detected by quench protection circuit</a:t>
            </a:r>
          </a:p>
          <a:p>
            <a:pPr lvl="1"/>
            <a:r>
              <a:rPr lang="en-US" sz="1800">
                <a:latin typeface="Trebuchet MS" charset="0"/>
              </a:rPr>
              <a:t>Power supply tripped at .46 sec</a:t>
            </a:r>
          </a:p>
          <a:p>
            <a:pPr lvl="1"/>
            <a:r>
              <a:rPr lang="en-US" sz="1800">
                <a:latin typeface="Trebuchet MS" charset="0"/>
              </a:rPr>
              <a:t>Discharge switches activated at .86 sec</a:t>
            </a:r>
          </a:p>
          <a:p>
            <a:r>
              <a:rPr lang="en-US" sz="2000">
                <a:latin typeface="Trebuchet MS" charset="0"/>
              </a:rPr>
              <a:t>Within the first second, an arc formed at the site of the quench</a:t>
            </a:r>
            <a:endParaRPr lang="en-US" sz="1800">
              <a:latin typeface="Trebuchet MS" charset="0"/>
            </a:endParaRPr>
          </a:p>
          <a:p>
            <a:pPr lvl="1"/>
            <a:r>
              <a:rPr lang="en-US" sz="1800">
                <a:latin typeface="Trebuchet MS" charset="0"/>
              </a:rPr>
              <a:t>The heat of the arc caused Helium to boil.</a:t>
            </a:r>
          </a:p>
          <a:p>
            <a:pPr lvl="1"/>
            <a:r>
              <a:rPr lang="en-US" sz="1800">
                <a:latin typeface="Trebuchet MS" charset="0"/>
              </a:rPr>
              <a:t>The pressure rose beyond .13 MPa and ruptured into the insulation vacuum.</a:t>
            </a:r>
          </a:p>
          <a:p>
            <a:pPr lvl="1"/>
            <a:r>
              <a:rPr lang="en-US" sz="1800">
                <a:latin typeface="Trebuchet MS" charset="0"/>
              </a:rPr>
              <a:t>Vacuum also degraded in the beam pipe</a:t>
            </a:r>
          </a:p>
          <a:p>
            <a:r>
              <a:rPr lang="en-US" sz="2000">
                <a:latin typeface="Trebuchet MS" charset="0"/>
              </a:rPr>
              <a:t>The pressure at the vacuum barrier reached ~10 bar (design value 1.5 bar).  The force was transferred to the magnet stands, which broke.</a:t>
            </a:r>
          </a:p>
        </p:txBody>
      </p:sp>
      <p:sp>
        <p:nvSpPr>
          <p:cNvPr id="20485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48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32BAED-BFCE-2E4A-9F96-F63D95EEF81D}" type="slidenum">
              <a:rPr lang="en-US">
                <a:solidFill>
                  <a:schemeClr val="tx2"/>
                </a:solidFill>
              </a:rPr>
              <a:pPr eaLnBrk="1" hangingPunct="1"/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0487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497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697662" cy="706438"/>
          </a:xfrm>
        </p:spPr>
        <p:txBody>
          <a:bodyPr/>
          <a:lstStyle/>
          <a:p>
            <a:pPr>
              <a:defRPr/>
            </a:pPr>
            <a:r>
              <a:rPr lang="fr-CH" sz="2400">
                <a:ea typeface="+mj-ea"/>
              </a:rPr>
              <a:t>Pressure forces on SSS vacuum barrier</a:t>
            </a:r>
            <a:endParaRPr lang="en-US" sz="2400">
              <a:ea typeface="+mj-ea"/>
            </a:endParaRPr>
          </a:p>
        </p:txBody>
      </p:sp>
      <p:grpSp>
        <p:nvGrpSpPr>
          <p:cNvPr id="21507" name="Group 5"/>
          <p:cNvGrpSpPr>
            <a:grpSpLocks/>
          </p:cNvGrpSpPr>
          <p:nvPr/>
        </p:nvGrpSpPr>
        <p:grpSpPr bwMode="auto">
          <a:xfrm>
            <a:off x="425450" y="1628775"/>
            <a:ext cx="7386638" cy="4330700"/>
            <a:chOff x="226" y="515"/>
            <a:chExt cx="5106" cy="3408"/>
          </a:xfrm>
        </p:grpSpPr>
        <p:grpSp>
          <p:nvGrpSpPr>
            <p:cNvPr id="21513" name="Group 6"/>
            <p:cNvGrpSpPr>
              <a:grpSpLocks/>
            </p:cNvGrpSpPr>
            <p:nvPr/>
          </p:nvGrpSpPr>
          <p:grpSpPr bwMode="auto">
            <a:xfrm>
              <a:off x="249" y="515"/>
              <a:ext cx="5083" cy="3408"/>
              <a:chOff x="249" y="515"/>
              <a:chExt cx="5083" cy="3408"/>
            </a:xfrm>
          </p:grpSpPr>
          <p:pic>
            <p:nvPicPr>
              <p:cNvPr id="21518" name="Picture 7" descr="Trsp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515"/>
                <a:ext cx="5083" cy="3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9" name="Text Box 8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590" cy="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  <a:latin typeface="Comic Sans MS" charset="0"/>
                </a:endParaRPr>
              </a:p>
            </p:txBody>
          </p:sp>
        </p:grp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3936" y="839"/>
              <a:ext cx="7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b="1">
                  <a:solidFill>
                    <a:srgbClr val="0066FF"/>
                  </a:solidFill>
                </a:rPr>
                <a:t>Vacuum</a:t>
              </a:r>
              <a:r>
                <a:rPr lang="en-GB" b="1"/>
                <a:t> 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1791" y="1993"/>
              <a:ext cx="3019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3333FF"/>
                  </a:solidFill>
                </a:rPr>
                <a:t>1/3 load on cold mass (and support post)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3333FF"/>
                  </a:solidFill>
                </a:rPr>
                <a:t>~23 </a:t>
              </a:r>
              <a:r>
                <a:rPr lang="en-US" sz="1800" dirty="0" err="1">
                  <a:solidFill>
                    <a:srgbClr val="3333FF"/>
                  </a:solidFill>
                </a:rPr>
                <a:t>kN</a:t>
              </a:r>
              <a:endParaRPr lang="en-US" sz="1800" dirty="0">
                <a:solidFill>
                  <a:srgbClr val="3333FF"/>
                </a:solidFill>
              </a:endParaRP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837" y="2991"/>
              <a:ext cx="128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 dirty="0">
                  <a:solidFill>
                    <a:srgbClr val="3333FF"/>
                  </a:solidFill>
                </a:rPr>
                <a:t>1/3 load on barrier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1600" dirty="0">
                  <a:solidFill>
                    <a:srgbClr val="3333FF"/>
                  </a:solidFill>
                </a:rPr>
                <a:t>~46 </a:t>
              </a:r>
              <a:r>
                <a:rPr lang="en-US" sz="1600" dirty="0" err="1">
                  <a:solidFill>
                    <a:srgbClr val="3333FF"/>
                  </a:solidFill>
                </a:rPr>
                <a:t>kN</a:t>
              </a:r>
              <a:endParaRPr lang="en-US" sz="1600" dirty="0">
                <a:solidFill>
                  <a:srgbClr val="3333FF"/>
                </a:solidFill>
              </a:endParaRP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226" y="1978"/>
              <a:ext cx="811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sz="1800" b="1" dirty="0">
                  <a:solidFill>
                    <a:srgbClr val="0066FF"/>
                  </a:solidFill>
                </a:rPr>
                <a:t>Pressure</a:t>
              </a:r>
            </a:p>
            <a:p>
              <a:r>
                <a:rPr lang="en-GB" sz="1800" b="1" dirty="0">
                  <a:solidFill>
                    <a:srgbClr val="0066FF"/>
                  </a:solidFill>
                </a:rPr>
                <a:t>1 bar</a:t>
              </a:r>
              <a:r>
                <a:rPr lang="en-GB" sz="1800" b="1" dirty="0"/>
                <a:t> </a:t>
              </a:r>
            </a:p>
          </p:txBody>
        </p:sp>
      </p:grpSp>
      <p:sp>
        <p:nvSpPr>
          <p:cNvPr id="21508" name="Text Box 13"/>
          <p:cNvSpPr txBox="1">
            <a:spLocks noChangeArrowheads="1"/>
          </p:cNvSpPr>
          <p:nvPr/>
        </p:nvSpPr>
        <p:spPr bwMode="auto">
          <a:xfrm>
            <a:off x="4500563" y="5969000"/>
            <a:ext cx="2962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3333FF"/>
                </a:solidFill>
              </a:rPr>
              <a:t>Total load on 1 jack ~70 </a:t>
            </a:r>
            <a:r>
              <a:rPr lang="en-US" sz="1800" dirty="0" err="1">
                <a:solidFill>
                  <a:srgbClr val="3333FF"/>
                </a:solidFill>
              </a:rPr>
              <a:t>kN</a:t>
            </a:r>
            <a:endParaRPr lang="en-US" sz="1800" dirty="0">
              <a:solidFill>
                <a:srgbClr val="3333FF"/>
              </a:solidFill>
            </a:endParaRPr>
          </a:p>
        </p:txBody>
      </p: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7343775" y="6019800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CH" sz="1400">
                <a:solidFill>
                  <a:srgbClr val="0066CC"/>
                </a:solidFill>
                <a:latin typeface="Tahoma" charset="0"/>
              </a:rPr>
              <a:t>V. Parma</a:t>
            </a:r>
            <a:endParaRPr lang="en-US" sz="1400">
              <a:solidFill>
                <a:srgbClr val="0066CC"/>
              </a:solidFill>
              <a:latin typeface="Tahoma" charset="0"/>
            </a:endParaRPr>
          </a:p>
        </p:txBody>
      </p:sp>
      <p:sp>
        <p:nvSpPr>
          <p:cNvPr id="21510" name="Date Placeholder 1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1511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043DAC-F5DC-E445-8E5D-4B61E2C976A7}" type="slidenum">
              <a:rPr lang="en-US">
                <a:solidFill>
                  <a:schemeClr val="tx2"/>
                </a:solidFill>
              </a:rPr>
              <a:pPr eaLnBrk="1" hangingPunct="1"/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1512" name="Footer Placeholder 1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354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762" y="66675"/>
            <a:ext cx="7772400" cy="43815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fr-CH" sz="2400" dirty="0" smtClean="0">
                <a:ea typeface="+mj-ea"/>
              </a:rPr>
              <a:t>Collatoral </a:t>
            </a:r>
            <a:r>
              <a:rPr lang="fr-CH" sz="2400" dirty="0">
                <a:ea typeface="+mj-ea"/>
              </a:rPr>
              <a:t>damage: magnet displacements</a:t>
            </a:r>
            <a:endParaRPr lang="en-US" sz="2400" dirty="0">
              <a:ea typeface="+mj-ea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47700"/>
            <a:ext cx="4114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47700"/>
            <a:ext cx="41052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951288" y="5884863"/>
            <a:ext cx="1775546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QQBI.27R3 </a:t>
            </a:r>
          </a:p>
        </p:txBody>
      </p:sp>
      <p:sp>
        <p:nvSpPr>
          <p:cNvPr id="22534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535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D376F8-BD0D-C045-BE3A-0C64C8DC81DE}" type="slidenum">
              <a:rPr lang="en-US">
                <a:solidFill>
                  <a:schemeClr val="tx2"/>
                </a:solidFill>
              </a:rPr>
              <a:pPr eaLnBrk="1" hangingPunct="1"/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2536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506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190500"/>
            <a:ext cx="6842125" cy="433388"/>
          </a:xfrm>
        </p:spPr>
        <p:txBody>
          <a:bodyPr/>
          <a:lstStyle/>
          <a:p>
            <a:pPr>
              <a:defRPr/>
            </a:pPr>
            <a:r>
              <a:rPr lang="fr-CH" sz="2400" dirty="0" smtClean="0">
                <a:ea typeface="+mj-ea"/>
              </a:rPr>
              <a:t>Collatoral </a:t>
            </a:r>
            <a:r>
              <a:rPr lang="fr-CH" sz="2400" dirty="0">
                <a:ea typeface="+mj-ea"/>
              </a:rPr>
              <a:t>damage: magnet displacements</a:t>
            </a:r>
            <a:endParaRPr lang="en-US" sz="2400" dirty="0">
              <a:ea typeface="+mj-ea"/>
            </a:endParaRPr>
          </a:p>
        </p:txBody>
      </p:sp>
      <p:pic>
        <p:nvPicPr>
          <p:cNvPr id="23555" name="Picture 5" descr="QQ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743200"/>
            <a:ext cx="4786312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6" descr="QQ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5663"/>
            <a:ext cx="4648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639888" y="4454525"/>
            <a:ext cx="1775546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QQBI.27R3</a:t>
            </a:r>
          </a:p>
          <a:p>
            <a:pPr eaLnBrk="1" hangingPunct="1"/>
            <a:r>
              <a:rPr lang="en-US" sz="2400" dirty="0"/>
              <a:t>V2 line  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6300788" y="2024063"/>
            <a:ext cx="1510399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QQBI.27R3</a:t>
            </a:r>
          </a:p>
          <a:p>
            <a:pPr eaLnBrk="1" hangingPunct="1"/>
            <a:r>
              <a:rPr lang="en-US" sz="2000" dirty="0"/>
              <a:t>N line  </a:t>
            </a:r>
          </a:p>
        </p:txBody>
      </p:sp>
      <p:sp>
        <p:nvSpPr>
          <p:cNvPr id="23559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356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F0ABF5-8A1D-594C-8009-70341DFD041F}" type="slidenum">
              <a:rPr lang="en-US">
                <a:solidFill>
                  <a:schemeClr val="tx2"/>
                </a:solidFill>
              </a:rPr>
              <a:pPr eaLnBrk="1" hangingPunct="1"/>
              <a:t>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61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592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3" name="Rectangle 11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129462" cy="706437"/>
          </a:xfrm>
        </p:spPr>
        <p:txBody>
          <a:bodyPr/>
          <a:lstStyle/>
          <a:p>
            <a:pPr>
              <a:defRPr/>
            </a:pPr>
            <a:r>
              <a:rPr lang="fr-CH" sz="2400">
                <a:ea typeface="+mj-ea"/>
              </a:rPr>
              <a:t>Collateral damage: magnet displacements</a:t>
            </a:r>
            <a:endParaRPr lang="en-US" sz="2400">
              <a:ea typeface="+mj-ea"/>
            </a:endParaRPr>
          </a:p>
        </p:txBody>
      </p:sp>
      <p:pic>
        <p:nvPicPr>
          <p:cNvPr id="24579" name="Picture 5" descr="QB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2500"/>
            <a:ext cx="4392613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84225" y="4264025"/>
            <a:ext cx="2972989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QBBI.B31R3</a:t>
            </a:r>
          </a:p>
          <a:p>
            <a:pPr eaLnBrk="1" hangingPunct="1"/>
            <a:r>
              <a:rPr lang="en-US" sz="2400" dirty="0"/>
              <a:t>Extension by 73 mm  </a:t>
            </a:r>
          </a:p>
        </p:txBody>
      </p:sp>
      <p:pic>
        <p:nvPicPr>
          <p:cNvPr id="24581" name="Picture 5" descr="QBQ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679700"/>
            <a:ext cx="47879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6512751" y="1967214"/>
            <a:ext cx="2631249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QBQI.27R3</a:t>
            </a:r>
          </a:p>
          <a:p>
            <a:pPr eaLnBrk="1" hangingPunct="1"/>
            <a:r>
              <a:rPr lang="en-US" sz="2400"/>
              <a:t>Bellows torn open </a:t>
            </a:r>
          </a:p>
        </p:txBody>
      </p:sp>
      <p:sp>
        <p:nvSpPr>
          <p:cNvPr id="24583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USPAS, Ft. Collins, CO June 13-24, 2016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4584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0F7981-92AD-054D-9693-A4420BA79508}" type="slidenum">
              <a:rPr lang="en-US">
                <a:solidFill>
                  <a:schemeClr val="tx2"/>
                </a:solidFill>
              </a:rPr>
              <a:pPr eaLnBrk="1" hangingPunct="1"/>
              <a:t>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4585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E. Prebys - Accelerator Fundamentals, LHC Incident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636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00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6007</TotalTime>
  <Words>1444</Words>
  <Application>Microsoft Macintosh PowerPoint</Application>
  <PresentationFormat>On-screen Show 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LHC Incident</vt:lpstr>
      <vt:lpstr>Sept 10, 2008: LHC Startup</vt:lpstr>
      <vt:lpstr>After initial circulation: captured beam</vt:lpstr>
      <vt:lpstr>Nature abhors a (news) vacuum…</vt:lpstr>
      <vt:lpstr>What (really) really happened on September 19th* </vt:lpstr>
      <vt:lpstr>Pressure forces on SSS vacuum barrier</vt:lpstr>
      <vt:lpstr>Collatoral damage: magnet displacements</vt:lpstr>
      <vt:lpstr>Collatoral damage: magnet displacements</vt:lpstr>
      <vt:lpstr>Collateral damage: magnet displacements</vt:lpstr>
      <vt:lpstr>Collateral damage: secondary arcs</vt:lpstr>
      <vt:lpstr>Collateral damage: ground supports</vt:lpstr>
      <vt:lpstr>Collateral damage: Beam Vacuum</vt:lpstr>
      <vt:lpstr>Replacement of magnets</vt:lpstr>
      <vt:lpstr>Important questions about Sept. 19</vt:lpstr>
      <vt:lpstr>What happened?</vt:lpstr>
      <vt:lpstr>Improved quench protection*</vt:lpstr>
      <vt:lpstr>Improved pressure relief*</vt:lpstr>
      <vt:lpstr>Bad surprise</vt:lpstr>
      <vt:lpstr>Complete Repair (2013-2015)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414</cp:revision>
  <dcterms:created xsi:type="dcterms:W3CDTF">2003-06-24T14:15:57Z</dcterms:created>
  <dcterms:modified xsi:type="dcterms:W3CDTF">2016-06-20T23:23:36Z</dcterms:modified>
</cp:coreProperties>
</file>