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4624" r:id="rId1"/>
  </p:sldMasterIdLst>
  <p:notesMasterIdLst>
    <p:notesMasterId r:id="rId15"/>
  </p:notesMasterIdLst>
  <p:handoutMasterIdLst>
    <p:handoutMasterId r:id="rId16"/>
  </p:handoutMasterIdLst>
  <p:sldIdLst>
    <p:sldId id="271" r:id="rId2"/>
    <p:sldId id="391" r:id="rId3"/>
    <p:sldId id="426" r:id="rId4"/>
    <p:sldId id="275" r:id="rId5"/>
    <p:sldId id="428" r:id="rId6"/>
    <p:sldId id="429" r:id="rId7"/>
    <p:sldId id="431" r:id="rId8"/>
    <p:sldId id="392" r:id="rId9"/>
    <p:sldId id="273" r:id="rId10"/>
    <p:sldId id="274" r:id="rId11"/>
    <p:sldId id="425" r:id="rId12"/>
    <p:sldId id="427" r:id="rId13"/>
    <p:sldId id="430" r:id="rId14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38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3399"/>
    <a:srgbClr val="FF9933"/>
    <a:srgbClr val="FF99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1488" y="-96"/>
      </p:cViewPr>
      <p:guideLst>
        <p:guide orient="horz" pos="423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641E0-C0FB-FB45-BE20-B5E285E46BDA}" type="datetimeFigureOut">
              <a:rPr lang="en-US" smtClean="0"/>
              <a:t>6/3/18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D667F-4C0A-F045-9861-4468224AE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965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68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E. Prebys, USPAS, June 4-15,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Accelerator Fundamentals: Formalities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USPAS,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Accelerator Fundamentals: Formalities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09CFA1-B09C-442F-85C3-919131D33D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USPAS, June 4-15,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Accelerator Fundamentals: Formalities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137E2-35D0-4667-9362-8260FF57AB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USPAS,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Accelerator Fundamentals: Formalities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E. Prebys, USPAS, June 4-15,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Accelerator Fundamentals: Formalities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248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248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USPAS, June 4-15,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Accelerator Fundamentals: Formalities</a:t>
            </a:r>
            <a:endParaRPr lang="en-US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914655-DFE5-45AD-AEB7-B6324F535D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USPAS, June 4-15, 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Accelerator Fundamentals: Formalities</a:t>
            </a:r>
            <a:endParaRPr lang="en-US">
              <a:latin typeface="+mn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13A5A-BD10-4E42-8EDD-42C4A14A64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USPAS, June 4-15,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Accelerator Fundamentals: Formalities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USPAS, June 4-15, 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Accelerator Fundamentals: Formalities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USPAS, June 4-15,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Accelerator Fundamentals: Formalities</a:t>
            </a:r>
            <a:endParaRPr lang="en-US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USPAS, June 4-15,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Accelerator Fundamentals: Formalities</a:t>
            </a:r>
            <a:endParaRPr lang="en-US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A0D8F-9A19-4D03-8318-653C6FCD8B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1713" y="471448"/>
            <a:ext cx="8229600" cy="628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713" y="1182021"/>
            <a:ext cx="8229600" cy="5441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E. Prebys, USPAS,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40944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Accelerator Fundamentals: Formalities</a:t>
            </a:r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9560" y="18288"/>
            <a:ext cx="77724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1210FB4-E372-466D-A3EB-21FD966A10F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8" name="Picture 7" descr="USPAS-logo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92347" cy="3605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781336" y="1"/>
            <a:ext cx="362663" cy="3708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25" r:id="rId1"/>
    <p:sldLayoutId id="2147484626" r:id="rId2"/>
    <p:sldLayoutId id="2147484627" r:id="rId3"/>
    <p:sldLayoutId id="2147484628" r:id="rId4"/>
    <p:sldLayoutId id="2147484629" r:id="rId5"/>
    <p:sldLayoutId id="2147484630" r:id="rId6"/>
    <p:sldLayoutId id="2147484631" r:id="rId7"/>
    <p:sldLayoutId id="2147484632" r:id="rId8"/>
    <p:sldLayoutId id="2147484633" r:id="rId9"/>
    <p:sldLayoutId id="2147484634" r:id="rId10"/>
    <p:sldLayoutId id="2147484635" r:id="rId11"/>
  </p:sldLayoutIdLst>
  <p:transition xmlns:p14="http://schemas.microsoft.com/office/powerpoint/2010/main">
    <p:fade thruBlk="1"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ome.fnal.gov/~prebys/misc/uspas_2018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harms@fnal.gov" TargetMode="External"/><Relationship Id="rId4" Type="http://schemas.openxmlformats.org/officeDocument/2006/relationships/hyperlink" Target="mailto:ajohns37@umd.edu" TargetMode="External"/><Relationship Id="rId5" Type="http://schemas.openxmlformats.org/officeDocument/2006/relationships/hyperlink" Target="mailto:nneveu@hawk.itt.edu" TargetMode="External"/><Relationship Id="rId6" Type="http://schemas.openxmlformats.org/officeDocument/2006/relationships/hyperlink" Target="mailto:lauraeboon@gmail.com" TargetMode="External"/><Relationship Id="rId7" Type="http://schemas.openxmlformats.org/officeDocument/2006/relationships/hyperlink" Target="mailto:hipple@msu.edu" TargetMode="External"/><Relationship Id="rId8" Type="http://schemas.openxmlformats.org/officeDocument/2006/relationships/hyperlink" Target="http://home.fnal.gov/~prebys/misc/uspas_2018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eprebys@ucdavis.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04840" y="533400"/>
            <a:ext cx="7280777" cy="28681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Formalities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Eric Prebys, UC Davis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Edmund Wilson, “Particle Accelerators”</a:t>
            </a:r>
          </a:p>
          <a:p>
            <a:pPr lvl="1"/>
            <a:r>
              <a:rPr lang="en-US" sz="1600" dirty="0"/>
              <a:t>A bit lower level than E&amp;S.  Often used for this course.</a:t>
            </a:r>
          </a:p>
          <a:p>
            <a:pPr lvl="1"/>
            <a:r>
              <a:rPr lang="en-US" sz="1600" dirty="0"/>
              <a:t>Concise reference on a number of major topics</a:t>
            </a:r>
          </a:p>
          <a:p>
            <a:pPr lvl="1"/>
            <a:r>
              <a:rPr lang="en-US" sz="1600" dirty="0"/>
              <a:t>Available in paperback (important if  you are paying)</a:t>
            </a:r>
          </a:p>
          <a:p>
            <a:r>
              <a:rPr lang="en-US" sz="1800" dirty="0"/>
              <a:t>Klaus </a:t>
            </a:r>
            <a:r>
              <a:rPr lang="en-US" sz="1800" dirty="0" err="1"/>
              <a:t>Wille</a:t>
            </a:r>
            <a:r>
              <a:rPr lang="en-US" sz="1800" dirty="0"/>
              <a:t> “The Physics of Particle Accelerators”</a:t>
            </a:r>
          </a:p>
          <a:p>
            <a:pPr lvl="1"/>
            <a:r>
              <a:rPr lang="en-US" sz="1600" dirty="0"/>
              <a:t>Same comments</a:t>
            </a:r>
          </a:p>
          <a:p>
            <a:r>
              <a:rPr lang="en-US" sz="1800" dirty="0" err="1"/>
              <a:t>Welmut</a:t>
            </a:r>
            <a:r>
              <a:rPr lang="en-US" sz="1800" dirty="0"/>
              <a:t> </a:t>
            </a:r>
            <a:r>
              <a:rPr lang="en-US" sz="1800" dirty="0" err="1"/>
              <a:t>Wiedemann</a:t>
            </a:r>
            <a:r>
              <a:rPr lang="en-US" sz="1800" dirty="0"/>
              <a:t>, “Particle Accelerator Physics”</a:t>
            </a:r>
          </a:p>
          <a:p>
            <a:pPr lvl="1"/>
            <a:r>
              <a:rPr lang="en-US" sz="1600" dirty="0"/>
              <a:t>Probably the most complete and thorough book around (originally two volumes)</a:t>
            </a:r>
          </a:p>
          <a:p>
            <a:pPr lvl="1"/>
            <a:r>
              <a:rPr lang="en-US" sz="1600" dirty="0"/>
              <a:t>Scope very large and mathematical level </a:t>
            </a:r>
            <a:r>
              <a:rPr lang="en-US" sz="1600" i="1" dirty="0"/>
              <a:t>very</a:t>
            </a:r>
            <a:r>
              <a:rPr lang="en-US" sz="1600" dirty="0"/>
              <a:t> high, even for the graduate course.</a:t>
            </a:r>
          </a:p>
          <a:p>
            <a:r>
              <a:rPr lang="en-US" sz="2000" dirty="0"/>
              <a:t>Fermilab “Accelerator Concepts” (“Rookie Book”)</a:t>
            </a:r>
          </a:p>
          <a:p>
            <a:pPr lvl="1"/>
            <a:r>
              <a:rPr lang="en-US" sz="1600" dirty="0"/>
              <a:t>http://</a:t>
            </a:r>
            <a:r>
              <a:rPr lang="en-US" sz="1600" dirty="0" err="1"/>
              <a:t>tinyurl.com</a:t>
            </a:r>
            <a:r>
              <a:rPr lang="en-US" sz="1600" dirty="0"/>
              <a:t>/FNAL-concepts</a:t>
            </a:r>
          </a:p>
          <a:p>
            <a:pPr lvl="1"/>
            <a:r>
              <a:rPr lang="en-US" sz="1600" dirty="0"/>
              <a:t>Particularly chapters II-IV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USPAS,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Accelerator Fundamentals: Formalities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87" y="1585540"/>
            <a:ext cx="8251825" cy="45413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Lecture: 9-12</a:t>
            </a:r>
          </a:p>
          <a:p>
            <a:pPr lvl="1"/>
            <a:r>
              <a:rPr lang="en-US" dirty="0"/>
              <a:t>Will lecture in the afternoon a bit today.</a:t>
            </a:r>
          </a:p>
          <a:p>
            <a:r>
              <a:rPr lang="en-US" dirty="0"/>
              <a:t>Lunch: 12-1:30</a:t>
            </a:r>
          </a:p>
          <a:p>
            <a:r>
              <a:rPr lang="en-US" dirty="0"/>
              <a:t>Labs: 1:30-5:00</a:t>
            </a:r>
          </a:p>
          <a:p>
            <a:r>
              <a:rPr lang="en-US" dirty="0"/>
              <a:t>Problem sessions: 7-??</a:t>
            </a:r>
          </a:p>
          <a:p>
            <a:r>
              <a:rPr lang="en-US" dirty="0"/>
              <a:t>Homework every day except Friday and next Thursday, to be turned in the next day.</a:t>
            </a:r>
          </a:p>
          <a:p>
            <a:pPr lvl="1"/>
            <a:r>
              <a:rPr lang="en-US" dirty="0"/>
              <a:t>Students are encouraged to work together on homework</a:t>
            </a:r>
          </a:p>
          <a:p>
            <a:r>
              <a:rPr lang="en-US" dirty="0"/>
              <a:t>In-class exam next Friday.</a:t>
            </a:r>
          </a:p>
          <a:p>
            <a:r>
              <a:rPr lang="en-US" dirty="0"/>
              <a:t>As lectures, homework, and other material are ready, they will be put at:</a:t>
            </a:r>
          </a:p>
          <a:p>
            <a:pPr lvl="1"/>
            <a:r>
              <a:rPr lang="en-US" dirty="0">
                <a:hlinkClick r:id="rId2"/>
              </a:rPr>
              <a:t>http://home.fnal.gov/~prebys/misc/uspas_2018/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USPAS,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Accelerator Fundamentals: Formalities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241" y="440737"/>
            <a:ext cx="8262937" cy="441325"/>
          </a:xfrm>
        </p:spPr>
        <p:txBody>
          <a:bodyPr>
            <a:normAutofit fontScale="90000"/>
          </a:bodyPr>
          <a:lstStyle/>
          <a:p>
            <a:r>
              <a:rPr lang="en-US" dirty="0"/>
              <a:t>Course Schedule (</a:t>
            </a:r>
            <a:r>
              <a:rPr lang="en-US" i="1" dirty="0"/>
              <a:t>very</a:t>
            </a:r>
            <a:r>
              <a:rPr lang="en-US" dirty="0"/>
              <a:t> approximate)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USPAS,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Accelerator Fundamentals: Formalities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464010"/>
              </p:ext>
            </p:extLst>
          </p:nvPr>
        </p:nvGraphicFramePr>
        <p:xfrm>
          <a:off x="737316" y="1011827"/>
          <a:ext cx="7731728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3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83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3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689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65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6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7132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Time</a:t>
                      </a: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Day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329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Mon. (6/4)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Tues. (6/5)</a:t>
                      </a:r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Wed. (6/6)</a:t>
                      </a:r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Thu. (6/7)</a:t>
                      </a:r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Fri. (6/8)</a:t>
                      </a:r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329">
                <a:tc>
                  <a:txBody>
                    <a:bodyPr/>
                    <a:lstStyle/>
                    <a:p>
                      <a:r>
                        <a:rPr lang="en-US" sz="1200" dirty="0"/>
                        <a:t>9:00 AM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 b="1" dirty="0"/>
                        <a:t>Lecture:</a:t>
                      </a:r>
                      <a:r>
                        <a:rPr lang="en-US" sz="1000" dirty="0"/>
                        <a:t>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000" baseline="0" dirty="0"/>
                        <a:t>Formalities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000" baseline="0" dirty="0"/>
                        <a:t>Introduction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000" baseline="0" dirty="0"/>
                        <a:t>Basics</a:t>
                      </a:r>
                      <a:endParaRPr lang="en-US" sz="1000" dirty="0"/>
                    </a:p>
                    <a:p>
                      <a:endParaRPr lang="en-US" sz="10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 b="1" dirty="0"/>
                        <a:t>Lecture:</a:t>
                      </a:r>
                    </a:p>
                    <a:p>
                      <a:r>
                        <a:rPr lang="en-US" sz="1000" dirty="0"/>
                        <a:t>- Transverse Motion 1</a:t>
                      </a:r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 b="1" dirty="0"/>
                        <a:t>Lecture</a:t>
                      </a:r>
                    </a:p>
                    <a:p>
                      <a:r>
                        <a:rPr lang="en-US" sz="1000" dirty="0"/>
                        <a:t>- Transverse Motion 2</a:t>
                      </a:r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 b="1" dirty="0"/>
                        <a:t>Lecture</a:t>
                      </a:r>
                      <a:r>
                        <a:rPr lang="en-US" sz="1000" dirty="0"/>
                        <a:t>: </a:t>
                      </a:r>
                    </a:p>
                    <a:p>
                      <a:r>
                        <a:rPr lang="en-US" sz="1000" dirty="0"/>
                        <a:t> - Longitudinal</a:t>
                      </a:r>
                      <a:r>
                        <a:rPr lang="en-US" sz="1000" baseline="0" dirty="0"/>
                        <a:t> Motion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 b="1" dirty="0"/>
                        <a:t>Guest Lecture: </a:t>
                      </a:r>
                      <a:r>
                        <a:rPr lang="en-US" sz="1000" dirty="0"/>
                        <a:t>Nicole </a:t>
                      </a:r>
                      <a:r>
                        <a:rPr lang="en-US" sz="1000" dirty="0" err="1"/>
                        <a:t>Neveu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- </a:t>
                      </a:r>
                      <a:r>
                        <a:rPr lang="en-US" sz="1000" dirty="0" err="1"/>
                        <a:t>Linacs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329">
                <a:tc>
                  <a:txBody>
                    <a:bodyPr/>
                    <a:lstStyle/>
                    <a:p>
                      <a:r>
                        <a:rPr lang="en-US" sz="1200" dirty="0"/>
                        <a:t>10:00 AM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1100">
                <a:tc>
                  <a:txBody>
                    <a:bodyPr/>
                    <a:lstStyle/>
                    <a:p>
                      <a:r>
                        <a:rPr lang="en-US" sz="1200" dirty="0"/>
                        <a:t>11:00 AM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1329">
                <a:tc>
                  <a:txBody>
                    <a:bodyPr/>
                    <a:lstStyle/>
                    <a:p>
                      <a:r>
                        <a:rPr lang="en-US" sz="1200" dirty="0"/>
                        <a:t>12:00 AM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/>
                        <a:t>Lunch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/>
                        <a:t>Lunch</a:t>
                      </a: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/>
                        <a:t>Lunch</a:t>
                      </a: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/>
                        <a:t>Lunch</a:t>
                      </a: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/>
                        <a:t>Lunch</a:t>
                      </a: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37160">
                <a:tc rowSpan="2">
                  <a:txBody>
                    <a:bodyPr/>
                    <a:lstStyle/>
                    <a:p>
                      <a:r>
                        <a:rPr lang="en-US" sz="1200" dirty="0"/>
                        <a:t>1:00 PM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b="1" dirty="0"/>
                        <a:t>Lecture</a:t>
                      </a:r>
                      <a:r>
                        <a:rPr lang="en-US" sz="1000" dirty="0"/>
                        <a:t> (cont’d)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1000" b="1" dirty="0"/>
                        <a:t>Lab</a:t>
                      </a: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1000" b="1" dirty="0"/>
                        <a:t>Lab</a:t>
                      </a: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1000" b="1" dirty="0"/>
                        <a:t>Lab</a:t>
                      </a: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1000" b="1" dirty="0"/>
                        <a:t>Lab</a:t>
                      </a: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2:00 PM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1329">
                <a:tc>
                  <a:txBody>
                    <a:bodyPr/>
                    <a:lstStyle/>
                    <a:p>
                      <a:r>
                        <a:rPr lang="en-US" sz="1200" dirty="0"/>
                        <a:t>3:00 PM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/>
                        <a:t>Lab Introduction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1329">
                <a:tc>
                  <a:txBody>
                    <a:bodyPr/>
                    <a:lstStyle/>
                    <a:p>
                      <a:r>
                        <a:rPr lang="en-US" sz="1200" dirty="0"/>
                        <a:t>4:00</a:t>
                      </a:r>
                      <a:r>
                        <a:rPr lang="en-US" sz="1200" baseline="0" dirty="0"/>
                        <a:t> PM</a:t>
                      </a:r>
                      <a:endParaRPr lang="en-US" sz="12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291069"/>
              </p:ext>
            </p:extLst>
          </p:nvPr>
        </p:nvGraphicFramePr>
        <p:xfrm>
          <a:off x="738372" y="3954145"/>
          <a:ext cx="7731728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3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83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542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88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71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6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7132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Time</a:t>
                      </a: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Day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329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Mon. (6/11)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Tues. (6/12)</a:t>
                      </a:r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Wed. (6/13)</a:t>
                      </a:r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Thu. (6/14)</a:t>
                      </a:r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Fri. (6/15)</a:t>
                      </a:r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329">
                <a:tc>
                  <a:txBody>
                    <a:bodyPr/>
                    <a:lstStyle/>
                    <a:p>
                      <a:r>
                        <a:rPr lang="en-US" sz="1200" dirty="0"/>
                        <a:t>9:00 AM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Lecture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/>
                        <a:t>Lattice Imperfections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/>
                        <a:t>Insertions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Guest Lecture: </a:t>
                      </a:r>
                      <a:r>
                        <a:rPr lang="en-US" sz="1000" b="0" dirty="0"/>
                        <a:t>Nicole </a:t>
                      </a:r>
                      <a:r>
                        <a:rPr lang="en-US" sz="1000" b="0" dirty="0" err="1"/>
                        <a:t>Neveu</a:t>
                      </a:r>
                      <a:endParaRPr lang="en-US" sz="1000" b="0" dirty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b="0" dirty="0"/>
                        <a:t>Cavity Development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b="0" dirty="0"/>
                        <a:t>Sources</a:t>
                      </a:r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 b="1" dirty="0"/>
                        <a:t>Lecture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000" dirty="0"/>
                        <a:t>Collective effects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000" dirty="0"/>
                        <a:t>Instability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000" dirty="0"/>
                        <a:t>Colliders</a:t>
                      </a:r>
                      <a:r>
                        <a:rPr lang="en-US" sz="1000" baseline="0" dirty="0"/>
                        <a:t> and Luminosity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Lecture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/>
                        <a:t>Special topics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/>
                        <a:t>Requests</a:t>
                      </a:r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 b="1" dirty="0"/>
                        <a:t>In</a:t>
                      </a:r>
                      <a:r>
                        <a:rPr lang="en-US" sz="1000" b="1" baseline="0" dirty="0"/>
                        <a:t>-class final exam</a:t>
                      </a:r>
                      <a:endParaRPr lang="en-US" sz="1000" b="1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329">
                <a:tc>
                  <a:txBody>
                    <a:bodyPr/>
                    <a:lstStyle/>
                    <a:p>
                      <a:r>
                        <a:rPr lang="en-US" sz="1200" dirty="0"/>
                        <a:t>10:00 AM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1100">
                <a:tc>
                  <a:txBody>
                    <a:bodyPr/>
                    <a:lstStyle/>
                    <a:p>
                      <a:r>
                        <a:rPr lang="en-US" sz="1200" dirty="0"/>
                        <a:t>11:00 AM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1329">
                <a:tc>
                  <a:txBody>
                    <a:bodyPr/>
                    <a:lstStyle/>
                    <a:p>
                      <a:r>
                        <a:rPr lang="en-US" sz="1200" dirty="0"/>
                        <a:t>12:00 AM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/>
                        <a:t>Lunch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/>
                        <a:t>Lunch</a:t>
                      </a: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/>
                        <a:t>Lunch</a:t>
                      </a: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/>
                        <a:t>Lunch</a:t>
                      </a: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End</a:t>
                      </a:r>
                    </a:p>
                  </a:txBody>
                  <a:tcPr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37160">
                <a:tc rowSpan="2">
                  <a:txBody>
                    <a:bodyPr/>
                    <a:lstStyle/>
                    <a:p>
                      <a:r>
                        <a:rPr lang="en-US" sz="1200" dirty="0"/>
                        <a:t>1:00 PM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00" b="1" dirty="0"/>
                        <a:t>Lab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1000" b="1" dirty="0"/>
                        <a:t>Lab</a:t>
                      </a: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1000" b="1" dirty="0"/>
                        <a:t>Lab</a:t>
                      </a: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1000" b="1" dirty="0"/>
                        <a:t>Lab</a:t>
                      </a: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2:00 PM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59173">
                <a:tc>
                  <a:txBody>
                    <a:bodyPr/>
                    <a:lstStyle/>
                    <a:p>
                      <a:r>
                        <a:rPr lang="en-US" sz="1200" dirty="0"/>
                        <a:t>3:00 PM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1329">
                <a:tc>
                  <a:txBody>
                    <a:bodyPr/>
                    <a:lstStyle/>
                    <a:p>
                      <a:r>
                        <a:rPr lang="en-US" sz="1200" dirty="0"/>
                        <a:t>4:00</a:t>
                      </a:r>
                      <a:r>
                        <a:rPr lang="en-US" sz="1200" baseline="0" dirty="0"/>
                        <a:t> PM</a:t>
                      </a:r>
                      <a:endParaRPr lang="en-US" sz="12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572047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All the details of my lectures will be in my PowerPoint slides, which I will copy and hand out (they’ll also be available online).</a:t>
            </a:r>
          </a:p>
          <a:p>
            <a:pPr lvl="1"/>
            <a:r>
              <a:rPr lang="en-US" dirty="0" smtClean="0"/>
              <a:t>There will probably be some mistakes in the slides, which </a:t>
            </a:r>
            <a:r>
              <a:rPr lang="en-US" dirty="0"/>
              <a:t>I’ll correct in the online version if and when we catch them.</a:t>
            </a:r>
          </a:p>
          <a:p>
            <a:r>
              <a:rPr lang="en-US" dirty="0"/>
              <a:t>I will often write on the board simply as a way to pace myself (otherwise, I find I go way too fast).  Sometimes this will involve simply copying what’s on the slides.  </a:t>
            </a:r>
          </a:p>
          <a:p>
            <a:r>
              <a:rPr lang="en-US" dirty="0"/>
              <a:t>I’ll also work through a lot of problems and examples that aren’t in the slides, so that’s where you’ll want to take notes.  I’ll copy and distribute any I think are particularly valuable, but don’t count on it. </a:t>
            </a:r>
          </a:p>
          <a:p>
            <a:r>
              <a:rPr lang="en-US" dirty="0"/>
              <a:t>I used to think that if people didn’t ask questions, it’s because they understood everything I was saying.  Now I know the opposite is true, so if I don’t get any questions, I’ll keep slowing down until I do.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USPAS,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Accelerator Fundamentals: Formalities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70340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hope this course will provide you with…</a:t>
            </a:r>
          </a:p>
          <a:p>
            <a:pPr lvl="1"/>
            <a:r>
              <a:rPr lang="en-US" dirty="0"/>
              <a:t>a rigorous foundation of the underlying physics of particle accelerators, </a:t>
            </a:r>
          </a:p>
          <a:p>
            <a:pPr lvl="2"/>
            <a:r>
              <a:rPr lang="en-US" dirty="0"/>
              <a:t>Fairly sophisticated understanding of their operations. </a:t>
            </a:r>
          </a:p>
          <a:p>
            <a:pPr lvl="2"/>
            <a:r>
              <a:rPr lang="en-US" dirty="0"/>
              <a:t>The background to pursue more advanced studies on your own (or in further classes).</a:t>
            </a:r>
          </a:p>
          <a:p>
            <a:pPr lvl="1"/>
            <a:r>
              <a:rPr lang="en-US" dirty="0"/>
              <a:t>a quantitative overview of the state of the art, as well as current and future challenges.</a:t>
            </a:r>
          </a:p>
          <a:p>
            <a:pPr lvl="1"/>
            <a:r>
              <a:rPr lang="en-US" dirty="0"/>
              <a:t>familiarity with enabling and related technologies:</a:t>
            </a:r>
          </a:p>
          <a:p>
            <a:pPr lvl="2"/>
            <a:r>
              <a:rPr lang="en-US" dirty="0"/>
              <a:t>Magnets </a:t>
            </a:r>
          </a:p>
          <a:p>
            <a:pPr lvl="2"/>
            <a:r>
              <a:rPr lang="en-US" dirty="0"/>
              <a:t>RF</a:t>
            </a:r>
          </a:p>
          <a:p>
            <a:pPr lvl="2"/>
            <a:r>
              <a:rPr lang="en-US" dirty="0"/>
              <a:t>Instrumentation</a:t>
            </a:r>
          </a:p>
          <a:p>
            <a:pPr lvl="2"/>
            <a:r>
              <a:rPr lang="en-US" dirty="0"/>
              <a:t>etc.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USPAS,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Accelerator Fundamentals: Formalities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918" y="435709"/>
            <a:ext cx="8229600" cy="743531"/>
          </a:xfrm>
        </p:spPr>
        <p:txBody>
          <a:bodyPr/>
          <a:lstStyle/>
          <a:p>
            <a:r>
              <a:rPr lang="en-US" dirty="0"/>
              <a:t>Course Personnel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429" y="1218426"/>
            <a:ext cx="8229600" cy="52273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Instructor: </a:t>
            </a:r>
          </a:p>
          <a:p>
            <a:pPr lvl="1"/>
            <a:r>
              <a:rPr lang="en-US" dirty="0"/>
              <a:t>Eric Prebys, UC Davis, </a:t>
            </a:r>
            <a:r>
              <a:rPr lang="en-US" dirty="0">
                <a:hlinkClick r:id="rId2"/>
              </a:rPr>
              <a:t>eprebys@ucdavis.edu</a:t>
            </a:r>
            <a:r>
              <a:rPr lang="en-US" dirty="0"/>
              <a:t>, 630-336-1893</a:t>
            </a:r>
          </a:p>
          <a:p>
            <a:r>
              <a:rPr lang="en-US" dirty="0"/>
              <a:t>Lab Instructors: </a:t>
            </a:r>
          </a:p>
          <a:p>
            <a:pPr lvl="1"/>
            <a:r>
              <a:rPr lang="en-US" dirty="0"/>
              <a:t>Elvin Harms, FNAL, </a:t>
            </a:r>
            <a:r>
              <a:rPr lang="en-US" dirty="0">
                <a:hlinkClick r:id="rId3"/>
              </a:rPr>
              <a:t>harms@fnal.gov</a:t>
            </a:r>
            <a:endParaRPr lang="en-US" dirty="0"/>
          </a:p>
          <a:p>
            <a:pPr lvl="1"/>
            <a:r>
              <a:rPr lang="en-US" dirty="0"/>
              <a:t>Amber Johnson, University of Maryland, </a:t>
            </a:r>
            <a:r>
              <a:rPr lang="en-US" dirty="0">
                <a:hlinkClick r:id="rId4"/>
              </a:rPr>
              <a:t>ajohns37@umd.edu</a:t>
            </a:r>
            <a:endParaRPr lang="en-US" dirty="0"/>
          </a:p>
          <a:p>
            <a:r>
              <a:rPr lang="en-US" dirty="0"/>
              <a:t>TA: </a:t>
            </a:r>
          </a:p>
          <a:p>
            <a:pPr lvl="1"/>
            <a:r>
              <a:rPr lang="en-US" dirty="0"/>
              <a:t>Nicole </a:t>
            </a:r>
            <a:r>
              <a:rPr lang="en-US" dirty="0" err="1"/>
              <a:t>Neveu</a:t>
            </a:r>
            <a:r>
              <a:rPr lang="en-US" dirty="0"/>
              <a:t>, Illinois Institute of Technology, </a:t>
            </a:r>
            <a:r>
              <a:rPr lang="en-US" dirty="0">
                <a:hlinkClick r:id="rId5"/>
              </a:rPr>
              <a:t>nneveu@hawk.itt.edu</a:t>
            </a:r>
            <a:endParaRPr lang="en-US" dirty="0"/>
          </a:p>
          <a:p>
            <a:r>
              <a:rPr lang="en-US" dirty="0"/>
              <a:t>Graders</a:t>
            </a:r>
          </a:p>
          <a:p>
            <a:pPr lvl="1"/>
            <a:r>
              <a:rPr lang="en-US"/>
              <a:t>Laura </a:t>
            </a:r>
            <a:r>
              <a:rPr lang="en-US" smtClean="0"/>
              <a:t>Boon, </a:t>
            </a:r>
            <a:r>
              <a:rPr lang="en-US" dirty="0">
                <a:hlinkClick r:id="rId6"/>
              </a:rPr>
              <a:t>lauraeboon@gmail.com</a:t>
            </a:r>
            <a:endParaRPr lang="en-US" dirty="0"/>
          </a:p>
          <a:p>
            <a:pPr lvl="1"/>
            <a:r>
              <a:rPr lang="en-US" dirty="0"/>
              <a:t>Robert </a:t>
            </a:r>
            <a:r>
              <a:rPr lang="en-US" dirty="0" err="1"/>
              <a:t>Hipple</a:t>
            </a:r>
            <a:r>
              <a:rPr lang="en-US" dirty="0"/>
              <a:t>, Michigan State University, </a:t>
            </a:r>
            <a:r>
              <a:rPr lang="en-US" dirty="0">
                <a:hlinkClick r:id="rId7"/>
              </a:rPr>
              <a:t>hipple@msu.edu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Course Website (everything gets posted here!): </a:t>
            </a:r>
            <a:r>
              <a:rPr lang="en-US" dirty="0">
                <a:hlinkClick r:id="rId8"/>
              </a:rPr>
              <a:t>http://home.fnal.gov/~prebys/misc/uspas_2018/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USPAS,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Accelerator Fundamentals: Formalities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warnings right up front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8" y="1173326"/>
            <a:ext cx="8229600" cy="4698453"/>
          </a:xfrm>
        </p:spPr>
        <p:txBody>
          <a:bodyPr>
            <a:normAutofit/>
          </a:bodyPr>
          <a:lstStyle/>
          <a:p>
            <a:r>
              <a:rPr lang="en-US" dirty="0"/>
              <a:t>This course is intended to cover in two very intense weeks the material that would be in a </a:t>
            </a:r>
            <a:r>
              <a:rPr lang="en-US" i="1" dirty="0"/>
              <a:t>full semester</a:t>
            </a:r>
            <a:r>
              <a:rPr lang="en-US" dirty="0"/>
              <a:t> university course </a:t>
            </a:r>
          </a:p>
          <a:p>
            <a:pPr lvl="1"/>
            <a:r>
              <a:rPr lang="en-US" dirty="0"/>
              <a:t>That’s the mandate; there’s nothing I can do about it</a:t>
            </a:r>
          </a:p>
          <a:p>
            <a:r>
              <a:rPr lang="en-US" dirty="0"/>
              <a:t>Students have a pretty broad range of backgrounds, so some will struggle more than others, particularly in the beginning.</a:t>
            </a:r>
          </a:p>
          <a:p>
            <a:r>
              <a:rPr lang="en-US" dirty="0"/>
              <a:t>If you get behind, you will never catch up!</a:t>
            </a:r>
          </a:p>
          <a:p>
            <a:pPr lvl="1"/>
            <a:r>
              <a:rPr lang="en-US" dirty="0"/>
              <a:t>Ask questions</a:t>
            </a:r>
          </a:p>
          <a:p>
            <a:pPr lvl="1"/>
            <a:r>
              <a:rPr lang="en-US" dirty="0"/>
              <a:t>Attend help sessions</a:t>
            </a:r>
          </a:p>
          <a:p>
            <a:pPr lvl="1"/>
            <a:r>
              <a:rPr lang="en-US" dirty="0"/>
              <a:t>Work together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E. Prebys, USPAS,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Accelerator Fundamentals: Formalities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Demographics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USPAS,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Accelerator Fundamentals: Formalities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145" t="1944" r="44499" b="5651"/>
          <a:stretch/>
        </p:blipFill>
        <p:spPr>
          <a:xfrm>
            <a:off x="557545" y="1218282"/>
            <a:ext cx="3781932" cy="48215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8306" t="2296" r="43059" b="3006"/>
          <a:stretch/>
        </p:blipFill>
        <p:spPr>
          <a:xfrm>
            <a:off x="4749461" y="1302180"/>
            <a:ext cx="3892491" cy="516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2164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521" y="111814"/>
            <a:ext cx="8229600" cy="990600"/>
          </a:xfrm>
        </p:spPr>
        <p:txBody>
          <a:bodyPr/>
          <a:lstStyle/>
          <a:p>
            <a:r>
              <a:rPr lang="en-US" dirty="0"/>
              <a:t>My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674" y="891928"/>
            <a:ext cx="6999666" cy="586075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1984: BS in Engineering Physics, University of Arizona</a:t>
            </a:r>
          </a:p>
          <a:p>
            <a:pPr lvl="1"/>
            <a:r>
              <a:rPr lang="en-US" dirty="0"/>
              <a:t>Got a job in an HEP group after being fired from a gas station.</a:t>
            </a:r>
          </a:p>
          <a:p>
            <a:r>
              <a:rPr lang="en-US" dirty="0"/>
              <a:t>1984-1990: Grad Student, University of Rochester</a:t>
            </a:r>
          </a:p>
          <a:p>
            <a:pPr lvl="1"/>
            <a:r>
              <a:rPr lang="en-US" dirty="0"/>
              <a:t>PhD topic: Direct Photon Production in </a:t>
            </a:r>
            <a:r>
              <a:rPr lang="en-US" dirty="0" err="1"/>
              <a:t>Hadronic</a:t>
            </a:r>
            <a:r>
              <a:rPr lang="en-US" dirty="0"/>
              <a:t> Interactions</a:t>
            </a:r>
          </a:p>
          <a:p>
            <a:r>
              <a:rPr lang="en-US" dirty="0"/>
              <a:t>1990-1992: CERN Fellow, CERN</a:t>
            </a:r>
          </a:p>
          <a:p>
            <a:pPr lvl="1"/>
            <a:r>
              <a:rPr lang="en-US" dirty="0"/>
              <a:t>Studied </a:t>
            </a:r>
            <a:r>
              <a:rPr lang="en-US" dirty="0" err="1"/>
              <a:t>e+e</a:t>
            </a:r>
            <a:r>
              <a:rPr lang="en-US" dirty="0"/>
              <a:t>- reactions on the OPAL Experiment at LEP</a:t>
            </a:r>
          </a:p>
          <a:p>
            <a:r>
              <a:rPr lang="en-US" dirty="0"/>
              <a:t>1992-2001: Postdoc and Assistant Professor, Princeton U.</a:t>
            </a:r>
          </a:p>
          <a:p>
            <a:pPr lvl="1"/>
            <a:r>
              <a:rPr lang="en-US" dirty="0"/>
              <a:t>GEM Experiment at the Superconducting Super Collider </a:t>
            </a:r>
          </a:p>
          <a:p>
            <a:pPr lvl="1"/>
            <a:r>
              <a:rPr lang="en-US" dirty="0"/>
              <a:t>Belle CP Violation Experiment at KEK, Japan</a:t>
            </a:r>
          </a:p>
          <a:p>
            <a:pPr lvl="1"/>
            <a:r>
              <a:rPr lang="en-US" dirty="0"/>
              <a:t>Nonlinear QED in E-144 Experiment at SLAC</a:t>
            </a:r>
          </a:p>
          <a:p>
            <a:r>
              <a:rPr lang="en-US" dirty="0"/>
              <a:t>2001-2017: Scientist, Fermilab</a:t>
            </a:r>
          </a:p>
          <a:p>
            <a:pPr lvl="1"/>
            <a:r>
              <a:rPr lang="en-US" dirty="0" err="1"/>
              <a:t>MiniBooNE</a:t>
            </a:r>
            <a:r>
              <a:rPr lang="en-US" dirty="0"/>
              <a:t> short baseline neutrino oscillation experiment</a:t>
            </a:r>
          </a:p>
          <a:p>
            <a:pPr lvl="1"/>
            <a:r>
              <a:rPr lang="en-US" dirty="0"/>
              <a:t>Proton Source Department Head</a:t>
            </a:r>
          </a:p>
          <a:p>
            <a:pPr lvl="1"/>
            <a:r>
              <a:rPr lang="en-US" dirty="0"/>
              <a:t>Director of LHC Accelerator Research Program (LARP)</a:t>
            </a:r>
          </a:p>
          <a:p>
            <a:pPr lvl="1"/>
            <a:r>
              <a:rPr lang="en-US" dirty="0"/>
              <a:t>Mu2e rare </a:t>
            </a:r>
            <a:r>
              <a:rPr lang="en-US" dirty="0" err="1"/>
              <a:t>muon</a:t>
            </a:r>
            <a:r>
              <a:rPr lang="en-US" dirty="0"/>
              <a:t> conversion </a:t>
            </a:r>
            <a:r>
              <a:rPr lang="en-US" dirty="0" smtClean="0"/>
              <a:t>experiment</a:t>
            </a:r>
          </a:p>
          <a:p>
            <a:pPr lvl="1"/>
            <a:r>
              <a:rPr lang="en-US" dirty="0" smtClean="0"/>
              <a:t>Created Lee </a:t>
            </a:r>
            <a:r>
              <a:rPr lang="en-US" dirty="0" err="1" smtClean="0"/>
              <a:t>Teng</a:t>
            </a:r>
            <a:r>
              <a:rPr lang="en-US" dirty="0" smtClean="0"/>
              <a:t> Internship and ran it for 10 years</a:t>
            </a:r>
            <a:endParaRPr lang="en-US" dirty="0"/>
          </a:p>
          <a:p>
            <a:r>
              <a:rPr lang="en-US" dirty="0"/>
              <a:t>2017-present, Professor, UC Davis</a:t>
            </a:r>
          </a:p>
          <a:p>
            <a:pPr lvl="1"/>
            <a:r>
              <a:rPr lang="en-US" dirty="0"/>
              <a:t>Mu2e</a:t>
            </a:r>
          </a:p>
          <a:p>
            <a:pPr lvl="1"/>
            <a:r>
              <a:rPr lang="en-US" dirty="0"/>
              <a:t>Director, Crocker Nuclear Laboratory (cyclotron)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USPAS,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Accelerator Fundamentals: Formalities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7195519" y="1212590"/>
            <a:ext cx="353945" cy="265195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7203636" y="3987272"/>
            <a:ext cx="353761" cy="259445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43154" y="2131219"/>
            <a:ext cx="1311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+mn-lt"/>
              </a:rPr>
              <a:t>Experimental HEP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30451" y="4917465"/>
            <a:ext cx="1015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+mn-lt"/>
              </a:rPr>
              <a:t>Accelerator Physics (mostly)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0107" y="3095991"/>
            <a:ext cx="312319" cy="27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3110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USPAS,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Accelerator Fundamentals: Formalities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7" name="Picture 6" descr="rochester 9.00.39 AM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187" y="611977"/>
            <a:ext cx="3497666" cy="52930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2024" y="5966805"/>
            <a:ext cx="34273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Fermilab E-706 Rochester Group</a:t>
            </a:r>
          </a:p>
          <a:p>
            <a:pPr algn="ctr"/>
            <a:r>
              <a:rPr lang="en-US" sz="1600" dirty="0">
                <a:latin typeface="+mn-lt"/>
              </a:rPr>
              <a:t>~1987</a:t>
            </a:r>
          </a:p>
        </p:txBody>
      </p:sp>
      <p:pic>
        <p:nvPicPr>
          <p:cNvPr id="11" name="Picture 10" descr="rochester 9.00.39 AM-00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5031" y="1390235"/>
            <a:ext cx="1971316" cy="2699656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340987" y="2646813"/>
            <a:ext cx="2249183" cy="10097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48093" y="4130864"/>
            <a:ext cx="994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Me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492298" y="2921608"/>
            <a:ext cx="1438858" cy="160704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41538" y="4620448"/>
            <a:ext cx="2310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+mn-lt"/>
              </a:rPr>
              <a:t>“Buck’s River Road Exxon”</a:t>
            </a:r>
          </a:p>
        </p:txBody>
      </p:sp>
    </p:spTree>
    <p:extLst>
      <p:ext uri="{BB962C8B-B14F-4D97-AF65-F5344CB8AC3E}">
        <p14:creationId xmlns:p14="http://schemas.microsoft.com/office/powerpoint/2010/main" val="2765049686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I’m going to spend today on the basics, as well as a fairly qualitative overview of everything we’re </a:t>
            </a:r>
            <a:r>
              <a:rPr lang="en-US" i="1" dirty="0"/>
              <a:t>going</a:t>
            </a:r>
            <a:r>
              <a:rPr lang="en-US" dirty="0"/>
              <a:t> to learn</a:t>
            </a:r>
          </a:p>
          <a:p>
            <a:pPr lvl="1"/>
            <a:r>
              <a:rPr lang="en-US" dirty="0"/>
              <a:t>This will hopefully level the playing field in terms of previous experience and exposure to the concepts</a:t>
            </a:r>
          </a:p>
          <a:p>
            <a:r>
              <a:rPr lang="en-US" dirty="0"/>
              <a:t>I’m planning to give an in depth treatment of</a:t>
            </a:r>
          </a:p>
          <a:p>
            <a:pPr lvl="1"/>
            <a:r>
              <a:rPr lang="en-US" dirty="0"/>
              <a:t>Transverse motion</a:t>
            </a:r>
          </a:p>
          <a:p>
            <a:pPr lvl="2"/>
            <a:r>
              <a:rPr lang="en-US" dirty="0"/>
              <a:t>Strong </a:t>
            </a:r>
            <a:r>
              <a:rPr lang="en-US" dirty="0" err="1"/>
              <a:t>focuusing</a:t>
            </a:r>
            <a:endParaRPr lang="en-US" dirty="0"/>
          </a:p>
          <a:p>
            <a:pPr lvl="2"/>
            <a:r>
              <a:rPr lang="en-US" dirty="0"/>
              <a:t>Lattice functions</a:t>
            </a:r>
          </a:p>
          <a:p>
            <a:pPr lvl="1"/>
            <a:r>
              <a:rPr lang="en-US" dirty="0"/>
              <a:t>Longitudinal motion</a:t>
            </a:r>
          </a:p>
          <a:p>
            <a:pPr lvl="2"/>
            <a:r>
              <a:rPr lang="en-US" dirty="0"/>
              <a:t>Acceleration</a:t>
            </a:r>
          </a:p>
          <a:p>
            <a:pPr lvl="2"/>
            <a:r>
              <a:rPr lang="en-US" dirty="0"/>
              <a:t>Synchrotron motion</a:t>
            </a:r>
          </a:p>
          <a:p>
            <a:r>
              <a:rPr lang="en-US" dirty="0"/>
              <a:t>More qualitative treatment of general topics in the field</a:t>
            </a:r>
          </a:p>
          <a:p>
            <a:pPr lvl="1"/>
            <a:r>
              <a:rPr lang="en-US" dirty="0"/>
              <a:t>Will mix up the two, to give your brains a rest.</a:t>
            </a:r>
            <a:br>
              <a:rPr lang="en-US" dirty="0"/>
            </a:br>
            <a:r>
              <a:rPr lang="en-US" dirty="0"/>
              <a:t>			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E. Prebys, USPAS,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Accelerator Fundamentals: Formalities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chose Edwards and </a:t>
            </a:r>
            <a:r>
              <a:rPr lang="en-US" dirty="0" err="1"/>
              <a:t>Syphers</a:t>
            </a:r>
            <a:r>
              <a:rPr lang="en-US" dirty="0"/>
              <a:t> “An Introduction to the Physics or High Energy Accelerators” as the primary course text because</a:t>
            </a:r>
          </a:p>
          <a:p>
            <a:pPr lvl="1"/>
            <a:r>
              <a:rPr lang="en-US" dirty="0"/>
              <a:t>It’s the book I learned from</a:t>
            </a:r>
          </a:p>
          <a:p>
            <a:pPr lvl="1"/>
            <a:r>
              <a:rPr lang="en-US" dirty="0"/>
              <a:t>I find the mathematical level appropriate to a broad range of students.</a:t>
            </a:r>
          </a:p>
          <a:p>
            <a:pPr lvl="1"/>
            <a:r>
              <a:rPr lang="en-US" dirty="0"/>
              <a:t>It was written by Fermilab people, so it uses conventions that I’m familiar with.</a:t>
            </a:r>
          </a:p>
          <a:p>
            <a:pPr lvl="1"/>
            <a:r>
              <a:rPr lang="en-US" dirty="0"/>
              <a:t>It</a:t>
            </a:r>
            <a:r>
              <a:rPr lang="fr-FR" dirty="0"/>
              <a:t>’</a:t>
            </a:r>
            <a:r>
              <a:rPr lang="en-US" dirty="0"/>
              <a:t>s the same book I use for the graduate course, but we’ll cover much less of it, and at a less rigorous level.</a:t>
            </a:r>
          </a:p>
          <a:p>
            <a:pPr lvl="1"/>
            <a:r>
              <a:rPr lang="en-US" dirty="0"/>
              <a:t>I won’t stick to the order of the book.  In particular, like most people who use it, I’ll switch the order of Chapter 2 (longitudinal motion) and 3 (transverse motion)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E. Prebys, USPAS, June 4-15,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Accelerator Fundamentals: Formalities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REBYS@7EJIGINFUVWYY57I" val="43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r">
          <a:defRPr sz="1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2480</TotalTime>
  <Words>1467</Words>
  <Application>Microsoft Macintosh PowerPoint</Application>
  <PresentationFormat>On-screen Show (4:3)</PresentationFormat>
  <Paragraphs>224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Formalities</vt:lpstr>
      <vt:lpstr>Goals of this course</vt:lpstr>
      <vt:lpstr>Course Personnel</vt:lpstr>
      <vt:lpstr>Some warnings right up front</vt:lpstr>
      <vt:lpstr>Class Demographics</vt:lpstr>
      <vt:lpstr>My Background</vt:lpstr>
      <vt:lpstr>PowerPoint Presentation</vt:lpstr>
      <vt:lpstr>General Plan</vt:lpstr>
      <vt:lpstr>A note on text</vt:lpstr>
      <vt:lpstr>Other references</vt:lpstr>
      <vt:lpstr>Tentative Schedule </vt:lpstr>
      <vt:lpstr>Course Schedule (very approximate)</vt:lpstr>
      <vt:lpstr>Lecture Style</vt:lpstr>
    </vt:vector>
  </TitlesOfParts>
  <Company>Fermilab Beams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Eric Prebys</cp:lastModifiedBy>
  <cp:revision>158</cp:revision>
  <dcterms:created xsi:type="dcterms:W3CDTF">2003-06-24T14:15:57Z</dcterms:created>
  <dcterms:modified xsi:type="dcterms:W3CDTF">2018-06-04T00:40:33Z</dcterms:modified>
</cp:coreProperties>
</file>