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4624" r:id="rId1"/>
  </p:sldMasterIdLst>
  <p:notesMasterIdLst>
    <p:notesMasterId r:id="rId42"/>
  </p:notesMasterIdLst>
  <p:handoutMasterIdLst>
    <p:handoutMasterId r:id="rId43"/>
  </p:handoutMasterIdLst>
  <p:sldIdLst>
    <p:sldId id="271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38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1016" y="-96"/>
      </p:cViewPr>
      <p:guideLst>
        <p:guide orient="horz" pos="423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wmf"/><Relationship Id="rId3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Relationship Id="rId2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Relationship Id="rId2" Type="http://schemas.openxmlformats.org/officeDocument/2006/relationships/image" Target="../media/image73.emf"/><Relationship Id="rId3" Type="http://schemas.openxmlformats.org/officeDocument/2006/relationships/image" Target="../media/image7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4" Type="http://schemas.openxmlformats.org/officeDocument/2006/relationships/image" Target="../media/image78.emf"/><Relationship Id="rId5" Type="http://schemas.openxmlformats.org/officeDocument/2006/relationships/image" Target="../media/image79.emf"/><Relationship Id="rId6" Type="http://schemas.openxmlformats.org/officeDocument/2006/relationships/image" Target="../media/image80.emf"/><Relationship Id="rId1" Type="http://schemas.openxmlformats.org/officeDocument/2006/relationships/image" Target="../media/image75.emf"/><Relationship Id="rId2" Type="http://schemas.openxmlformats.org/officeDocument/2006/relationships/image" Target="../media/image7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Relationship Id="rId2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4" Type="http://schemas.openxmlformats.org/officeDocument/2006/relationships/image" Target="../media/image90.emf"/><Relationship Id="rId1" Type="http://schemas.openxmlformats.org/officeDocument/2006/relationships/image" Target="../media/image87.emf"/><Relationship Id="rId2" Type="http://schemas.openxmlformats.org/officeDocument/2006/relationships/image" Target="../media/image8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Relationship Id="rId2" Type="http://schemas.openxmlformats.org/officeDocument/2006/relationships/image" Target="../media/image92.emf"/><Relationship Id="rId3" Type="http://schemas.openxmlformats.org/officeDocument/2006/relationships/image" Target="../media/image9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Relationship Id="rId2" Type="http://schemas.openxmlformats.org/officeDocument/2006/relationships/image" Target="../media/image9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Relationship Id="rId2" Type="http://schemas.openxmlformats.org/officeDocument/2006/relationships/image" Target="../media/image101.wmf"/><Relationship Id="rId3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Relationship Id="rId2" Type="http://schemas.openxmlformats.org/officeDocument/2006/relationships/image" Target="../media/image10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4" Type="http://schemas.openxmlformats.org/officeDocument/2006/relationships/image" Target="../media/image108.emf"/><Relationship Id="rId1" Type="http://schemas.openxmlformats.org/officeDocument/2006/relationships/image" Target="../media/image105.emf"/><Relationship Id="rId2" Type="http://schemas.openxmlformats.org/officeDocument/2006/relationships/image" Target="../media/image10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4" Type="http://schemas.openxmlformats.org/officeDocument/2006/relationships/image" Target="../media/image113.emf"/><Relationship Id="rId1" Type="http://schemas.openxmlformats.org/officeDocument/2006/relationships/image" Target="../media/image110.wmf"/><Relationship Id="rId2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4" Type="http://schemas.openxmlformats.org/officeDocument/2006/relationships/image" Target="../media/image122.wmf"/><Relationship Id="rId5" Type="http://schemas.openxmlformats.org/officeDocument/2006/relationships/image" Target="../media/image123.wmf"/><Relationship Id="rId6" Type="http://schemas.openxmlformats.org/officeDocument/2006/relationships/image" Target="../media/image124.wmf"/><Relationship Id="rId7" Type="http://schemas.openxmlformats.org/officeDocument/2006/relationships/image" Target="../media/image125.wmf"/><Relationship Id="rId8" Type="http://schemas.openxmlformats.org/officeDocument/2006/relationships/image" Target="../media/image126.wmf"/><Relationship Id="rId1" Type="http://schemas.openxmlformats.org/officeDocument/2006/relationships/image" Target="../media/image119.wmf"/><Relationship Id="rId2" Type="http://schemas.openxmlformats.org/officeDocument/2006/relationships/image" Target="../media/image1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641E0-C0FB-FB45-BE20-B5E285E46BDA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D667F-4C0A-F045-9861-4468224A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6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Prebys, Accelerator Fundamentals: Relativity and E&amp;M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9CFA1-B09C-442F-85C3-919131D33D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137E2-35D0-4667-9362-8260FF57AB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767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40767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3168C-16D6-42A2-AF6D-3D5C06C9F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Prebys, Accelerator Fundamentals: Relativity and E&amp;M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48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48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14655-DFE5-45AD-AEB7-B6324F535D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13A5A-BD10-4E42-8EDD-42C4A14A64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A0D8F-9A19-4D03-8318-653C6FCD8B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713" y="471448"/>
            <a:ext cx="8229600" cy="628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713" y="1182021"/>
            <a:ext cx="8229600" cy="544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40944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9560" y="18288"/>
            <a:ext cx="77724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210FB4-E372-466D-A3EB-21FD966A10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7" descr="USPAS-logo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92347" cy="3605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781336" y="1"/>
            <a:ext cx="362663" cy="3708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  <p:sldLayoutId id="2147484636" r:id="rId12"/>
  </p:sldLayoutIdLst>
  <p:transition xmlns:p14="http://schemas.microsoft.com/office/powerpoint/2010/main">
    <p:fade thruBlk="1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6.emf"/><Relationship Id="rId5" Type="http://schemas.openxmlformats.org/officeDocument/2006/relationships/image" Target="../media/image29.emf"/><Relationship Id="rId6" Type="http://schemas.openxmlformats.org/officeDocument/2006/relationships/image" Target="../media/image30.png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1.emf"/><Relationship Id="rId5" Type="http://schemas.openxmlformats.org/officeDocument/2006/relationships/image" Target="../media/image34.png"/><Relationship Id="rId6" Type="http://schemas.openxmlformats.org/officeDocument/2006/relationships/oleObject" Target="../embeddings/oleObject22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0.bin"/><Relationship Id="rId12" Type="http://schemas.openxmlformats.org/officeDocument/2006/relationships/image" Target="../media/image48.emf"/><Relationship Id="rId13" Type="http://schemas.openxmlformats.org/officeDocument/2006/relationships/image" Target="../media/image4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6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46.emf"/><Relationship Id="rId9" Type="http://schemas.openxmlformats.org/officeDocument/2006/relationships/oleObject" Target="../embeddings/oleObject29.bin"/><Relationship Id="rId10" Type="http://schemas.openxmlformats.org/officeDocument/2006/relationships/image" Target="../media/image4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5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53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54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5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gif"/><Relationship Id="rId4" Type="http://schemas.openxmlformats.org/officeDocument/2006/relationships/oleObject" Target="../embeddings/oleObject37.bin"/><Relationship Id="rId5" Type="http://schemas.openxmlformats.org/officeDocument/2006/relationships/image" Target="../media/image58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59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6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62.emf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oleObject" Target="../embeddings/oleObject41.bin"/><Relationship Id="rId8" Type="http://schemas.openxmlformats.org/officeDocument/2006/relationships/image" Target="../media/image6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4" Type="http://schemas.openxmlformats.org/officeDocument/2006/relationships/image" Target="../media/image69.wmf"/><Relationship Id="rId5" Type="http://schemas.openxmlformats.org/officeDocument/2006/relationships/image" Target="../media/image70.w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66.emf"/><Relationship Id="rId8" Type="http://schemas.openxmlformats.org/officeDocument/2006/relationships/image" Target="../media/image71.png"/><Relationship Id="rId9" Type="http://schemas.openxmlformats.org/officeDocument/2006/relationships/oleObject" Target="../embeddings/oleObject43.bin"/><Relationship Id="rId10" Type="http://schemas.openxmlformats.org/officeDocument/2006/relationships/image" Target="../media/image67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72.e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73.emf"/><Relationship Id="rId7" Type="http://schemas.openxmlformats.org/officeDocument/2006/relationships/image" Target="../media/image68.wmf"/><Relationship Id="rId8" Type="http://schemas.openxmlformats.org/officeDocument/2006/relationships/image" Target="../media/image69.wmf"/><Relationship Id="rId9" Type="http://schemas.openxmlformats.org/officeDocument/2006/relationships/image" Target="../media/image70.wmf"/><Relationship Id="rId10" Type="http://schemas.openxmlformats.org/officeDocument/2006/relationships/oleObject" Target="../embeddings/oleObject46.bin"/><Relationship Id="rId11" Type="http://schemas.openxmlformats.org/officeDocument/2006/relationships/image" Target="../media/image7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1.bin"/><Relationship Id="rId12" Type="http://schemas.openxmlformats.org/officeDocument/2006/relationships/image" Target="../media/image79.emf"/><Relationship Id="rId13" Type="http://schemas.openxmlformats.org/officeDocument/2006/relationships/oleObject" Target="../embeddings/oleObject52.bin"/><Relationship Id="rId14" Type="http://schemas.openxmlformats.org/officeDocument/2006/relationships/image" Target="../media/image8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7.bin"/><Relationship Id="rId4" Type="http://schemas.openxmlformats.org/officeDocument/2006/relationships/image" Target="../media/image75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76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77.emf"/><Relationship Id="rId9" Type="http://schemas.openxmlformats.org/officeDocument/2006/relationships/oleObject" Target="../embeddings/oleObject50.bin"/><Relationship Id="rId10" Type="http://schemas.openxmlformats.org/officeDocument/2006/relationships/image" Target="../media/image7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4" Type="http://schemas.openxmlformats.org/officeDocument/2006/relationships/image" Target="../media/image70.wmf"/><Relationship Id="rId5" Type="http://schemas.openxmlformats.org/officeDocument/2006/relationships/image" Target="../media/image84.wmf"/><Relationship Id="rId6" Type="http://schemas.openxmlformats.org/officeDocument/2006/relationships/image" Target="../media/image85.wmf"/><Relationship Id="rId7" Type="http://schemas.openxmlformats.org/officeDocument/2006/relationships/oleObject" Target="../embeddings/oleObject53.bin"/><Relationship Id="rId8" Type="http://schemas.openxmlformats.org/officeDocument/2006/relationships/image" Target="../media/image81.wmf"/><Relationship Id="rId9" Type="http://schemas.openxmlformats.org/officeDocument/2006/relationships/oleObject" Target="../embeddings/oleObject54.bin"/><Relationship Id="rId10" Type="http://schemas.openxmlformats.org/officeDocument/2006/relationships/image" Target="../media/image82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86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87.emf"/><Relationship Id="rId5" Type="http://schemas.openxmlformats.org/officeDocument/2006/relationships/oleObject" Target="../embeddings/oleObject57.bin"/><Relationship Id="rId6" Type="http://schemas.openxmlformats.org/officeDocument/2006/relationships/image" Target="../media/image88.emf"/><Relationship Id="rId7" Type="http://schemas.openxmlformats.org/officeDocument/2006/relationships/oleObject" Target="../embeddings/oleObject58.bin"/><Relationship Id="rId8" Type="http://schemas.openxmlformats.org/officeDocument/2006/relationships/image" Target="../media/image89.emf"/><Relationship Id="rId9" Type="http://schemas.openxmlformats.org/officeDocument/2006/relationships/oleObject" Target="../embeddings/oleObject59.bin"/><Relationship Id="rId10" Type="http://schemas.openxmlformats.org/officeDocument/2006/relationships/image" Target="../media/image9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4" Type="http://schemas.openxmlformats.org/officeDocument/2006/relationships/image" Target="../media/image91.emf"/><Relationship Id="rId5" Type="http://schemas.openxmlformats.org/officeDocument/2006/relationships/oleObject" Target="../embeddings/oleObject61.bin"/><Relationship Id="rId6" Type="http://schemas.openxmlformats.org/officeDocument/2006/relationships/image" Target="../media/image92.emf"/><Relationship Id="rId7" Type="http://schemas.openxmlformats.org/officeDocument/2006/relationships/oleObject" Target="../embeddings/oleObject62.bin"/><Relationship Id="rId8" Type="http://schemas.openxmlformats.org/officeDocument/2006/relationships/image" Target="../media/image9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4" Type="http://schemas.openxmlformats.org/officeDocument/2006/relationships/image" Target="../media/image94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95.wmf"/><Relationship Id="rId5" Type="http://schemas.openxmlformats.org/officeDocument/2006/relationships/image" Target="../media/image97.png"/><Relationship Id="rId6" Type="http://schemas.openxmlformats.org/officeDocument/2006/relationships/image" Target="../media/image98.jpeg"/><Relationship Id="rId7" Type="http://schemas.openxmlformats.org/officeDocument/2006/relationships/image" Target="../media/image99.png"/><Relationship Id="rId8" Type="http://schemas.openxmlformats.org/officeDocument/2006/relationships/oleObject" Target="../embeddings/oleObject65.bin"/><Relationship Id="rId9" Type="http://schemas.openxmlformats.org/officeDocument/2006/relationships/image" Target="../media/image9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100.w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101.w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102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4" Type="http://schemas.openxmlformats.org/officeDocument/2006/relationships/image" Target="../media/image103.w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104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5.bin"/><Relationship Id="rId12" Type="http://schemas.openxmlformats.org/officeDocument/2006/relationships/oleObject" Target="../embeddings/oleObject76.bin"/><Relationship Id="rId13" Type="http://schemas.openxmlformats.org/officeDocument/2006/relationships/oleObject" Target="../embeddings/oleObject77.bin"/><Relationship Id="rId14" Type="http://schemas.openxmlformats.org/officeDocument/2006/relationships/oleObject" Target="../embeddings/oleObject78.bin"/><Relationship Id="rId15" Type="http://schemas.openxmlformats.org/officeDocument/2006/relationships/image" Target="../media/image108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9.emf"/><Relationship Id="rId4" Type="http://schemas.openxmlformats.org/officeDocument/2006/relationships/oleObject" Target="../embeddings/oleObject71.bin"/><Relationship Id="rId5" Type="http://schemas.openxmlformats.org/officeDocument/2006/relationships/image" Target="../media/image105.e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106.emf"/><Relationship Id="rId8" Type="http://schemas.openxmlformats.org/officeDocument/2006/relationships/oleObject" Target="../embeddings/oleObject73.bin"/><Relationship Id="rId9" Type="http://schemas.openxmlformats.org/officeDocument/2006/relationships/image" Target="../media/image107.emf"/><Relationship Id="rId10" Type="http://schemas.openxmlformats.org/officeDocument/2006/relationships/oleObject" Target="../embeddings/oleObject74.bin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1.wmf"/><Relationship Id="rId12" Type="http://schemas.openxmlformats.org/officeDocument/2006/relationships/oleObject" Target="../embeddings/oleObject81.bin"/><Relationship Id="rId13" Type="http://schemas.openxmlformats.org/officeDocument/2006/relationships/image" Target="../media/image112.emf"/><Relationship Id="rId14" Type="http://schemas.openxmlformats.org/officeDocument/2006/relationships/oleObject" Target="../embeddings/oleObject82.bin"/><Relationship Id="rId15" Type="http://schemas.openxmlformats.org/officeDocument/2006/relationships/oleObject" Target="../embeddings/oleObject83.bin"/><Relationship Id="rId16" Type="http://schemas.openxmlformats.org/officeDocument/2006/relationships/image" Target="../media/image113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4.png"/><Relationship Id="rId4" Type="http://schemas.openxmlformats.org/officeDocument/2006/relationships/image" Target="../media/image115.wmf"/><Relationship Id="rId5" Type="http://schemas.openxmlformats.org/officeDocument/2006/relationships/image" Target="../media/image116.wmf"/><Relationship Id="rId6" Type="http://schemas.openxmlformats.org/officeDocument/2006/relationships/image" Target="../media/image117.wmf"/><Relationship Id="rId7" Type="http://schemas.openxmlformats.org/officeDocument/2006/relationships/image" Target="../media/image118.wmf"/><Relationship Id="rId8" Type="http://schemas.openxmlformats.org/officeDocument/2006/relationships/oleObject" Target="../embeddings/oleObject79.bin"/><Relationship Id="rId9" Type="http://schemas.openxmlformats.org/officeDocument/2006/relationships/image" Target="../media/image110.wmf"/><Relationship Id="rId10" Type="http://schemas.openxmlformats.org/officeDocument/2006/relationships/oleObject" Target="../embeddings/oleObject8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5" Type="http://schemas.openxmlformats.org/officeDocument/2006/relationships/image" Target="../media/image9.png"/><Relationship Id="rId6" Type="http://schemas.openxmlformats.org/officeDocument/2006/relationships/oleObject" Target="../embeddings/oleObject5.bin"/><Relationship Id="rId7" Type="http://schemas.openxmlformats.org/officeDocument/2006/relationships/image" Target="../media/image8.emf"/><Relationship Id="rId8" Type="http://schemas.openxmlformats.org/officeDocument/2006/relationships/image" Target="../media/image1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20" Type="http://schemas.openxmlformats.org/officeDocument/2006/relationships/image" Target="../media/image126.wmf"/><Relationship Id="rId10" Type="http://schemas.openxmlformats.org/officeDocument/2006/relationships/image" Target="../media/image122.wmf"/><Relationship Id="rId11" Type="http://schemas.openxmlformats.org/officeDocument/2006/relationships/oleObject" Target="../embeddings/oleObject88.bin"/><Relationship Id="rId12" Type="http://schemas.openxmlformats.org/officeDocument/2006/relationships/image" Target="../media/image123.wmf"/><Relationship Id="rId13" Type="http://schemas.openxmlformats.org/officeDocument/2006/relationships/oleObject" Target="../embeddings/oleObject89.bin"/><Relationship Id="rId14" Type="http://schemas.openxmlformats.org/officeDocument/2006/relationships/image" Target="../media/image124.wmf"/><Relationship Id="rId15" Type="http://schemas.openxmlformats.org/officeDocument/2006/relationships/oleObject" Target="../embeddings/oleObject90.bin"/><Relationship Id="rId16" Type="http://schemas.openxmlformats.org/officeDocument/2006/relationships/oleObject" Target="../embeddings/oleObject91.bin"/><Relationship Id="rId17" Type="http://schemas.openxmlformats.org/officeDocument/2006/relationships/oleObject" Target="../embeddings/oleObject92.bin"/><Relationship Id="rId18" Type="http://schemas.openxmlformats.org/officeDocument/2006/relationships/image" Target="../media/image125.wmf"/><Relationship Id="rId19" Type="http://schemas.openxmlformats.org/officeDocument/2006/relationships/oleObject" Target="../embeddings/oleObject93.bin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84.bin"/><Relationship Id="rId4" Type="http://schemas.openxmlformats.org/officeDocument/2006/relationships/image" Target="../media/image119.wmf"/><Relationship Id="rId5" Type="http://schemas.openxmlformats.org/officeDocument/2006/relationships/oleObject" Target="../embeddings/oleObject85.bin"/><Relationship Id="rId6" Type="http://schemas.openxmlformats.org/officeDocument/2006/relationships/image" Target="../media/image120.wmf"/><Relationship Id="rId7" Type="http://schemas.openxmlformats.org/officeDocument/2006/relationships/oleObject" Target="../embeddings/oleObject86.bin"/><Relationship Id="rId8" Type="http://schemas.openxmlformats.org/officeDocument/2006/relationships/image" Target="../media/image12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emf"/><Relationship Id="rId5" Type="http://schemas.openxmlformats.org/officeDocument/2006/relationships/image" Target="../media/image17.png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2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0.emf"/><Relationship Id="rId6" Type="http://schemas.openxmlformats.org/officeDocument/2006/relationships/image" Target="../media/image25.png"/><Relationship Id="rId7" Type="http://schemas.openxmlformats.org/officeDocument/2006/relationships/oleObject" Target="../embeddings/oleObject15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04840" y="533400"/>
            <a:ext cx="7280777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Relativity </a:t>
            </a:r>
            <a:r>
              <a:rPr lang="en-US" dirty="0"/>
              <a:t>and E&amp;M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Eric Prebys, UC Davis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18" y="341181"/>
            <a:ext cx="8229600" cy="628207"/>
          </a:xfrm>
        </p:spPr>
        <p:txBody>
          <a:bodyPr/>
          <a:lstStyle/>
          <a:p>
            <a:r>
              <a:rPr lang="en-US" dirty="0"/>
              <a:t>Faraday’s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93" y="1008332"/>
            <a:ext cx="8229600" cy="5441721"/>
          </a:xfrm>
        </p:spPr>
        <p:txBody>
          <a:bodyPr>
            <a:normAutofit/>
          </a:bodyPr>
          <a:lstStyle/>
          <a:p>
            <a:r>
              <a:rPr lang="en-US" sz="2000" dirty="0"/>
              <a:t>The integrated electric field around any closed loop is proportional to the rate of change of the magnetic flux passing through the loop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Example: magnetic induction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86251"/>
              </p:ext>
            </p:extLst>
          </p:nvPr>
        </p:nvGraphicFramePr>
        <p:xfrm>
          <a:off x="1461037" y="2344167"/>
          <a:ext cx="2679337" cy="6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Equation" r:id="rId3" imgW="1524000" imgH="393700" progId="Equation.DSMT4">
                  <p:embed/>
                </p:oleObj>
              </mc:Choice>
              <mc:Fallback>
                <p:oleObj name="Equation" r:id="rId3" imgW="1524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1037" y="2344167"/>
                        <a:ext cx="2679337" cy="6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93" y="1715984"/>
            <a:ext cx="2694308" cy="2216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656" y="4135014"/>
            <a:ext cx="3771900" cy="215900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85152"/>
              </p:ext>
            </p:extLst>
          </p:nvPr>
        </p:nvGraphicFramePr>
        <p:xfrm>
          <a:off x="5832948" y="3901764"/>
          <a:ext cx="1898650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Equation" r:id="rId7" imgW="1079500" imgH="1282700" progId="Equation.DSMT4">
                  <p:embed/>
                </p:oleObj>
              </mc:Choice>
              <mc:Fallback>
                <p:oleObj name="Equation" r:id="rId7" imgW="10795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2948" y="3901764"/>
                        <a:ext cx="1898650" cy="225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2062503" y="5241969"/>
            <a:ext cx="639758" cy="40102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688859"/>
              </p:ext>
            </p:extLst>
          </p:nvPr>
        </p:nvGraphicFramePr>
        <p:xfrm>
          <a:off x="2469838" y="5440934"/>
          <a:ext cx="1524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Equation" r:id="rId9" imgW="152400" imgH="127000" progId="Equation.DSMT4">
                  <p:embed/>
                </p:oleObj>
              </mc:Choice>
              <mc:Fallback>
                <p:oleObj name="Equation" r:id="rId9" imgW="1524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9838" y="5440934"/>
                        <a:ext cx="1524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6914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03" y="243482"/>
            <a:ext cx="8229600" cy="628207"/>
          </a:xfrm>
        </p:spPr>
        <p:txBody>
          <a:bodyPr/>
          <a:lstStyle/>
          <a:p>
            <a:r>
              <a:rPr lang="en-US" dirty="0"/>
              <a:t>Ampere’s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777069"/>
            <a:ext cx="8251825" cy="5312899"/>
          </a:xfrm>
        </p:spPr>
        <p:txBody>
          <a:bodyPr>
            <a:normAutofit/>
          </a:bodyPr>
          <a:lstStyle/>
          <a:p>
            <a:r>
              <a:rPr lang="en-US" dirty="0"/>
              <a:t>The integrated magnetic field around any closed loop is proportional to the total current passing through the loop.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Magnetic field of a wire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551526"/>
              </p:ext>
            </p:extLst>
          </p:nvPr>
        </p:nvGraphicFramePr>
        <p:xfrm>
          <a:off x="1882218" y="2000430"/>
          <a:ext cx="5241474" cy="87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3" imgW="2362200" imgH="393700" progId="Equation.DSMT4">
                  <p:embed/>
                </p:oleObj>
              </mc:Choice>
              <mc:Fallback>
                <p:oleObj name="Equation" r:id="rId3" imgW="2362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218" y="2000430"/>
                        <a:ext cx="5241474" cy="873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974832" y="1966931"/>
            <a:ext cx="2024308" cy="945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12650" y="1919190"/>
            <a:ext cx="1986491" cy="954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75529" y="1556359"/>
            <a:ext cx="144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Set to 0 for a minute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47880"/>
          <a:stretch/>
        </p:blipFill>
        <p:spPr>
          <a:xfrm>
            <a:off x="1718752" y="4310127"/>
            <a:ext cx="1912947" cy="2209800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99734"/>
              </p:ext>
            </p:extLst>
          </p:nvPr>
        </p:nvGraphicFramePr>
        <p:xfrm>
          <a:off x="4841923" y="4270584"/>
          <a:ext cx="35782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Equation" r:id="rId6" imgW="1612900" imgH="508000" progId="Equation.DSMT4">
                  <p:embed/>
                </p:oleObj>
              </mc:Choice>
              <mc:Fallback>
                <p:oleObj name="Equation" r:id="rId6" imgW="1612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1923" y="4270584"/>
                        <a:ext cx="3578225" cy="112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927542"/>
              </p:ext>
            </p:extLst>
          </p:nvPr>
        </p:nvGraphicFramePr>
        <p:xfrm>
          <a:off x="5813094" y="5560182"/>
          <a:ext cx="163353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Equation" r:id="rId8" imgW="736600" imgH="393700" progId="Equation.DSMT4">
                  <p:embed/>
                </p:oleObj>
              </mc:Choice>
              <mc:Fallback>
                <p:oleObj name="Equation" r:id="rId8" imgW="736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3094" y="5560182"/>
                        <a:ext cx="1633538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01527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28" y="319470"/>
            <a:ext cx="8229600" cy="628207"/>
          </a:xfrm>
        </p:spPr>
        <p:txBody>
          <a:bodyPr/>
          <a:lstStyle/>
          <a:p>
            <a:r>
              <a:rPr lang="en-US" dirty="0"/>
              <a:t>Displacement 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893767"/>
            <a:ext cx="8251825" cy="5964233"/>
          </a:xfrm>
        </p:spPr>
        <p:txBody>
          <a:bodyPr>
            <a:normAutofit/>
          </a:bodyPr>
          <a:lstStyle/>
          <a:p>
            <a:r>
              <a:rPr lang="en-US" sz="2000" dirty="0"/>
              <a:t>Maxwell’s first version of Ampere’s Law did not have the second term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However, you should be able to draw the surface anywhere, and you get in trouble if you draw it through a break in the current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2000" dirty="0"/>
              <a:t>Maxwell added the second term </a:t>
            </a:r>
            <a:r>
              <a:rPr lang="en-US" sz="2000" i="1" dirty="0"/>
              <a:t>just so he would get the same answer in both cases!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685940"/>
              </p:ext>
            </p:extLst>
          </p:nvPr>
        </p:nvGraphicFramePr>
        <p:xfrm>
          <a:off x="3141710" y="1330010"/>
          <a:ext cx="2692498" cy="631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3" imgW="1244600" imgH="292100" progId="Equation.DSMT4">
                  <p:embed/>
                </p:oleObj>
              </mc:Choice>
              <mc:Fallback>
                <p:oleObj name="Equation" r:id="rId3" imgW="1244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1710" y="1330010"/>
                        <a:ext cx="2692498" cy="631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612" y="2818372"/>
            <a:ext cx="2867767" cy="22122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5563" y="3399161"/>
            <a:ext cx="325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However, anywhere there’s a break in the current, you’ll get a </a:t>
            </a:r>
            <a:r>
              <a:rPr lang="en-US" sz="1800" i="1" dirty="0">
                <a:latin typeface="+mn-lt"/>
              </a:rPr>
              <a:t>changing electric field</a:t>
            </a:r>
            <a:r>
              <a:rPr lang="en-US" sz="1800" dirty="0">
                <a:latin typeface="+mn-lt"/>
              </a:rPr>
              <a:t>.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802713"/>
              </p:ext>
            </p:extLst>
          </p:nvPr>
        </p:nvGraphicFramePr>
        <p:xfrm>
          <a:off x="3600970" y="5542815"/>
          <a:ext cx="5241474" cy="87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Equation" r:id="rId6" imgW="2362200" imgH="393700" progId="Equation.DSMT4">
                  <p:embed/>
                </p:oleObj>
              </mc:Choice>
              <mc:Fallback>
                <p:oleObj name="Equation" r:id="rId6" imgW="2362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00970" y="5542815"/>
                        <a:ext cx="5241474" cy="873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>
          <a:xfrm>
            <a:off x="3685768" y="4287145"/>
            <a:ext cx="4603290" cy="1355846"/>
          </a:xfrm>
          <a:custGeom>
            <a:avLst/>
            <a:gdLst>
              <a:gd name="connsiteX0" fmla="*/ 4545145 w 4603290"/>
              <a:gd name="connsiteY0" fmla="*/ 1355846 h 1355846"/>
              <a:gd name="connsiteX1" fmla="*/ 4392367 w 4603290"/>
              <a:gd name="connsiteY1" fmla="*/ 725664 h 1355846"/>
              <a:gd name="connsiteX2" fmla="*/ 2826393 w 4603290"/>
              <a:gd name="connsiteY2" fmla="*/ 448766 h 1355846"/>
              <a:gd name="connsiteX3" fmla="*/ 0 w 4603290"/>
              <a:gd name="connsiteY3" fmla="*/ 0 h 135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290" h="1355846">
                <a:moveTo>
                  <a:pt x="4545145" y="1355846"/>
                </a:moveTo>
                <a:cubicBezTo>
                  <a:pt x="4611985" y="1116345"/>
                  <a:pt x="4678826" y="876844"/>
                  <a:pt x="4392367" y="725664"/>
                </a:cubicBezTo>
                <a:cubicBezTo>
                  <a:pt x="4105908" y="574484"/>
                  <a:pt x="2826393" y="448766"/>
                  <a:pt x="2826393" y="448766"/>
                </a:cubicBez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0961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Electromagnetic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“displacement current” was added for purely mathematical reasons</a:t>
            </a:r>
          </a:p>
          <a:p>
            <a:pPr lvl="1"/>
            <a:r>
              <a:rPr lang="en-US" sz="1800" dirty="0"/>
              <a:t>It would not be proven experimentally for many years</a:t>
            </a:r>
          </a:p>
          <a:p>
            <a:r>
              <a:rPr lang="en-US" sz="2000" dirty="0"/>
              <a:t>However, the implications were profound</a:t>
            </a:r>
          </a:p>
          <a:p>
            <a:r>
              <a:rPr lang="en-US" sz="2000" dirty="0"/>
              <a:t>Previously, it was believed you could not have electric or magnetic fields without electric charges, but now, even in a complete vacuum, you can have</a:t>
            </a:r>
          </a:p>
          <a:p>
            <a:pPr lvl="1"/>
            <a:r>
              <a:rPr lang="en-US" sz="1800" dirty="0"/>
              <a:t>(changing electric field)</a:t>
            </a:r>
            <a:r>
              <a:rPr lang="en-US" sz="1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>
                <a:sym typeface="Wingdings"/>
              </a:rPr>
              <a:t>(changing magnetic field)</a:t>
            </a:r>
            <a:r>
              <a:rPr lang="en-US" sz="1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sz="1800" dirty="0">
                <a:latin typeface="Wingdings"/>
                <a:ea typeface="Wingdings"/>
                <a:cs typeface="Wingdings"/>
                <a:sym typeface="Wingdings"/>
              </a:rPr>
            </a:br>
            <a:r>
              <a:rPr lang="en-US" sz="1800" dirty="0">
                <a:ea typeface="Wingdings"/>
                <a:cs typeface="Wingdings"/>
                <a:sym typeface="Wingdings"/>
              </a:rPr>
              <a:t>(changing electric field)</a:t>
            </a:r>
            <a:r>
              <a:rPr lang="en-US" sz="1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Electromagnetic Wave”!</a:t>
            </a:r>
            <a:endParaRPr lang="en-US" dirty="0"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en-US" sz="2000" dirty="0">
                <a:ea typeface="Wingdings"/>
                <a:cs typeface="Wingdings"/>
                <a:sym typeface="Wingdings"/>
              </a:rPr>
              <a:t>Moreover, Maxwell could calculate the velocity, </a:t>
            </a:r>
            <a:br>
              <a:rPr lang="en-US" sz="2000" dirty="0">
                <a:ea typeface="Wingdings"/>
                <a:cs typeface="Wingdings"/>
                <a:sym typeface="Wingdings"/>
              </a:rPr>
            </a:br>
            <a:r>
              <a:rPr lang="en-US" sz="2000" dirty="0">
                <a:ea typeface="Wingdings"/>
                <a:cs typeface="Wingdings"/>
                <a:sym typeface="Wingdings"/>
              </a:rPr>
              <a:t>and he found it was the speed of light!</a:t>
            </a:r>
          </a:p>
          <a:p>
            <a:pPr marL="342900" lvl="1" indent="-342900">
              <a:spcBef>
                <a:spcPts val="600"/>
              </a:spcBef>
              <a:buClr>
                <a:schemeClr val="tx2"/>
              </a:buClr>
              <a:buSzPct val="73000"/>
              <a:buFont typeface="Wingdings" charset="2"/>
              <a:buChar char="Ø"/>
            </a:pPr>
            <a:r>
              <a:rPr lang="en-US" sz="2000" dirty="0">
                <a:ea typeface="Wingdings"/>
                <a:cs typeface="Wingdings"/>
                <a:sym typeface="Wingdings"/>
              </a:rPr>
              <a:t>He wrote (with trembling hands, maybe?)</a:t>
            </a:r>
            <a:br>
              <a:rPr lang="en-US" sz="2000" dirty="0">
                <a:ea typeface="Wingdings"/>
                <a:cs typeface="Wingdings"/>
                <a:sym typeface="Wingdings"/>
              </a:rPr>
            </a:br>
            <a:r>
              <a:rPr lang="en-US" sz="2000" dirty="0">
                <a:ea typeface="Wingdings"/>
                <a:cs typeface="Wingdings"/>
                <a:sym typeface="Wingdings"/>
              </a:rPr>
              <a:t/>
            </a:r>
            <a:br>
              <a:rPr lang="en-US" sz="2000" dirty="0">
                <a:ea typeface="Wingdings"/>
                <a:cs typeface="Wingdings"/>
                <a:sym typeface="Wingdings"/>
              </a:rPr>
            </a:br>
            <a:r>
              <a:rPr lang="en-US" sz="1800" dirty="0">
                <a:solidFill>
                  <a:srgbClr val="FF0000"/>
                </a:solidFill>
              </a:rPr>
              <a:t>"we can scarcely avoid the inference that light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consists in the transverse undulations of the same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medium which is the cause of electric and magnetic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phenomena"</a:t>
            </a:r>
          </a:p>
          <a:p>
            <a:endParaRPr lang="en-US" sz="1600" dirty="0">
              <a:solidFill>
                <a:srgbClr val="FF0000"/>
              </a:solidFill>
              <a:ea typeface="Wingdings"/>
              <a:cs typeface="Wingdings"/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28" y="3676208"/>
            <a:ext cx="2111631" cy="21004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3890" y="4984164"/>
            <a:ext cx="5471361" cy="1203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044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one fell swoop, Maxwell not only unified electricity and magnetism, but his results would eventually show that light, heat, radio waves, x-rays, gamma rays, etc., are </a:t>
            </a:r>
            <a:r>
              <a:rPr lang="en-US" sz="2000" i="1" dirty="0"/>
              <a:t>all </a:t>
            </a:r>
            <a:r>
              <a:rPr lang="en-US" sz="2000" dirty="0"/>
              <a:t>really the same thing – differing only in wavelength!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the same thing…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A356B-319B-4464-B0C8-0B3395D72F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41" y="2559597"/>
            <a:ext cx="8322413" cy="372573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724150" y="4120290"/>
            <a:ext cx="192025" cy="65288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44400" y="2622495"/>
            <a:ext cx="96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The entire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visible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spectrum.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16176" y="3275380"/>
            <a:ext cx="1766629" cy="9601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softEdge rad="127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6710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often happens science, one answer raised a lot more questions.</a:t>
            </a:r>
          </a:p>
          <a:p>
            <a:r>
              <a:rPr lang="en-US" dirty="0"/>
              <a:t>All (other) known waves require a “medium” (air, water, earth, “the wave”) to travel through.</a:t>
            </a:r>
          </a:p>
          <a:p>
            <a:r>
              <a:rPr lang="en-US" dirty="0"/>
              <a:t>Light at least appears to travel through a vacuum.</a:t>
            </a:r>
          </a:p>
          <a:p>
            <a:r>
              <a:rPr lang="en-US" dirty="0"/>
              <a:t>In science, always try the simplest answer first:</a:t>
            </a:r>
          </a:p>
          <a:p>
            <a:pPr lvl="1"/>
            <a:r>
              <a:rPr lang="en-US" dirty="0"/>
              <a:t>Maybe vacuum isn’t really empty?</a:t>
            </a:r>
          </a:p>
          <a:p>
            <a:r>
              <a:rPr lang="en-US" dirty="0"/>
              <a:t>Scientists hypothesized the existence of “luminiferous aether”, and started to look for it…</a:t>
            </a:r>
          </a:p>
          <a:p>
            <a:pPr marL="36671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“undulating”?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A356B-319B-4464-B0C8-0B3395D72F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4541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926"/>
            <a:ext cx="4690875" cy="5253318"/>
          </a:xfrm>
        </p:spPr>
        <p:txBody>
          <a:bodyPr/>
          <a:lstStyle/>
          <a:p>
            <a:r>
              <a:rPr lang="en-US" sz="2000" dirty="0"/>
              <a:t>If aether exists, then it must </a:t>
            </a:r>
            <a:br>
              <a:rPr lang="en-US" sz="2000" dirty="0"/>
            </a:br>
            <a:r>
              <a:rPr lang="en-US" sz="2000" dirty="0"/>
              <a:t>fill space and the earth must be</a:t>
            </a:r>
            <a:br>
              <a:rPr lang="en-US" sz="2000" dirty="0"/>
            </a:br>
            <a:r>
              <a:rPr lang="en-US" sz="2000" dirty="0"/>
              <a:t>passing through it.</a:t>
            </a:r>
          </a:p>
          <a:p>
            <a:r>
              <a:rPr lang="en-US" sz="2000" dirty="0"/>
              <a:t>Light traveling along the direction</a:t>
            </a:r>
            <a:br>
              <a:rPr lang="en-US" sz="2000" dirty="0"/>
            </a:br>
            <a:r>
              <a:rPr lang="en-US" sz="2000" dirty="0"/>
              <a:t>of the Earth’s motion should have</a:t>
            </a:r>
            <a:br>
              <a:rPr lang="en-US" sz="2000" dirty="0"/>
            </a:br>
            <a:r>
              <a:rPr lang="en-US" sz="2000" dirty="0"/>
              <a:t>a </a:t>
            </a:r>
            <a:r>
              <a:rPr lang="en-US" sz="2000" i="1" dirty="0"/>
              <a:t>slightly different </a:t>
            </a:r>
            <a:r>
              <a:rPr lang="en-US" sz="2000" dirty="0"/>
              <a:t>wavelength</a:t>
            </a:r>
            <a:br>
              <a:rPr lang="en-US" sz="2000" dirty="0"/>
            </a:br>
            <a:r>
              <a:rPr lang="en-US" sz="2000" dirty="0"/>
              <a:t>than light traveling transverse to it.</a:t>
            </a:r>
          </a:p>
          <a:p>
            <a:r>
              <a:rPr lang="en-US" sz="2000" dirty="0"/>
              <a:t>In 1887, Albert Michelson and Edward </a:t>
            </a:r>
            <a:br>
              <a:rPr lang="en-US" sz="2000" dirty="0"/>
            </a:br>
            <a:r>
              <a:rPr lang="en-US" sz="2000" dirty="0"/>
              <a:t>Morley performed a sensitive </a:t>
            </a:r>
            <a:br>
              <a:rPr lang="en-US" sz="2000" dirty="0"/>
            </a:br>
            <a:r>
              <a:rPr lang="en-US" sz="2000" dirty="0"/>
              <a:t>experiment to measure this difference.</a:t>
            </a:r>
          </a:p>
          <a:p>
            <a:r>
              <a:rPr lang="en-US" sz="2000" dirty="0"/>
              <a:t>Their result:</a:t>
            </a:r>
          </a:p>
          <a:p>
            <a:pPr lvl="1"/>
            <a:r>
              <a:rPr lang="en-US" sz="1800" dirty="0"/>
              <a:t>No difference </a:t>
            </a:r>
            <a:r>
              <a:rPr lang="en-US" sz="1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>
                <a:ea typeface="Wingdings"/>
                <a:cs typeface="Wingdings"/>
                <a:sym typeface="Wingdings"/>
              </a:rPr>
              <a:t> </a:t>
            </a:r>
            <a:r>
              <a:rPr lang="en-US" sz="1800" dirty="0">
                <a:sym typeface="Wingdings"/>
              </a:rPr>
              <a:t>no aether!</a:t>
            </a:r>
          </a:p>
          <a:p>
            <a:r>
              <a:rPr lang="en-US" sz="2000" dirty="0">
                <a:sym typeface="Wingdings"/>
              </a:rPr>
              <a:t>Biggest mystery in science for almost</a:t>
            </a:r>
            <a:br>
              <a:rPr lang="en-US" sz="2000" dirty="0">
                <a:sym typeface="Wingdings"/>
              </a:rPr>
            </a:br>
            <a:r>
              <a:rPr lang="en-US" sz="2000" dirty="0">
                <a:sym typeface="Wingdings"/>
              </a:rPr>
              <a:t>20 years.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8293" y="395459"/>
            <a:ext cx="8229600" cy="628207"/>
          </a:xfrm>
        </p:spPr>
        <p:txBody>
          <a:bodyPr/>
          <a:lstStyle/>
          <a:p>
            <a:r>
              <a:rPr lang="en-US" dirty="0"/>
              <a:t>Michelson-Morley Experiment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A356B-319B-4464-B0C8-0B3395D72F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9670" y="1176514"/>
            <a:ext cx="3125412" cy="2344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885" y="3711244"/>
            <a:ext cx="3558439" cy="27162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6953" y="5115814"/>
            <a:ext cx="4294648" cy="637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7443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1905, Albert Einstein postulated that perhaps the equations meant exactly what they appeared to mean:</a:t>
            </a:r>
          </a:p>
          <a:p>
            <a:pPr lvl="1"/>
            <a:r>
              <a:rPr lang="en-US" dirty="0"/>
              <a:t>The speed of light was the same </a:t>
            </a:r>
            <a:r>
              <a:rPr lang="en-US" i="1" dirty="0"/>
              <a:t>in any frame </a:t>
            </a:r>
            <a:r>
              <a:rPr lang="en-US" dirty="0"/>
              <a:t>in which is was measured.</a:t>
            </a:r>
          </a:p>
          <a:p>
            <a:r>
              <a:rPr lang="en-US" sz="2800" dirty="0"/>
              <a:t>He showed that this could “work”, but only if you gave up the notion of fixed time.</a:t>
            </a:r>
          </a:p>
          <a:p>
            <a:pPr lvl="1"/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“Special Theory of Relativity”</a:t>
            </a:r>
          </a:p>
          <a:p>
            <a:r>
              <a:rPr lang="en-US" sz="2800" dirty="0">
                <a:sym typeface="Wingdings"/>
              </a:rPr>
              <a:t>Profound implications…</a:t>
            </a:r>
            <a:endParaRPr lang="en-US" sz="2400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Einstein to the Rescue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A356B-319B-4464-B0C8-0B3395D72F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347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Einstein said, “The speed of light must be the same in any reference frame”.  For example, the time it takes light to bounce off a mirror in a spaceship must be the same whether it’s measured by someone in the spaceship, or someone outside of the spaceship.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seems weird, but it applies to everything we do at the lab</a:t>
            </a:r>
          </a:p>
          <a:p>
            <a:pPr lvl="1"/>
            <a:r>
              <a:rPr lang="en-US" sz="1800" dirty="0"/>
              <a:t>Example: the faster </a:t>
            </a:r>
            <a:r>
              <a:rPr lang="en-US" sz="1800" dirty="0" err="1"/>
              <a:t>pions</a:t>
            </a:r>
            <a:r>
              <a:rPr lang="en-US" sz="1800" dirty="0"/>
              <a:t> and </a:t>
            </a:r>
            <a:r>
              <a:rPr lang="en-US" sz="1800" dirty="0" err="1"/>
              <a:t>muons</a:t>
            </a:r>
            <a:r>
              <a:rPr lang="en-US" sz="1800" dirty="0"/>
              <a:t> move, the longer they live.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 Dilation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A356B-319B-4464-B0C8-0B3395D72F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55" y="2603338"/>
            <a:ext cx="3955715" cy="2691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83600" y="2603338"/>
            <a:ext cx="384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 algn="l">
              <a:buFont typeface="Arial"/>
              <a:buChar char="•"/>
            </a:pPr>
            <a:r>
              <a:rPr lang="en-US" sz="1800" dirty="0"/>
              <a:t>These two people have to measure </a:t>
            </a:r>
            <a:r>
              <a:rPr lang="en-US" sz="1800" i="1" dirty="0"/>
              <a:t>the same </a:t>
            </a:r>
            <a:r>
              <a:rPr lang="en-US" sz="1800" dirty="0"/>
              <a:t>speed for light, even though light is traveling a different distance for the two of them.</a:t>
            </a:r>
          </a:p>
          <a:p>
            <a:pPr marL="112713" indent="-112713" algn="l">
              <a:buFont typeface="Arial"/>
              <a:buChar char="•"/>
            </a:pPr>
            <a:r>
              <a:rPr lang="en-US" sz="1800" dirty="0"/>
              <a:t>The only solution?  More time passes for the stationary observer than the guy in the spaceship!</a:t>
            </a:r>
          </a:p>
          <a:p>
            <a:pPr marL="569913" lvl="1" indent="-112713" algn="l">
              <a:buFont typeface="Arial"/>
              <a:buChar char="•"/>
            </a:pPr>
            <a:r>
              <a:rPr lang="en-US" sz="1800" dirty="0"/>
              <a:t>“Twin Paradox”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69855" y="2910578"/>
            <a:ext cx="1228960" cy="76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40160" y="2948983"/>
            <a:ext cx="1958655" cy="18818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2600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Lorentz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113593"/>
            <a:ext cx="8251825" cy="1391284"/>
          </a:xfrm>
        </p:spPr>
        <p:txBody>
          <a:bodyPr/>
          <a:lstStyle/>
          <a:p>
            <a:r>
              <a:rPr lang="en-US" dirty="0"/>
              <a:t>Generally, relativity treats time more or less like one more spatial dimension.  Both time and space transform between two frames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26" y="2829516"/>
            <a:ext cx="5415644" cy="29121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28" y="2657646"/>
            <a:ext cx="2706430" cy="30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7116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Refresher (Expectations)</a:t>
            </a:r>
          </a:p>
          <a:p>
            <a:r>
              <a:rPr lang="en-US" dirty="0"/>
              <a:t>Maxwell’s Equations</a:t>
            </a:r>
          </a:p>
          <a:p>
            <a:r>
              <a:rPr lang="en-US" dirty="0"/>
              <a:t>Special Relativity</a:t>
            </a:r>
          </a:p>
          <a:p>
            <a:r>
              <a:rPr lang="en-US" dirty="0"/>
              <a:t>Multipole Expansion of </a:t>
            </a:r>
            <a:r>
              <a:rPr lang="en-US"/>
              <a:t>Magnetic Fields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449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53" y="373748"/>
            <a:ext cx="8229600" cy="628207"/>
          </a:xfrm>
        </p:spPr>
        <p:txBody>
          <a:bodyPr/>
          <a:lstStyle/>
          <a:p>
            <a:r>
              <a:rPr lang="en-US" dirty="0"/>
              <a:t>Momentum and Energy in Special Relativity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Classically: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Relativistically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570535"/>
              </p:ext>
            </p:extLst>
          </p:nvPr>
        </p:nvGraphicFramePr>
        <p:xfrm>
          <a:off x="3243137" y="1002819"/>
          <a:ext cx="2857588" cy="108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3" name="Equation" r:id="rId3" imgW="1600200" imgH="609600" progId="Equation.DSMT4">
                  <p:embed/>
                </p:oleObj>
              </mc:Choice>
              <mc:Fallback>
                <p:oleObj name="Equation" r:id="rId3" imgW="16002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3137" y="1002819"/>
                        <a:ext cx="2857588" cy="1089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701751"/>
              </p:ext>
            </p:extLst>
          </p:nvPr>
        </p:nvGraphicFramePr>
        <p:xfrm>
          <a:off x="499718" y="3496213"/>
          <a:ext cx="3850834" cy="170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name="Equation" r:id="rId5" imgW="2146300" imgH="952500" progId="Equation.DSMT4">
                  <p:embed/>
                </p:oleObj>
              </mc:Choice>
              <mc:Fallback>
                <p:oleObj name="Equation" r:id="rId5" imgW="21463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718" y="3496213"/>
                        <a:ext cx="3850834" cy="170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6007311" y="2131163"/>
            <a:ext cx="1752600" cy="6858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07311" y="2816963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759911" y="2131163"/>
            <a:ext cx="0" cy="6858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80856"/>
              </p:ext>
            </p:extLst>
          </p:nvPr>
        </p:nvGraphicFramePr>
        <p:xfrm>
          <a:off x="6769311" y="2131163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5" name="Equation" r:id="rId7" imgW="152400" imgH="152400" progId="Equation.DSMT4">
                  <p:embed/>
                </p:oleObj>
              </mc:Choice>
              <mc:Fallback>
                <p:oleObj name="Equation" r:id="rId7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9311" y="2131163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02289"/>
              </p:ext>
            </p:extLst>
          </p:nvPr>
        </p:nvGraphicFramePr>
        <p:xfrm>
          <a:off x="7836111" y="2359763"/>
          <a:ext cx="4191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Equation" r:id="rId9" imgW="279400" imgH="190500" progId="Equation.DSMT4">
                  <p:embed/>
                </p:oleObj>
              </mc:Choice>
              <mc:Fallback>
                <p:oleObj name="Equation" r:id="rId9" imgW="2794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36111" y="2359763"/>
                        <a:ext cx="4191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58211"/>
              </p:ext>
            </p:extLst>
          </p:nvPr>
        </p:nvGraphicFramePr>
        <p:xfrm>
          <a:off x="6826461" y="2836013"/>
          <a:ext cx="3048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Equation" r:id="rId11" imgW="203200" imgH="165100" progId="Equation.DSMT4">
                  <p:embed/>
                </p:oleObj>
              </mc:Choice>
              <mc:Fallback>
                <p:oleObj name="Equation" r:id="rId11" imgW="2032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26461" y="2836013"/>
                        <a:ext cx="3048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1263" y="3231964"/>
            <a:ext cx="4326419" cy="31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710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8033" y="286904"/>
            <a:ext cx="8229600" cy="628207"/>
          </a:xfrm>
        </p:spPr>
        <p:txBody>
          <a:bodyPr/>
          <a:lstStyle/>
          <a:p>
            <a:r>
              <a:rPr lang="en-US" dirty="0"/>
              <a:t>Notation and Formalism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3776" y="939903"/>
            <a:ext cx="8640224" cy="5649421"/>
          </a:xfrm>
        </p:spPr>
        <p:txBody>
          <a:bodyPr>
            <a:normAutofit/>
          </a:bodyPr>
          <a:lstStyle/>
          <a:p>
            <a:r>
              <a:rPr lang="en-US" sz="1800" dirty="0"/>
              <a:t>Basics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 word about units</a:t>
            </a:r>
          </a:p>
          <a:p>
            <a:pPr lvl="1"/>
            <a:r>
              <a:rPr lang="en-US" sz="1800" dirty="0"/>
              <a:t>For the most part, we will use SI units, except</a:t>
            </a:r>
          </a:p>
          <a:p>
            <a:pPr lvl="2"/>
            <a:r>
              <a:rPr lang="en-US" sz="1800" dirty="0"/>
              <a:t>Energy: </a:t>
            </a:r>
            <a:r>
              <a:rPr lang="en-US" sz="1800" dirty="0" err="1"/>
              <a:t>eV</a:t>
            </a:r>
            <a:r>
              <a:rPr lang="en-US" sz="1800" dirty="0"/>
              <a:t> (</a:t>
            </a:r>
            <a:r>
              <a:rPr lang="en-US" sz="1800" dirty="0" err="1"/>
              <a:t>keV</a:t>
            </a:r>
            <a:r>
              <a:rPr lang="en-US" sz="1800" dirty="0"/>
              <a:t>, </a:t>
            </a:r>
            <a:r>
              <a:rPr lang="en-US" sz="1800" dirty="0" err="1"/>
              <a:t>MeV</a:t>
            </a:r>
            <a:r>
              <a:rPr lang="en-US" sz="1800" dirty="0"/>
              <a:t>, etc) [1 </a:t>
            </a:r>
            <a:r>
              <a:rPr lang="en-US" sz="1800" dirty="0" err="1"/>
              <a:t>eV</a:t>
            </a:r>
            <a:r>
              <a:rPr lang="en-US" sz="1800" dirty="0"/>
              <a:t> = 1.6x10</a:t>
            </a:r>
            <a:r>
              <a:rPr lang="en-US" sz="1800" baseline="30000" dirty="0"/>
              <a:t>-19</a:t>
            </a:r>
            <a:r>
              <a:rPr lang="en-US" sz="1800" dirty="0"/>
              <a:t> J]</a:t>
            </a:r>
          </a:p>
          <a:p>
            <a:pPr lvl="2"/>
            <a:r>
              <a:rPr lang="en-US" sz="1800" dirty="0"/>
              <a:t>Mass: </a:t>
            </a:r>
            <a:r>
              <a:rPr lang="en-US" sz="1800" dirty="0" err="1"/>
              <a:t>eV</a:t>
            </a:r>
            <a:r>
              <a:rPr lang="en-US" sz="1800" dirty="0"/>
              <a:t>/c</a:t>
            </a:r>
            <a:r>
              <a:rPr lang="en-US" sz="1800" baseline="30000" dirty="0"/>
              <a:t>2                                   </a:t>
            </a:r>
            <a:r>
              <a:rPr lang="en-US" sz="1800" dirty="0"/>
              <a:t>[proton = 1.67x10</a:t>
            </a:r>
            <a:r>
              <a:rPr lang="en-US" sz="1800" baseline="30000" dirty="0"/>
              <a:t>-27</a:t>
            </a:r>
            <a:r>
              <a:rPr lang="en-US" sz="1800" dirty="0"/>
              <a:t> kg = 938 </a:t>
            </a:r>
            <a:r>
              <a:rPr lang="en-US" sz="1800" dirty="0" err="1"/>
              <a:t>MeV</a:t>
            </a:r>
            <a:r>
              <a:rPr lang="en-US" sz="1800" dirty="0"/>
              <a:t>/c</a:t>
            </a:r>
            <a:r>
              <a:rPr lang="en-US" sz="1800" baseline="30000" dirty="0"/>
              <a:t>2</a:t>
            </a:r>
            <a:r>
              <a:rPr lang="en-US" sz="1800" dirty="0"/>
              <a:t>]</a:t>
            </a:r>
          </a:p>
          <a:p>
            <a:pPr lvl="2"/>
            <a:r>
              <a:rPr lang="en-US" sz="1800" dirty="0"/>
              <a:t>Momentum: </a:t>
            </a:r>
            <a:r>
              <a:rPr lang="en-US" sz="1800" dirty="0" err="1"/>
              <a:t>eV</a:t>
            </a:r>
            <a:r>
              <a:rPr lang="en-US" sz="1800" dirty="0"/>
              <a:t>/c	            [proton @ </a:t>
            </a:r>
            <a:r>
              <a:rPr lang="en-US" sz="1800" dirty="0">
                <a:latin typeface="Symbol" pitchFamily="18" charset="2"/>
              </a:rPr>
              <a:t>b</a:t>
            </a:r>
            <a:r>
              <a:rPr lang="en-US" sz="1800" dirty="0"/>
              <a:t>=.9 = 1.94 </a:t>
            </a:r>
            <a:r>
              <a:rPr lang="en-US" sz="1800" dirty="0" err="1"/>
              <a:t>GeV</a:t>
            </a:r>
            <a:r>
              <a:rPr lang="en-US" sz="1800" dirty="0"/>
              <a:t>/c]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3168C-16D6-42A2-AF6D-3D5C06C9F0F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88497"/>
              </p:ext>
            </p:extLst>
          </p:nvPr>
        </p:nvGraphicFramePr>
        <p:xfrm>
          <a:off x="868363" y="1283141"/>
          <a:ext cx="3579812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3" imgW="2184400" imgH="1955800" progId="Equation.DSMT4">
                  <p:embed/>
                </p:oleObj>
              </mc:Choice>
              <mc:Fallback>
                <p:oleObj name="Equation" r:id="rId3" imgW="21844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283141"/>
                        <a:ext cx="3579812" cy="3205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714060"/>
              </p:ext>
            </p:extLst>
          </p:nvPr>
        </p:nvGraphicFramePr>
        <p:xfrm>
          <a:off x="5678488" y="1410141"/>
          <a:ext cx="1519237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5" imgW="787400" imgH="1511300" progId="Equation.DSMT4">
                  <p:embed/>
                </p:oleObj>
              </mc:Choice>
              <mc:Fallback>
                <p:oleObj name="Equation" r:id="rId5" imgW="787400" imgH="151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410141"/>
                        <a:ext cx="1519237" cy="2727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91332" y="374754"/>
            <a:ext cx="301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Some Handy Relationships (homework)</a:t>
            </a:r>
          </a:p>
        </p:txBody>
      </p:sp>
    </p:spTree>
    <p:extLst>
      <p:ext uri="{BB962C8B-B14F-4D97-AF65-F5344CB8AC3E}">
        <p14:creationId xmlns:p14="http://schemas.microsoft.com/office/powerpoint/2010/main" val="287073674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53" y="373748"/>
            <a:ext cx="8229600" cy="628207"/>
          </a:xfrm>
        </p:spPr>
        <p:txBody>
          <a:bodyPr/>
          <a:lstStyle/>
          <a:p>
            <a:r>
              <a:rPr lang="en-US" dirty="0"/>
              <a:t>4-Vectors and Lorentz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21" y="885625"/>
            <a:ext cx="8251825" cy="5703699"/>
          </a:xfrm>
        </p:spPr>
        <p:txBody>
          <a:bodyPr>
            <a:normAutofit/>
          </a:bodyPr>
          <a:lstStyle/>
          <a:p>
            <a:r>
              <a:rPr lang="en-US" sz="2000" dirty="0"/>
              <a:t>We’ll use the conventions</a:t>
            </a:r>
          </a:p>
          <a:p>
            <a:endParaRPr lang="en-US" sz="32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 that for a system of particles</a:t>
            </a:r>
          </a:p>
          <a:p>
            <a:endParaRPr lang="en-US" sz="2000" dirty="0"/>
          </a:p>
          <a:p>
            <a:r>
              <a:rPr lang="en-US" sz="2000" dirty="0"/>
              <a:t>We’ll worry about field transformations later, as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981638"/>
              </p:ext>
            </p:extLst>
          </p:nvPr>
        </p:nvGraphicFramePr>
        <p:xfrm>
          <a:off x="891000" y="1378272"/>
          <a:ext cx="5276794" cy="365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3" imgW="3429000" imgH="2374560" progId="Equation.3">
                  <p:embed/>
                </p:oleObj>
              </mc:Choice>
              <mc:Fallback>
                <p:oleObj name="Equation" r:id="rId3" imgW="3429000" imgH="237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000" y="1378272"/>
                        <a:ext cx="5276794" cy="365466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146738"/>
              </p:ext>
            </p:extLst>
          </p:nvPr>
        </p:nvGraphicFramePr>
        <p:xfrm>
          <a:off x="4885956" y="5168779"/>
          <a:ext cx="1967633" cy="43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5" imgW="1384200" imgH="304560" progId="Equation.DSMT4">
                  <p:embed/>
                </p:oleObj>
              </mc:Choice>
              <mc:Fallback>
                <p:oleObj name="Equation" r:id="rId5" imgW="1384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956" y="5168779"/>
                        <a:ext cx="1967633" cy="43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58446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62" y="297759"/>
            <a:ext cx="8229600" cy="6282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Maxwell’s Equation: EM Fields in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11" y="831347"/>
            <a:ext cx="8251825" cy="5703700"/>
          </a:xfrm>
        </p:spPr>
        <p:txBody>
          <a:bodyPr>
            <a:normAutofit/>
          </a:bodyPr>
          <a:lstStyle/>
          <a:p>
            <a:r>
              <a:rPr lang="en-US" dirty="0"/>
              <a:t>The equations we’ve talked about so far are correct if you account for all electric charges in the system; however, in real life situation, much, or even most, of the charge is a system is contained in matter, and it’s behavior can generally be parameterized in a more convenient way.  In terms of just the </a:t>
            </a:r>
            <a:r>
              <a:rPr lang="en-US" i="1" dirty="0"/>
              <a:t>free</a:t>
            </a:r>
            <a:r>
              <a:rPr lang="en-US" dirty="0"/>
              <a:t> electric charge, Gauss’ Law and Ampere’s Law become: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151453"/>
              </p:ext>
            </p:extLst>
          </p:nvPr>
        </p:nvGraphicFramePr>
        <p:xfrm>
          <a:off x="622300" y="3601384"/>
          <a:ext cx="70231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3" imgW="4356100" imgH="838200" progId="Equation.DSMT4">
                  <p:embed/>
                </p:oleObj>
              </mc:Choice>
              <mc:Fallback>
                <p:oleObj name="Equation" r:id="rId3" imgW="43561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601384"/>
                        <a:ext cx="7023100" cy="135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561292" y="3606353"/>
            <a:ext cx="100584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06951" y="5004761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Local effects of media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137375"/>
              </p:ext>
            </p:extLst>
          </p:nvPr>
        </p:nvGraphicFramePr>
        <p:xfrm>
          <a:off x="2465473" y="5412658"/>
          <a:ext cx="3205696" cy="78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Equation" r:id="rId5" imgW="1765300" imgH="431800" progId="Equation.DSMT4">
                  <p:embed/>
                </p:oleObj>
              </mc:Choice>
              <mc:Fallback>
                <p:oleObj name="Equation" r:id="rId5" imgW="1765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5473" y="5412658"/>
                        <a:ext cx="3205696" cy="78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4615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18" y="330326"/>
            <a:ext cx="8229600" cy="628207"/>
          </a:xfrm>
        </p:spPr>
        <p:txBody>
          <a:bodyPr/>
          <a:lstStyle/>
          <a:p>
            <a:r>
              <a:rPr lang="en-US" dirty="0"/>
              <a:t>Fields in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10" y="863914"/>
            <a:ext cx="4700223" cy="5421455"/>
          </a:xfrm>
        </p:spPr>
        <p:txBody>
          <a:bodyPr>
            <a:normAutofit/>
          </a:bodyPr>
          <a:lstStyle/>
          <a:p>
            <a:r>
              <a:rPr lang="en-US" dirty="0"/>
              <a:t>The “electric permittivity” comes from the tendency of charge in matter to form electric dipoles in the presence of an external field, </a:t>
            </a:r>
            <a:r>
              <a:rPr lang="en-US" i="1" dirty="0"/>
              <a:t>reducing</a:t>
            </a:r>
            <a:r>
              <a:rPr lang="en-US" dirty="0"/>
              <a:t> the the true field</a:t>
            </a:r>
          </a:p>
          <a:p>
            <a:endParaRPr lang="en-US" dirty="0"/>
          </a:p>
          <a:p>
            <a:r>
              <a:rPr lang="en-US" dirty="0"/>
              <a:t>The “magnetic permeability” comes from the tendency of magnetic dipoles in some materials to align with the external magnetic field, </a:t>
            </a:r>
            <a:r>
              <a:rPr lang="en-US" i="1" dirty="0"/>
              <a:t>increasing</a:t>
            </a:r>
            <a:r>
              <a:rPr lang="en-US" dirty="0"/>
              <a:t> the true field.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262" y="637496"/>
            <a:ext cx="3147687" cy="2236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15" t="5923" r="77822" b="8748"/>
          <a:stretch/>
        </p:blipFill>
        <p:spPr>
          <a:xfrm>
            <a:off x="5872404" y="3286235"/>
            <a:ext cx="1489583" cy="30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590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88" y="373748"/>
            <a:ext cx="8229600" cy="628207"/>
          </a:xfrm>
        </p:spPr>
        <p:txBody>
          <a:bodyPr/>
          <a:lstStyle/>
          <a:p>
            <a:r>
              <a:rPr lang="en-US" dirty="0"/>
              <a:t>Example: Field in a permeable dipole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61" y="918192"/>
            <a:ext cx="8251825" cy="452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Cross section of dipole magnet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14018" name="Picture 2" descr="http://tdserver1.fnal.gov/fmi-magnets/TDH_Magnets/Fig2rev.gif"/>
          <p:cNvPicPr>
            <a:picLocks noChangeAspect="1" noChangeArrowheads="1"/>
          </p:cNvPicPr>
          <p:nvPr/>
        </p:nvPicPr>
        <p:blipFill rotWithShape="1">
          <a:blip r:embed="rId3" cstate="print"/>
          <a:srcRect l="1221" b="12692"/>
          <a:stretch/>
        </p:blipFill>
        <p:spPr bwMode="auto">
          <a:xfrm>
            <a:off x="331513" y="1672426"/>
            <a:ext cx="4086566" cy="280260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551771" y="2083906"/>
            <a:ext cx="1249680" cy="19507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42535" y="3287866"/>
            <a:ext cx="9236" cy="560647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62244" y="2610841"/>
            <a:ext cx="2308" cy="362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71479" y="3181648"/>
            <a:ext cx="6926" cy="37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95989" y="2028949"/>
            <a:ext cx="24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68135" y="1474768"/>
            <a:ext cx="241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Integration loop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81807" y="1871931"/>
            <a:ext cx="323273" cy="29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31185"/>
              </p:ext>
            </p:extLst>
          </p:nvPr>
        </p:nvGraphicFramePr>
        <p:xfrm>
          <a:off x="4118448" y="2244697"/>
          <a:ext cx="4867275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Equation" r:id="rId4" imgW="2552700" imgH="1016000" progId="Equation.DSMT4">
                  <p:embed/>
                </p:oleObj>
              </mc:Choice>
              <mc:Fallback>
                <p:oleObj name="Equation" r:id="rId4" imgW="25527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448" y="2244697"/>
                        <a:ext cx="4867275" cy="193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252428"/>
              </p:ext>
            </p:extLst>
          </p:nvPr>
        </p:nvGraphicFramePr>
        <p:xfrm>
          <a:off x="2576695" y="5015317"/>
          <a:ext cx="3484386" cy="1223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Equation" r:id="rId6" imgW="1193760" imgH="419040" progId="Equation.3">
                  <p:embed/>
                </p:oleObj>
              </mc:Choice>
              <mc:Fallback>
                <p:oleObj name="Equation" r:id="rId6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695" y="5015317"/>
                        <a:ext cx="3484386" cy="122324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5322680" y="3820805"/>
            <a:ext cx="258618" cy="41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220548"/>
              </p:ext>
            </p:extLst>
          </p:nvPr>
        </p:nvGraphicFramePr>
        <p:xfrm>
          <a:off x="4733838" y="4252884"/>
          <a:ext cx="1248542" cy="38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Equation" r:id="rId8" imgW="749300" imgH="228600" progId="Equation.DSMT4">
                  <p:embed/>
                </p:oleObj>
              </mc:Choice>
              <mc:Fallback>
                <p:oleObj name="Equation" r:id="rId8" imgW="749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3838" y="4252884"/>
                        <a:ext cx="1248542" cy="380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220371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48" y="417170"/>
            <a:ext cx="8229600" cy="628207"/>
          </a:xfrm>
        </p:spPr>
        <p:txBody>
          <a:bodyPr/>
          <a:lstStyle/>
          <a:p>
            <a:r>
              <a:rPr lang="en-US" dirty="0"/>
              <a:t>Particle Motion in EM Fields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relativistially</a:t>
            </a:r>
            <a:r>
              <a:rPr lang="en-US" dirty="0"/>
              <a:t> correct form for the motion of charged particles in electric and magnetic fields is given by the Lorentz equation: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307732"/>
              </p:ext>
            </p:extLst>
          </p:nvPr>
        </p:nvGraphicFramePr>
        <p:xfrm>
          <a:off x="1155591" y="2288156"/>
          <a:ext cx="3802135" cy="112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Equation" r:id="rId3" imgW="1333500" imgH="393700" progId="Equation.DSMT4">
                  <p:embed/>
                </p:oleObj>
              </mc:Choice>
              <mc:Fallback>
                <p:oleObj name="Equation" r:id="rId3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5591" y="2288156"/>
                        <a:ext cx="3802135" cy="1122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2269"/>
          <a:stretch/>
        </p:blipFill>
        <p:spPr>
          <a:xfrm>
            <a:off x="843978" y="3759679"/>
            <a:ext cx="2302196" cy="20447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510906" y="3127186"/>
            <a:ext cx="725737" cy="9298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551698" y="3075603"/>
            <a:ext cx="743428" cy="415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259" y="2311659"/>
            <a:ext cx="3498557" cy="3505861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602354"/>
              </p:ext>
            </p:extLst>
          </p:nvPr>
        </p:nvGraphicFramePr>
        <p:xfrm>
          <a:off x="5681472" y="5657559"/>
          <a:ext cx="2800576" cy="72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Equation" r:id="rId7" imgW="1625600" imgH="419100" progId="Equation.DSMT4">
                  <p:embed/>
                </p:oleObj>
              </mc:Choice>
              <mc:Fallback>
                <p:oleObj name="Equation" r:id="rId7" imgW="1625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1472" y="5657559"/>
                        <a:ext cx="2800576" cy="72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90885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713" y="362892"/>
            <a:ext cx="8229600" cy="6282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Cyclotron (1930’s)</a:t>
            </a:r>
          </a:p>
        </p:txBody>
      </p:sp>
      <p:sp>
        <p:nvSpPr>
          <p:cNvPr id="32771" name="Rectangle 42"/>
          <p:cNvSpPr>
            <a:spLocks noGrp="1" noChangeArrowheads="1"/>
          </p:cNvSpPr>
          <p:nvPr>
            <p:ph idx="1"/>
          </p:nvPr>
        </p:nvSpPr>
        <p:spPr>
          <a:xfrm>
            <a:off x="430858" y="986621"/>
            <a:ext cx="4388772" cy="544172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 charged particle in a uniform magnetic field will follow a circular path of radius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3596B-8B8C-4972-9B9B-79ED7B91296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" name="Group 30"/>
          <p:cNvGrpSpPr/>
          <p:nvPr/>
        </p:nvGrpSpPr>
        <p:grpSpPr>
          <a:xfrm>
            <a:off x="4764025" y="760719"/>
            <a:ext cx="3619500" cy="2171700"/>
            <a:chOff x="4089205" y="360565"/>
            <a:chExt cx="3619500" cy="21717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089205" y="360565"/>
              <a:ext cx="1524000" cy="2095500"/>
              <a:chOff x="895350" y="725487"/>
              <a:chExt cx="1143000" cy="1752600"/>
            </a:xfrm>
          </p:grpSpPr>
          <p:sp>
            <p:nvSpPr>
              <p:cNvPr id="32809" name="Rectangle 19"/>
              <p:cNvSpPr>
                <a:spLocks noChangeArrowheads="1"/>
              </p:cNvSpPr>
              <p:nvPr/>
            </p:nvSpPr>
            <p:spPr bwMode="auto">
              <a:xfrm>
                <a:off x="1200150" y="1030287"/>
                <a:ext cx="685800" cy="53340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810" name="Line 20"/>
              <p:cNvSpPr>
                <a:spLocks noChangeShapeType="1"/>
              </p:cNvSpPr>
              <p:nvPr/>
            </p:nvSpPr>
            <p:spPr bwMode="auto">
              <a:xfrm flipV="1">
                <a:off x="1123950" y="14112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1" name="Line 21"/>
              <p:cNvSpPr>
                <a:spLocks noChangeShapeType="1"/>
              </p:cNvSpPr>
              <p:nvPr/>
            </p:nvSpPr>
            <p:spPr bwMode="auto">
              <a:xfrm flipV="1">
                <a:off x="1123950" y="12588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2" name="Line 22"/>
              <p:cNvSpPr>
                <a:spLocks noChangeShapeType="1"/>
              </p:cNvSpPr>
              <p:nvPr/>
            </p:nvSpPr>
            <p:spPr bwMode="auto">
              <a:xfrm flipV="1">
                <a:off x="1123950" y="11064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3" name="Rectangle 23"/>
              <p:cNvSpPr>
                <a:spLocks noChangeArrowheads="1"/>
              </p:cNvSpPr>
              <p:nvPr/>
            </p:nvSpPr>
            <p:spPr bwMode="auto">
              <a:xfrm>
                <a:off x="1200150" y="1944687"/>
                <a:ext cx="685800" cy="53340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814" name="Line 24"/>
              <p:cNvSpPr>
                <a:spLocks noChangeShapeType="1"/>
              </p:cNvSpPr>
              <p:nvPr/>
            </p:nvSpPr>
            <p:spPr bwMode="auto">
              <a:xfrm flipV="1">
                <a:off x="1123950" y="23256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5" name="Line 25"/>
              <p:cNvSpPr>
                <a:spLocks noChangeShapeType="1"/>
              </p:cNvSpPr>
              <p:nvPr/>
            </p:nvSpPr>
            <p:spPr bwMode="auto">
              <a:xfrm flipV="1">
                <a:off x="1123950" y="21732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6" name="Line 26"/>
              <p:cNvSpPr>
                <a:spLocks noChangeShapeType="1"/>
              </p:cNvSpPr>
              <p:nvPr/>
            </p:nvSpPr>
            <p:spPr bwMode="auto">
              <a:xfrm flipV="1">
                <a:off x="1123950" y="20208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7" name="Line 27"/>
              <p:cNvSpPr>
                <a:spLocks noChangeShapeType="1"/>
              </p:cNvSpPr>
              <p:nvPr/>
            </p:nvSpPr>
            <p:spPr bwMode="auto">
              <a:xfrm flipV="1">
                <a:off x="12763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8" name="Line 28"/>
              <p:cNvSpPr>
                <a:spLocks noChangeShapeType="1"/>
              </p:cNvSpPr>
              <p:nvPr/>
            </p:nvSpPr>
            <p:spPr bwMode="auto">
              <a:xfrm flipV="1">
                <a:off x="14287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9" name="Line 29"/>
              <p:cNvSpPr>
                <a:spLocks noChangeShapeType="1"/>
              </p:cNvSpPr>
              <p:nvPr/>
            </p:nvSpPr>
            <p:spPr bwMode="auto">
              <a:xfrm flipV="1">
                <a:off x="15811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0" name="Line 30"/>
              <p:cNvSpPr>
                <a:spLocks noChangeShapeType="1"/>
              </p:cNvSpPr>
              <p:nvPr/>
            </p:nvSpPr>
            <p:spPr bwMode="auto">
              <a:xfrm flipV="1">
                <a:off x="17335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1" name="Text Box 32"/>
              <p:cNvSpPr txBox="1">
                <a:spLocks noChangeArrowheads="1"/>
              </p:cNvSpPr>
              <p:nvPr/>
            </p:nvSpPr>
            <p:spPr bwMode="auto">
              <a:xfrm>
                <a:off x="971550" y="725487"/>
                <a:ext cx="1066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side view</a:t>
                </a:r>
              </a:p>
            </p:txBody>
          </p:sp>
        </p:grpSp>
        <p:sp>
          <p:nvSpPr>
            <p:cNvPr id="32774" name="Rectangle 33"/>
            <p:cNvSpPr>
              <a:spLocks noChangeArrowheads="1"/>
            </p:cNvSpPr>
            <p:nvPr/>
          </p:nvSpPr>
          <p:spPr bwMode="auto">
            <a:xfrm>
              <a:off x="6146605" y="855865"/>
              <a:ext cx="1562100" cy="1676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775" name="Line 35"/>
            <p:cNvSpPr>
              <a:spLocks noChangeShapeType="1"/>
            </p:cNvSpPr>
            <p:nvPr/>
          </p:nvSpPr>
          <p:spPr bwMode="auto">
            <a:xfrm flipV="1">
              <a:off x="6984805" y="1351165"/>
              <a:ext cx="3254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2776" name="Object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65805" y="855865"/>
              <a:ext cx="3175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7" name="Object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9105" y="1465465"/>
              <a:ext cx="3175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8" name="Text Box 38"/>
            <p:cNvSpPr txBox="1">
              <a:spLocks noChangeArrowheads="1"/>
            </p:cNvSpPr>
            <p:nvPr/>
          </p:nvSpPr>
          <p:spPr bwMode="auto">
            <a:xfrm>
              <a:off x="6146605" y="474865"/>
              <a:ext cx="1204913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top view</a:t>
              </a: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413305" y="1198765"/>
              <a:ext cx="1096963" cy="1096963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60705" y="1541665"/>
              <a:ext cx="609600" cy="762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5" name="Straight Arrow Connector 54"/>
            <p:cNvCxnSpPr>
              <a:stCxn id="51" idx="5"/>
            </p:cNvCxnSpPr>
            <p:nvPr/>
          </p:nvCxnSpPr>
          <p:spPr>
            <a:xfrm rot="5400000">
              <a:off x="7235630" y="2113165"/>
              <a:ext cx="92075" cy="136525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1" idx="1"/>
            </p:cNvCxnSpPr>
            <p:nvPr/>
          </p:nvCxnSpPr>
          <p:spPr>
            <a:xfrm rot="5400000" flipH="1" flipV="1">
              <a:off x="6603805" y="1206703"/>
              <a:ext cx="122238" cy="182562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796" name="Object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9205" y="1362278"/>
              <a:ext cx="37465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873774"/>
              </p:ext>
            </p:extLst>
          </p:nvPr>
        </p:nvGraphicFramePr>
        <p:xfrm>
          <a:off x="543759" y="1899671"/>
          <a:ext cx="3414712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Equation" r:id="rId6" imgW="1701800" imgH="1778000" progId="Equation.DSMT4">
                  <p:embed/>
                </p:oleObj>
              </mc:Choice>
              <mc:Fallback>
                <p:oleObj name="Equation" r:id="rId6" imgW="1701800" imgH="177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59" y="1899671"/>
                        <a:ext cx="3414712" cy="35591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380" name="Picture 4" descr="File:Cyclotron paten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49545" y="3679499"/>
            <a:ext cx="4800625" cy="2592338"/>
          </a:xfrm>
          <a:prstGeom prst="rect">
            <a:avLst/>
          </a:prstGeom>
          <a:noFill/>
        </p:spPr>
      </p:pic>
      <p:graphicFrame>
        <p:nvGraphicFramePr>
          <p:cNvPr id="101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688017"/>
              </p:ext>
            </p:extLst>
          </p:nvPr>
        </p:nvGraphicFramePr>
        <p:xfrm>
          <a:off x="1049771" y="5975280"/>
          <a:ext cx="2805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Equation" r:id="rId9" imgW="1396800" imgH="228600" progId="Equation.DSMT4">
                  <p:embed/>
                </p:oleObj>
              </mc:Choice>
              <mc:Fallback>
                <p:oleObj name="Equation" r:id="rId9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771" y="5975280"/>
                        <a:ext cx="28051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194244" y="3141829"/>
            <a:ext cx="268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“Cyclotron Frequency”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689353" y="3452598"/>
            <a:ext cx="614793" cy="11204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426" y="5501525"/>
            <a:ext cx="268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proton: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0530" y="6367849"/>
            <a:ext cx="268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Accelerating “DEES”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6415440" y="6099014"/>
            <a:ext cx="230431" cy="230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1758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018" y="297759"/>
            <a:ext cx="8229600" cy="6282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Understanding Beam Motion: Beam “rigidity”</a:t>
            </a:r>
          </a:p>
        </p:txBody>
      </p:sp>
      <p:sp>
        <p:nvSpPr>
          <p:cNvPr id="32771" name="Rectangle 42"/>
          <p:cNvSpPr>
            <a:spLocks noGrp="1" noChangeArrowheads="1"/>
          </p:cNvSpPr>
          <p:nvPr>
            <p:ph idx="1"/>
          </p:nvPr>
        </p:nvSpPr>
        <p:spPr>
          <a:xfrm>
            <a:off x="409148" y="888921"/>
            <a:ext cx="8229600" cy="544172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dirty="0" err="1"/>
              <a:t>relativistically</a:t>
            </a:r>
            <a:r>
              <a:rPr lang="en-US" sz="1800" dirty="0"/>
              <a:t> correct  form of Newton’s Laws for a particle in an electromagnetic field is:</a:t>
            </a:r>
          </a:p>
          <a:p>
            <a:pPr>
              <a:lnSpc>
                <a:spcPct val="90000"/>
              </a:lnSpc>
              <a:buNone/>
            </a:pPr>
            <a:endParaRPr lang="en-US" sz="1200" dirty="0"/>
          </a:p>
          <a:p>
            <a:pPr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800" dirty="0"/>
              <a:t>A particle of unit charge in a uniform </a:t>
            </a:r>
            <a:br>
              <a:rPr lang="en-US" sz="1800" dirty="0"/>
            </a:br>
            <a:r>
              <a:rPr lang="en-US" sz="1800" dirty="0"/>
              <a:t>magnetic field will move in a circle </a:t>
            </a:r>
            <a:br>
              <a:rPr lang="en-US" sz="1800" dirty="0"/>
            </a:br>
            <a:r>
              <a:rPr lang="en-US" sz="1800" dirty="0"/>
              <a:t>of radius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3168C-16D6-42A2-AF6D-3D5C06C9F0F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16266"/>
              </p:ext>
            </p:extLst>
          </p:nvPr>
        </p:nvGraphicFramePr>
        <p:xfrm>
          <a:off x="3858355" y="1149270"/>
          <a:ext cx="41275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name="Equation" r:id="rId3" imgW="2006600" imgH="393700" progId="Equation.DSMT4">
                  <p:embed/>
                </p:oleObj>
              </mc:Choice>
              <mc:Fallback>
                <p:oleObj name="Equation" r:id="rId3" imgW="2006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355" y="1149270"/>
                        <a:ext cx="4127500" cy="827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668011"/>
              </p:ext>
            </p:extLst>
          </p:nvPr>
        </p:nvGraphicFramePr>
        <p:xfrm>
          <a:off x="1807306" y="2682796"/>
          <a:ext cx="1676400" cy="2100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name="Equation" r:id="rId5" imgW="941400" imgH="1179360" progId="Equation.DSMT4">
                  <p:embed/>
                </p:oleObj>
              </mc:Choice>
              <mc:Fallback>
                <p:oleObj name="Equation" r:id="rId5" imgW="941400" imgH="11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306" y="2682796"/>
                        <a:ext cx="1676400" cy="21007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30"/>
          <p:cNvGrpSpPr/>
          <p:nvPr/>
        </p:nvGrpSpPr>
        <p:grpSpPr>
          <a:xfrm>
            <a:off x="5312505" y="1844595"/>
            <a:ext cx="3134493" cy="1935281"/>
            <a:chOff x="4089205" y="360565"/>
            <a:chExt cx="3619500" cy="2171700"/>
          </a:xfrm>
        </p:grpSpPr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089205" y="360565"/>
              <a:ext cx="1524000" cy="2095500"/>
              <a:chOff x="895350" y="725487"/>
              <a:chExt cx="1143000" cy="1752600"/>
            </a:xfrm>
          </p:grpSpPr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1200150" y="1030287"/>
                <a:ext cx="685800" cy="53340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 flipV="1">
                <a:off x="1123950" y="14112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1"/>
              <p:cNvSpPr>
                <a:spLocks noChangeShapeType="1"/>
              </p:cNvSpPr>
              <p:nvPr/>
            </p:nvSpPr>
            <p:spPr bwMode="auto">
              <a:xfrm flipV="1">
                <a:off x="1123950" y="12588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 flipV="1">
                <a:off x="1123950" y="11064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1200150" y="1944687"/>
                <a:ext cx="685800" cy="53340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Line 24"/>
              <p:cNvSpPr>
                <a:spLocks noChangeShapeType="1"/>
              </p:cNvSpPr>
              <p:nvPr/>
            </p:nvSpPr>
            <p:spPr bwMode="auto">
              <a:xfrm flipV="1">
                <a:off x="1123950" y="23256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5"/>
              <p:cNvSpPr>
                <a:spLocks noChangeShapeType="1"/>
              </p:cNvSpPr>
              <p:nvPr/>
            </p:nvSpPr>
            <p:spPr bwMode="auto">
              <a:xfrm flipV="1">
                <a:off x="1123950" y="21732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26"/>
              <p:cNvSpPr>
                <a:spLocks noChangeShapeType="1"/>
              </p:cNvSpPr>
              <p:nvPr/>
            </p:nvSpPr>
            <p:spPr bwMode="auto">
              <a:xfrm flipV="1">
                <a:off x="1123950" y="2020887"/>
                <a:ext cx="838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 flipV="1">
                <a:off x="12763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 flipV="1">
                <a:off x="14287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 flipV="1">
                <a:off x="15811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 flipV="1">
                <a:off x="1733550" y="1563687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 Box 32"/>
              <p:cNvSpPr txBox="1">
                <a:spLocks noChangeArrowheads="1"/>
              </p:cNvSpPr>
              <p:nvPr/>
            </p:nvSpPr>
            <p:spPr bwMode="auto">
              <a:xfrm>
                <a:off x="971550" y="725487"/>
                <a:ext cx="1066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side view</a:t>
                </a:r>
              </a:p>
            </p:txBody>
          </p:sp>
        </p:grp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6146605" y="855865"/>
              <a:ext cx="1562100" cy="1676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V="1">
              <a:off x="6984805" y="1351165"/>
              <a:ext cx="32543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2" name="Object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805" y="855865"/>
              <a:ext cx="3175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Object 1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105" y="1465465"/>
              <a:ext cx="317500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6146605" y="474865"/>
              <a:ext cx="1204913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top view</a:t>
              </a: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413305" y="1198765"/>
              <a:ext cx="1096963" cy="1096963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660705" y="1541665"/>
              <a:ext cx="609600" cy="762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Arrow Connector 26"/>
            <p:cNvCxnSpPr>
              <a:stCxn id="25" idx="5"/>
            </p:cNvCxnSpPr>
            <p:nvPr/>
          </p:nvCxnSpPr>
          <p:spPr>
            <a:xfrm rot="5400000">
              <a:off x="7235630" y="2113165"/>
              <a:ext cx="92075" cy="136525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1"/>
            </p:cNvCxnSpPr>
            <p:nvPr/>
          </p:nvCxnSpPr>
          <p:spPr>
            <a:xfrm rot="5400000" flipH="1" flipV="1">
              <a:off x="6603805" y="1206703"/>
              <a:ext cx="122238" cy="182562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Object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9205" y="1362278"/>
              <a:ext cx="37465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" name="Straight Arrow Connector 4"/>
          <p:cNvCxnSpPr/>
          <p:nvPr/>
        </p:nvCxnSpPr>
        <p:spPr>
          <a:xfrm>
            <a:off x="1350105" y="3749595"/>
            <a:ext cx="5334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21805" y="321619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constant for fixed energy!</a:t>
            </a:r>
          </a:p>
        </p:txBody>
      </p:sp>
      <p:cxnSp>
        <p:nvCxnSpPr>
          <p:cNvPr id="45" name="Straight Arrow Connector 44"/>
          <p:cNvCxnSpPr>
            <a:stCxn id="6" idx="1"/>
          </p:cNvCxnSpPr>
          <p:nvPr/>
        </p:nvCxnSpPr>
        <p:spPr>
          <a:xfrm flipH="1">
            <a:off x="3102705" y="3539361"/>
            <a:ext cx="419100" cy="2102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31105" y="4206795"/>
            <a:ext cx="914400" cy="533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21705" y="4130595"/>
            <a:ext cx="457200" cy="381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9505" y="39781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T-m</a:t>
            </a:r>
            <a:r>
              <a:rPr lang="en-US" sz="1800" baseline="30000" dirty="0">
                <a:solidFill>
                  <a:srgbClr val="C000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/s=V</a:t>
            </a:r>
          </a:p>
        </p:txBody>
      </p:sp>
      <p:cxnSp>
        <p:nvCxnSpPr>
          <p:cNvPr id="51" name="Straight Arrow Connector 50"/>
          <p:cNvCxnSpPr>
            <a:endCxn id="8" idx="2"/>
          </p:cNvCxnSpPr>
          <p:nvPr/>
        </p:nvCxnSpPr>
        <p:spPr>
          <a:xfrm>
            <a:off x="1426305" y="4282995"/>
            <a:ext cx="304800" cy="1905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36105" y="397819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units of </a:t>
            </a:r>
            <a:r>
              <a:rPr lang="en-US" sz="1800" dirty="0" err="1">
                <a:solidFill>
                  <a:srgbClr val="C00000"/>
                </a:solidFill>
                <a:latin typeface="+mn-lt"/>
              </a:rPr>
              <a:t>eV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 in our usual convention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255105" y="4206795"/>
            <a:ext cx="304800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531827"/>
              </p:ext>
            </p:extLst>
          </p:nvPr>
        </p:nvGraphicFramePr>
        <p:xfrm>
          <a:off x="2950305" y="4892595"/>
          <a:ext cx="39512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name="Equation" r:id="rId10" imgW="2111760" imgH="411120" progId="Equation.DSMT4">
                  <p:embed/>
                </p:oleObj>
              </mc:Choice>
              <mc:Fallback>
                <p:oleObj name="Equation" r:id="rId10" imgW="2111760" imgH="41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05" y="4892595"/>
                        <a:ext cx="3951287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/>
          <p:cNvSpPr/>
          <p:nvPr/>
        </p:nvSpPr>
        <p:spPr>
          <a:xfrm>
            <a:off x="2950305" y="4892595"/>
            <a:ext cx="3962400" cy="8382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11905" y="4892595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Beam “rigidity” = constant at a given momentum (even when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=0!)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493105" y="5121195"/>
            <a:ext cx="381000" cy="1143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65105" y="496879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Remember forever!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1587" y="5793547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If all magnetic fields are scaled with the momentum as particles accelerate, the trajectories remain the same </a:t>
            </a:r>
          </a:p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                   </a:t>
            </a:r>
            <a:r>
              <a:rPr lang="en-US" sz="1800" dirty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“synchrotron” [E. McMillan, 1945]</a:t>
            </a:r>
          </a:p>
        </p:txBody>
      </p:sp>
    </p:spTree>
    <p:extLst>
      <p:ext uri="{BB962C8B-B14F-4D97-AF65-F5344CB8AC3E}">
        <p14:creationId xmlns:p14="http://schemas.microsoft.com/office/powerpoint/2010/main" val="34595721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6" grpId="0"/>
      <p:bldP spid="8" grpId="0" animBg="1"/>
      <p:bldP spid="49" grpId="0" animBg="1"/>
      <p:bldP spid="9" grpId="0"/>
      <p:bldP spid="56" grpId="0"/>
      <p:bldP spid="52" grpId="0" animBg="1"/>
      <p:bldP spid="64" grpId="0"/>
      <p:bldP spid="55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73" y="362892"/>
            <a:ext cx="8229600" cy="628207"/>
          </a:xfrm>
        </p:spPr>
        <p:txBody>
          <a:bodyPr/>
          <a:lstStyle/>
          <a:p>
            <a:r>
              <a:rPr lang="en-US" dirty="0"/>
              <a:t>Example Beam Parameters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27790" y="950759"/>
            <a:ext cx="8251825" cy="3937314"/>
          </a:xfrm>
        </p:spPr>
        <p:txBody>
          <a:bodyPr/>
          <a:lstStyle/>
          <a:p>
            <a:r>
              <a:rPr lang="en-US" dirty="0"/>
              <a:t>Compare Fermilab LINAC (K=400 MeV) to LHC (K=7000 </a:t>
            </a:r>
            <a:r>
              <a:rPr lang="en-US" dirty="0" err="1"/>
              <a:t>GeV</a:t>
            </a:r>
            <a:r>
              <a:rPr lang="en-US" dirty="0"/>
              <a:t>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13550"/>
              </p:ext>
            </p:extLst>
          </p:nvPr>
        </p:nvGraphicFramePr>
        <p:xfrm>
          <a:off x="1108177" y="1844781"/>
          <a:ext cx="6985235" cy="2855655"/>
        </p:xfrm>
        <a:graphic>
          <a:graphicData uri="http://schemas.openxmlformats.org/drawingml/2006/table">
            <a:tbl>
              <a:tblPr/>
              <a:tblGrid>
                <a:gridCol w="1382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4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57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52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69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Parameter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Injection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proton mass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GeV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/c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kinetic energy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GeV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energy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 [GeV]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1.3382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7000.938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momentum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[GeV/c]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0.95426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7000.938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rel.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beta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β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0.999999991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rel. gamma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γ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7461.5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beta-gamma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βγ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7461.5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7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rigidity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  <a:r>
                        <a:rPr lang="el-G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ρ)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[T-m]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23353.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294882"/>
              </p:ext>
            </p:extLst>
          </p:nvPr>
        </p:nvGraphicFramePr>
        <p:xfrm>
          <a:off x="4186005" y="2801552"/>
          <a:ext cx="74676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4" name="Equation" r:id="rId3" imgW="520920" imgH="182520" progId="">
                  <p:embed/>
                </p:oleObj>
              </mc:Choice>
              <mc:Fallback>
                <p:oleObj name="Equation" r:id="rId3" imgW="520920" imgH="182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005" y="2801552"/>
                        <a:ext cx="74676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049962"/>
              </p:ext>
            </p:extLst>
          </p:nvPr>
        </p:nvGraphicFramePr>
        <p:xfrm>
          <a:off x="4118080" y="3075478"/>
          <a:ext cx="889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5" name="Equation" r:id="rId5" imgW="877680" imgH="347400" progId="">
                  <p:embed/>
                </p:oleObj>
              </mc:Choice>
              <mc:Fallback>
                <p:oleObj name="Equation" r:id="rId5" imgW="877680" imgH="347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080" y="3075478"/>
                        <a:ext cx="889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3139"/>
              </p:ext>
            </p:extLst>
          </p:nvPr>
        </p:nvGraphicFramePr>
        <p:xfrm>
          <a:off x="4152342" y="3419827"/>
          <a:ext cx="7493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Equation" r:id="rId7" imgW="511920" imgH="219240" progId="">
                  <p:embed/>
                </p:oleObj>
              </mc:Choice>
              <mc:Fallback>
                <p:oleObj name="Equation" r:id="rId7" imgW="511920" imgH="219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342" y="3419827"/>
                        <a:ext cx="7493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960374"/>
              </p:ext>
            </p:extLst>
          </p:nvPr>
        </p:nvGraphicFramePr>
        <p:xfrm>
          <a:off x="4063442" y="3697640"/>
          <a:ext cx="8572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7" name="Equation" r:id="rId9" imgW="585000" imgH="219240" progId="">
                  <p:embed/>
                </p:oleObj>
              </mc:Choice>
              <mc:Fallback>
                <p:oleObj name="Equation" r:id="rId9" imgW="585000" imgH="219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442" y="3697640"/>
                        <a:ext cx="85725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045229"/>
              </p:ext>
            </p:extLst>
          </p:nvPr>
        </p:nvGraphicFramePr>
        <p:xfrm>
          <a:off x="3795900" y="4368232"/>
          <a:ext cx="14239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8" name="Equation" r:id="rId11" imgW="978120" imgH="191880" progId="">
                  <p:embed/>
                </p:oleObj>
              </mc:Choice>
              <mc:Fallback>
                <p:oleObj name="Equation" r:id="rId11" imgW="978120" imgH="191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900" y="4368232"/>
                        <a:ext cx="1423988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06751"/>
              </p:ext>
            </p:extLst>
          </p:nvPr>
        </p:nvGraphicFramePr>
        <p:xfrm>
          <a:off x="3985258" y="4029325"/>
          <a:ext cx="10937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9" name="Equation" r:id="rId13" imgW="749520" imgH="228240" progId="Equation.DSMT4">
                  <p:embed/>
                </p:oleObj>
              </mc:Choice>
              <mc:Fallback>
                <p:oleObj name="Equation" r:id="rId13" imgW="749520" imgH="228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258" y="4029325"/>
                        <a:ext cx="109378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0" y="4343400"/>
            <a:ext cx="2819400" cy="381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495300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+mn-lt"/>
              </a:rPr>
              <a:t>This would be the radius of curvature in a 1 T magnetic field </a:t>
            </a:r>
            <a:r>
              <a:rPr lang="en-US" sz="1400" i="1" dirty="0">
                <a:solidFill>
                  <a:srgbClr val="C00000"/>
                </a:solidFill>
                <a:latin typeface="+mn-lt"/>
              </a:rPr>
              <a:t>or</a:t>
            </a:r>
            <a:r>
              <a:rPr lang="en-US" sz="1400" dirty="0">
                <a:solidFill>
                  <a:srgbClr val="C00000"/>
                </a:solidFill>
                <a:latin typeface="+mn-lt"/>
              </a:rPr>
              <a:t> the field in Tesla needed to give a 1 m radius of curvature.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562600" y="4724400"/>
            <a:ext cx="2286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8439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Expectations: Basics and Refreshers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039"/>
              </p:ext>
            </p:extLst>
          </p:nvPr>
        </p:nvGraphicFramePr>
        <p:xfrm>
          <a:off x="2530450" y="1657398"/>
          <a:ext cx="3392433" cy="932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3" imgW="2032000" imgH="558800" progId="Equation.DSMT4">
                  <p:embed/>
                </p:oleObj>
              </mc:Choice>
              <mc:Fallback>
                <p:oleObj name="Equation" r:id="rId3" imgW="2032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0450" y="1657398"/>
                        <a:ext cx="3392433" cy="932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675345"/>
              </p:ext>
            </p:extLst>
          </p:nvPr>
        </p:nvGraphicFramePr>
        <p:xfrm>
          <a:off x="2481970" y="2692170"/>
          <a:ext cx="34782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5" imgW="2082800" imgH="520700" progId="Equation.DSMT4">
                  <p:embed/>
                </p:oleObj>
              </mc:Choice>
              <mc:Fallback>
                <p:oleObj name="Equation" r:id="rId5" imgW="20828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1970" y="2692170"/>
                        <a:ext cx="3478213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634062"/>
              </p:ext>
            </p:extLst>
          </p:nvPr>
        </p:nvGraphicFramePr>
        <p:xfrm>
          <a:off x="2205246" y="3898708"/>
          <a:ext cx="5711669" cy="239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7" imgW="3022600" imgH="1270000" progId="Equation.DSMT4">
                  <p:embed/>
                </p:oleObj>
              </mc:Choice>
              <mc:Fallback>
                <p:oleObj name="Equation" r:id="rId7" imgW="3022600" imgH="127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5246" y="3898708"/>
                        <a:ext cx="5711669" cy="2399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70743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6583" y="330325"/>
            <a:ext cx="8229600" cy="628207"/>
          </a:xfrm>
        </p:spPr>
        <p:txBody>
          <a:bodyPr/>
          <a:lstStyle/>
          <a:p>
            <a:r>
              <a:rPr lang="en-US" dirty="0"/>
              <a:t>Thin lens approximation and magnetic “kick”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46088" y="973789"/>
            <a:ext cx="8355012" cy="5702380"/>
          </a:xfrm>
        </p:spPr>
        <p:txBody>
          <a:bodyPr>
            <a:normAutofit/>
          </a:bodyPr>
          <a:lstStyle/>
          <a:p>
            <a:r>
              <a:rPr lang="en-US" sz="2000" dirty="0"/>
              <a:t>If the path length through a </a:t>
            </a:r>
            <a:br>
              <a:rPr lang="en-US" sz="2000" dirty="0"/>
            </a:br>
            <a:r>
              <a:rPr lang="en-US" sz="2000" dirty="0"/>
              <a:t>transverse magnetic field is short </a:t>
            </a:r>
            <a:br>
              <a:rPr lang="en-US" sz="2000" dirty="0"/>
            </a:br>
            <a:r>
              <a:rPr lang="en-US" sz="2000" dirty="0"/>
              <a:t>compared to the bend radius </a:t>
            </a:r>
            <a:br>
              <a:rPr lang="en-US" sz="2000" dirty="0"/>
            </a:br>
            <a:r>
              <a:rPr lang="en-US" sz="2000" dirty="0"/>
              <a:t>of the particle, then we can think of</a:t>
            </a:r>
            <a:br>
              <a:rPr lang="en-US" sz="2000" dirty="0"/>
            </a:br>
            <a:r>
              <a:rPr lang="en-US" sz="2000" dirty="0"/>
              <a:t>the particle receiving a transverse “kick”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and it will be bent through small angle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this “thin lens approximation”, a </a:t>
            </a:r>
            <a:br>
              <a:rPr lang="en-US" sz="2000" dirty="0"/>
            </a:br>
            <a:r>
              <a:rPr lang="en-US" sz="2000" dirty="0"/>
              <a:t>dipole is the equivalent of a prism in </a:t>
            </a:r>
            <a:br>
              <a:rPr lang="en-US" sz="2000" dirty="0"/>
            </a:br>
            <a:r>
              <a:rPr lang="en-US" sz="2000" dirty="0"/>
              <a:t>classical optics.</a:t>
            </a:r>
            <a:endParaRPr lang="en-US" sz="1800" dirty="0"/>
          </a:p>
        </p:txBody>
      </p:sp>
      <p:grpSp>
        <p:nvGrpSpPr>
          <p:cNvPr id="2" name="Group 8"/>
          <p:cNvGrpSpPr/>
          <p:nvPr/>
        </p:nvGrpSpPr>
        <p:grpSpPr>
          <a:xfrm>
            <a:off x="4994455" y="1183174"/>
            <a:ext cx="3775255" cy="1382580"/>
            <a:chOff x="5410200" y="2514600"/>
            <a:chExt cx="3352800" cy="1201738"/>
          </a:xfrm>
        </p:grpSpPr>
        <p:grpSp>
          <p:nvGrpSpPr>
            <p:cNvPr id="3" name="Group 57"/>
            <p:cNvGrpSpPr>
              <a:grpSpLocks/>
            </p:cNvGrpSpPr>
            <p:nvPr/>
          </p:nvGrpSpPr>
          <p:grpSpPr bwMode="auto">
            <a:xfrm>
              <a:off x="5410200" y="2514600"/>
              <a:ext cx="3352800" cy="922338"/>
              <a:chOff x="5410200" y="2133600"/>
              <a:chExt cx="3352800" cy="922338"/>
            </a:xfrm>
          </p:grpSpPr>
          <p:sp>
            <p:nvSpPr>
              <p:cNvPr id="15" name="Rectangle 45"/>
              <p:cNvSpPr>
                <a:spLocks noChangeArrowheads="1"/>
              </p:cNvSpPr>
              <p:nvPr/>
            </p:nvSpPr>
            <p:spPr bwMode="auto">
              <a:xfrm>
                <a:off x="6705600" y="2133600"/>
                <a:ext cx="762000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46"/>
              <p:cNvSpPr>
                <a:spLocks/>
              </p:cNvSpPr>
              <p:nvPr/>
            </p:nvSpPr>
            <p:spPr bwMode="auto">
              <a:xfrm>
                <a:off x="5410200" y="2438400"/>
                <a:ext cx="3352800" cy="457200"/>
              </a:xfrm>
              <a:custGeom>
                <a:avLst/>
                <a:gdLst>
                  <a:gd name="T0" fmla="*/ 0 w 1776"/>
                  <a:gd name="T1" fmla="*/ 2147483647 h 680"/>
                  <a:gd name="T2" fmla="*/ 2147483647 w 1776"/>
                  <a:gd name="T3" fmla="*/ 2147483647 h 680"/>
                  <a:gd name="T4" fmla="*/ 2147483647 w 1776"/>
                  <a:gd name="T5" fmla="*/ 2147483647 h 680"/>
                  <a:gd name="T6" fmla="*/ 2147483647 w 1776"/>
                  <a:gd name="T7" fmla="*/ 2147483647 h 680"/>
                  <a:gd name="T8" fmla="*/ 2147483647 w 1776"/>
                  <a:gd name="T9" fmla="*/ 2147483647 h 680"/>
                  <a:gd name="T10" fmla="*/ 2147483647 w 1776"/>
                  <a:gd name="T11" fmla="*/ 2147483647 h 680"/>
                  <a:gd name="T12" fmla="*/ 2147483647 w 1776"/>
                  <a:gd name="T13" fmla="*/ 2147483647 h 6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76"/>
                  <a:gd name="T22" fmla="*/ 0 h 680"/>
                  <a:gd name="T23" fmla="*/ 1776 w 1776"/>
                  <a:gd name="T24" fmla="*/ 680 h 6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76" h="680">
                    <a:moveTo>
                      <a:pt x="0" y="8"/>
                    </a:moveTo>
                    <a:cubicBezTo>
                      <a:pt x="252" y="8"/>
                      <a:pt x="504" y="8"/>
                      <a:pt x="624" y="8"/>
                    </a:cubicBezTo>
                    <a:cubicBezTo>
                      <a:pt x="744" y="8"/>
                      <a:pt x="688" y="8"/>
                      <a:pt x="720" y="8"/>
                    </a:cubicBezTo>
                    <a:cubicBezTo>
                      <a:pt x="752" y="8"/>
                      <a:pt x="776" y="0"/>
                      <a:pt x="816" y="8"/>
                    </a:cubicBezTo>
                    <a:cubicBezTo>
                      <a:pt x="856" y="16"/>
                      <a:pt x="912" y="32"/>
                      <a:pt x="960" y="56"/>
                    </a:cubicBezTo>
                    <a:cubicBezTo>
                      <a:pt x="1008" y="80"/>
                      <a:pt x="968" y="48"/>
                      <a:pt x="1104" y="152"/>
                    </a:cubicBezTo>
                    <a:cubicBezTo>
                      <a:pt x="1240" y="256"/>
                      <a:pt x="1508" y="468"/>
                      <a:pt x="1776" y="6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8"/>
              <p:cNvSpPr>
                <a:spLocks noChangeShapeType="1"/>
              </p:cNvSpPr>
              <p:nvPr/>
            </p:nvSpPr>
            <p:spPr bwMode="auto">
              <a:xfrm>
                <a:off x="6400800" y="2438400"/>
                <a:ext cx="2362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>
                <a:off x="6705600" y="2979738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>
                <a:off x="6705600" y="2903538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>
                <a:off x="7467600" y="2903538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1" name="Object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00875" y="3363913"/>
              <a:ext cx="176213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Object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81800" y="2895600"/>
              <a:ext cx="2809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Object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48638" y="2808288"/>
              <a:ext cx="442912" cy="328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Object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62588" y="2527300"/>
              <a:ext cx="279400" cy="303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370290"/>
              </p:ext>
            </p:extLst>
          </p:nvPr>
        </p:nvGraphicFramePr>
        <p:xfrm>
          <a:off x="5534543" y="3602689"/>
          <a:ext cx="28352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Equation" r:id="rId7" imgW="1066680" imgH="419040" progId="Equation.3">
                  <p:embed/>
                </p:oleObj>
              </mc:Choice>
              <mc:Fallback>
                <p:oleObj name="Equation" r:id="rId7" imgW="1066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543" y="3602689"/>
                        <a:ext cx="2835275" cy="11144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354966"/>
              </p:ext>
            </p:extLst>
          </p:nvPr>
        </p:nvGraphicFramePr>
        <p:xfrm>
          <a:off x="2114080" y="2680969"/>
          <a:ext cx="4800625" cy="59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Equation" r:id="rId9" imgW="1739880" imgH="215640" progId="Equation.DSMT4">
                  <p:embed/>
                </p:oleObj>
              </mc:Choice>
              <mc:Fallback>
                <p:oleObj name="Equation" r:id="rId9" imgW="1739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080" y="2680969"/>
                        <a:ext cx="4800625" cy="59513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/>
          <p:nvPr/>
        </p:nvGrpSpPr>
        <p:grpSpPr>
          <a:xfrm>
            <a:off x="5340100" y="4946864"/>
            <a:ext cx="3352800" cy="1092200"/>
            <a:chOff x="5340350" y="3795713"/>
            <a:chExt cx="3352800" cy="1092200"/>
          </a:xfrm>
        </p:grpSpPr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5340350" y="3795721"/>
              <a:ext cx="3352800" cy="1092192"/>
              <a:chOff x="5340350" y="3414721"/>
              <a:chExt cx="3352800" cy="1092192"/>
            </a:xfrm>
          </p:grpSpPr>
          <p:sp>
            <p:nvSpPr>
              <p:cNvPr id="26" name="Freeform 63"/>
              <p:cNvSpPr>
                <a:spLocks/>
              </p:cNvSpPr>
              <p:nvPr/>
            </p:nvSpPr>
            <p:spPr bwMode="auto">
              <a:xfrm>
                <a:off x="5340350" y="4030663"/>
                <a:ext cx="3352800" cy="476250"/>
              </a:xfrm>
              <a:custGeom>
                <a:avLst/>
                <a:gdLst>
                  <a:gd name="T0" fmla="*/ 0 w 2112"/>
                  <a:gd name="T1" fmla="*/ 2147483647 h 300"/>
                  <a:gd name="T2" fmla="*/ 2147483647 w 2112"/>
                  <a:gd name="T3" fmla="*/ 2147483647 h 300"/>
                  <a:gd name="T4" fmla="*/ 2147483647 w 2112"/>
                  <a:gd name="T5" fmla="*/ 2147483647 h 300"/>
                  <a:gd name="T6" fmla="*/ 2147483647 w 2112"/>
                  <a:gd name="T7" fmla="*/ 2147483647 h 300"/>
                  <a:gd name="T8" fmla="*/ 2147483647 w 2112"/>
                  <a:gd name="T9" fmla="*/ 2147483647 h 300"/>
                  <a:gd name="T10" fmla="*/ 2147483647 w 2112"/>
                  <a:gd name="T11" fmla="*/ 2147483647 h 300"/>
                  <a:gd name="T12" fmla="*/ 2147483647 w 2112"/>
                  <a:gd name="T13" fmla="*/ 2147483647 h 3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12"/>
                  <a:gd name="T22" fmla="*/ 0 h 300"/>
                  <a:gd name="T23" fmla="*/ 2112 w 2112"/>
                  <a:gd name="T24" fmla="*/ 300 h 3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12" h="300">
                    <a:moveTo>
                      <a:pt x="0" y="15"/>
                    </a:moveTo>
                    <a:cubicBezTo>
                      <a:pt x="300" y="15"/>
                      <a:pt x="599" y="15"/>
                      <a:pt x="742" y="15"/>
                    </a:cubicBezTo>
                    <a:cubicBezTo>
                      <a:pt x="885" y="15"/>
                      <a:pt x="806" y="17"/>
                      <a:pt x="856" y="15"/>
                    </a:cubicBezTo>
                    <a:cubicBezTo>
                      <a:pt x="906" y="13"/>
                      <a:pt x="995" y="0"/>
                      <a:pt x="1043" y="3"/>
                    </a:cubicBezTo>
                    <a:cubicBezTo>
                      <a:pt x="1091" y="6"/>
                      <a:pt x="1097" y="24"/>
                      <a:pt x="1142" y="36"/>
                    </a:cubicBezTo>
                    <a:cubicBezTo>
                      <a:pt x="1187" y="48"/>
                      <a:pt x="1151" y="32"/>
                      <a:pt x="1313" y="76"/>
                    </a:cubicBezTo>
                    <a:cubicBezTo>
                      <a:pt x="1475" y="120"/>
                      <a:pt x="1793" y="210"/>
                      <a:pt x="2112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5"/>
              <p:cNvSpPr>
                <a:spLocks noChangeShapeType="1"/>
              </p:cNvSpPr>
              <p:nvPr/>
            </p:nvSpPr>
            <p:spPr bwMode="auto">
              <a:xfrm>
                <a:off x="6330950" y="4049713"/>
                <a:ext cx="2362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73"/>
              <p:cNvGrpSpPr>
                <a:grpSpLocks/>
              </p:cNvGrpSpPr>
              <p:nvPr/>
            </p:nvGrpSpPr>
            <p:grpSpPr bwMode="auto">
              <a:xfrm flipV="1">
                <a:off x="6858000" y="3414721"/>
                <a:ext cx="363538" cy="1052510"/>
                <a:chOff x="4206" y="2239"/>
                <a:chExt cx="283" cy="728"/>
              </a:xfrm>
            </p:grpSpPr>
            <p:sp>
              <p:nvSpPr>
                <p:cNvPr id="29" name="Line 70"/>
                <p:cNvSpPr>
                  <a:spLocks noChangeShapeType="1"/>
                </p:cNvSpPr>
                <p:nvPr/>
              </p:nvSpPr>
              <p:spPr bwMode="auto">
                <a:xfrm>
                  <a:off x="4217" y="2250"/>
                  <a:ext cx="141" cy="70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358" y="2250"/>
                  <a:ext cx="131" cy="717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72"/>
                <p:cNvSpPr>
                  <a:spLocks noChangeShapeType="1"/>
                </p:cNvSpPr>
                <p:nvPr/>
              </p:nvSpPr>
              <p:spPr bwMode="auto">
                <a:xfrm>
                  <a:off x="4206" y="223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pic>
          <p:nvPicPr>
            <p:cNvPr id="25" name="Object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078788" y="4419600"/>
              <a:ext cx="442912" cy="32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</a:p>
        </p:txBody>
      </p:sp>
    </p:spTree>
    <p:extLst>
      <p:ext uri="{BB962C8B-B14F-4D97-AF65-F5344CB8AC3E}">
        <p14:creationId xmlns:p14="http://schemas.microsoft.com/office/powerpoint/2010/main" val="410226123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Formalism (sorry)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“gradient” operator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80040"/>
              </p:ext>
            </p:extLst>
          </p:nvPr>
        </p:nvGraphicFramePr>
        <p:xfrm>
          <a:off x="1934178" y="1826373"/>
          <a:ext cx="5822571" cy="436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3" imgW="3238500" imgH="2425700" progId="Equation.DSMT4">
                  <p:embed/>
                </p:oleObj>
              </mc:Choice>
              <mc:Fallback>
                <p:oleObj name="Equation" r:id="rId3" imgW="3238500" imgH="242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4178" y="1826373"/>
                        <a:ext cx="5822571" cy="436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88675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80" y="399751"/>
            <a:ext cx="7886700" cy="600164"/>
          </a:xfrm>
        </p:spPr>
        <p:txBody>
          <a:bodyPr/>
          <a:lstStyle/>
          <a:p>
            <a:r>
              <a:rPr lang="en-US" dirty="0"/>
              <a:t>Field Multipole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56" y="950758"/>
            <a:ext cx="8390842" cy="4486356"/>
          </a:xfrm>
        </p:spPr>
        <p:txBody>
          <a:bodyPr/>
          <a:lstStyle/>
          <a:p>
            <a:r>
              <a:rPr lang="en-US" sz="2400" dirty="0"/>
              <a:t>Formally, in a current free region, the curl of the magnetic field is:</a:t>
            </a:r>
          </a:p>
          <a:p>
            <a:endParaRPr lang="en-US" sz="2400" dirty="0"/>
          </a:p>
          <a:p>
            <a:r>
              <a:rPr lang="en-US" sz="2400" dirty="0"/>
              <a:t>This means that the magnetic field can be expressed as the gradient of a scalar: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zero divergence then gives us:</a:t>
            </a:r>
          </a:p>
          <a:p>
            <a:endParaRPr lang="en-US" sz="3600" dirty="0"/>
          </a:p>
          <a:p>
            <a:endParaRPr lang="en-US" sz="2400" dirty="0"/>
          </a:p>
          <a:p>
            <a:r>
              <a:rPr lang="en-US" sz="2400" dirty="0"/>
              <a:t>If the field is </a:t>
            </a:r>
            <a:r>
              <a:rPr lang="en-US" sz="2400" i="1" dirty="0"/>
              <a:t>uniform</a:t>
            </a:r>
            <a:r>
              <a:rPr lang="en-US" sz="2400" dirty="0"/>
              <a:t> in </a:t>
            </a:r>
            <a:r>
              <a:rPr lang="en-US" sz="2400" i="1" dirty="0"/>
              <a:t>z</a:t>
            </a:r>
            <a:r>
              <a:rPr lang="en-US" sz="2400" dirty="0"/>
              <a:t>, then </a:t>
            </a:r>
            <a:r>
              <a:rPr lang="en-US" sz="2400" i="1" dirty="0" err="1">
                <a:latin typeface="Symbol" charset="2"/>
                <a:cs typeface="Symbol" charset="2"/>
              </a:rPr>
              <a:t>df</a:t>
            </a:r>
            <a:r>
              <a:rPr lang="en-US" sz="2400" i="1" dirty="0"/>
              <a:t>/</a:t>
            </a:r>
            <a:r>
              <a:rPr lang="en-US" sz="2400" i="1" dirty="0" err="1">
                <a:latin typeface="Symbol" charset="2"/>
                <a:cs typeface="Symbol" charset="2"/>
              </a:rPr>
              <a:t>d</a:t>
            </a:r>
            <a:r>
              <a:rPr lang="en-US" sz="2400" i="1" dirty="0" err="1"/>
              <a:t>z</a:t>
            </a:r>
            <a:r>
              <a:rPr lang="en-US" sz="2400" i="1" dirty="0"/>
              <a:t>=0</a:t>
            </a:r>
            <a:r>
              <a:rPr lang="en-US" sz="2400" dirty="0"/>
              <a:t>, so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3941"/>
              </p:ext>
            </p:extLst>
          </p:nvPr>
        </p:nvGraphicFramePr>
        <p:xfrm>
          <a:off x="3303468" y="1454191"/>
          <a:ext cx="2509611" cy="58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977900" imgH="228600" progId="Equation.DSMT4">
                  <p:embed/>
                </p:oleObj>
              </mc:Choice>
              <mc:Fallback>
                <p:oleObj name="Equation" r:id="rId3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468" y="1454191"/>
                        <a:ext cx="2509611" cy="5860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531" y="3384930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Laplace Equation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179169"/>
              </p:ext>
            </p:extLst>
          </p:nvPr>
        </p:nvGraphicFramePr>
        <p:xfrm>
          <a:off x="4276681" y="2725669"/>
          <a:ext cx="1536398" cy="66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5" imgW="558800" imgH="241300" progId="Equation.DSMT4">
                  <p:embed/>
                </p:oleObj>
              </mc:Choice>
              <mc:Fallback>
                <p:oleObj name="Equation" r:id="rId5" imgW="558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681" y="2725669"/>
                        <a:ext cx="1536398" cy="6643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041631"/>
              </p:ext>
            </p:extLst>
          </p:nvPr>
        </p:nvGraphicFramePr>
        <p:xfrm>
          <a:off x="2230544" y="3892965"/>
          <a:ext cx="5034799" cy="104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7" imgW="2273300" imgH="469900" progId="Equation.DSMT4">
                  <p:embed/>
                </p:oleObj>
              </mc:Choice>
              <mc:Fallback>
                <p:oleObj name="Equation" r:id="rId7" imgW="227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544" y="3892965"/>
                        <a:ext cx="5034799" cy="10415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6635628" y="3776003"/>
            <a:ext cx="385546" cy="238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296281"/>
              </p:ext>
            </p:extLst>
          </p:nvPr>
        </p:nvGraphicFramePr>
        <p:xfrm>
          <a:off x="3664349" y="5437114"/>
          <a:ext cx="1940096" cy="106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9" imgW="850900" imgH="469900" progId="Equation.DSMT4">
                  <p:embed/>
                </p:oleObj>
              </mc:Choice>
              <mc:Fallback>
                <p:oleObj name="Equation" r:id="rId9" imgW="850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349" y="5437114"/>
                        <a:ext cx="1940096" cy="10674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856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45" y="508492"/>
            <a:ext cx="8251825" cy="5406095"/>
          </a:xfrm>
        </p:spPr>
        <p:txBody>
          <a:bodyPr/>
          <a:lstStyle/>
          <a:p>
            <a:r>
              <a:rPr lang="en-US" sz="2400" dirty="0"/>
              <a:t>The general solution is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Solving for B components</a:t>
            </a:r>
          </a:p>
          <a:p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Combining and redefining the constants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276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88672"/>
              </p:ext>
            </p:extLst>
          </p:nvPr>
        </p:nvGraphicFramePr>
        <p:xfrm>
          <a:off x="1213525" y="2914994"/>
          <a:ext cx="6821885" cy="180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3" imgW="3543300" imgH="939800" progId="Equation.DSMT4">
                  <p:embed/>
                </p:oleObj>
              </mc:Choice>
              <mc:Fallback>
                <p:oleObj name="Equation" r:id="rId3" imgW="35433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525" y="2914994"/>
                        <a:ext cx="6821885" cy="1808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42346"/>
              </p:ext>
            </p:extLst>
          </p:nvPr>
        </p:nvGraphicFramePr>
        <p:xfrm>
          <a:off x="1952110" y="5218297"/>
          <a:ext cx="60833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5" imgW="2654300" imgH="469900" progId="Equation.DSMT4">
                  <p:embed/>
                </p:oleObj>
              </mc:Choice>
              <mc:Fallback>
                <p:oleObj name="Equation" r:id="rId5" imgW="2654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110" y="5218297"/>
                        <a:ext cx="6083300" cy="1077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48455"/>
              </p:ext>
            </p:extLst>
          </p:nvPr>
        </p:nvGraphicFramePr>
        <p:xfrm>
          <a:off x="1398073" y="1054284"/>
          <a:ext cx="66373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7" imgW="2628900" imgH="469900" progId="Equation.DSMT4">
                  <p:embed/>
                </p:oleObj>
              </mc:Choice>
              <mc:Fallback>
                <p:oleObj name="Equation" r:id="rId7" imgW="2628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073" y="1054284"/>
                        <a:ext cx="6637337" cy="1184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7002" y="5595091"/>
            <a:ext cx="134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C00000"/>
                </a:solidFill>
                <a:latin typeface="+mn-lt"/>
              </a:rPr>
              <a:t>Note order!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98073" y="5783227"/>
            <a:ext cx="381127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23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30" y="488650"/>
            <a:ext cx="8251825" cy="2322799"/>
          </a:xfrm>
        </p:spPr>
        <p:txBody>
          <a:bodyPr/>
          <a:lstStyle/>
          <a:p>
            <a:r>
              <a:rPr lang="en-US" dirty="0"/>
              <a:t>We can express the complex numbers in notation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277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82732"/>
              </p:ext>
            </p:extLst>
          </p:nvPr>
        </p:nvGraphicFramePr>
        <p:xfrm>
          <a:off x="873125" y="1760538"/>
          <a:ext cx="7421563" cy="272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3" imgW="2806700" imgH="1028700" progId="Equation.DSMT4">
                  <p:embed/>
                </p:oleObj>
              </mc:Choice>
              <mc:Fallback>
                <p:oleObj name="Equation" r:id="rId3" imgW="2806700" imgH="1028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760538"/>
                        <a:ext cx="7421563" cy="2722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97724" y="4467633"/>
            <a:ext cx="15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C00000"/>
                </a:solidFill>
                <a:latin typeface="+mn-lt"/>
              </a:rPr>
              <a:t>Amplitude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885272" y="3912377"/>
            <a:ext cx="453585" cy="6237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47911" y="4690064"/>
            <a:ext cx="15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C00000"/>
                </a:solidFill>
                <a:latin typeface="+mn-lt"/>
              </a:rPr>
              <a:t>rotation</a:t>
            </a:r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H="1" flipV="1">
            <a:off x="7037294" y="3810000"/>
            <a:ext cx="705624" cy="880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1220" y="1170080"/>
            <a:ext cx="15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</a:rPr>
              <a:t>r</a:t>
            </a:r>
            <a:r>
              <a:rPr lang="en-US" sz="1800" dirty="0">
                <a:solidFill>
                  <a:srgbClr val="C00000"/>
                </a:solidFill>
              </a:rPr>
              <a:t> is real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812369" y="1596445"/>
            <a:ext cx="573336" cy="662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05894" y="1660348"/>
            <a:ext cx="406858" cy="5996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8406" y="1102877"/>
            <a:ext cx="15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solidFill>
                  <a:srgbClr val="C00000"/>
                </a:solidFill>
              </a:rPr>
              <a:t>K</a:t>
            </a:r>
            <a:r>
              <a:rPr lang="en-US" sz="1800" i="1" baseline="-25000" dirty="0" err="1">
                <a:solidFill>
                  <a:srgbClr val="C00000"/>
                </a:solidFill>
              </a:rPr>
              <a:t>n</a:t>
            </a:r>
            <a:r>
              <a:rPr lang="en-US" sz="1800" baseline="-250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is complex</a:t>
            </a:r>
          </a:p>
        </p:txBody>
      </p:sp>
    </p:spTree>
    <p:extLst>
      <p:ext uri="{BB962C8B-B14F-4D97-AF65-F5344CB8AC3E}">
        <p14:creationId xmlns:p14="http://schemas.microsoft.com/office/powerpoint/2010/main" val="3279825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86" y="488650"/>
            <a:ext cx="8251825" cy="234936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our general expression</a:t>
            </a:r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phase angle </a:t>
            </a:r>
            <a:r>
              <a:rPr lang="en-US" sz="2400" dirty="0" err="1"/>
              <a:t>δ</a:t>
            </a:r>
            <a:r>
              <a:rPr lang="en-US" sz="2400" baseline="-25000" dirty="0" err="1"/>
              <a:t>m</a:t>
            </a:r>
            <a:r>
              <a:rPr lang="en-US" sz="2400" dirty="0"/>
              <a:t> represents a rotation of each component about the </a:t>
            </a:r>
            <a:r>
              <a:rPr lang="en-US" sz="2400" i="1" dirty="0"/>
              <a:t>z </a:t>
            </a:r>
            <a:r>
              <a:rPr lang="en-US" sz="2400" dirty="0"/>
              <a:t>axis.  Set all </a:t>
            </a:r>
            <a:r>
              <a:rPr lang="en-US" sz="2400" dirty="0" err="1"/>
              <a:t>δ</a:t>
            </a:r>
            <a:r>
              <a:rPr lang="en-US" sz="2400" baseline="-25000" dirty="0" err="1"/>
              <a:t>m</a:t>
            </a:r>
            <a:r>
              <a:rPr lang="en-US" sz="2400" baseline="-25000" dirty="0"/>
              <a:t> </a:t>
            </a:r>
            <a:r>
              <a:rPr lang="en-US" sz="2400" dirty="0"/>
              <a:t>=0 for the moment, and we see the following symmetry properties for the first few </a:t>
            </a:r>
            <a:r>
              <a:rPr lang="en-US" sz="2400" dirty="0" err="1"/>
              <a:t>multipoles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277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946145"/>
              </p:ext>
            </p:extLst>
          </p:nvPr>
        </p:nvGraphicFramePr>
        <p:xfrm>
          <a:off x="322264" y="2941707"/>
          <a:ext cx="6569075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3" imgW="4051080" imgH="1625400" progId="Equation.3">
                  <p:embed/>
                </p:oleObj>
              </mc:Choice>
              <mc:Fallback>
                <p:oleObj name="Equation" r:id="rId3" imgW="405108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4" y="2941707"/>
                        <a:ext cx="6569075" cy="263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7509" name="Picture 5" descr="http://img.tfd.com/ggse/1f/gsed_0001_0027_0_img821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942" y="3381679"/>
            <a:ext cx="1040040" cy="1064901"/>
          </a:xfrm>
          <a:prstGeom prst="rect">
            <a:avLst/>
          </a:prstGeom>
          <a:noFill/>
        </p:spPr>
      </p:pic>
      <p:pic>
        <p:nvPicPr>
          <p:cNvPr id="277511" name="Picture 7" descr="http://www.fnrf.science.cmu.ac.th/magnetimages/image02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7227122" y="4620663"/>
            <a:ext cx="1396647" cy="1296761"/>
          </a:xfrm>
          <a:prstGeom prst="rect">
            <a:avLst/>
          </a:prstGeom>
          <a:noFill/>
        </p:spPr>
      </p:pic>
      <p:pic>
        <p:nvPicPr>
          <p:cNvPr id="277513" name="Picture 9" descr="http://upload.wikimedia.org/wikipedia/commons/thumb/9/9f/Field_lines_parallel_plates.svg/524px-Field_lines_parallel_plates.svg.png"/>
          <p:cNvPicPr>
            <a:picLocks noChangeAspect="1" noChangeArrowheads="1"/>
          </p:cNvPicPr>
          <p:nvPr/>
        </p:nvPicPr>
        <p:blipFill>
          <a:blip r:embed="rId7" cstate="print"/>
          <a:srcRect t="17122" b="17936"/>
          <a:stretch>
            <a:fillRect/>
          </a:stretch>
        </p:blipFill>
        <p:spPr bwMode="auto">
          <a:xfrm flipV="1">
            <a:off x="7108524" y="2668422"/>
            <a:ext cx="1733185" cy="546569"/>
          </a:xfrm>
          <a:prstGeom prst="rect">
            <a:avLst/>
          </a:prstGeom>
          <a:noFill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00260"/>
              </p:ext>
            </p:extLst>
          </p:nvPr>
        </p:nvGraphicFramePr>
        <p:xfrm>
          <a:off x="4803852" y="309150"/>
          <a:ext cx="33067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8" imgW="1536700" imgH="457200" progId="Equation.DSMT4">
                  <p:embed/>
                </p:oleObj>
              </mc:Choice>
              <mc:Fallback>
                <p:oleObj name="Equation" r:id="rId8" imgW="153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3852" y="309150"/>
                        <a:ext cx="3306763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377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60" y="466791"/>
            <a:ext cx="8251825" cy="5886739"/>
          </a:xfrm>
        </p:spPr>
        <p:txBody>
          <a:bodyPr/>
          <a:lstStyle/>
          <a:p>
            <a:r>
              <a:rPr lang="en-US" sz="2400" dirty="0"/>
              <a:t>Back to Cartesian Coordinates. Expand by differentiating both sides </a:t>
            </a:r>
            <a:r>
              <a:rPr lang="en-US" sz="2400" i="1" dirty="0"/>
              <a:t>n</a:t>
            </a:r>
            <a:r>
              <a:rPr lang="en-US" sz="2400" dirty="0"/>
              <a:t> times </a:t>
            </a:r>
            <a:r>
              <a:rPr lang="en-US" sz="2400" dirty="0" err="1"/>
              <a:t>wrt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And we can rewrite this as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“Normal” terms always have </a:t>
            </a:r>
            <a:r>
              <a:rPr lang="en-US" sz="2400" i="1" dirty="0" err="1"/>
              <a:t>B</a:t>
            </a:r>
            <a:r>
              <a:rPr lang="en-US" sz="2400" baseline="-25000" dirty="0" err="1"/>
              <a:t>x</a:t>
            </a:r>
            <a:r>
              <a:rPr lang="en-US" sz="2400" dirty="0"/>
              <a:t>=0 on </a:t>
            </a:r>
            <a:r>
              <a:rPr lang="en-US" sz="2400" i="1" dirty="0"/>
              <a:t>x</a:t>
            </a:r>
            <a:r>
              <a:rPr lang="en-US" sz="2400" dirty="0"/>
              <a:t> axis.</a:t>
            </a:r>
          </a:p>
          <a:p>
            <a:r>
              <a:rPr lang="en-US" sz="2400" dirty="0"/>
              <a:t>“Skew” terms always have </a:t>
            </a:r>
            <a:r>
              <a:rPr lang="en-US" sz="2400" i="1" dirty="0"/>
              <a:t>B</a:t>
            </a:r>
            <a:r>
              <a:rPr lang="en-US" sz="2400" baseline="-25000" dirty="0"/>
              <a:t>y</a:t>
            </a:r>
            <a:r>
              <a:rPr lang="en-US" sz="2400" dirty="0"/>
              <a:t>=0 on </a:t>
            </a:r>
            <a:r>
              <a:rPr lang="en-US" sz="2400" i="1" dirty="0"/>
              <a:t>x</a:t>
            </a:r>
            <a:r>
              <a:rPr lang="en-US" sz="2400" dirty="0"/>
              <a:t> axis.</a:t>
            </a:r>
          </a:p>
          <a:p>
            <a:r>
              <a:rPr lang="en-US" sz="2400" dirty="0"/>
              <a:t>Generally define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297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266956"/>
              </p:ext>
            </p:extLst>
          </p:nvPr>
        </p:nvGraphicFramePr>
        <p:xfrm>
          <a:off x="4118425" y="794930"/>
          <a:ext cx="4281487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Equation" r:id="rId3" imgW="2349360" imgH="990360" progId="Equation.3">
                  <p:embed/>
                </p:oleObj>
              </mc:Choice>
              <mc:Fallback>
                <p:oleObj name="Equation" r:id="rId3" imgW="23493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425" y="794930"/>
                        <a:ext cx="4281487" cy="180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540541"/>
              </p:ext>
            </p:extLst>
          </p:nvPr>
        </p:nvGraphicFramePr>
        <p:xfrm>
          <a:off x="664955" y="2837449"/>
          <a:ext cx="6900430" cy="2023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Equation" r:id="rId5" imgW="3288960" imgH="965160" progId="Equation.3">
                  <p:embed/>
                </p:oleObj>
              </mc:Choice>
              <mc:Fallback>
                <p:oleObj name="Equation" r:id="rId5" imgW="3288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55" y="2837449"/>
                        <a:ext cx="6900430" cy="2023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31698" y="2602095"/>
            <a:ext cx="15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“normal”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011777" y="2931879"/>
            <a:ext cx="269823" cy="2248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78777" y="4249378"/>
            <a:ext cx="15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“skew”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955866" y="4185282"/>
            <a:ext cx="432216" cy="177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047122"/>
              </p:ext>
            </p:extLst>
          </p:nvPr>
        </p:nvGraphicFramePr>
        <p:xfrm>
          <a:off x="3144555" y="5722755"/>
          <a:ext cx="5294218" cy="56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Equation" r:id="rId7" imgW="2247840" imgH="241200" progId="Equation.DSMT4">
                  <p:embed/>
                </p:oleObj>
              </mc:Choice>
              <mc:Fallback>
                <p:oleObj name="Equation" r:id="rId7" imgW="2247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555" y="5722755"/>
                        <a:ext cx="5294218" cy="5683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480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66" y="683901"/>
            <a:ext cx="8251825" cy="4115998"/>
          </a:xfrm>
        </p:spPr>
        <p:txBody>
          <a:bodyPr/>
          <a:lstStyle/>
          <a:p>
            <a:r>
              <a:rPr lang="en-US" sz="2400" dirty="0"/>
              <a:t>Expand first few terms…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Note: in the absence of skew terms, on the </a:t>
            </a:r>
            <a:r>
              <a:rPr lang="en-US" sz="2400" i="1" dirty="0"/>
              <a:t>x</a:t>
            </a:r>
            <a:r>
              <a:rPr lang="en-US" sz="2400" dirty="0"/>
              <a:t> axis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299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32776"/>
              </p:ext>
            </p:extLst>
          </p:nvPr>
        </p:nvGraphicFramePr>
        <p:xfrm>
          <a:off x="793812" y="1244043"/>
          <a:ext cx="7107230" cy="195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Equation" r:id="rId3" imgW="2857320" imgH="787320" progId="Equation.3">
                  <p:embed/>
                </p:oleObj>
              </mc:Choice>
              <mc:Fallback>
                <p:oleObj name="Equation" r:id="rId3" imgW="28573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12" y="1244043"/>
                        <a:ext cx="7107230" cy="19556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Brace 10"/>
          <p:cNvSpPr/>
          <p:nvPr/>
        </p:nvSpPr>
        <p:spPr>
          <a:xfrm rot="-5400000">
            <a:off x="1947171" y="2944829"/>
            <a:ext cx="359765" cy="614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-5400000">
            <a:off x="3246321" y="2505116"/>
            <a:ext cx="379750" cy="1519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-5400000">
            <a:off x="5631008" y="1864287"/>
            <a:ext cx="379750" cy="2835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37308" y="3484474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+mn-lt"/>
              </a:rPr>
              <a:t>dipole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6619" y="3471983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+mn-lt"/>
              </a:rPr>
              <a:t>quadrupole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27583" y="3474482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C00000"/>
                </a:solidFill>
                <a:latin typeface="+mn-lt"/>
              </a:rPr>
              <a:t>sextupole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99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527685"/>
              </p:ext>
            </p:extLst>
          </p:nvPr>
        </p:nvGraphicFramePr>
        <p:xfrm>
          <a:off x="1207084" y="4807486"/>
          <a:ext cx="628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Equation" r:id="rId5" imgW="2527200" imgH="393480" progId="Equation.DSMT4">
                  <p:embed/>
                </p:oleObj>
              </mc:Choice>
              <mc:Fallback>
                <p:oleObj name="Equation" r:id="rId5" imgW="252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084" y="4807486"/>
                        <a:ext cx="6286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30141" y="5885398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+mn-lt"/>
              </a:rPr>
              <a:t>dipole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79452" y="5857918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+mn-lt"/>
              </a:rPr>
              <a:t>quadrupole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0808" y="5845427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C00000"/>
                </a:solidFill>
                <a:latin typeface="+mn-lt"/>
              </a:rPr>
              <a:t>sextupole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49806" y="5860417"/>
            <a:ext cx="13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C00000"/>
                </a:solidFill>
                <a:latin typeface="+mn-lt"/>
              </a:rPr>
              <a:t>octupole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022122" y="5493156"/>
            <a:ext cx="329783" cy="314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76430" y="5523136"/>
            <a:ext cx="204865" cy="319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390568" y="5598087"/>
            <a:ext cx="37475" cy="307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604771" y="5508146"/>
            <a:ext cx="309797" cy="32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07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10" y="440069"/>
            <a:ext cx="7886700" cy="600164"/>
          </a:xfrm>
        </p:spPr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Multipoles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795" y="1040233"/>
            <a:ext cx="7886700" cy="4448397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n</a:t>
            </a:r>
            <a:r>
              <a:rPr lang="en-US" sz="2400" baseline="30000" dirty="0"/>
              <a:t>th</a:t>
            </a:r>
            <a:r>
              <a:rPr lang="en-US" sz="2400" dirty="0"/>
              <a:t> term in the expansion will have </a:t>
            </a:r>
            <a:r>
              <a:rPr lang="en-US" sz="2400" i="1" dirty="0"/>
              <a:t>2(n+1)</a:t>
            </a:r>
            <a:r>
              <a:rPr lang="en-US" sz="2400" dirty="0"/>
              <a:t> alternating </a:t>
            </a:r>
            <a:r>
              <a:rPr lang="en-US" sz="2400" i="1" dirty="0"/>
              <a:t>N</a:t>
            </a:r>
            <a:r>
              <a:rPr lang="en-US" sz="2400" dirty="0"/>
              <a:t> and </a:t>
            </a:r>
            <a:r>
              <a:rPr lang="en-US" sz="2400" i="1" dirty="0"/>
              <a:t>S</a:t>
            </a:r>
            <a:r>
              <a:rPr lang="en-US" sz="2400" dirty="0"/>
              <a:t> poles, separated by </a:t>
            </a:r>
            <a:r>
              <a:rPr lang="en-US" sz="2400" dirty="0">
                <a:latin typeface="Symbol" charset="2"/>
                <a:cs typeface="Symbol" charset="2"/>
              </a:rPr>
              <a:t>p</a:t>
            </a:r>
            <a:r>
              <a:rPr lang="en-US" sz="2400" i="1" dirty="0"/>
              <a:t>/(n+1)</a:t>
            </a:r>
            <a:r>
              <a:rPr lang="en-US" sz="2400" dirty="0"/>
              <a:t> angles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Along the </a:t>
            </a:r>
            <a:r>
              <a:rPr lang="en-US" sz="2400" i="1" dirty="0"/>
              <a:t>x</a:t>
            </a:r>
            <a:r>
              <a:rPr lang="en-US" sz="2400" dirty="0"/>
              <a:t> axis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9991A-064A-CE4A-B518-ADBA70FA0A2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26610" y="3506923"/>
            <a:ext cx="137159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65490">
            <a:off x="2442536" y="2783317"/>
            <a:ext cx="482600" cy="571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45728">
            <a:off x="2443140" y="3678373"/>
            <a:ext cx="482600" cy="571500"/>
          </a:xfrm>
          <a:prstGeom prst="rect">
            <a:avLst/>
          </a:prstGeom>
        </p:spPr>
      </p:pic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83608"/>
              </p:ext>
            </p:extLst>
          </p:nvPr>
        </p:nvGraphicFramePr>
        <p:xfrm>
          <a:off x="1503085" y="3529245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0" name="Equation" r:id="rId4" imgW="127000" imgH="127000" progId="Equation.DSMT4">
                  <p:embed/>
                </p:oleObj>
              </mc:Choice>
              <mc:Fallback>
                <p:oleObj name="Equation" r:id="rId4" imgW="127000" imgH="1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085" y="3529245"/>
                        <a:ext cx="288925" cy="288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806359"/>
              </p:ext>
            </p:extLst>
          </p:nvPr>
        </p:nvGraphicFramePr>
        <p:xfrm>
          <a:off x="2511148" y="3745337"/>
          <a:ext cx="3746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1" name="Equation" r:id="rId6" imgW="165100" imgH="152400" progId="Equation.DSMT4">
                  <p:embed/>
                </p:oleObj>
              </mc:Choice>
              <mc:Fallback>
                <p:oleObj name="Equation" r:id="rId6" imgW="1651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148" y="3745337"/>
                        <a:ext cx="374650" cy="347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598662"/>
              </p:ext>
            </p:extLst>
          </p:nvPr>
        </p:nvGraphicFramePr>
        <p:xfrm>
          <a:off x="2511148" y="2867450"/>
          <a:ext cx="288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2" name="Equation" r:id="rId8" imgW="127000" imgH="152400" progId="Equation.DSMT4">
                  <p:embed/>
                </p:oleObj>
              </mc:Choice>
              <mc:Fallback>
                <p:oleObj name="Equation" r:id="rId8" imgW="1270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148" y="2867450"/>
                        <a:ext cx="288925" cy="346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 rot="3433800">
            <a:off x="2332425" y="2493121"/>
            <a:ext cx="47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7609780">
            <a:off x="2273705" y="4370013"/>
            <a:ext cx="47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44767" y="1922666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991502" y="3506924"/>
            <a:ext cx="137159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407551" y="3221174"/>
            <a:ext cx="482600" cy="571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298118">
            <a:off x="6223487" y="3957440"/>
            <a:ext cx="482600" cy="571500"/>
          </a:xfrm>
          <a:prstGeom prst="rect">
            <a:avLst/>
          </a:prstGeom>
        </p:spPr>
      </p:pic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983243"/>
              </p:ext>
            </p:extLst>
          </p:nvPr>
        </p:nvGraphicFramePr>
        <p:xfrm>
          <a:off x="5394870" y="3517898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3" name="Equation" r:id="rId10" imgW="127000" imgH="127000" progId="Equation.DSMT4">
                  <p:embed/>
                </p:oleObj>
              </mc:Choice>
              <mc:Fallback>
                <p:oleObj name="Equation" r:id="rId10" imgW="127000" imgH="1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870" y="3517898"/>
                        <a:ext cx="288925" cy="288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350625"/>
              </p:ext>
            </p:extLst>
          </p:nvPr>
        </p:nvGraphicFramePr>
        <p:xfrm>
          <a:off x="6402933" y="4080705"/>
          <a:ext cx="3746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4" name="Equation" r:id="rId11" imgW="165100" imgH="152400" progId="Equation.DSMT4">
                  <p:embed/>
                </p:oleObj>
              </mc:Choice>
              <mc:Fallback>
                <p:oleObj name="Equation" r:id="rId11" imgW="1651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933" y="4080705"/>
                        <a:ext cx="374650" cy="347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003309"/>
              </p:ext>
            </p:extLst>
          </p:nvPr>
        </p:nvGraphicFramePr>
        <p:xfrm>
          <a:off x="6501069" y="3322538"/>
          <a:ext cx="288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5" name="Equation" r:id="rId12" imgW="127000" imgH="152400" progId="Equation.DSMT4">
                  <p:embed/>
                </p:oleObj>
              </mc:Choice>
              <mc:Fallback>
                <p:oleObj name="Equation" r:id="rId12" imgW="1270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1069" y="3322538"/>
                        <a:ext cx="288925" cy="346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962291">
            <a:off x="6205796" y="2442375"/>
            <a:ext cx="482600" cy="571500"/>
          </a:xfrm>
          <a:prstGeom prst="rect">
            <a:avLst/>
          </a:prstGeom>
        </p:spPr>
      </p:pic>
      <p:graphicFrame>
        <p:nvGraphicFramePr>
          <p:cNvPr id="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258078"/>
              </p:ext>
            </p:extLst>
          </p:nvPr>
        </p:nvGraphicFramePr>
        <p:xfrm>
          <a:off x="6363101" y="2533328"/>
          <a:ext cx="3746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" name="Equation" r:id="rId13" imgW="165100" imgH="152400" progId="Equation.DSMT4">
                  <p:embed/>
                </p:oleObj>
              </mc:Choice>
              <mc:Fallback>
                <p:oleObj name="Equation" r:id="rId13" imgW="1651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101" y="2533328"/>
                        <a:ext cx="374650" cy="347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 rot="3433800">
            <a:off x="6126418" y="2137702"/>
            <a:ext cx="47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7634319">
            <a:off x="5945975" y="4512085"/>
            <a:ext cx="47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94870" y="1890400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Skew</a:t>
            </a:r>
          </a:p>
        </p:txBody>
      </p:sp>
      <p:graphicFrame>
        <p:nvGraphicFramePr>
          <p:cNvPr id="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249266"/>
              </p:ext>
            </p:extLst>
          </p:nvPr>
        </p:nvGraphicFramePr>
        <p:xfrm>
          <a:off x="3430845" y="5103401"/>
          <a:ext cx="4697845" cy="1043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name="Equation" r:id="rId14" imgW="2286000" imgH="508000" progId="Equation.DSMT4">
                  <p:embed/>
                </p:oleObj>
              </mc:Choice>
              <mc:Fallback>
                <p:oleObj name="Equation" r:id="rId14" imgW="22860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845" y="5103401"/>
                        <a:ext cx="4697845" cy="10439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02550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86" y="289756"/>
            <a:ext cx="7886700" cy="600164"/>
          </a:xfrm>
        </p:spPr>
        <p:txBody>
          <a:bodyPr/>
          <a:lstStyle/>
          <a:p>
            <a:r>
              <a:rPr lang="en-US" dirty="0"/>
              <a:t>Application of </a:t>
            </a:r>
            <a:r>
              <a:rPr lang="en-US" dirty="0" err="1"/>
              <a:t>Multipoles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96" y="929048"/>
            <a:ext cx="8251825" cy="1153565"/>
          </a:xfrm>
        </p:spPr>
        <p:txBody>
          <a:bodyPr/>
          <a:lstStyle/>
          <a:p>
            <a:r>
              <a:rPr lang="en-US" dirty="0"/>
              <a:t>Dipoles: bend</a:t>
            </a:r>
          </a:p>
          <a:p>
            <a:r>
              <a:rPr lang="en-US" dirty="0"/>
              <a:t>Quadrupoles: focus or defocus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Content Placeholder 84"/>
          <p:cNvSpPr txBox="1">
            <a:spLocks/>
          </p:cNvSpPr>
          <p:nvPr/>
        </p:nvSpPr>
        <p:spPr bwMode="auto">
          <a:xfrm>
            <a:off x="469231" y="4117824"/>
            <a:ext cx="8333885" cy="84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positive particle coming out of the page off center in the horizontal plane will experience a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restoring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kick</a:t>
            </a:r>
          </a:p>
        </p:txBody>
      </p:sp>
      <p:pic>
        <p:nvPicPr>
          <p:cNvPr id="8" name="Picture 3" descr="quadle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486" y="2093629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7198996" y="2207624"/>
            <a:ext cx="1588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6436996" y="2969624"/>
            <a:ext cx="1600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 flipV="1">
            <a:off x="6390814" y="2267658"/>
            <a:ext cx="1600200" cy="1413088"/>
            <a:chOff x="6436996" y="2142913"/>
            <a:chExt cx="1600200" cy="1219200"/>
          </a:xfrm>
        </p:grpSpPr>
        <p:sp>
          <p:nvSpPr>
            <p:cNvPr id="12" name="Line 20"/>
            <p:cNvSpPr>
              <a:spLocks noChangeShapeType="1"/>
            </p:cNvSpPr>
            <p:nvPr/>
          </p:nvSpPr>
          <p:spPr bwMode="auto">
            <a:xfrm flipV="1">
              <a:off x="7046596" y="2600113"/>
              <a:ext cx="1588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V="1">
              <a:off x="6817996" y="2447713"/>
              <a:ext cx="1588" cy="3048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V="1">
              <a:off x="6665596" y="2295313"/>
              <a:ext cx="1588" cy="457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7427596" y="2752513"/>
              <a:ext cx="1588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7656196" y="2752513"/>
              <a:ext cx="1588" cy="3048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7808596" y="2752513"/>
              <a:ext cx="1588" cy="457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6436996" y="2142913"/>
              <a:ext cx="1600200" cy="12192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" name="Object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5196" y="2055224"/>
            <a:ext cx="3603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Object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73684" y="2945811"/>
            <a:ext cx="2635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82"/>
          <p:cNvGrpSpPr/>
          <p:nvPr/>
        </p:nvGrpSpPr>
        <p:grpSpPr>
          <a:xfrm>
            <a:off x="5199254" y="4670255"/>
            <a:ext cx="3048000" cy="1143000"/>
            <a:chOff x="1345980" y="4623825"/>
            <a:chExt cx="3048000" cy="1143000"/>
          </a:xfrm>
        </p:grpSpPr>
        <p:grpSp>
          <p:nvGrpSpPr>
            <p:cNvPr id="22" name="Group 28"/>
            <p:cNvGrpSpPr>
              <a:grpSpLocks/>
            </p:cNvGrpSpPr>
            <p:nvPr/>
          </p:nvGrpSpPr>
          <p:grpSpPr bwMode="auto">
            <a:xfrm>
              <a:off x="2641380" y="4623825"/>
              <a:ext cx="304800" cy="1143000"/>
              <a:chOff x="3077" y="2111"/>
              <a:chExt cx="176" cy="481"/>
            </a:xfrm>
          </p:grpSpPr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168" y="2112"/>
                <a:ext cx="85" cy="480"/>
              </a:xfrm>
              <a:custGeom>
                <a:avLst/>
                <a:gdLst>
                  <a:gd name="T0" fmla="*/ 0 w 85"/>
                  <a:gd name="T1" fmla="*/ 0 h 480"/>
                  <a:gd name="T2" fmla="*/ 81 w 85"/>
                  <a:gd name="T3" fmla="*/ 244 h 480"/>
                  <a:gd name="T4" fmla="*/ 23 w 85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480"/>
                  <a:gd name="T11" fmla="*/ 85 w 85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480">
                    <a:moveTo>
                      <a:pt x="0" y="0"/>
                    </a:moveTo>
                    <a:cubicBezTo>
                      <a:pt x="14" y="41"/>
                      <a:pt x="77" y="164"/>
                      <a:pt x="81" y="244"/>
                    </a:cubicBezTo>
                    <a:cubicBezTo>
                      <a:pt x="85" y="324"/>
                      <a:pt x="35" y="431"/>
                      <a:pt x="23" y="4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3077" y="2111"/>
                <a:ext cx="90" cy="480"/>
              </a:xfrm>
              <a:custGeom>
                <a:avLst/>
                <a:gdLst>
                  <a:gd name="T0" fmla="*/ 90 w 90"/>
                  <a:gd name="T1" fmla="*/ 480 h 480"/>
                  <a:gd name="T2" fmla="*/ 4 w 90"/>
                  <a:gd name="T3" fmla="*/ 264 h 480"/>
                  <a:gd name="T4" fmla="*/ 67 w 90"/>
                  <a:gd name="T5" fmla="*/ 0 h 480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480"/>
                  <a:gd name="T11" fmla="*/ 90 w 90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480">
                    <a:moveTo>
                      <a:pt x="90" y="480"/>
                    </a:moveTo>
                    <a:cubicBezTo>
                      <a:pt x="76" y="444"/>
                      <a:pt x="8" y="344"/>
                      <a:pt x="4" y="264"/>
                    </a:cubicBezTo>
                    <a:cubicBezTo>
                      <a:pt x="0" y="184"/>
                      <a:pt x="54" y="55"/>
                      <a:pt x="6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1345980" y="5157225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1726980" y="4928625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>
              <a:off x="2793780" y="4928625"/>
              <a:ext cx="1524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1803180" y="477622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2793780" y="4776225"/>
              <a:ext cx="1371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1803180" y="546202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flipV="1">
              <a:off x="2793780" y="4852425"/>
              <a:ext cx="1600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 Box 78"/>
          <p:cNvSpPr txBox="1">
            <a:spLocks noChangeArrowheads="1"/>
          </p:cNvSpPr>
          <p:nvPr/>
        </p:nvSpPr>
        <p:spPr bwMode="auto">
          <a:xfrm>
            <a:off x="3409946" y="4757111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400"/>
          </a:p>
        </p:txBody>
      </p:sp>
      <p:grpSp>
        <p:nvGrpSpPr>
          <p:cNvPr id="33" name="Group 80"/>
          <p:cNvGrpSpPr/>
          <p:nvPr/>
        </p:nvGrpSpPr>
        <p:grpSpPr>
          <a:xfrm>
            <a:off x="3902266" y="2093629"/>
            <a:ext cx="1747838" cy="1600200"/>
            <a:chOff x="3666725" y="745530"/>
            <a:chExt cx="1747838" cy="1600200"/>
          </a:xfrm>
        </p:grpSpPr>
        <p:grpSp>
          <p:nvGrpSpPr>
            <p:cNvPr id="34" name="Group 4"/>
            <p:cNvGrpSpPr>
              <a:grpSpLocks/>
            </p:cNvGrpSpPr>
            <p:nvPr/>
          </p:nvGrpSpPr>
          <p:grpSpPr bwMode="auto">
            <a:xfrm>
              <a:off x="3666725" y="745530"/>
              <a:ext cx="1747838" cy="1600200"/>
              <a:chOff x="2496" y="2256"/>
              <a:chExt cx="1101" cy="1008"/>
            </a:xfrm>
          </p:grpSpPr>
          <p:sp>
            <p:nvSpPr>
              <p:cNvPr id="37" name="Line 5"/>
              <p:cNvSpPr>
                <a:spLocks noChangeShapeType="1"/>
              </p:cNvSpPr>
              <p:nvPr/>
            </p:nvSpPr>
            <p:spPr bwMode="auto">
              <a:xfrm>
                <a:off x="2976" y="2400"/>
                <a:ext cx="1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6"/>
              <p:cNvSpPr>
                <a:spLocks noChangeShapeType="1"/>
              </p:cNvSpPr>
              <p:nvPr/>
            </p:nvSpPr>
            <p:spPr bwMode="auto">
              <a:xfrm>
                <a:off x="2496" y="2880"/>
                <a:ext cx="100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7"/>
              <p:cNvSpPr>
                <a:spLocks noChangeShapeType="1"/>
              </p:cNvSpPr>
              <p:nvPr/>
            </p:nvSpPr>
            <p:spPr bwMode="auto">
              <a:xfrm flipV="1">
                <a:off x="3072" y="2784"/>
                <a:ext cx="1" cy="9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auto">
              <a:xfrm flipV="1">
                <a:off x="3216" y="2688"/>
                <a:ext cx="1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V="1">
                <a:off x="3312" y="2592"/>
                <a:ext cx="1" cy="2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0"/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1" cy="9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1"/>
              <p:cNvSpPr>
                <a:spLocks noChangeShapeType="1"/>
              </p:cNvSpPr>
              <p:nvPr/>
            </p:nvSpPr>
            <p:spPr bwMode="auto">
              <a:xfrm>
                <a:off x="2736" y="2880"/>
                <a:ext cx="1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1" cy="2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 flipV="1">
                <a:off x="2496" y="2448"/>
                <a:ext cx="1008" cy="81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5" name="Object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504925" y="745530"/>
              <a:ext cx="3603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Object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09670" y="1815990"/>
              <a:ext cx="239713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779280"/>
              </p:ext>
            </p:extLst>
          </p:nvPr>
        </p:nvGraphicFramePr>
        <p:xfrm>
          <a:off x="628650" y="4907007"/>
          <a:ext cx="3022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Equation" r:id="rId8" imgW="1498320" imgH="419040" progId="Equation.3">
                  <p:embed/>
                </p:oleObj>
              </mc:Choice>
              <mc:Fallback>
                <p:oleObj name="Equation" r:id="rId8" imgW="1498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4907007"/>
                        <a:ext cx="30226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ight Arrow 46"/>
          <p:cNvSpPr/>
          <p:nvPr/>
        </p:nvSpPr>
        <p:spPr>
          <a:xfrm>
            <a:off x="4049176" y="5061911"/>
            <a:ext cx="691290" cy="460860"/>
          </a:xfrm>
          <a:prstGeom prst="rightArrow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179747"/>
              </p:ext>
            </p:extLst>
          </p:nvPr>
        </p:nvGraphicFramePr>
        <p:xfrm>
          <a:off x="7350457" y="5522771"/>
          <a:ext cx="128111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Equation" r:id="rId10" imgW="634680" imgH="393480" progId="Equation.3">
                  <p:embed/>
                </p:oleObj>
              </mc:Choice>
              <mc:Fallback>
                <p:oleObj name="Equation" r:id="rId10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457" y="5522771"/>
                        <a:ext cx="1281113" cy="7953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426794"/>
              </p:ext>
            </p:extLst>
          </p:nvPr>
        </p:nvGraphicFramePr>
        <p:xfrm>
          <a:off x="5257800" y="403981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12" imgW="114300" imgH="165100" progId="Equation.DSMT4">
                  <p:embed/>
                </p:oleObj>
              </mc:Choice>
              <mc:Fallback>
                <p:oleObj name="Equation" r:id="rId12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57800" y="403981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93703"/>
              </p:ext>
            </p:extLst>
          </p:nvPr>
        </p:nvGraphicFramePr>
        <p:xfrm>
          <a:off x="5257800" y="403981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Equation" r:id="rId14" imgW="114300" imgH="165100" progId="Equation.DSMT4">
                  <p:embed/>
                </p:oleObj>
              </mc:Choice>
              <mc:Fallback>
                <p:oleObj name="Equation" r:id="rId14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57800" y="403981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105813"/>
              </p:ext>
            </p:extLst>
          </p:nvPr>
        </p:nvGraphicFramePr>
        <p:xfrm>
          <a:off x="6511070" y="573763"/>
          <a:ext cx="1800886" cy="14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Equation" r:id="rId15" imgW="850900" imgH="685800" progId="Equation.DSMT4">
                  <p:embed/>
                </p:oleObj>
              </mc:Choice>
              <mc:Fallback>
                <p:oleObj name="Equation" r:id="rId15" imgW="8509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11070" y="573763"/>
                        <a:ext cx="1800886" cy="145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75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Operations</a:t>
            </a:r>
          </a:p>
          <a:p>
            <a:pPr lvl="1"/>
            <a:r>
              <a:rPr lang="en-US" dirty="0"/>
              <a:t>Dot product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Cross product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42346"/>
              </p:ext>
            </p:extLst>
          </p:nvPr>
        </p:nvGraphicFramePr>
        <p:xfrm>
          <a:off x="1354827" y="2127871"/>
          <a:ext cx="4432525" cy="66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3" imgW="1701800" imgH="254000" progId="Equation.DSMT4">
                  <p:embed/>
                </p:oleObj>
              </mc:Choice>
              <mc:Fallback>
                <p:oleObj name="Equation" r:id="rId3" imgW="1701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4827" y="2127871"/>
                        <a:ext cx="4432525" cy="662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651" y="1111342"/>
            <a:ext cx="1913663" cy="153093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854878"/>
              </p:ext>
            </p:extLst>
          </p:nvPr>
        </p:nvGraphicFramePr>
        <p:xfrm>
          <a:off x="661729" y="3592781"/>
          <a:ext cx="7741641" cy="261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6" imgW="3429000" imgH="1155700" progId="Equation.DSMT4">
                  <p:embed/>
                </p:oleObj>
              </mc:Choice>
              <mc:Fallback>
                <p:oleObj name="Equation" r:id="rId6" imgW="3429000" imgH="115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1729" y="3592781"/>
                        <a:ext cx="7741641" cy="261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/>
          <a:srcRect t="13197" b="14375"/>
          <a:stretch/>
        </p:blipFill>
        <p:spPr>
          <a:xfrm>
            <a:off x="4564200" y="3186602"/>
            <a:ext cx="4008330" cy="21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0972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85" y="440981"/>
            <a:ext cx="8371114" cy="5072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Sextupoles</a:t>
            </a:r>
            <a:r>
              <a:rPr lang="en-US" dirty="0"/>
              <a:t>	                       </a:t>
            </a:r>
            <a:r>
              <a:rPr lang="en-US" dirty="0" err="1"/>
              <a:t>Octupoles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765" y="1136467"/>
            <a:ext cx="4060371" cy="2619556"/>
          </a:xfrm>
        </p:spPr>
        <p:txBody>
          <a:bodyPr>
            <a:normAutofit/>
          </a:bodyPr>
          <a:lstStyle/>
          <a:p>
            <a:r>
              <a:rPr lang="en-US" sz="1800" dirty="0" err="1"/>
              <a:t>Sextupole</a:t>
            </a:r>
            <a:r>
              <a:rPr lang="en-US" sz="1800" dirty="0"/>
              <a:t> magnets have a field</a:t>
            </a:r>
            <a:br>
              <a:rPr lang="en-US" sz="1800" dirty="0"/>
            </a:br>
            <a:r>
              <a:rPr lang="en-US" sz="1800" dirty="0"/>
              <a:t>(on the principle axis) given by</a:t>
            </a:r>
          </a:p>
          <a:p>
            <a:pPr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One common application of this is to provide an effective position-dependent gradient.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>
          <a:xfrm>
            <a:off x="4691755" y="1073338"/>
            <a:ext cx="4297156" cy="2565315"/>
          </a:xfrm>
        </p:spPr>
        <p:txBody>
          <a:bodyPr>
            <a:normAutofit/>
          </a:bodyPr>
          <a:lstStyle/>
          <a:p>
            <a:r>
              <a:rPr lang="en-US" sz="1800" dirty="0"/>
              <a:t>In a similar way, </a:t>
            </a:r>
            <a:r>
              <a:rPr lang="en-US" sz="1800" dirty="0" err="1"/>
              <a:t>octupoles</a:t>
            </a:r>
            <a:r>
              <a:rPr lang="en-US" sz="1800" dirty="0"/>
              <a:t> have a field given by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So high </a:t>
            </a:r>
            <a:r>
              <a:rPr lang="en-US" sz="1800" i="1" dirty="0"/>
              <a:t>amplitude</a:t>
            </a:r>
            <a:r>
              <a:rPr lang="en-US" sz="1800" dirty="0"/>
              <a:t> particles will see a different average </a:t>
            </a:r>
            <a:r>
              <a:rPr lang="en-US" sz="1800" dirty="0" err="1"/>
              <a:t>gradiant</a:t>
            </a:r>
            <a:endParaRPr lang="en-US" sz="1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824993"/>
              </p:ext>
            </p:extLst>
          </p:nvPr>
        </p:nvGraphicFramePr>
        <p:xfrm>
          <a:off x="1689182" y="1778978"/>
          <a:ext cx="16065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2" name="Equation" r:id="rId3" imgW="939600" imgH="393480" progId="Equation.3">
                  <p:embed/>
                </p:oleObj>
              </mc:Choice>
              <mc:Fallback>
                <p:oleObj name="Equation" r:id="rId3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82" y="1778978"/>
                        <a:ext cx="160655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>
            <a:off x="1450069" y="4536263"/>
            <a:ext cx="2073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373259" y="4805097"/>
            <a:ext cx="20738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757310" y="3652947"/>
            <a:ext cx="1459390" cy="1178777"/>
          </a:xfrm>
          <a:custGeom>
            <a:avLst/>
            <a:gdLst>
              <a:gd name="connsiteX0" fmla="*/ 0 w 1228725"/>
              <a:gd name="connsiteY0" fmla="*/ 0 h 871537"/>
              <a:gd name="connsiteX1" fmla="*/ 628650 w 1228725"/>
              <a:gd name="connsiteY1" fmla="*/ 866775 h 871537"/>
              <a:gd name="connsiteX2" fmla="*/ 1228725 w 1228725"/>
              <a:gd name="connsiteY2" fmla="*/ 28575 h 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871537">
                <a:moveTo>
                  <a:pt x="0" y="0"/>
                </a:moveTo>
                <a:cubicBezTo>
                  <a:pt x="211931" y="431006"/>
                  <a:pt x="423863" y="862013"/>
                  <a:pt x="628650" y="866775"/>
                </a:cubicBezTo>
                <a:cubicBezTo>
                  <a:pt x="833437" y="871537"/>
                  <a:pt x="1031081" y="450056"/>
                  <a:pt x="1228725" y="285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21655"/>
              </p:ext>
            </p:extLst>
          </p:nvPr>
        </p:nvGraphicFramePr>
        <p:xfrm>
          <a:off x="3331914" y="4843502"/>
          <a:ext cx="209482" cy="23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3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914" y="4843502"/>
                        <a:ext cx="209482" cy="230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374877"/>
              </p:ext>
            </p:extLst>
          </p:nvPr>
        </p:nvGraphicFramePr>
        <p:xfrm>
          <a:off x="2487004" y="3499327"/>
          <a:ext cx="311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4" name="Equation" r:id="rId7" imgW="190440" imgH="241200" progId="Equation.3">
                  <p:embed/>
                </p:oleObj>
              </mc:Choice>
              <mc:Fallback>
                <p:oleObj name="Equation" r:id="rId7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004" y="3499327"/>
                        <a:ext cx="3111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371789" y="4728287"/>
            <a:ext cx="230430" cy="153620"/>
          </a:xfrm>
          <a:prstGeom prst="ellipse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7879471">
            <a:off x="2717434" y="4459452"/>
            <a:ext cx="230430" cy="153620"/>
          </a:xfrm>
          <a:prstGeom prst="ellipse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2717434" y="5112337"/>
            <a:ext cx="230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87004" y="5112337"/>
            <a:ext cx="34564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8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188601"/>
              </p:ext>
            </p:extLst>
          </p:nvPr>
        </p:nvGraphicFramePr>
        <p:xfrm>
          <a:off x="2569235" y="5264840"/>
          <a:ext cx="374650" cy="41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5" name="Equation" r:id="rId9" imgW="228600" imgH="253800" progId="Equation.3">
                  <p:embed/>
                </p:oleObj>
              </mc:Choice>
              <mc:Fallback>
                <p:oleObj name="Equation" r:id="rId9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235" y="5264840"/>
                        <a:ext cx="374650" cy="416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463018"/>
              </p:ext>
            </p:extLst>
          </p:nvPr>
        </p:nvGraphicFramePr>
        <p:xfrm>
          <a:off x="1930915" y="5969835"/>
          <a:ext cx="11890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6" name="Equation" r:id="rId11" imgW="761760" imgH="253800" progId="Equation.3">
                  <p:embed/>
                </p:oleObj>
              </mc:Choice>
              <mc:Fallback>
                <p:oleObj name="Equation" r:id="rId11" imgW="761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915" y="5969835"/>
                        <a:ext cx="118903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6E6A2-F555-4934-B7BB-3127D0BCFC2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</a:p>
        </p:txBody>
      </p:sp>
      <p:graphicFrame>
        <p:nvGraphicFramePr>
          <p:cNvPr id="3532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626533"/>
              </p:ext>
            </p:extLst>
          </p:nvPr>
        </p:nvGraphicFramePr>
        <p:xfrm>
          <a:off x="5470174" y="1783597"/>
          <a:ext cx="16287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7" name="Equation" r:id="rId13" imgW="952200" imgH="393480" progId="Equation.3">
                  <p:embed/>
                </p:oleObj>
              </mc:Choice>
              <mc:Fallback>
                <p:oleObj name="Equation" r:id="rId13" imgW="952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174" y="1783597"/>
                        <a:ext cx="162877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5814251" y="4513172"/>
            <a:ext cx="2073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737441" y="4782006"/>
            <a:ext cx="20738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6121492" y="3927123"/>
            <a:ext cx="1431682" cy="1466880"/>
          </a:xfrm>
          <a:custGeom>
            <a:avLst/>
            <a:gdLst>
              <a:gd name="connsiteX0" fmla="*/ 0 w 1228725"/>
              <a:gd name="connsiteY0" fmla="*/ 0 h 871537"/>
              <a:gd name="connsiteX1" fmla="*/ 628650 w 1228725"/>
              <a:gd name="connsiteY1" fmla="*/ 866775 h 871537"/>
              <a:gd name="connsiteX2" fmla="*/ 1228725 w 1228725"/>
              <a:gd name="connsiteY2" fmla="*/ 28575 h 871537"/>
              <a:gd name="connsiteX0" fmla="*/ 0 w 1228725"/>
              <a:gd name="connsiteY0" fmla="*/ 1275759 h 1706766"/>
              <a:gd name="connsiteX1" fmla="*/ 628650 w 1228725"/>
              <a:gd name="connsiteY1" fmla="*/ 838200 h 1706766"/>
              <a:gd name="connsiteX2" fmla="*/ 1228725 w 1228725"/>
              <a:gd name="connsiteY2" fmla="*/ 0 h 1706766"/>
              <a:gd name="connsiteX0" fmla="*/ 0 w 1228725"/>
              <a:gd name="connsiteY0" fmla="*/ 1275759 h 1275759"/>
              <a:gd name="connsiteX1" fmla="*/ 628650 w 1228725"/>
              <a:gd name="connsiteY1" fmla="*/ 838200 h 1275759"/>
              <a:gd name="connsiteX2" fmla="*/ 1228725 w 1228725"/>
              <a:gd name="connsiteY2" fmla="*/ 0 h 1275759"/>
              <a:gd name="connsiteX0" fmla="*/ 0 w 1228725"/>
              <a:gd name="connsiteY0" fmla="*/ 1275759 h 1275759"/>
              <a:gd name="connsiteX1" fmla="*/ 628650 w 1228725"/>
              <a:gd name="connsiteY1" fmla="*/ 838200 h 1275759"/>
              <a:gd name="connsiteX2" fmla="*/ 1228725 w 1228725"/>
              <a:gd name="connsiteY2" fmla="*/ 0 h 1275759"/>
              <a:gd name="connsiteX0" fmla="*/ 0 w 1228725"/>
              <a:gd name="connsiteY0" fmla="*/ 1275759 h 1275759"/>
              <a:gd name="connsiteX1" fmla="*/ 628650 w 1228725"/>
              <a:gd name="connsiteY1" fmla="*/ 838200 h 1275759"/>
              <a:gd name="connsiteX2" fmla="*/ 1228725 w 1228725"/>
              <a:gd name="connsiteY2" fmla="*/ 0 h 1275759"/>
              <a:gd name="connsiteX0" fmla="*/ 0 w 1205396"/>
              <a:gd name="connsiteY0" fmla="*/ 1084548 h 1084548"/>
              <a:gd name="connsiteX1" fmla="*/ 628650 w 1205396"/>
              <a:gd name="connsiteY1" fmla="*/ 646989 h 1084548"/>
              <a:gd name="connsiteX2" fmla="*/ 1205396 w 1205396"/>
              <a:gd name="connsiteY2" fmla="*/ 0 h 108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96" h="1084548">
                <a:moveTo>
                  <a:pt x="0" y="1084548"/>
                </a:moveTo>
                <a:cubicBezTo>
                  <a:pt x="211931" y="648274"/>
                  <a:pt x="369428" y="641088"/>
                  <a:pt x="628650" y="646989"/>
                </a:cubicBezTo>
                <a:cubicBezTo>
                  <a:pt x="903426" y="625575"/>
                  <a:pt x="1007752" y="421481"/>
                  <a:pt x="120539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861314"/>
              </p:ext>
            </p:extLst>
          </p:nvPr>
        </p:nvGraphicFramePr>
        <p:xfrm>
          <a:off x="7696096" y="4820411"/>
          <a:ext cx="209482" cy="23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8" name="Equation" r:id="rId15" imgW="126720" imgH="139680" progId="Equation.3">
                  <p:embed/>
                </p:oleObj>
              </mc:Choice>
              <mc:Fallback>
                <p:oleObj name="Equation" r:id="rId1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096" y="4820411"/>
                        <a:ext cx="209482" cy="230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864699"/>
              </p:ext>
            </p:extLst>
          </p:nvPr>
        </p:nvGraphicFramePr>
        <p:xfrm>
          <a:off x="6851186" y="3476236"/>
          <a:ext cx="311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9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186" y="3476236"/>
                        <a:ext cx="3111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Oval 53"/>
          <p:cNvSpPr/>
          <p:nvPr/>
        </p:nvSpPr>
        <p:spPr>
          <a:xfrm>
            <a:off x="6582290" y="4701422"/>
            <a:ext cx="572655" cy="157018"/>
          </a:xfrm>
          <a:prstGeom prst="ellipse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6998489" y="5089246"/>
            <a:ext cx="230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851186" y="5089246"/>
            <a:ext cx="248340" cy="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71134"/>
              </p:ext>
            </p:extLst>
          </p:nvPr>
        </p:nvGraphicFramePr>
        <p:xfrm>
          <a:off x="6891853" y="5261810"/>
          <a:ext cx="4572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0" name="Equation" r:id="rId17" imgW="279360" imgH="228600" progId="Equation.3">
                  <p:embed/>
                </p:oleObj>
              </mc:Choice>
              <mc:Fallback>
                <p:oleObj name="Equation" r:id="rId17" imgW="279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853" y="5261810"/>
                        <a:ext cx="4572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651703"/>
              </p:ext>
            </p:extLst>
          </p:nvPr>
        </p:nvGraphicFramePr>
        <p:xfrm>
          <a:off x="6107628" y="5785685"/>
          <a:ext cx="15652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1" name="Equation" r:id="rId19" imgW="1002960" imgH="457200" progId="Equation.DSMT4">
                  <p:embed/>
                </p:oleObj>
              </mc:Choice>
              <mc:Fallback>
                <p:oleObj name="Equation" r:id="rId19" imgW="1002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628" y="5785685"/>
                        <a:ext cx="1565275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49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03" y="428026"/>
            <a:ext cx="8229600" cy="628207"/>
          </a:xfrm>
        </p:spPr>
        <p:txBody>
          <a:bodyPr/>
          <a:lstStyle/>
          <a:p>
            <a:r>
              <a:rPr lang="en-US" dirty="0"/>
              <a:t>Expectations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25" y="1024033"/>
            <a:ext cx="8251825" cy="5703700"/>
          </a:xfrm>
        </p:spPr>
        <p:txBody>
          <a:bodyPr>
            <a:normAutofit/>
          </a:bodyPr>
          <a:lstStyle/>
          <a:p>
            <a:r>
              <a:rPr lang="en-US" dirty="0"/>
              <a:t>Vector differential operations</a:t>
            </a:r>
          </a:p>
          <a:p>
            <a:pPr lvl="1"/>
            <a:r>
              <a:rPr lang="en-US" dirty="0"/>
              <a:t>Grad operator</a:t>
            </a:r>
          </a:p>
          <a:p>
            <a:pPr lvl="1"/>
            <a:endParaRPr lang="en-US" dirty="0"/>
          </a:p>
          <a:p>
            <a:pPr marL="292100" lvl="1" indent="0">
              <a:buNone/>
            </a:pPr>
            <a:endParaRPr lang="en-US" dirty="0"/>
          </a:p>
          <a:p>
            <a:pPr lvl="1"/>
            <a:r>
              <a:rPr lang="en-US" dirty="0"/>
              <a:t>Gradient</a:t>
            </a:r>
          </a:p>
          <a:p>
            <a:pPr marL="2921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Divergence</a:t>
            </a:r>
          </a:p>
          <a:p>
            <a:pPr marL="2921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Curl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606222"/>
              </p:ext>
            </p:extLst>
          </p:nvPr>
        </p:nvGraphicFramePr>
        <p:xfrm>
          <a:off x="2880074" y="1457066"/>
          <a:ext cx="2773366" cy="88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name="Equation" r:id="rId3" imgW="1435100" imgH="457200" progId="Equation.DSMT4">
                  <p:embed/>
                </p:oleObj>
              </mc:Choice>
              <mc:Fallback>
                <p:oleObj name="Equation" r:id="rId3" imgW="14351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0074" y="1457066"/>
                        <a:ext cx="2773366" cy="88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60837"/>
              </p:ext>
            </p:extLst>
          </p:nvPr>
        </p:nvGraphicFramePr>
        <p:xfrm>
          <a:off x="2856447" y="2373240"/>
          <a:ext cx="3075153" cy="91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name="Equation" r:id="rId5" imgW="1536700" imgH="457200" progId="Equation.DSMT4">
                  <p:embed/>
                </p:oleObj>
              </mc:Choice>
              <mc:Fallback>
                <p:oleObj name="Equation" r:id="rId5" imgW="153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6447" y="2373240"/>
                        <a:ext cx="3075153" cy="914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945399"/>
              </p:ext>
            </p:extLst>
          </p:nvPr>
        </p:nvGraphicFramePr>
        <p:xfrm>
          <a:off x="1404762" y="4563474"/>
          <a:ext cx="7463199" cy="182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name="Equation" r:id="rId7" imgW="4368800" imgH="1066800" progId="Equation.DSMT4">
                  <p:embed/>
                </p:oleObj>
              </mc:Choice>
              <mc:Fallback>
                <p:oleObj name="Equation" r:id="rId7" imgW="4368800" imgH="106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4762" y="4563474"/>
                        <a:ext cx="7463199" cy="1821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279090"/>
              </p:ext>
            </p:extLst>
          </p:nvPr>
        </p:nvGraphicFramePr>
        <p:xfrm>
          <a:off x="2733402" y="3400158"/>
          <a:ext cx="3169829" cy="920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name="Equation" r:id="rId9" imgW="1574800" imgH="457200" progId="Equation.DSMT4">
                  <p:embed/>
                </p:oleObj>
              </mc:Choice>
              <mc:Fallback>
                <p:oleObj name="Equation" r:id="rId9" imgW="1574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33402" y="3400158"/>
                        <a:ext cx="3169829" cy="920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2574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27" y="319470"/>
            <a:ext cx="8229600" cy="628207"/>
          </a:xfrm>
        </p:spPr>
        <p:txBody>
          <a:bodyPr/>
          <a:lstStyle/>
          <a:p>
            <a:r>
              <a:rPr lang="en-US" dirty="0"/>
              <a:t>Euler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46" y="798781"/>
            <a:ext cx="8251825" cy="5584289"/>
          </a:xfrm>
        </p:spPr>
        <p:txBody>
          <a:bodyPr>
            <a:normAutofit/>
          </a:bodyPr>
          <a:lstStyle/>
          <a:p>
            <a:r>
              <a:rPr lang="en-US" dirty="0"/>
              <a:t>You should be very comfortable with the complex plane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remember the Taylor expansions of trig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030025"/>
              </p:ext>
            </p:extLst>
          </p:nvPr>
        </p:nvGraphicFramePr>
        <p:xfrm>
          <a:off x="1645660" y="1470671"/>
          <a:ext cx="2437462" cy="211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3" imgW="1244600" imgH="1079500" progId="Equation.DSMT4">
                  <p:embed/>
                </p:oleObj>
              </mc:Choice>
              <mc:Fallback>
                <p:oleObj name="Equation" r:id="rId3" imgW="1244600" imgH="1079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5660" y="1470671"/>
                        <a:ext cx="2437462" cy="211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123" y="1239115"/>
            <a:ext cx="2563820" cy="256382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535490"/>
              </p:ext>
            </p:extLst>
          </p:nvPr>
        </p:nvGraphicFramePr>
        <p:xfrm>
          <a:off x="3121423" y="4325578"/>
          <a:ext cx="2481001" cy="1996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6" imgW="1562100" imgH="1257300" progId="Equation.DSMT4">
                  <p:embed/>
                </p:oleObj>
              </mc:Choice>
              <mc:Fallback>
                <p:oleObj name="Equation" r:id="rId6" imgW="1562100" imgH="1257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1423" y="4325578"/>
                        <a:ext cx="2481001" cy="1996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8003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79" y="303956"/>
            <a:ext cx="8262937" cy="441325"/>
          </a:xfrm>
        </p:spPr>
        <p:txBody>
          <a:bodyPr>
            <a:normAutofit fontScale="90000"/>
          </a:bodyPr>
          <a:lstStyle/>
          <a:p>
            <a:r>
              <a:rPr lang="en-US" dirty="0"/>
              <a:t>Some Handy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081" y="714993"/>
            <a:ext cx="8251825" cy="445848"/>
          </a:xfrm>
        </p:spPr>
        <p:txBody>
          <a:bodyPr/>
          <a:lstStyle/>
          <a:p>
            <a:r>
              <a:rPr lang="en-US" sz="1800" dirty="0"/>
              <a:t>Memorize these because we’ll use them a lot!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100140"/>
              </p:ext>
            </p:extLst>
          </p:nvPr>
        </p:nvGraphicFramePr>
        <p:xfrm>
          <a:off x="2539914" y="1121133"/>
          <a:ext cx="3623309" cy="5517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3" imgW="2501640" imgH="3809880" progId="Equation.DSMT4">
                  <p:embed/>
                </p:oleObj>
              </mc:Choice>
              <mc:Fallback>
                <p:oleObj name="Equation" r:id="rId3" imgW="2501640" imgH="3809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914" y="1121133"/>
                        <a:ext cx="3623309" cy="55175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88802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93" y="341182"/>
            <a:ext cx="8229600" cy="628207"/>
          </a:xfrm>
        </p:spPr>
        <p:txBody>
          <a:bodyPr/>
          <a:lstStyle/>
          <a:p>
            <a:r>
              <a:rPr lang="en-US" dirty="0"/>
              <a:t>Maxwell’s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146159"/>
            <a:ext cx="8640224" cy="5388889"/>
          </a:xfrm>
        </p:spPr>
        <p:txBody>
          <a:bodyPr>
            <a:normAutofit/>
          </a:bodyPr>
          <a:lstStyle/>
          <a:p>
            <a:r>
              <a:rPr lang="en-US" dirty="0"/>
              <a:t>In 1861, James Maxwell began his attempt to find a self-consistent set of equations consistent with all of the E&amp;M experiments which had been done up until that point.</a:t>
            </a:r>
          </a:p>
          <a:p>
            <a:pPr lvl="1"/>
            <a:r>
              <a:rPr lang="en-US" dirty="0"/>
              <a:t>Because vector calculus hadn’t been invented yet, his final paper is 55 pages long and completely incomprehensible. </a:t>
            </a:r>
          </a:p>
          <a:p>
            <a:r>
              <a:rPr lang="en-US" dirty="0"/>
              <a:t>In in modern notation, it reduces to the following four equations: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045758"/>
              </p:ext>
            </p:extLst>
          </p:nvPr>
        </p:nvGraphicFramePr>
        <p:xfrm>
          <a:off x="358775" y="3751584"/>
          <a:ext cx="8559800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3" imgW="5308600" imgH="1701800" progId="Equation.DSMT4">
                  <p:embed/>
                </p:oleObj>
              </mc:Choice>
              <mc:Fallback>
                <p:oleObj name="Equation" r:id="rId3" imgW="5308600" imgH="170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3751584"/>
                        <a:ext cx="8559800" cy="274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27650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63" y="384603"/>
            <a:ext cx="8229600" cy="628207"/>
          </a:xfrm>
        </p:spPr>
        <p:txBody>
          <a:bodyPr/>
          <a:lstStyle/>
          <a:p>
            <a:r>
              <a:rPr lang="en-US" dirty="0"/>
              <a:t>Gauss’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71" y="1026747"/>
            <a:ext cx="8251825" cy="23270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electric field passing through a surface depends only on the charge contained within the surface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Example: deriving Coulomb’s Law</a:t>
            </a:r>
          </a:p>
          <a:p>
            <a:pPr marL="2921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USPAS Fundamentals, June 4-15,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E. Prebys, Accelerator Fundamentals: Relativity and E&amp;M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55" y="1575452"/>
            <a:ext cx="1925308" cy="1332905"/>
          </a:xfrm>
          <a:prstGeom prst="rect">
            <a:avLst/>
          </a:prstGeom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474406"/>
              </p:ext>
            </p:extLst>
          </p:nvPr>
        </p:nvGraphicFramePr>
        <p:xfrm>
          <a:off x="5078272" y="1854476"/>
          <a:ext cx="2129315" cy="92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8" name="Equation" r:id="rId4" imgW="990600" imgH="431800" progId="Equation.DSMT4">
                  <p:embed/>
                </p:oleObj>
              </mc:Choice>
              <mc:Fallback>
                <p:oleObj name="Equation" r:id="rId4" imgW="990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272" y="1854476"/>
                        <a:ext cx="2129315" cy="9261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48" y="3823717"/>
            <a:ext cx="2762869" cy="2294255"/>
          </a:xfrm>
          <a:prstGeom prst="rect">
            <a:avLst/>
          </a:prstGeom>
        </p:spPr>
      </p:pic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657065"/>
              </p:ext>
            </p:extLst>
          </p:nvPr>
        </p:nvGraphicFramePr>
        <p:xfrm>
          <a:off x="4553713" y="3697891"/>
          <a:ext cx="2149419" cy="179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9" name="Equation" r:id="rId7" imgW="1155700" imgH="965200" progId="Equation.DSMT4">
                  <p:embed/>
                </p:oleObj>
              </mc:Choice>
              <mc:Fallback>
                <p:oleObj name="Equation" r:id="rId7" imgW="11557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713" y="3697891"/>
                        <a:ext cx="2149419" cy="17923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517681"/>
              </p:ext>
            </p:extLst>
          </p:nvPr>
        </p:nvGraphicFramePr>
        <p:xfrm>
          <a:off x="6924501" y="4055855"/>
          <a:ext cx="1535580" cy="104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Equation" r:id="rId9" imgW="914400" imgH="622300" progId="Equation.DSMT4">
                  <p:embed/>
                </p:oleObj>
              </mc:Choice>
              <mc:Fallback>
                <p:oleObj name="Equation" r:id="rId9" imgW="914400" imgH="622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501" y="4055855"/>
                        <a:ext cx="1535580" cy="10431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621130"/>
              </p:ext>
            </p:extLst>
          </p:nvPr>
        </p:nvGraphicFramePr>
        <p:xfrm>
          <a:off x="4165402" y="5715788"/>
          <a:ext cx="4628880" cy="54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Equation" r:id="rId11" imgW="2489200" imgH="292100" progId="Equation.DSMT4">
                  <p:embed/>
                </p:oleObj>
              </mc:Choice>
              <mc:Fallback>
                <p:oleObj name="Equation" r:id="rId11" imgW="2489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402" y="5715788"/>
                        <a:ext cx="4628880" cy="5425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4029519" y="5690732"/>
            <a:ext cx="4822054" cy="55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3700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1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2468</TotalTime>
  <Words>2518</Words>
  <Application>Microsoft Macintosh PowerPoint</Application>
  <PresentationFormat>On-screen Show (4:3)</PresentationFormat>
  <Paragraphs>471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Mangal</vt:lpstr>
      <vt:lpstr>Wingdings 2</vt:lpstr>
      <vt:lpstr>Clarity</vt:lpstr>
      <vt:lpstr>Equation</vt:lpstr>
      <vt:lpstr>Relativity and E&amp;M</vt:lpstr>
      <vt:lpstr>This Lecture</vt:lpstr>
      <vt:lpstr>Expectations: Basics and Refreshers</vt:lpstr>
      <vt:lpstr>Expectations (cont’d)</vt:lpstr>
      <vt:lpstr>Expectations (cont’d)</vt:lpstr>
      <vt:lpstr>Euler Relations</vt:lpstr>
      <vt:lpstr>Some Handy Relationships</vt:lpstr>
      <vt:lpstr>Maxwell’s Equations</vt:lpstr>
      <vt:lpstr>Gauss’ Law</vt:lpstr>
      <vt:lpstr>Faraday’s Law</vt:lpstr>
      <vt:lpstr>Ampere’s Law</vt:lpstr>
      <vt:lpstr>Displacement Current</vt:lpstr>
      <vt:lpstr>Electromagnetic Waves</vt:lpstr>
      <vt:lpstr>It’s all the same thing…</vt:lpstr>
      <vt:lpstr>What’s “undulating”?</vt:lpstr>
      <vt:lpstr>Michelson-Morley Experiment</vt:lpstr>
      <vt:lpstr>Einstein to the Rescue</vt:lpstr>
      <vt:lpstr>Example: Time Dilation</vt:lpstr>
      <vt:lpstr>Lorentz Transformations</vt:lpstr>
      <vt:lpstr>Momentum and Energy in Special Relativity</vt:lpstr>
      <vt:lpstr>Notation and Formalism</vt:lpstr>
      <vt:lpstr>4-Vectors and Lorentz Transformations</vt:lpstr>
      <vt:lpstr>Back to Maxwell’s Equation: EM Fields in Matter</vt:lpstr>
      <vt:lpstr>Fields in Matter</vt:lpstr>
      <vt:lpstr>Example: Field in a permeable dipole</vt:lpstr>
      <vt:lpstr>Particle Motion in EM Fields </vt:lpstr>
      <vt:lpstr>Cyclotron (1930’s)</vt:lpstr>
      <vt:lpstr>Understanding Beam Motion: Beam “rigidity”</vt:lpstr>
      <vt:lpstr>Example Beam Parameters</vt:lpstr>
      <vt:lpstr>Thin lens approximation and magnetic “kick”</vt:lpstr>
      <vt:lpstr>Some Formalism (sorry)</vt:lpstr>
      <vt:lpstr>Field Multipole Expansion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Multipoles</vt:lpstr>
      <vt:lpstr>Application of Multipoles</vt:lpstr>
      <vt:lpstr>Sextupoles                        Octupoles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213</cp:revision>
  <dcterms:created xsi:type="dcterms:W3CDTF">2003-06-24T14:15:57Z</dcterms:created>
  <dcterms:modified xsi:type="dcterms:W3CDTF">2018-06-03T20:31:22Z</dcterms:modified>
</cp:coreProperties>
</file>