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4624" r:id="rId1"/>
  </p:sldMasterIdLst>
  <p:notesMasterIdLst>
    <p:notesMasterId r:id="rId25"/>
  </p:notesMasterIdLst>
  <p:handoutMasterIdLst>
    <p:handoutMasterId r:id="rId26"/>
  </p:handoutMasterIdLst>
  <p:sldIdLst>
    <p:sldId id="271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6" r:id="rId19"/>
    <p:sldId id="297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35" y="39"/>
      </p:cViewPr>
      <p:guideLst>
        <p:guide orient="horz" pos="423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e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e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Off-Momentum Particles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FA1-B09C-442F-85C3-919131D33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137E2-35D0-4667-9362-8260FF57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Off-Momentum Particles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13A5A-BD10-4E42-8EDD-42C4A14A6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0D8F-9A19-4D03-8318-653C6FCD8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713" y="471448"/>
            <a:ext cx="8229600" cy="628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13" y="1182021"/>
            <a:ext cx="8229600" cy="544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4094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9560" y="18288"/>
            <a:ext cx="7772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10FB4-E372-466D-A3EB-21FD966A10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7" descr="USPAS-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2347" cy="360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781336" y="1"/>
            <a:ext cx="362663" cy="370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</p:sldLayoutIdLst>
  <p:transition>
    <p:fade thruBlk="1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4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4840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Off-Momentum Particles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Eric Prebys, UC Davis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1" y="480119"/>
            <a:ext cx="7886700" cy="600164"/>
          </a:xfrm>
        </p:spPr>
        <p:txBody>
          <a:bodyPr/>
          <a:lstStyle/>
          <a:p>
            <a:r>
              <a:rPr lang="en-US" dirty="0"/>
              <a:t>Transfer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40" y="1158148"/>
            <a:ext cx="8251825" cy="4042133"/>
          </a:xfrm>
        </p:spPr>
        <p:txBody>
          <a:bodyPr/>
          <a:lstStyle/>
          <a:p>
            <a:r>
              <a:rPr lang="en-US" sz="2000" dirty="0"/>
              <a:t>We put this all together to get a</a:t>
            </a:r>
            <a:br>
              <a:rPr lang="en-US" sz="2000" dirty="0"/>
            </a:br>
            <a:r>
              <a:rPr lang="en-US" sz="2000" dirty="0"/>
              <a:t>transfer matrix of the form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our solutions</a:t>
            </a:r>
            <a:br>
              <a:rPr lang="en-US" sz="2000" dirty="0"/>
            </a:br>
            <a:r>
              <a:rPr lang="en-US" sz="2000" dirty="0"/>
              <a:t>from the previous </a:t>
            </a:r>
            <a:br>
              <a:rPr lang="en-US" sz="2000" dirty="0"/>
            </a:br>
            <a:r>
              <a:rPr lang="en-US" sz="2000" dirty="0"/>
              <a:t>page, we get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a ring: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38224"/>
              </p:ext>
            </p:extLst>
          </p:nvPr>
        </p:nvGraphicFramePr>
        <p:xfrm>
          <a:off x="2693560" y="3336647"/>
          <a:ext cx="6311049" cy="316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3" imgW="4965700" imgH="2489200" progId="Equation.DSMT4">
                  <p:embed/>
                </p:oleObj>
              </mc:Choice>
              <mc:Fallback>
                <p:oleObj name="Equation" r:id="rId3" imgW="49657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560" y="3336647"/>
                        <a:ext cx="6311049" cy="31641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622247"/>
              </p:ext>
            </p:extLst>
          </p:nvPr>
        </p:nvGraphicFramePr>
        <p:xfrm>
          <a:off x="4114720" y="1597900"/>
          <a:ext cx="41465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5" imgW="2565400" imgH="889000" progId="Equation.DSMT4">
                  <p:embed/>
                </p:oleObj>
              </mc:Choice>
              <mc:Fallback>
                <p:oleObj name="Equation" r:id="rId5" imgW="25654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720" y="1597900"/>
                        <a:ext cx="4146550" cy="143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5412069" y="1630133"/>
            <a:ext cx="1197084" cy="8377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80829" y="1056201"/>
            <a:ext cx="219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n-lt"/>
              </a:rPr>
              <a:t>Usual transfer matrix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677208" y="1399707"/>
            <a:ext cx="387021" cy="3064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65756"/>
              </p:ext>
            </p:extLst>
          </p:nvPr>
        </p:nvGraphicFramePr>
        <p:xfrm>
          <a:off x="706126" y="5200281"/>
          <a:ext cx="16208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7" imgW="1003300" imgH="469900" progId="Equation.DSMT4">
                  <p:embed/>
                </p:oleObj>
              </mc:Choice>
              <mc:Fallback>
                <p:oleObj name="Equation" r:id="rId7" imgW="1003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126" y="5200281"/>
                        <a:ext cx="16208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46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95" y="421313"/>
            <a:ext cx="8229600" cy="628207"/>
          </a:xfrm>
        </p:spPr>
        <p:txBody>
          <a:bodyPr/>
          <a:lstStyle/>
          <a:p>
            <a:r>
              <a:rPr lang="en-US" dirty="0"/>
              <a:t>Solving for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022"/>
            <a:ext cx="7886700" cy="3194721"/>
          </a:xfrm>
        </p:spPr>
        <p:txBody>
          <a:bodyPr/>
          <a:lstStyle/>
          <a:p>
            <a:r>
              <a:rPr lang="en-US" sz="2400" dirty="0"/>
              <a:t>We must solve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your homework, you show that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69524"/>
              </p:ext>
            </p:extLst>
          </p:nvPr>
        </p:nvGraphicFramePr>
        <p:xfrm>
          <a:off x="1207018" y="1429126"/>
          <a:ext cx="6948740" cy="212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4152900" imgH="1270000" progId="Equation.DSMT4">
                  <p:embed/>
                </p:oleObj>
              </mc:Choice>
              <mc:Fallback>
                <p:oleObj name="Equation" r:id="rId3" imgW="4152900" imgH="12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018" y="1429126"/>
                        <a:ext cx="6948740" cy="21249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319146"/>
              </p:ext>
            </p:extLst>
          </p:nvPr>
        </p:nvGraphicFramePr>
        <p:xfrm>
          <a:off x="3152078" y="4341351"/>
          <a:ext cx="2600110" cy="142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5" imgW="1409700" imgH="774700" progId="Equation.DSMT4">
                  <p:embed/>
                </p:oleObj>
              </mc:Choice>
              <mc:Fallback>
                <p:oleObj name="Equation" r:id="rId5" imgW="14097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078" y="4341351"/>
                        <a:ext cx="2600110" cy="1428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50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23" y="371179"/>
            <a:ext cx="8229600" cy="628207"/>
          </a:xfrm>
        </p:spPr>
        <p:txBody>
          <a:bodyPr/>
          <a:lstStyle/>
          <a:p>
            <a:r>
              <a:rPr lang="en-US" dirty="0"/>
              <a:t>Evolution of Dispersion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1209"/>
            <a:ext cx="7886700" cy="3527119"/>
          </a:xfrm>
        </p:spPr>
        <p:txBody>
          <a:bodyPr/>
          <a:lstStyle/>
          <a:p>
            <a:r>
              <a:rPr lang="en-US" sz="2400" dirty="0"/>
              <a:t>Since the dispersion functions represent displacements, they will evolve like the position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Putting it all together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53433"/>
              </p:ext>
            </p:extLst>
          </p:nvPr>
        </p:nvGraphicFramePr>
        <p:xfrm>
          <a:off x="1898612" y="1798608"/>
          <a:ext cx="5446893" cy="155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2844800" imgH="812800" progId="Equation.DSMT4">
                  <p:embed/>
                </p:oleObj>
              </mc:Choice>
              <mc:Fallback>
                <p:oleObj name="Equation" r:id="rId3" imgW="2844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612" y="1798608"/>
                        <a:ext cx="5446893" cy="155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56200" y="3549166"/>
            <a:ext cx="4080369" cy="253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555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98" y="378661"/>
            <a:ext cx="7886700" cy="600164"/>
          </a:xfrm>
        </p:spPr>
        <p:txBody>
          <a:bodyPr/>
          <a:lstStyle/>
          <a:p>
            <a:r>
              <a:rPr lang="en-US" dirty="0"/>
              <a:t>Momentum Compaction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66788"/>
            <a:ext cx="8251825" cy="4448397"/>
          </a:xfrm>
        </p:spPr>
        <p:txBody>
          <a:bodyPr/>
          <a:lstStyle/>
          <a:p>
            <a:r>
              <a:rPr lang="en-US" sz="2400" dirty="0"/>
              <a:t>In general, particles with a high momentum will travel a longer path length. We have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479189"/>
              </p:ext>
            </p:extLst>
          </p:nvPr>
        </p:nvGraphicFramePr>
        <p:xfrm>
          <a:off x="1227369" y="3998722"/>
          <a:ext cx="304800" cy="39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369" y="3998722"/>
                        <a:ext cx="304800" cy="39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960892"/>
              </p:ext>
            </p:extLst>
          </p:nvPr>
        </p:nvGraphicFramePr>
        <p:xfrm>
          <a:off x="2446569" y="3084322"/>
          <a:ext cx="762000" cy="32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5" imgW="495000" imgH="177480" progId="Equation.3">
                  <p:embed/>
                </p:oleObj>
              </mc:Choice>
              <mc:Fallback>
                <p:oleObj name="Equation" r:id="rId5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569" y="3084322"/>
                        <a:ext cx="762000" cy="32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2326150" y="3027564"/>
            <a:ext cx="283700" cy="28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4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49891"/>
              </p:ext>
            </p:extLst>
          </p:nvPr>
        </p:nvGraphicFramePr>
        <p:xfrm>
          <a:off x="1367069" y="2839847"/>
          <a:ext cx="177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7" imgW="88560" imgH="177480" progId="Equation.3">
                  <p:embed/>
                </p:oleObj>
              </mc:Choice>
              <mc:Fallback>
                <p:oleObj name="Equation" r:id="rId7" imgW="88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069" y="2839847"/>
                        <a:ext cx="177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475494"/>
              </p:ext>
            </p:extLst>
          </p:nvPr>
        </p:nvGraphicFramePr>
        <p:xfrm>
          <a:off x="1836969" y="2017522"/>
          <a:ext cx="1371600" cy="65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9" imgW="1155600" imgH="457200" progId="Equation.3">
                  <p:embed/>
                </p:oleObj>
              </mc:Choice>
              <mc:Fallback>
                <p:oleObj name="Equation" r:id="rId9" imgW="115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969" y="2017522"/>
                        <a:ext cx="1371600" cy="656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38498"/>
              </p:ext>
            </p:extLst>
          </p:nvPr>
        </p:nvGraphicFramePr>
        <p:xfrm>
          <a:off x="5103813" y="1384300"/>
          <a:ext cx="32512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11" imgW="1803400" imgH="1727200" progId="Equation.DSMT4">
                  <p:embed/>
                </p:oleObj>
              </mc:Choice>
              <mc:Fallback>
                <p:oleObj name="Equation" r:id="rId11" imgW="18034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1384300"/>
                        <a:ext cx="3251200" cy="3771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8569" y="3883643"/>
            <a:ext cx="2316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+mn-lt"/>
              </a:rPr>
              <a:t>“momentum compaction” factor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14927" y="4392440"/>
            <a:ext cx="839556" cy="3727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2240569"/>
            <a:ext cx="19812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28950" y="5415185"/>
            <a:ext cx="599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yes, we now have an ambiguous definition of </a:t>
            </a:r>
            <a:r>
              <a:rPr lang="en-US" sz="2000" dirty="0">
                <a:latin typeface="Symbol" charset="2"/>
                <a:cs typeface="Symbol" charset="2"/>
              </a:rPr>
              <a:t>a</a:t>
            </a:r>
            <a:r>
              <a:rPr lang="en-US" sz="2000" dirty="0"/>
              <a:t>, too! </a:t>
            </a:r>
          </a:p>
        </p:txBody>
      </p:sp>
    </p:spTree>
    <p:extLst>
      <p:ext uri="{BB962C8B-B14F-4D97-AF65-F5344CB8AC3E}">
        <p14:creationId xmlns:p14="http://schemas.microsoft.com/office/powerpoint/2010/main" val="350335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69" y="432615"/>
            <a:ext cx="7886700" cy="600164"/>
          </a:xfrm>
        </p:spPr>
        <p:txBody>
          <a:bodyPr/>
          <a:lstStyle/>
          <a:p>
            <a:r>
              <a:rPr lang="en-US" dirty="0"/>
              <a:t>Slip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404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112681"/>
              </p:ext>
            </p:extLst>
          </p:nvPr>
        </p:nvGraphicFramePr>
        <p:xfrm>
          <a:off x="600156" y="2098952"/>
          <a:ext cx="2535237" cy="434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" imgW="1587500" imgH="2247900" progId="Equation.DSMT4">
                  <p:embed/>
                </p:oleObj>
              </mc:Choice>
              <mc:Fallback>
                <p:oleObj name="Equation" r:id="rId3" imgW="1587500" imgH="224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56" y="2098952"/>
                        <a:ext cx="2535237" cy="4344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26333"/>
              </p:ext>
            </p:extLst>
          </p:nvPr>
        </p:nvGraphicFramePr>
        <p:xfrm>
          <a:off x="3814405" y="2163798"/>
          <a:ext cx="4572744" cy="235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5" imgW="2705100" imgH="1460500" progId="Equation.DSMT4">
                  <p:embed/>
                </p:oleObj>
              </mc:Choice>
              <mc:Fallback>
                <p:oleObj name="Equation" r:id="rId5" imgW="2705100" imgH="146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405" y="2163798"/>
                        <a:ext cx="4572744" cy="23517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0449" y="1068113"/>
            <a:ext cx="7886700" cy="10956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“slip factor” is defined as the fractional change in the orbital period divided by the fractional change in momentum</a:t>
            </a: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62472"/>
              </p:ext>
            </p:extLst>
          </p:nvPr>
        </p:nvGraphicFramePr>
        <p:xfrm>
          <a:off x="5205349" y="5000222"/>
          <a:ext cx="2572039" cy="110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7" imgW="1498600" imgH="533400" progId="Equation.DSMT4">
                  <p:embed/>
                </p:oleObj>
              </mc:Choice>
              <mc:Fallback>
                <p:oleObj name="Equation" r:id="rId7" imgW="14986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49" y="5000222"/>
                        <a:ext cx="2572039" cy="11095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62368" y="5078985"/>
            <a:ext cx="124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Transition gamma or “gamma-T”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5068" y="5583837"/>
            <a:ext cx="75596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5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 for Slip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541"/>
            <a:ext cx="7886700" cy="4375556"/>
          </a:xfrm>
        </p:spPr>
        <p:txBody>
          <a:bodyPr/>
          <a:lstStyle/>
          <a:p>
            <a:r>
              <a:rPr lang="en-US" dirty="0" err="1"/>
              <a:t>Linacs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Simple Cyclotrons: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Synchrotrons: more complicated</a:t>
            </a:r>
          </a:p>
          <a:p>
            <a:pPr lvl="1"/>
            <a:r>
              <a:rPr lang="en-US" dirty="0"/>
              <a:t>Negative below </a:t>
            </a:r>
            <a:r>
              <a:rPr lang="en-US" dirty="0" err="1">
                <a:latin typeface="Symbol" charset="2"/>
                <a:cs typeface="Symbol" charset="2"/>
              </a:rPr>
              <a:t>g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1"/>
            <a:r>
              <a:rPr lang="en-US" dirty="0"/>
              <a:t>Positive above </a:t>
            </a:r>
            <a:r>
              <a:rPr lang="en-US" dirty="0" err="1">
                <a:latin typeface="Symbol" charset="2"/>
                <a:cs typeface="Symbol" charset="2"/>
              </a:rPr>
              <a:t>g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06943"/>
              </p:ext>
            </p:extLst>
          </p:nvPr>
        </p:nvGraphicFramePr>
        <p:xfrm>
          <a:off x="2686050" y="1288541"/>
          <a:ext cx="3677186" cy="9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" imgW="2171700" imgH="457200" progId="Equation.DSMT4">
                  <p:embed/>
                </p:oleObj>
              </mc:Choice>
              <mc:Fallback>
                <p:oleObj name="Equation" r:id="rId3" imgW="2171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88541"/>
                        <a:ext cx="3677186" cy="9376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12188"/>
              </p:ext>
            </p:extLst>
          </p:nvPr>
        </p:nvGraphicFramePr>
        <p:xfrm>
          <a:off x="1319744" y="2687131"/>
          <a:ext cx="6566607" cy="114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5" imgW="3340100" imgH="482600" progId="Equation.DSMT4">
                  <p:embed/>
                </p:oleObj>
              </mc:Choice>
              <mc:Fallback>
                <p:oleObj name="Equation" r:id="rId5" imgW="3340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744" y="2687131"/>
                        <a:ext cx="6566607" cy="11460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58947"/>
              </p:ext>
            </p:extLst>
          </p:nvPr>
        </p:nvGraphicFramePr>
        <p:xfrm>
          <a:off x="5375275" y="4930794"/>
          <a:ext cx="14446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7" imgW="749300" imgH="482600" progId="Equation.DSMT4">
                  <p:embed/>
                </p:oleObj>
              </mc:Choice>
              <mc:Fallback>
                <p:oleObj name="Equation" r:id="rId7" imgW="749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4930794"/>
                        <a:ext cx="1444625" cy="1127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81934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68" y="407581"/>
            <a:ext cx="7886700" cy="600164"/>
          </a:xfrm>
        </p:spPr>
        <p:txBody>
          <a:bodyPr/>
          <a:lstStyle/>
          <a:p>
            <a:r>
              <a:rPr lang="en-US" dirty="0"/>
              <a:t>Transition </a:t>
            </a:r>
            <a:r>
              <a:rPr lang="en-US" dirty="0">
                <a:latin typeface="Symbol" charset="2"/>
                <a:cs typeface="Symbol" charset="2"/>
              </a:rPr>
              <a:t>g </a:t>
            </a:r>
            <a:r>
              <a:rPr lang="en-US" dirty="0">
                <a:latin typeface="+mn-lt"/>
                <a:cs typeface="Symbol" charset="2"/>
              </a:rPr>
              <a:t>for Synchrotrons (approx.)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041168"/>
            <a:ext cx="8251825" cy="4559196"/>
          </a:xfrm>
        </p:spPr>
        <p:txBody>
          <a:bodyPr/>
          <a:lstStyle/>
          <a:p>
            <a:r>
              <a:rPr lang="en-US" sz="2400" dirty="0"/>
              <a:t>For a simple FODO CELL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3200" dirty="0"/>
          </a:p>
          <a:p>
            <a:r>
              <a:rPr lang="en-US" sz="2400" dirty="0"/>
              <a:t>If we assume they vary ~linearly between maxima, then for small 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Also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30266"/>
              </p:ext>
            </p:extLst>
          </p:nvPr>
        </p:nvGraphicFramePr>
        <p:xfrm>
          <a:off x="1500924" y="1518754"/>
          <a:ext cx="6327195" cy="1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3" imgW="3403440" imgH="799920" progId="Equation.3">
                  <p:embed/>
                </p:oleObj>
              </mc:Choice>
              <mc:Fallback>
                <p:oleObj name="Equation" r:id="rId3" imgW="340344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924" y="1518754"/>
                        <a:ext cx="6327195" cy="1487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27139"/>
              </p:ext>
            </p:extLst>
          </p:nvPr>
        </p:nvGraphicFramePr>
        <p:xfrm>
          <a:off x="2088387" y="3792502"/>
          <a:ext cx="5134938" cy="98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5" imgW="2374900" imgH="457200" progId="Equation.DSMT4">
                  <p:embed/>
                </p:oleObj>
              </mc:Choice>
              <mc:Fallback>
                <p:oleObj name="Equation" r:id="rId5" imgW="2374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387" y="3792502"/>
                        <a:ext cx="5134938" cy="9885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8577"/>
              </p:ext>
            </p:extLst>
          </p:nvPr>
        </p:nvGraphicFramePr>
        <p:xfrm>
          <a:off x="2327131" y="5109672"/>
          <a:ext cx="4130820" cy="10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7" imgW="1905000" imgH="508000" progId="Equation.DSMT4">
                  <p:embed/>
                </p:oleObj>
              </mc:Choice>
              <mc:Fallback>
                <p:oleObj name="Equation" r:id="rId7" imgW="1905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131" y="5109672"/>
                        <a:ext cx="4130820" cy="1099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44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59" y="424292"/>
            <a:ext cx="7886700" cy="600164"/>
          </a:xfrm>
        </p:spPr>
        <p:txBody>
          <a:bodyPr/>
          <a:lstStyle/>
          <a:p>
            <a:r>
              <a:rPr lang="en-US" dirty="0">
                <a:latin typeface="+mn-lt"/>
              </a:rPr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58" y="1141437"/>
            <a:ext cx="8251825" cy="5037276"/>
          </a:xfrm>
        </p:spPr>
        <p:txBody>
          <a:bodyPr/>
          <a:lstStyle/>
          <a:p>
            <a:r>
              <a:rPr lang="en-US" sz="2400" dirty="0"/>
              <a:t>We just showed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approximation generally works better than it should </a:t>
            </a:r>
          </a:p>
          <a:p>
            <a:pPr lvl="1"/>
            <a:r>
              <a:rPr lang="en-US" sz="2000" dirty="0"/>
              <a:t>FNAL Booster:  </a:t>
            </a:r>
            <a:r>
              <a:rPr lang="en-US" sz="2000" dirty="0">
                <a:latin typeface="Symbol" charset="2"/>
                <a:cs typeface="Symbol" charset="2"/>
              </a:rPr>
              <a:t>n</a:t>
            </a:r>
            <a:r>
              <a:rPr lang="en-US" sz="2000" dirty="0"/>
              <a:t>=6.8, </a:t>
            </a:r>
            <a:r>
              <a:rPr lang="en-US" sz="2000" dirty="0" err="1">
                <a:latin typeface="Symbol" charset="2"/>
                <a:cs typeface="Symbol" charset="2"/>
              </a:rPr>
              <a:t>g</a:t>
            </a:r>
            <a:r>
              <a:rPr lang="en-US" sz="2000" baseline="-25000" dirty="0" err="1"/>
              <a:t>T</a:t>
            </a:r>
            <a:r>
              <a:rPr lang="en-US" sz="2000" dirty="0"/>
              <a:t>=5.5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17380"/>
              </p:ext>
            </p:extLst>
          </p:nvPr>
        </p:nvGraphicFramePr>
        <p:xfrm>
          <a:off x="2652632" y="3267453"/>
          <a:ext cx="2957513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3" imgW="1651000" imgH="965200" progId="Equation.DSMT4">
                  <p:embed/>
                </p:oleObj>
              </mc:Choice>
              <mc:Fallback>
                <p:oleObj name="Equation" r:id="rId3" imgW="16510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632" y="3267453"/>
                        <a:ext cx="2957513" cy="172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9037"/>
              </p:ext>
            </p:extLst>
          </p:nvPr>
        </p:nvGraphicFramePr>
        <p:xfrm>
          <a:off x="3379670" y="968274"/>
          <a:ext cx="1305931" cy="1960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5" imgW="711200" imgH="1066800" progId="Equation.DSMT4">
                  <p:embed/>
                </p:oleObj>
              </mc:Choice>
              <mc:Fallback>
                <p:oleObj name="Equation" r:id="rId5" imgW="7112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670" y="968274"/>
                        <a:ext cx="1305931" cy="19607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5069739" y="1504624"/>
            <a:ext cx="923600" cy="5916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88170"/>
              </p:ext>
            </p:extLst>
          </p:nvPr>
        </p:nvGraphicFramePr>
        <p:xfrm>
          <a:off x="6274695" y="1230450"/>
          <a:ext cx="1328575" cy="10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7" imgW="571500" imgH="431800" progId="Equation.DSMT4">
                  <p:embed/>
                </p:oleObj>
              </mc:Choice>
              <mc:Fallback>
                <p:oleObj name="Equation" r:id="rId7" imgW="571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695" y="1230450"/>
                        <a:ext cx="1328575" cy="100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636589" y="4058271"/>
            <a:ext cx="1648831" cy="93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08" y="424292"/>
            <a:ext cx="7886700" cy="600164"/>
          </a:xfrm>
        </p:spPr>
        <p:txBody>
          <a:bodyPr/>
          <a:lstStyle/>
          <a:p>
            <a:r>
              <a:rPr lang="en-US" dirty="0"/>
              <a:t>Digression: </a:t>
            </a:r>
            <a:r>
              <a:rPr lang="en-US" dirty="0" err="1"/>
              <a:t>Quadrupole</a:t>
            </a:r>
            <a:r>
              <a:rPr lang="en-US" dirty="0"/>
              <a:t> Perturbation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59" y="1007744"/>
            <a:ext cx="8251825" cy="6044527"/>
          </a:xfrm>
        </p:spPr>
        <p:txBody>
          <a:bodyPr>
            <a:normAutofit/>
          </a:bodyPr>
          <a:lstStyle/>
          <a:p>
            <a:r>
              <a:rPr lang="en-US" sz="2000" dirty="0"/>
              <a:t>We can express the matrix for a complete revolution at a point as</a:t>
            </a:r>
          </a:p>
          <a:p>
            <a:endParaRPr lang="en-US" sz="2000" dirty="0"/>
          </a:p>
          <a:p>
            <a:pPr>
              <a:buNone/>
            </a:pPr>
            <a:endParaRPr lang="en-US" dirty="0"/>
          </a:p>
          <a:p>
            <a:r>
              <a:rPr lang="en-US" sz="2000" dirty="0"/>
              <a:t>If we add focusing quad at this point, we have</a:t>
            </a:r>
          </a:p>
          <a:p>
            <a:endParaRPr lang="en-US" sz="2000" dirty="0"/>
          </a:p>
          <a:p>
            <a:endParaRPr lang="en-US" sz="1800" dirty="0"/>
          </a:p>
          <a:p>
            <a:endParaRPr lang="en-US" sz="1000" dirty="0"/>
          </a:p>
          <a:p>
            <a:endParaRPr lang="en-US" sz="2000" dirty="0"/>
          </a:p>
          <a:p>
            <a:endParaRPr lang="en-US" sz="500" dirty="0"/>
          </a:p>
          <a:p>
            <a:endParaRPr lang="en-US" sz="2800" dirty="0"/>
          </a:p>
          <a:p>
            <a:r>
              <a:rPr lang="en-US" sz="2000" dirty="0"/>
              <a:t>We calculate the trace to find the new tune</a:t>
            </a:r>
          </a:p>
          <a:p>
            <a:endParaRPr lang="en-US" sz="2800" dirty="0"/>
          </a:p>
          <a:p>
            <a:endParaRPr lang="en-US" sz="1200" dirty="0"/>
          </a:p>
          <a:p>
            <a:r>
              <a:rPr lang="en-US" sz="2000" dirty="0"/>
              <a:t>For small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424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01585"/>
              </p:ext>
            </p:extLst>
          </p:nvPr>
        </p:nvGraphicFramePr>
        <p:xfrm>
          <a:off x="1472830" y="1428205"/>
          <a:ext cx="5240143" cy="67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3" imgW="3530520" imgH="457200" progId="Equation.3">
                  <p:embed/>
                </p:oleObj>
              </mc:Choice>
              <mc:Fallback>
                <p:oleObj name="Equation" r:id="rId3" imgW="3530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830" y="1428205"/>
                        <a:ext cx="5240143" cy="6794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06667"/>
              </p:ext>
            </p:extLst>
          </p:nvPr>
        </p:nvGraphicFramePr>
        <p:xfrm>
          <a:off x="1277427" y="2501142"/>
          <a:ext cx="6045563" cy="187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5" imgW="4660560" imgH="1447560" progId="Equation.3">
                  <p:embed/>
                </p:oleObj>
              </mc:Choice>
              <mc:Fallback>
                <p:oleObj name="Equation" r:id="rId5" imgW="466056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427" y="2501142"/>
                        <a:ext cx="6045563" cy="18784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230459"/>
              </p:ext>
            </p:extLst>
          </p:nvPr>
        </p:nvGraphicFramePr>
        <p:xfrm>
          <a:off x="1944366" y="4784335"/>
          <a:ext cx="46450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7" imgW="3022600" imgH="419100" progId="Equation.DSMT4">
                  <p:embed/>
                </p:oleObj>
              </mc:Choice>
              <mc:Fallback>
                <p:oleObj name="Equation" r:id="rId7" imgW="3022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366" y="4784335"/>
                        <a:ext cx="464502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26640"/>
              </p:ext>
            </p:extLst>
          </p:nvPr>
        </p:nvGraphicFramePr>
        <p:xfrm>
          <a:off x="2763791" y="5410560"/>
          <a:ext cx="6213119" cy="117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9" imgW="4559040" imgH="863280" progId="Equation.DSMT4">
                  <p:embed/>
                </p:oleObj>
              </mc:Choice>
              <mc:Fallback>
                <p:oleObj name="Equation" r:id="rId9" imgW="45590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791" y="5410560"/>
                        <a:ext cx="6213119" cy="11775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893197" y="5865752"/>
            <a:ext cx="2005080" cy="7687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13" y="490122"/>
            <a:ext cx="7886700" cy="600164"/>
          </a:xfrm>
        </p:spPr>
        <p:txBody>
          <a:bodyPr/>
          <a:lstStyle/>
          <a:p>
            <a:r>
              <a:rPr lang="en-US" dirty="0"/>
              <a:t>Total Tune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084996"/>
            <a:ext cx="8251825" cy="2611484"/>
          </a:xfrm>
        </p:spPr>
        <p:txBody>
          <a:bodyPr>
            <a:noAutofit/>
          </a:bodyPr>
          <a:lstStyle/>
          <a:p>
            <a:r>
              <a:rPr lang="en-US" dirty="0"/>
              <a:t>The focal length associated with a local anomalous gradient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 total tune shift 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719621"/>
              </p:ext>
            </p:extLst>
          </p:nvPr>
        </p:nvGraphicFramePr>
        <p:xfrm>
          <a:off x="2893150" y="2137834"/>
          <a:ext cx="2233164" cy="98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1041120" imgH="457200" progId="Equation.3">
                  <p:embed/>
                </p:oleObj>
              </mc:Choice>
              <mc:Fallback>
                <p:oleObj name="Equation" r:id="rId3" imgW="1041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150" y="2137834"/>
                        <a:ext cx="2233164" cy="9804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72003"/>
              </p:ext>
            </p:extLst>
          </p:nvPr>
        </p:nvGraphicFramePr>
        <p:xfrm>
          <a:off x="2543015" y="4410599"/>
          <a:ext cx="3267676" cy="91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5" imgW="1498320" imgH="419040" progId="Equation.DSMT4">
                  <p:embed/>
                </p:oleObj>
              </mc:Choice>
              <mc:Fallback>
                <p:oleObj name="Equation" r:id="rId5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015" y="4410599"/>
                        <a:ext cx="3267676" cy="915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72424" y="4294867"/>
            <a:ext cx="3709398" cy="11865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12" y="334230"/>
            <a:ext cx="8262937" cy="441325"/>
          </a:xfrm>
        </p:spPr>
        <p:txBody>
          <a:bodyPr>
            <a:normAutofit fontScale="90000"/>
          </a:bodyPr>
          <a:lstStyle/>
          <a:p>
            <a:r>
              <a:rPr lang="en-US" dirty="0"/>
              <a:t>Off-Momentum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94" y="766180"/>
            <a:ext cx="8251825" cy="5918438"/>
          </a:xfrm>
        </p:spPr>
        <p:txBody>
          <a:bodyPr>
            <a:normAutofit/>
          </a:bodyPr>
          <a:lstStyle/>
          <a:p>
            <a:r>
              <a:rPr lang="en-US" sz="2000" dirty="0"/>
              <a:t>Our previous discussion implicitly assumed that all particles were at the same momentum</a:t>
            </a:r>
          </a:p>
          <a:p>
            <a:pPr lvl="1"/>
            <a:r>
              <a:rPr lang="en-US" sz="1600" dirty="0"/>
              <a:t>Each quad has a constant focal length</a:t>
            </a:r>
          </a:p>
          <a:p>
            <a:pPr lvl="1"/>
            <a:r>
              <a:rPr lang="en-US" sz="1600" dirty="0"/>
              <a:t>There is a single nominal trajectory</a:t>
            </a:r>
            <a:r>
              <a:rPr lang="en-US" dirty="0"/>
              <a:t> </a:t>
            </a:r>
          </a:p>
          <a:p>
            <a:r>
              <a:rPr lang="en-US" sz="2000" dirty="0"/>
              <a:t>In practice, this is never true. Particles will have a distribution about the nominal momentum</a:t>
            </a:r>
          </a:p>
          <a:p>
            <a:r>
              <a:rPr lang="en-US" sz="2000" dirty="0"/>
              <a:t>We will characterize the behavior of off-momentum particles in the following ways</a:t>
            </a:r>
          </a:p>
          <a:p>
            <a:pPr lvl="1"/>
            <a:r>
              <a:rPr lang="en-US" sz="1600" dirty="0"/>
              <a:t>“Dispersion” (</a:t>
            </a:r>
            <a:r>
              <a:rPr lang="en-US" sz="1600" i="1" dirty="0"/>
              <a:t>D)</a:t>
            </a:r>
            <a:r>
              <a:rPr lang="en-US" sz="1600" dirty="0"/>
              <a:t>: the dependence of position on deviations from the nominal momentum</a:t>
            </a:r>
          </a:p>
          <a:p>
            <a:pPr lvl="1"/>
            <a:endParaRPr lang="en-US" sz="1600" dirty="0"/>
          </a:p>
          <a:p>
            <a:pPr lvl="1">
              <a:buNone/>
            </a:pPr>
            <a:r>
              <a:rPr lang="en-US" sz="1600" i="1" dirty="0"/>
              <a:t>D</a:t>
            </a:r>
            <a:r>
              <a:rPr lang="en-US" sz="1600" dirty="0"/>
              <a:t> has units of length</a:t>
            </a:r>
          </a:p>
          <a:p>
            <a:pPr lvl="1"/>
            <a:r>
              <a:rPr lang="en-US" sz="1600" dirty="0"/>
              <a:t>“Chromaticity” (</a:t>
            </a:r>
            <a:r>
              <a:rPr lang="en-US" sz="1600" dirty="0" err="1"/>
              <a:t>η</a:t>
            </a:r>
            <a:r>
              <a:rPr lang="en-US" sz="1600" dirty="0">
                <a:sym typeface="Symbol"/>
              </a:rPr>
              <a:t>)</a:t>
            </a:r>
            <a:r>
              <a:rPr lang="en-US" sz="1600" dirty="0"/>
              <a:t> : the change in the tune caused by the different focal lengths for off-momentum particles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Path length changes (momentum compaction)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487366"/>
              </p:ext>
            </p:extLst>
          </p:nvPr>
        </p:nvGraphicFramePr>
        <p:xfrm>
          <a:off x="3224507" y="3864969"/>
          <a:ext cx="1651577" cy="64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" imgW="1104840" imgH="431640" progId="Equation.3">
                  <p:embed/>
                </p:oleObj>
              </mc:Choice>
              <mc:Fallback>
                <p:oleObj name="Equation" r:id="rId3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507" y="3864969"/>
                        <a:ext cx="1651577" cy="645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51305"/>
              </p:ext>
            </p:extLst>
          </p:nvPr>
        </p:nvGraphicFramePr>
        <p:xfrm>
          <a:off x="3344729" y="4877501"/>
          <a:ext cx="38147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5" imgW="2552400" imgH="482400" progId="Equation.3">
                  <p:embed/>
                </p:oleObj>
              </mc:Choice>
              <mc:Fallback>
                <p:oleObj name="Equation" r:id="rId5" imgW="255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729" y="4877501"/>
                        <a:ext cx="3814762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58772"/>
              </p:ext>
            </p:extLst>
          </p:nvPr>
        </p:nvGraphicFramePr>
        <p:xfrm>
          <a:off x="4499809" y="3615508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809" y="3615508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73656"/>
              </p:ext>
            </p:extLst>
          </p:nvPr>
        </p:nvGraphicFramePr>
        <p:xfrm>
          <a:off x="3791505" y="6021182"/>
          <a:ext cx="10826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9" imgW="723600" imgH="419040" progId="Equation.DSMT4">
                  <p:embed/>
                </p:oleObj>
              </mc:Choice>
              <mc:Fallback>
                <p:oleObj name="Equation" r:id="rId9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505" y="6021182"/>
                        <a:ext cx="10826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12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18" y="474427"/>
            <a:ext cx="7886700" cy="600164"/>
          </a:xfrm>
        </p:spPr>
        <p:txBody>
          <a:bodyPr/>
          <a:lstStyle/>
          <a:p>
            <a:r>
              <a:rPr lang="en-US" dirty="0"/>
              <a:t>Chromaticity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67" y="1124725"/>
            <a:ext cx="8251825" cy="4703852"/>
          </a:xfrm>
        </p:spPr>
        <p:txBody>
          <a:bodyPr/>
          <a:lstStyle/>
          <a:p>
            <a:r>
              <a:rPr lang="en-US" sz="2000" dirty="0"/>
              <a:t>In general, momentum changes will lead to a tune shift by changing the effective focal lengths of the magnets</a:t>
            </a:r>
          </a:p>
          <a:p>
            <a:r>
              <a:rPr lang="en-US" sz="2000" dirty="0"/>
              <a:t>We already showed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Where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71549"/>
              </p:ext>
            </p:extLst>
          </p:nvPr>
        </p:nvGraphicFramePr>
        <p:xfrm>
          <a:off x="3393240" y="1898493"/>
          <a:ext cx="4573724" cy="221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3" imgW="2095500" imgH="1016000" progId="Equation.DSMT4">
                  <p:embed/>
                </p:oleObj>
              </mc:Choice>
              <mc:Fallback>
                <p:oleObj name="Equation" r:id="rId3" imgW="2095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240" y="1898493"/>
                        <a:ext cx="4573724" cy="2215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02312"/>
              </p:ext>
            </p:extLst>
          </p:nvPr>
        </p:nvGraphicFramePr>
        <p:xfrm>
          <a:off x="2116891" y="4437927"/>
          <a:ext cx="264953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5" imgW="990600" imgH="520700" progId="Equation.DSMT4">
                  <p:embed/>
                </p:oleObj>
              </mc:Choice>
              <mc:Fallback>
                <p:oleObj name="Equation" r:id="rId5" imgW="990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891" y="4437927"/>
                        <a:ext cx="2649538" cy="1390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17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91" y="407580"/>
            <a:ext cx="7886700" cy="600164"/>
          </a:xfrm>
        </p:spPr>
        <p:txBody>
          <a:bodyPr/>
          <a:lstStyle/>
          <a:p>
            <a:r>
              <a:rPr lang="en-US" dirty="0"/>
              <a:t>Chromaticity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49" y="974322"/>
            <a:ext cx="8251825" cy="5490733"/>
          </a:xfrm>
        </p:spPr>
        <p:txBody>
          <a:bodyPr/>
          <a:lstStyle/>
          <a:p>
            <a:r>
              <a:rPr lang="en-US" sz="2400" dirty="0"/>
              <a:t>Recalling that in our general equation of motion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see that the effective focal length for a region is</a:t>
            </a:r>
          </a:p>
          <a:p>
            <a:endParaRPr lang="en-US" sz="2400" dirty="0"/>
          </a:p>
          <a:p>
            <a:endParaRPr lang="en-US" sz="6600" dirty="0"/>
          </a:p>
          <a:p>
            <a:r>
              <a:rPr lang="en-US" sz="2400" dirty="0"/>
              <a:t>And we can write our general expression for the chromaticity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406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15511"/>
              </p:ext>
            </p:extLst>
          </p:nvPr>
        </p:nvGraphicFramePr>
        <p:xfrm>
          <a:off x="869134" y="2890361"/>
          <a:ext cx="6704312" cy="124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3" imgW="3136900" imgH="584200" progId="Equation.DSMT4">
                  <p:embed/>
                </p:oleObj>
              </mc:Choice>
              <mc:Fallback>
                <p:oleObj name="Equation" r:id="rId3" imgW="31369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34" y="2890361"/>
                        <a:ext cx="6704312" cy="12466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43234"/>
              </p:ext>
            </p:extLst>
          </p:nvPr>
        </p:nvGraphicFramePr>
        <p:xfrm>
          <a:off x="1657270" y="5185394"/>
          <a:ext cx="52800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5" imgW="2590800" imgH="482600" progId="Equation.DSMT4">
                  <p:embed/>
                </p:oleObj>
              </mc:Choice>
              <mc:Fallback>
                <p:oleObj name="Equation" r:id="rId5" imgW="2590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270" y="5185394"/>
                        <a:ext cx="5280025" cy="985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89115"/>
              </p:ext>
            </p:extLst>
          </p:nvPr>
        </p:nvGraphicFramePr>
        <p:xfrm>
          <a:off x="2415788" y="1421317"/>
          <a:ext cx="4292785" cy="88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7" imgW="2222280" imgH="457200" progId="Equation.DSMT4">
                  <p:embed/>
                </p:oleObj>
              </mc:Choice>
              <mc:Fallback>
                <p:oleObj name="Equation" r:id="rId7" imgW="2222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788" y="1421317"/>
                        <a:ext cx="4292785" cy="883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79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004"/>
            <a:ext cx="8708368" cy="600164"/>
          </a:xfrm>
        </p:spPr>
        <p:txBody>
          <a:bodyPr/>
          <a:lstStyle/>
          <a:p>
            <a:r>
              <a:rPr lang="en-US" dirty="0"/>
              <a:t>Chromaticity in Terms of Lattice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3038"/>
            <a:ext cx="8251825" cy="537890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long</a:t>
            </a:r>
            <a:r>
              <a:rPr lang="en-US" sz="2000" dirty="0"/>
              <a:t> time ago, we derived the following constraint  when solving our Hill’s equation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5400" dirty="0"/>
          </a:p>
          <a:p>
            <a:r>
              <a:rPr lang="en-US" sz="2000" dirty="0"/>
              <a:t>(We’re going to use that in a few </a:t>
            </a:r>
            <a:br>
              <a:rPr lang="en-US" sz="2000" dirty="0"/>
            </a:br>
            <a:r>
              <a:rPr lang="en-US" sz="2000" dirty="0"/>
              <a:t>lectures), but for now, divide by β to get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000" dirty="0"/>
              <a:t>So our general expression for </a:t>
            </a:r>
            <a:br>
              <a:rPr lang="en-US" sz="2000" dirty="0"/>
            </a:br>
            <a:r>
              <a:rPr lang="en-US" sz="2000" dirty="0"/>
              <a:t>chromaticity becomes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7742"/>
              </p:ext>
            </p:extLst>
          </p:nvPr>
        </p:nvGraphicFramePr>
        <p:xfrm>
          <a:off x="1071563" y="1696306"/>
          <a:ext cx="6087138" cy="299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3" imgW="3505200" imgH="1727200" progId="Equation.DSMT4">
                  <p:embed/>
                </p:oleObj>
              </mc:Choice>
              <mc:Fallback>
                <p:oleObj name="Equation" r:id="rId3" imgW="35052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96306"/>
                        <a:ext cx="6087138" cy="2997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04123"/>
              </p:ext>
            </p:extLst>
          </p:nvPr>
        </p:nvGraphicFramePr>
        <p:xfrm>
          <a:off x="5704156" y="4693951"/>
          <a:ext cx="25257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5" imgW="1524000" imgH="469900" progId="Equation.DSMT4">
                  <p:embed/>
                </p:oleObj>
              </mc:Choice>
              <mc:Fallback>
                <p:oleObj name="Equation" r:id="rId5" imgW="1524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156" y="4693951"/>
                        <a:ext cx="2525712" cy="779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6058127" y="2121921"/>
            <a:ext cx="1535940" cy="2444852"/>
          </a:xfrm>
          <a:custGeom>
            <a:avLst/>
            <a:gdLst>
              <a:gd name="connsiteX0" fmla="*/ 464024 w 1355678"/>
              <a:gd name="connsiteY0" fmla="*/ 0 h 1815152"/>
              <a:gd name="connsiteX1" fmla="*/ 1119117 w 1355678"/>
              <a:gd name="connsiteY1" fmla="*/ 272955 h 1815152"/>
              <a:gd name="connsiteX2" fmla="*/ 1337481 w 1355678"/>
              <a:gd name="connsiteY2" fmla="*/ 914400 h 1815152"/>
              <a:gd name="connsiteX3" fmla="*/ 1228299 w 1355678"/>
              <a:gd name="connsiteY3" fmla="*/ 1433015 h 1815152"/>
              <a:gd name="connsiteX4" fmla="*/ 696036 w 1355678"/>
              <a:gd name="connsiteY4" fmla="*/ 1774209 h 1815152"/>
              <a:gd name="connsiteX5" fmla="*/ 0 w 1355678"/>
              <a:gd name="connsiteY5" fmla="*/ 1678674 h 1815152"/>
              <a:gd name="connsiteX0" fmla="*/ 966949 w 1846311"/>
              <a:gd name="connsiteY0" fmla="*/ 0 h 1903359"/>
              <a:gd name="connsiteX1" fmla="*/ 1622042 w 1846311"/>
              <a:gd name="connsiteY1" fmla="*/ 272955 h 1903359"/>
              <a:gd name="connsiteX2" fmla="*/ 1840406 w 1846311"/>
              <a:gd name="connsiteY2" fmla="*/ 914400 h 1903359"/>
              <a:gd name="connsiteX3" fmla="*/ 1731224 w 1846311"/>
              <a:gd name="connsiteY3" fmla="*/ 1433015 h 1903359"/>
              <a:gd name="connsiteX4" fmla="*/ 1198961 w 1846311"/>
              <a:gd name="connsiteY4" fmla="*/ 1774209 h 1903359"/>
              <a:gd name="connsiteX5" fmla="*/ 0 w 1846311"/>
              <a:gd name="connsiteY5" fmla="*/ 1903359 h 1903359"/>
              <a:gd name="connsiteX0" fmla="*/ 966949 w 1845756"/>
              <a:gd name="connsiteY0" fmla="*/ 0 h 1903359"/>
              <a:gd name="connsiteX1" fmla="*/ 1622042 w 1845756"/>
              <a:gd name="connsiteY1" fmla="*/ 272955 h 1903359"/>
              <a:gd name="connsiteX2" fmla="*/ 1840406 w 1845756"/>
              <a:gd name="connsiteY2" fmla="*/ 914400 h 1903359"/>
              <a:gd name="connsiteX3" fmla="*/ 1731224 w 1845756"/>
              <a:gd name="connsiteY3" fmla="*/ 1433015 h 1903359"/>
              <a:gd name="connsiteX4" fmla="*/ 1233645 w 1845756"/>
              <a:gd name="connsiteY4" fmla="*/ 1841615 h 1903359"/>
              <a:gd name="connsiteX5" fmla="*/ 0 w 1845756"/>
              <a:gd name="connsiteY5" fmla="*/ 1903359 h 190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756" h="1903359">
                <a:moveTo>
                  <a:pt x="966949" y="0"/>
                </a:moveTo>
                <a:cubicBezTo>
                  <a:pt x="1221707" y="60277"/>
                  <a:pt x="1476466" y="120555"/>
                  <a:pt x="1622042" y="272955"/>
                </a:cubicBezTo>
                <a:cubicBezTo>
                  <a:pt x="1767618" y="425355"/>
                  <a:pt x="1822209" y="721057"/>
                  <a:pt x="1840406" y="914400"/>
                </a:cubicBezTo>
                <a:cubicBezTo>
                  <a:pt x="1858603" y="1107743"/>
                  <a:pt x="1832351" y="1278479"/>
                  <a:pt x="1731224" y="1433015"/>
                </a:cubicBezTo>
                <a:cubicBezTo>
                  <a:pt x="1630097" y="1587551"/>
                  <a:pt x="1438362" y="1800672"/>
                  <a:pt x="1233645" y="1841615"/>
                </a:cubicBezTo>
                <a:cubicBezTo>
                  <a:pt x="1028928" y="1882558"/>
                  <a:pt x="0" y="1903359"/>
                  <a:pt x="0" y="190335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3199" y="3344347"/>
            <a:ext cx="129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Multiply by β</a:t>
            </a:r>
            <a:r>
              <a:rPr lang="en-US" sz="1800" baseline="30000" dirty="0">
                <a:solidFill>
                  <a:srgbClr val="C00000"/>
                </a:solidFill>
                <a:latin typeface="+mn-lt"/>
              </a:rPr>
              <a:t>3/2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46750" y="4358797"/>
            <a:ext cx="2197289" cy="33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37560"/>
              </p:ext>
            </p:extLst>
          </p:nvPr>
        </p:nvGraphicFramePr>
        <p:xfrm>
          <a:off x="5704156" y="5614979"/>
          <a:ext cx="2627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156" y="5614979"/>
                        <a:ext cx="2627312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830181"/>
              </p:ext>
            </p:extLst>
          </p:nvPr>
        </p:nvGraphicFramePr>
        <p:xfrm>
          <a:off x="282566" y="2574425"/>
          <a:ext cx="1290440" cy="1226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9" imgW="952500" imgH="901700" progId="Equation.DSMT4">
                  <p:embed/>
                </p:oleObj>
              </mc:Choice>
              <mc:Fallback>
                <p:oleObj name="Equation" r:id="rId9" imgW="9525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66" y="2574425"/>
                        <a:ext cx="1290440" cy="12268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14349" y="2574424"/>
            <a:ext cx="1358657" cy="122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77" y="341130"/>
            <a:ext cx="7886700" cy="600164"/>
          </a:xfrm>
        </p:spPr>
        <p:txBody>
          <a:bodyPr/>
          <a:lstStyle/>
          <a:p>
            <a:r>
              <a:rPr lang="en-US" dirty="0"/>
              <a:t>Chromaticity and Sextupoles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31" y="924187"/>
            <a:ext cx="8251825" cy="6261458"/>
          </a:xfrm>
        </p:spPr>
        <p:txBody>
          <a:bodyPr/>
          <a:lstStyle/>
          <a:p>
            <a:r>
              <a:rPr lang="en-US" sz="1800" dirty="0"/>
              <a:t>we can write the field of a sextupole magnet as</a:t>
            </a:r>
          </a:p>
          <a:p>
            <a:pPr>
              <a:buNone/>
            </a:pPr>
            <a:endParaRPr lang="en-US" sz="1800" dirty="0"/>
          </a:p>
          <a:p>
            <a:endParaRPr lang="en-US" sz="1050" dirty="0"/>
          </a:p>
          <a:p>
            <a:r>
              <a:rPr lang="en-US" sz="1800" dirty="0"/>
              <a:t>If we put a sextupole in a dispersive region</a:t>
            </a:r>
            <a:br>
              <a:rPr lang="en-US" sz="1800" dirty="0"/>
            </a:br>
            <a:r>
              <a:rPr lang="en-US" sz="1800" dirty="0"/>
              <a:t>then off momentum particles will see a </a:t>
            </a:r>
            <a:br>
              <a:rPr lang="en-US" sz="1800" dirty="0"/>
            </a:br>
            <a:r>
              <a:rPr lang="en-US" sz="1800" dirty="0"/>
              <a:t>gradient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which is effectively like a position</a:t>
            </a:r>
            <a:br>
              <a:rPr lang="en-US" sz="1800" dirty="0"/>
            </a:br>
            <a:r>
              <a:rPr lang="en-US" sz="1800" dirty="0"/>
              <a:t>dependent quadrupole, with a focal</a:t>
            </a:r>
            <a:br>
              <a:rPr lang="en-US" sz="1800" dirty="0"/>
            </a:br>
            <a:r>
              <a:rPr lang="en-US" sz="1800" dirty="0"/>
              <a:t>length given by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So we write down the tune-shift as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Note, this is only valid when the motion </a:t>
            </a:r>
            <a:br>
              <a:rPr lang="en-US" sz="1800" dirty="0"/>
            </a:br>
            <a:r>
              <a:rPr lang="en-US" sz="1800" dirty="0"/>
              <a:t>due to momentum is large compared</a:t>
            </a:r>
            <a:br>
              <a:rPr lang="en-US" sz="1800" dirty="0"/>
            </a:br>
            <a:r>
              <a:rPr lang="en-US" sz="1800" dirty="0"/>
              <a:t> to the particle spread.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08130"/>
              </p:ext>
            </p:extLst>
          </p:nvPr>
        </p:nvGraphicFramePr>
        <p:xfrm>
          <a:off x="2431055" y="1241274"/>
          <a:ext cx="3873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6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055" y="1241274"/>
                        <a:ext cx="38735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717055" y="1850874"/>
            <a:ext cx="4147740" cy="2346810"/>
            <a:chOff x="507754" y="3489978"/>
            <a:chExt cx="4147740" cy="234681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1813524" y="4526914"/>
              <a:ext cx="2073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36714" y="4795748"/>
              <a:ext cx="2073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120765" y="3643598"/>
              <a:ext cx="1459390" cy="1178777"/>
            </a:xfrm>
            <a:custGeom>
              <a:avLst/>
              <a:gdLst>
                <a:gd name="connsiteX0" fmla="*/ 0 w 1228725"/>
                <a:gd name="connsiteY0" fmla="*/ 0 h 871537"/>
                <a:gd name="connsiteX1" fmla="*/ 628650 w 1228725"/>
                <a:gd name="connsiteY1" fmla="*/ 866775 h 871537"/>
                <a:gd name="connsiteX2" fmla="*/ 1228725 w 1228725"/>
                <a:gd name="connsiteY2" fmla="*/ 28575 h 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871537">
                  <a:moveTo>
                    <a:pt x="0" y="0"/>
                  </a:moveTo>
                  <a:cubicBezTo>
                    <a:pt x="211931" y="431006"/>
                    <a:pt x="423863" y="862013"/>
                    <a:pt x="628650" y="866775"/>
                  </a:cubicBezTo>
                  <a:cubicBezTo>
                    <a:pt x="833437" y="871537"/>
                    <a:pt x="1031081" y="450056"/>
                    <a:pt x="1228725" y="2857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695369" y="4834153"/>
            <a:ext cx="209482" cy="230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7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369" y="4834153"/>
                          <a:ext cx="209482" cy="230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2850459" y="3489978"/>
            <a:ext cx="31115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8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59" y="3489978"/>
                          <a:ext cx="31115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2735244" y="4718938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7879471">
              <a:off x="3080889" y="4450103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754" y="5102988"/>
              <a:ext cx="1997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Nominal momentum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428004" y="4910963"/>
              <a:ext cx="230430" cy="192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95369" y="4142863"/>
              <a:ext cx="96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p=p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0</a:t>
              </a:r>
              <a:r>
                <a:rPr lang="en-US" sz="1400" dirty="0">
                  <a:solidFill>
                    <a:srgbClr val="FF0000"/>
                  </a:solidFill>
                </a:rPr>
                <a:t>+</a:t>
              </a:r>
              <a:r>
                <a:rPr lang="en-US" sz="1400" dirty="0">
                  <a:solidFill>
                    <a:srgbClr val="FF0000"/>
                  </a:solidFill>
                  <a:latin typeface="Symbol" pitchFamily="18" charset="2"/>
                </a:rPr>
                <a:t>D</a:t>
              </a:r>
              <a:r>
                <a:rPr lang="en-US" sz="1400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 flipV="1">
              <a:off x="3349725" y="4334888"/>
              <a:ext cx="345645" cy="192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80889" y="5102988"/>
              <a:ext cx="230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50459" y="5102988"/>
              <a:ext cx="34564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2845197" y="5141463"/>
            <a:ext cx="1270000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9" name="Equation" r:id="rId9" imgW="774360" imgH="419040" progId="Equation.3">
                    <p:embed/>
                  </p:oleObj>
                </mc:Choice>
                <mc:Fallback>
                  <p:oleObj name="Equation" r:id="rId9" imgW="7743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197" y="5141463"/>
                          <a:ext cx="1270000" cy="695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49116"/>
              </p:ext>
            </p:extLst>
          </p:nvPr>
        </p:nvGraphicFramePr>
        <p:xfrm>
          <a:off x="2440480" y="2417939"/>
          <a:ext cx="2087562" cy="66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Equation" r:id="rId11" imgW="1358640" imgH="431640" progId="Equation.3">
                  <p:embed/>
                </p:oleObj>
              </mc:Choice>
              <mc:Fallback>
                <p:oleObj name="Equation" r:id="rId11" imgW="1358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480" y="2417939"/>
                        <a:ext cx="2087562" cy="664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013010"/>
              </p:ext>
            </p:extLst>
          </p:nvPr>
        </p:nvGraphicFramePr>
        <p:xfrm>
          <a:off x="2569086" y="3589023"/>
          <a:ext cx="1925537" cy="73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Equation" r:id="rId13" imgW="1168400" imgH="444500" progId="Equation.DSMT4">
                  <p:embed/>
                </p:oleObj>
              </mc:Choice>
              <mc:Fallback>
                <p:oleObj name="Equation" r:id="rId13" imgW="1168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086" y="3589023"/>
                        <a:ext cx="1925537" cy="7333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88233"/>
              </p:ext>
            </p:extLst>
          </p:nvPr>
        </p:nvGraphicFramePr>
        <p:xfrm>
          <a:off x="4755819" y="4675497"/>
          <a:ext cx="4251695" cy="152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Equation" r:id="rId15" imgW="2527300" imgH="901700" progId="Equation.DSMT4">
                  <p:embed/>
                </p:oleObj>
              </mc:Choice>
              <mc:Fallback>
                <p:oleObj name="Equation" r:id="rId15" imgW="25273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819" y="4675497"/>
                        <a:ext cx="4251695" cy="15204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8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21" y="522196"/>
            <a:ext cx="8262937" cy="600164"/>
          </a:xfrm>
        </p:spPr>
        <p:txBody>
          <a:bodyPr/>
          <a:lstStyle/>
          <a:p>
            <a:r>
              <a:rPr lang="en-US" dirty="0"/>
              <a:t>Review: Equations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905" y="1312936"/>
            <a:ext cx="8251825" cy="3636893"/>
          </a:xfrm>
        </p:spPr>
        <p:txBody>
          <a:bodyPr/>
          <a:lstStyle/>
          <a:p>
            <a:r>
              <a:rPr lang="en-US" sz="2000" dirty="0"/>
              <a:t>Recall that in a curvilinear </a:t>
            </a:r>
            <a:br>
              <a:rPr lang="en-US" sz="2000" dirty="0"/>
            </a:br>
            <a:r>
              <a:rPr lang="en-US" sz="2000" dirty="0"/>
              <a:t>coordinate system, the </a:t>
            </a:r>
            <a:br>
              <a:rPr lang="en-US" sz="2000" dirty="0"/>
            </a:br>
            <a:r>
              <a:rPr lang="en-US" sz="2000" dirty="0"/>
              <a:t>equations of motion become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We’ll now consider consider the effect of of off momentum particle by comparing the “true” rigidity to the nominal rigidity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065220" y="1417038"/>
            <a:ext cx="5948219" cy="2992582"/>
            <a:chOff x="2586182" y="683491"/>
            <a:chExt cx="5948219" cy="2992582"/>
          </a:xfrm>
        </p:grpSpPr>
        <p:sp>
          <p:nvSpPr>
            <p:cNvPr id="8" name="Arc 7"/>
            <p:cNvSpPr/>
            <p:nvPr/>
          </p:nvSpPr>
          <p:spPr>
            <a:xfrm>
              <a:off x="3084945" y="1413163"/>
              <a:ext cx="1810327" cy="185651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2586182" y="979055"/>
              <a:ext cx="2761671" cy="2697018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962400" y="1597891"/>
              <a:ext cx="535709" cy="738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71636" y="1616365"/>
              <a:ext cx="1163782" cy="72043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229677" y="1889990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3" imgW="241200" imgH="177480" progId="Equation.3">
                    <p:embed/>
                  </p:oleObj>
                </mc:Choice>
                <mc:Fallback>
                  <p:oleObj name="Equation" r:id="rId3" imgW="241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677" y="1889990"/>
                          <a:ext cx="241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0" name="Object 4"/>
            <p:cNvGraphicFramePr>
              <a:graphicFrameLocks noChangeAspect="1"/>
            </p:cNvGraphicFramePr>
            <p:nvPr/>
          </p:nvGraphicFramePr>
          <p:xfrm>
            <a:off x="4066309" y="1855211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309" y="1855211"/>
                          <a:ext cx="1524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1" name="Object 5"/>
            <p:cNvGraphicFramePr>
              <a:graphicFrameLocks noChangeAspect="1"/>
            </p:cNvGraphicFramePr>
            <p:nvPr/>
          </p:nvGraphicFramePr>
          <p:xfrm>
            <a:off x="4607647" y="1961573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7" imgW="114120" imgH="126720" progId="Equation.3">
                    <p:embed/>
                  </p:oleObj>
                </mc:Choice>
                <mc:Fallback>
                  <p:oleObj name="Equation" r:id="rId7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647" y="1961573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Connector 19"/>
            <p:cNvCxnSpPr/>
            <p:nvPr/>
          </p:nvCxnSpPr>
          <p:spPr>
            <a:xfrm flipV="1">
              <a:off x="4505542" y="1229736"/>
              <a:ext cx="260855" cy="34730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2502" name="Object 6"/>
            <p:cNvGraphicFramePr>
              <a:graphicFrameLocks noChangeAspect="1"/>
            </p:cNvGraphicFramePr>
            <p:nvPr/>
          </p:nvGraphicFramePr>
          <p:xfrm>
            <a:off x="4618759" y="1531361"/>
            <a:ext cx="2032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Equation" r:id="rId9" imgW="203040" imgH="177480" progId="Equation.3">
                    <p:embed/>
                  </p:oleObj>
                </mc:Choice>
                <mc:Fallback>
                  <p:oleObj name="Equation" r:id="rId9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759" y="1531361"/>
                          <a:ext cx="2032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ight Brace 22"/>
            <p:cNvSpPr/>
            <p:nvPr/>
          </p:nvSpPr>
          <p:spPr>
            <a:xfrm rot="18831047">
              <a:off x="4980007" y="1043391"/>
              <a:ext cx="171450" cy="513286"/>
            </a:xfrm>
            <a:prstGeom prst="rightBrace">
              <a:avLst>
                <a:gd name="adj1" fmla="val 8333"/>
                <a:gd name="adj2" fmla="val 518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62503" name="Object 7"/>
            <p:cNvGraphicFramePr>
              <a:graphicFrameLocks noChangeAspect="1"/>
            </p:cNvGraphicFramePr>
            <p:nvPr/>
          </p:nvGraphicFramePr>
          <p:xfrm>
            <a:off x="5007698" y="994785"/>
            <a:ext cx="711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" name="Equation" r:id="rId11" imgW="711000" imgH="228600" progId="Equation.3">
                    <p:embed/>
                  </p:oleObj>
                </mc:Choice>
                <mc:Fallback>
                  <p:oleObj name="Equation" r:id="rId11" imgW="71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698" y="994785"/>
                          <a:ext cx="7112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4" name="Object 8"/>
            <p:cNvGraphicFramePr>
              <a:graphicFrameLocks noChangeAspect="1"/>
            </p:cNvGraphicFramePr>
            <p:nvPr/>
          </p:nvGraphicFramePr>
          <p:xfrm>
            <a:off x="5696095" y="1567873"/>
            <a:ext cx="1603375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" name="Equation" r:id="rId13" imgW="838080" imgH="393480" progId="Equation.3">
                    <p:embed/>
                  </p:oleObj>
                </mc:Choice>
                <mc:Fallback>
                  <p:oleObj name="Equation" r:id="rId13" imgW="838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6095" y="1567873"/>
                          <a:ext cx="1603375" cy="750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892801" y="849745"/>
              <a:ext cx="264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+mn-lt"/>
                </a:rPr>
                <a:t>Note: </a:t>
              </a:r>
              <a:r>
                <a:rPr lang="en-US" sz="1200" i="1" dirty="0">
                  <a:solidFill>
                    <a:srgbClr val="C00000"/>
                  </a:solidFill>
                  <a:latin typeface="+mn-lt"/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  <a:latin typeface="+mn-lt"/>
                </a:rPr>
                <a:t> measured along </a:t>
              </a:r>
              <a:r>
                <a:rPr lang="en-US" sz="1200" i="1" dirty="0">
                  <a:solidFill>
                    <a:srgbClr val="C00000"/>
                  </a:solidFill>
                  <a:latin typeface="+mn-lt"/>
                </a:rPr>
                <a:t>nominal</a:t>
              </a:r>
              <a:r>
                <a:rPr lang="en-US" sz="1200" dirty="0">
                  <a:solidFill>
                    <a:srgbClr val="C00000"/>
                  </a:solidFill>
                  <a:latin typeface="+mn-lt"/>
                </a:rPr>
                <a:t> trajectory, </a:t>
              </a:r>
              <a:r>
                <a:rPr lang="en-US" sz="1200" i="1" dirty="0" err="1">
                  <a:solidFill>
                    <a:srgbClr val="C00000"/>
                  </a:solidFill>
                  <a:latin typeface="+mn-lt"/>
                </a:rPr>
                <a:t>v</a:t>
              </a:r>
              <a:r>
                <a:rPr lang="en-US" sz="1200" i="1" baseline="-25000" dirty="0" err="1">
                  <a:solidFill>
                    <a:srgbClr val="C00000"/>
                  </a:solidFill>
                  <a:latin typeface="+mn-lt"/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  <a:latin typeface="+mn-lt"/>
                </a:rPr>
                <a:t> measured along </a:t>
              </a:r>
              <a:r>
                <a:rPr lang="en-US" sz="1200" i="1" dirty="0">
                  <a:solidFill>
                    <a:srgbClr val="C00000"/>
                  </a:solidFill>
                  <a:latin typeface="+mn-lt"/>
                </a:rPr>
                <a:t>actual </a:t>
              </a:r>
              <a:r>
                <a:rPr lang="en-US" sz="1200" dirty="0">
                  <a:solidFill>
                    <a:srgbClr val="C00000"/>
                  </a:solidFill>
                  <a:latin typeface="+mn-lt"/>
                </a:rPr>
                <a:t>trajectory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48365" y="683491"/>
              <a:ext cx="4845330" cy="171796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28280"/>
              </p:ext>
            </p:extLst>
          </p:nvPr>
        </p:nvGraphicFramePr>
        <p:xfrm>
          <a:off x="660259" y="2227874"/>
          <a:ext cx="2903724" cy="196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15" imgW="1651000" imgH="1117600" progId="Equation.DSMT4">
                  <p:embed/>
                </p:oleObj>
              </mc:Choice>
              <mc:Fallback>
                <p:oleObj name="Equation" r:id="rId15" imgW="1651000" imgH="1117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0259" y="2227874"/>
                        <a:ext cx="2903724" cy="196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788"/>
              </p:ext>
            </p:extLst>
          </p:nvPr>
        </p:nvGraphicFramePr>
        <p:xfrm>
          <a:off x="458334" y="5044771"/>
          <a:ext cx="8224609" cy="123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17" imgW="4495800" imgH="673100" progId="Equation.DSMT4">
                  <p:embed/>
                </p:oleObj>
              </mc:Choice>
              <mc:Fallback>
                <p:oleObj name="Equation" r:id="rId17" imgW="44958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8334" y="5044771"/>
                        <a:ext cx="8224609" cy="123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4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68" y="270910"/>
            <a:ext cx="8229600" cy="628207"/>
          </a:xfrm>
        </p:spPr>
        <p:txBody>
          <a:bodyPr/>
          <a:lstStyle/>
          <a:p>
            <a:r>
              <a:rPr lang="en-US" dirty="0"/>
              <a:t>Off-Momentum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58" y="1029703"/>
            <a:ext cx="8251825" cy="5387530"/>
          </a:xfrm>
        </p:spPr>
        <p:txBody>
          <a:bodyPr>
            <a:normAutofit/>
          </a:bodyPr>
          <a:lstStyle/>
          <a:p>
            <a:r>
              <a:rPr lang="en-US" sz="2000" dirty="0"/>
              <a:t>If we substitute this into the equations of motion, and keep only linear terms, we end up with one new term in each equation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100" dirty="0"/>
          </a:p>
          <a:p>
            <a:endParaRPr lang="en-US" sz="2000" dirty="0"/>
          </a:p>
          <a:p>
            <a:r>
              <a:rPr lang="en-US" sz="2000" dirty="0"/>
              <a:t>The parts in parentheses just give us our nominal equations of motion. We now invoke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And our new equations become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66226"/>
              </p:ext>
            </p:extLst>
          </p:nvPr>
        </p:nvGraphicFramePr>
        <p:xfrm>
          <a:off x="1410655" y="1646668"/>
          <a:ext cx="6033667" cy="144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3" imgW="4216400" imgH="1016000" progId="Equation.DSMT4">
                  <p:embed/>
                </p:oleObj>
              </mc:Choice>
              <mc:Fallback>
                <p:oleObj name="Equation" r:id="rId3" imgW="4216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655" y="1646668"/>
                        <a:ext cx="6033667" cy="14492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99996"/>
              </p:ext>
            </p:extLst>
          </p:nvPr>
        </p:nvGraphicFramePr>
        <p:xfrm>
          <a:off x="2306557" y="4905729"/>
          <a:ext cx="46053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5" imgW="2971800" imgH="584200" progId="Equation.DSMT4">
                  <p:embed/>
                </p:oleObj>
              </mc:Choice>
              <mc:Fallback>
                <p:oleObj name="Equation" r:id="rId5" imgW="29718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557" y="4905729"/>
                        <a:ext cx="4605338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361"/>
              </p:ext>
            </p:extLst>
          </p:nvPr>
        </p:nvGraphicFramePr>
        <p:xfrm>
          <a:off x="2403195" y="3576691"/>
          <a:ext cx="2054226" cy="86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7" imgW="1270000" imgH="533400" progId="Equation.DSMT4">
                  <p:embed/>
                </p:oleObj>
              </mc:Choice>
              <mc:Fallback>
                <p:oleObj name="Equation" r:id="rId7" imgW="1270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3195" y="3576691"/>
                        <a:ext cx="2054226" cy="86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348445" y="4887969"/>
            <a:ext cx="502380" cy="8930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97865"/>
              </p:ext>
            </p:extLst>
          </p:nvPr>
        </p:nvGraphicFramePr>
        <p:xfrm>
          <a:off x="5327290" y="3446530"/>
          <a:ext cx="1413567" cy="137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9" imgW="1066800" imgH="1041400" progId="Equation.DSMT4">
                  <p:embed/>
                </p:oleObj>
              </mc:Choice>
              <mc:Fallback>
                <p:oleObj name="Equation" r:id="rId9" imgW="1066800" imgH="10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7290" y="3446530"/>
                        <a:ext cx="1413567" cy="1377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4490839" y="3823785"/>
            <a:ext cx="555355" cy="3349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43879" y="5931814"/>
            <a:ext cx="114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50825" y="5809016"/>
            <a:ext cx="293054" cy="244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40" y="452643"/>
            <a:ext cx="8251825" cy="5375318"/>
          </a:xfrm>
        </p:spPr>
        <p:txBody>
          <a:bodyPr>
            <a:normAutofit/>
          </a:bodyPr>
          <a:lstStyle/>
          <a:p>
            <a:r>
              <a:rPr lang="en-US" sz="2000" dirty="0"/>
              <a:t>This is a second order differential inhomogeneous differential equation, so the solution is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Where d(s) is the solution particular solution of the differential equation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We solve this piecewise, </a:t>
            </a:r>
            <a:br>
              <a:rPr lang="en-US" sz="2000" dirty="0"/>
            </a:br>
            <a:r>
              <a:rPr lang="en-US" sz="2000" dirty="0"/>
              <a:t>for </a:t>
            </a:r>
            <a:r>
              <a:rPr lang="en-US" sz="2000" i="1" dirty="0"/>
              <a:t>K </a:t>
            </a:r>
            <a:r>
              <a:rPr lang="en-US" sz="2000" dirty="0"/>
              <a:t>constant and find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00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39780"/>
              </p:ext>
            </p:extLst>
          </p:nvPr>
        </p:nvGraphicFramePr>
        <p:xfrm>
          <a:off x="2406684" y="1166749"/>
          <a:ext cx="4177660" cy="95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84" y="1166749"/>
                        <a:ext cx="4177660" cy="95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75642"/>
              </p:ext>
            </p:extLst>
          </p:nvPr>
        </p:nvGraphicFramePr>
        <p:xfrm>
          <a:off x="3293574" y="2653432"/>
          <a:ext cx="1481849" cy="76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5" imgW="812520" imgH="419040" progId="Equation.3">
                  <p:embed/>
                </p:oleObj>
              </mc:Choice>
              <mc:Fallback>
                <p:oleObj name="Equation" r:id="rId5" imgW="812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574" y="2653432"/>
                        <a:ext cx="1481849" cy="76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541149"/>
              </p:ext>
            </p:extLst>
          </p:nvPr>
        </p:nvGraphicFramePr>
        <p:xfrm>
          <a:off x="4040459" y="3433247"/>
          <a:ext cx="4418942" cy="312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7" imgW="2260440" imgH="1600200" progId="Equation.DSMT4">
                  <p:embed/>
                </p:oleObj>
              </mc:Choice>
              <mc:Fallback>
                <p:oleObj name="Equation" r:id="rId7" imgW="226044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459" y="3433247"/>
                        <a:ext cx="4418942" cy="312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0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95" y="354467"/>
            <a:ext cx="8229600" cy="628207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022"/>
            <a:ext cx="7886700" cy="2734082"/>
          </a:xfrm>
        </p:spPr>
        <p:txBody>
          <a:bodyPr/>
          <a:lstStyle/>
          <a:p>
            <a:r>
              <a:rPr lang="en-US" sz="2400" dirty="0"/>
              <a:t>The general solution is now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can express this in matrix form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89307"/>
              </p:ext>
            </p:extLst>
          </p:nvPr>
        </p:nvGraphicFramePr>
        <p:xfrm>
          <a:off x="2440066" y="1428539"/>
          <a:ext cx="4177660" cy="95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066" y="1428539"/>
                        <a:ext cx="4177660" cy="95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352413" y="1396637"/>
            <a:ext cx="2195871" cy="10651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33937" y="2663359"/>
            <a:ext cx="221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+mn-lt"/>
              </a:rPr>
              <a:t>Solution to the on-momentum case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57252" y="2505246"/>
            <a:ext cx="196645" cy="1884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35136" y="1393360"/>
            <a:ext cx="1019278" cy="10651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39780" y="2579946"/>
            <a:ext cx="221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Off-momentum correction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151330" y="2540456"/>
            <a:ext cx="158954" cy="25727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66549"/>
              </p:ext>
            </p:extLst>
          </p:nvPr>
        </p:nvGraphicFramePr>
        <p:xfrm>
          <a:off x="1926508" y="4162323"/>
          <a:ext cx="5274261" cy="17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5" imgW="2514600" imgH="812800" progId="Equation.DSMT4">
                  <p:embed/>
                </p:oleObj>
              </mc:Choice>
              <mc:Fallback>
                <p:oleObj name="Equation" r:id="rId5" imgW="25146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6508" y="4162323"/>
                        <a:ext cx="5274261" cy="17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3670710" y="4296198"/>
            <a:ext cx="1339127" cy="10078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48284" y="3635166"/>
            <a:ext cx="31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Usual transfer matrix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055421" y="4004498"/>
            <a:ext cx="387021" cy="3064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9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68" y="404602"/>
            <a:ext cx="8229600" cy="628207"/>
          </a:xfrm>
        </p:spPr>
        <p:txBody>
          <a:bodyPr/>
          <a:lstStyle/>
          <a:p>
            <a:r>
              <a:rPr lang="en-US" dirty="0"/>
              <a:t>New Equilibrium Orbit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022"/>
            <a:ext cx="7886700" cy="2882840"/>
          </a:xfrm>
        </p:spPr>
        <p:txBody>
          <a:bodyPr/>
          <a:lstStyle/>
          <a:p>
            <a:r>
              <a:rPr lang="en-US" sz="2400" dirty="0"/>
              <a:t>We want to solve for an orbit of an off-momentum particle that follows the periodicity of the machine.</a:t>
            </a:r>
          </a:p>
          <a:p>
            <a:r>
              <a:rPr lang="en-US" sz="2400" dirty="0"/>
              <a:t>This will serve as the new equilibrium orbit for off-momentum particles. </a:t>
            </a:r>
          </a:p>
          <a:p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This must satisfy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34003"/>
              </p:ext>
            </p:extLst>
          </p:nvPr>
        </p:nvGraphicFramePr>
        <p:xfrm>
          <a:off x="447235" y="4007650"/>
          <a:ext cx="4479117" cy="1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2425700" imgH="889000" progId="Equation.DSMT4">
                  <p:embed/>
                </p:oleObj>
              </mc:Choice>
              <mc:Fallback>
                <p:oleObj name="Equation" r:id="rId3" imgW="24257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235" y="4007650"/>
                        <a:ext cx="4479117" cy="1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23475"/>
              </p:ext>
            </p:extLst>
          </p:nvPr>
        </p:nvGraphicFramePr>
        <p:xfrm>
          <a:off x="2940664" y="2758461"/>
          <a:ext cx="2496995" cy="51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5" imgW="977900" imgH="203200" progId="Equation.DSMT4">
                  <p:embed/>
                </p:oleObj>
              </mc:Choice>
              <mc:Fallback>
                <p:oleObj name="Equation" r:id="rId5" imgW="977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0664" y="2758461"/>
                        <a:ext cx="2496995" cy="51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178109"/>
              </p:ext>
            </p:extLst>
          </p:nvPr>
        </p:nvGraphicFramePr>
        <p:xfrm>
          <a:off x="5979479" y="4007650"/>
          <a:ext cx="2421418" cy="161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7" imgW="1333500" imgH="889000" progId="Equation.DSMT4">
                  <p:embed/>
                </p:oleObj>
              </mc:Choice>
              <mc:Fallback>
                <p:oleObj name="Equation" r:id="rId7" imgW="13335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9479" y="4007650"/>
                        <a:ext cx="2421418" cy="1613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5093567" y="4675512"/>
            <a:ext cx="614019" cy="3210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4982" y="2150684"/>
            <a:ext cx="266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“Dispersion” [L]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740575" y="251544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26352" y="2515444"/>
            <a:ext cx="348630" cy="2430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8762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77" y="321044"/>
            <a:ext cx="8229600" cy="628207"/>
          </a:xfrm>
        </p:spPr>
        <p:txBody>
          <a:bodyPr/>
          <a:lstStyle/>
          <a:p>
            <a:r>
              <a:rPr lang="en-US" dirty="0"/>
              <a:t>Simplifying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022"/>
            <a:ext cx="7886700" cy="28089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the most part, we will consider systems for which both of the following are true</a:t>
            </a:r>
          </a:p>
          <a:p>
            <a:pPr lvl="1"/>
            <a:r>
              <a:rPr lang="en-US" sz="2000" dirty="0"/>
              <a:t>“separated function”: Separate dipoles and </a:t>
            </a:r>
            <a:r>
              <a:rPr lang="en-US" sz="2000" dirty="0" err="1"/>
              <a:t>quadrupoles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“Isomagnetic”: All bend dipoles have the same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Off-Momentum Particles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323418"/>
              </p:ext>
            </p:extLst>
          </p:nvPr>
        </p:nvGraphicFramePr>
        <p:xfrm>
          <a:off x="1086526" y="2260481"/>
          <a:ext cx="6747344" cy="86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3" imgW="3556000" imgH="457200" progId="Equation.DSMT4">
                  <p:embed/>
                </p:oleObj>
              </mc:Choice>
              <mc:Fallback>
                <p:oleObj name="Equation" r:id="rId3" imgW="3556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6526" y="2260481"/>
                        <a:ext cx="6747344" cy="865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880105"/>
              </p:ext>
            </p:extLst>
          </p:nvPr>
        </p:nvGraphicFramePr>
        <p:xfrm>
          <a:off x="2686050" y="4001823"/>
          <a:ext cx="37353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5" imgW="1968500" imgH="711200" progId="Equation.DSMT4">
                  <p:embed/>
                </p:oleObj>
              </mc:Choice>
              <mc:Fallback>
                <p:oleObj name="Equation" r:id="rId5" imgW="19685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6050" y="4001823"/>
                        <a:ext cx="3735388" cy="134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57981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65" y="363138"/>
            <a:ext cx="7886700" cy="600164"/>
          </a:xfrm>
        </p:spPr>
        <p:txBody>
          <a:bodyPr/>
          <a:lstStyle/>
          <a:p>
            <a:r>
              <a:rPr lang="en-US" dirty="0"/>
              <a:t>Example: FODO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940898"/>
            <a:ext cx="8251825" cy="4904420"/>
          </a:xfrm>
        </p:spPr>
        <p:txBody>
          <a:bodyPr/>
          <a:lstStyle/>
          <a:p>
            <a:r>
              <a:rPr lang="en-US" sz="1800" dirty="0"/>
              <a:t>We look at our symmetric FODO cell, but assume that the drifts are bend magnets that take up the entire space (a pretty good assumption)</a:t>
            </a:r>
          </a:p>
          <a:p>
            <a:r>
              <a:rPr lang="en-US" sz="1800" dirty="0"/>
              <a:t>Each bends the beam by an angle </a:t>
            </a:r>
            <a:r>
              <a:rPr lang="en-US" sz="1800" dirty="0">
                <a:latin typeface="Symbol" charset="2"/>
                <a:cs typeface="Symbol" charset="2"/>
              </a:rPr>
              <a:t>q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3200" dirty="0"/>
          </a:p>
          <a:p>
            <a:endParaRPr lang="en-US" sz="11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800" dirty="0"/>
          </a:p>
          <a:p>
            <a:pPr>
              <a:buNone/>
            </a:pPr>
            <a:r>
              <a:rPr lang="en-US" sz="1800" dirty="0"/>
              <a:t>For a thin lens </a:t>
            </a:r>
            <a:r>
              <a:rPr lang="en-US" sz="1800" i="1" dirty="0"/>
              <a:t>d~d’~0</a:t>
            </a:r>
            <a:r>
              <a:rPr lang="en-US" sz="1800" dirty="0"/>
              <a:t>.  For a pure bend magnet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Off-Momentum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90803" y="2100084"/>
            <a:ext cx="3933755" cy="1595916"/>
            <a:chOff x="2470705" y="3392971"/>
            <a:chExt cx="3933755" cy="1595916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705110" y="3392971"/>
              <a:ext cx="147205" cy="1140624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019800" y="3429000"/>
              <a:ext cx="155864" cy="1140624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267236" y="3429000"/>
              <a:ext cx="381002" cy="1066800"/>
              <a:chOff x="4267" y="2160"/>
              <a:chExt cx="240" cy="481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TextBox 25"/>
            <p:cNvSpPr txBox="1"/>
            <p:nvPr/>
          </p:nvSpPr>
          <p:spPr>
            <a:xfrm>
              <a:off x="2470705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2f</a:t>
              </a:r>
            </a:p>
          </p:txBody>
        </p:sp>
        <p:sp>
          <p:nvSpPr>
            <p:cNvPr id="12" name="TextBox 26"/>
            <p:cNvSpPr txBox="1"/>
            <p:nvPr/>
          </p:nvSpPr>
          <p:spPr>
            <a:xfrm>
              <a:off x="4275740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-f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70113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6776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9"/>
            <p:cNvSpPr txBox="1"/>
            <p:nvPr/>
          </p:nvSpPr>
          <p:spPr>
            <a:xfrm>
              <a:off x="3739117" y="3955914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TextBox 30"/>
            <p:cNvSpPr txBox="1"/>
            <p:nvPr/>
          </p:nvSpPr>
          <p:spPr>
            <a:xfrm>
              <a:off x="4583897" y="3963959"/>
              <a:ext cx="737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715165" y="343327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72200" y="342900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/>
            <p:nvPr/>
          </p:nvSpPr>
          <p:spPr>
            <a:xfrm>
              <a:off x="5943600" y="4572000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2f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156678" y="2171299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27444" y="2198594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70326" y="2171299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01401" y="2187221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372167" y="2214516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15049" y="2187221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2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27271"/>
              </p:ext>
            </p:extLst>
          </p:nvPr>
        </p:nvGraphicFramePr>
        <p:xfrm>
          <a:off x="449263" y="4321023"/>
          <a:ext cx="8239125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3" imgW="4965700" imgH="1092200" progId="Equation.DSMT4">
                  <p:embed/>
                </p:oleObj>
              </mc:Choice>
              <mc:Fallback>
                <p:oleObj name="Equation" r:id="rId3" imgW="49657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321023"/>
                        <a:ext cx="8239125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70257"/>
              </p:ext>
            </p:extLst>
          </p:nvPr>
        </p:nvGraphicFramePr>
        <p:xfrm>
          <a:off x="7281863" y="3803498"/>
          <a:ext cx="7207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5" imgW="457200" imgH="266700" progId="Equation.DSMT4">
                  <p:embed/>
                </p:oleObj>
              </mc:Choice>
              <mc:Fallback>
                <p:oleObj name="Equation" r:id="rId5" imgW="457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3803498"/>
                        <a:ext cx="72072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6716813" y="4142103"/>
            <a:ext cx="532844" cy="37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70390"/>
              </p:ext>
            </p:extLst>
          </p:nvPr>
        </p:nvGraphicFramePr>
        <p:xfrm>
          <a:off x="3362382" y="2303129"/>
          <a:ext cx="247240" cy="3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7" imgW="127000" imgH="165100" progId="Equation.DSMT4">
                  <p:embed/>
                </p:oleObj>
              </mc:Choice>
              <mc:Fallback>
                <p:oleObj name="Equation" r:id="rId7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2382" y="2303129"/>
                        <a:ext cx="247240" cy="3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34206"/>
              </p:ext>
            </p:extLst>
          </p:nvPr>
        </p:nvGraphicFramePr>
        <p:xfrm>
          <a:off x="5219040" y="2316239"/>
          <a:ext cx="247240" cy="3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9" imgW="127000" imgH="165100" progId="Equation.DSMT4">
                  <p:embed/>
                </p:oleObj>
              </mc:Choice>
              <mc:Fallback>
                <p:oleObj name="Equation" r:id="rId9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9040" y="2316239"/>
                        <a:ext cx="247240" cy="3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652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2552</TotalTime>
  <Words>1127</Words>
  <Application>Microsoft Office PowerPoint</Application>
  <PresentationFormat>On-screen Show (4:3)</PresentationFormat>
  <Paragraphs>290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Symbol</vt:lpstr>
      <vt:lpstr>Times New Roman</vt:lpstr>
      <vt:lpstr>Clarity</vt:lpstr>
      <vt:lpstr>Equation</vt:lpstr>
      <vt:lpstr>Off-Momentum Particles</vt:lpstr>
      <vt:lpstr>Off-Momentum Particles</vt:lpstr>
      <vt:lpstr>Review: Equations of Motion</vt:lpstr>
      <vt:lpstr>Off-Momentum Particles</vt:lpstr>
      <vt:lpstr>PowerPoint Presentation</vt:lpstr>
      <vt:lpstr>General Solution</vt:lpstr>
      <vt:lpstr>New Equilibrium Orbit</vt:lpstr>
      <vt:lpstr>Simplifying Assumptions</vt:lpstr>
      <vt:lpstr>Example: FODO Cell</vt:lpstr>
      <vt:lpstr>Transfer Matrix</vt:lpstr>
      <vt:lpstr>Solving for Dispersion</vt:lpstr>
      <vt:lpstr>Evolution of Dispersion Functions</vt:lpstr>
      <vt:lpstr>Momentum Compaction Factor</vt:lpstr>
      <vt:lpstr>Slip Factor</vt:lpstr>
      <vt:lpstr>Special Cases for Slip Factor</vt:lpstr>
      <vt:lpstr>Transition g for Synchrotrons (approx.)</vt:lpstr>
      <vt:lpstr>(cont’d)</vt:lpstr>
      <vt:lpstr>Digression: Quadrupole Perturbation</vt:lpstr>
      <vt:lpstr>Total Tune Shift</vt:lpstr>
      <vt:lpstr>Chromaticity</vt:lpstr>
      <vt:lpstr>Chromaticity (Cont’d)</vt:lpstr>
      <vt:lpstr>Chromaticity in Terms of Lattice Functions</vt:lpstr>
      <vt:lpstr>Chromaticity and Sextupoles</vt:lpstr>
    </vt:vector>
  </TitlesOfParts>
  <Company>Fermilab Beams Division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279</cp:revision>
  <dcterms:created xsi:type="dcterms:W3CDTF">2003-06-24T14:15:57Z</dcterms:created>
  <dcterms:modified xsi:type="dcterms:W3CDTF">2018-06-04T19:37:13Z</dcterms:modified>
</cp:coreProperties>
</file>