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4624" r:id="rId1"/>
  </p:sldMasterIdLst>
  <p:notesMasterIdLst>
    <p:notesMasterId r:id="rId9"/>
  </p:notesMasterIdLst>
  <p:handoutMasterIdLst>
    <p:handoutMasterId r:id="rId10"/>
  </p:handoutMasterIdLst>
  <p:sldIdLst>
    <p:sldId id="271" r:id="rId2"/>
    <p:sldId id="278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9" y="36"/>
      </p:cViewPr>
      <p:guideLst>
        <p:guide orient="horz" pos="423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emf"/><Relationship Id="rId4" Type="http://schemas.openxmlformats.org/officeDocument/2006/relationships/image" Target="../media/image15.wmf"/><Relationship Id="rId9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41E0-C0FB-FB45-BE20-B5E285E46BDA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D667F-4C0A-F045-9861-4468224A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6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Prebys, Accelerator Fundamentals: Closed Orbit Distortions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FA1-B09C-442F-85C3-919131D33D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137E2-35D0-4667-9362-8260FF57A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168C-16D6-42A2-AF6D-3D5C06C9F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Prebys, Accelerator Fundamentals: Closed Orbit Distortions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14655-DFE5-45AD-AEB7-B6324F535D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13A5A-BD10-4E42-8EDD-42C4A14A64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A0D8F-9A19-4D03-8318-653C6FCD8B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713" y="471448"/>
            <a:ext cx="8229600" cy="628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13" y="1182021"/>
            <a:ext cx="8229600" cy="544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4094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9560" y="18288"/>
            <a:ext cx="7772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210FB4-E372-466D-A3EB-21FD966A10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7" descr="USPAS-logo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2347" cy="360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781336" y="1"/>
            <a:ext cx="362663" cy="3708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  <p:sldLayoutId id="2147484636" r:id="rId12"/>
  </p:sldLayoutIdLst>
  <p:transition>
    <p:fade thruBlk="1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Relationship Id="rId22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4840" y="533400"/>
            <a:ext cx="7280777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Closed Orbit Distortions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Eric Prebys, UC Davis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Orbit 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considered the effect of a small </a:t>
            </a:r>
            <a:r>
              <a:rPr lang="en-US" dirty="0" err="1"/>
              <a:t>quadrupole</a:t>
            </a:r>
            <a:r>
              <a:rPr lang="en-US" dirty="0"/>
              <a:t>  perturbation</a:t>
            </a:r>
          </a:p>
          <a:p>
            <a:r>
              <a:rPr lang="en-US" dirty="0"/>
              <a:t>We </a:t>
            </a:r>
            <a:r>
              <a:rPr lang="en-US"/>
              <a:t>will now </a:t>
            </a:r>
            <a:r>
              <a:rPr lang="en-US" dirty="0"/>
              <a:t>discuss effect of a small dipole perturbation, which is generally referred to as a closed orbit distortion</a:t>
            </a:r>
          </a:p>
          <a:p>
            <a:r>
              <a:rPr lang="en-US" dirty="0"/>
              <a:t>Note that a misaligned </a:t>
            </a:r>
            <a:r>
              <a:rPr lang="en-US" dirty="0" err="1"/>
              <a:t>quadrupole</a:t>
            </a:r>
            <a:r>
              <a:rPr lang="en-US" dirty="0"/>
              <a:t> has the same effect as the addition of a small dipole term.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79" y="488168"/>
            <a:ext cx="7886700" cy="600164"/>
          </a:xfrm>
        </p:spPr>
        <p:txBody>
          <a:bodyPr/>
          <a:lstStyle/>
          <a:p>
            <a:r>
              <a:rPr lang="en-US" dirty="0"/>
              <a:t>Closed Orbit Distortion (“cusp”)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01" y="1100712"/>
            <a:ext cx="8326187" cy="2954142"/>
          </a:xfrm>
        </p:spPr>
        <p:txBody>
          <a:bodyPr/>
          <a:lstStyle/>
          <a:p>
            <a:r>
              <a:rPr lang="en-US" sz="1800" dirty="0"/>
              <a:t>We place a dipole at one point in a ring which bends </a:t>
            </a:r>
            <a:br>
              <a:rPr lang="en-US" sz="1800" dirty="0"/>
            </a:br>
            <a:r>
              <a:rPr lang="en-US" sz="1800" dirty="0"/>
              <a:t>the beam by an amount </a:t>
            </a:r>
            <a:r>
              <a:rPr lang="en-US" sz="1800" dirty="0" err="1"/>
              <a:t>Θ</a:t>
            </a:r>
            <a:r>
              <a:rPr lang="en-US" sz="1800" dirty="0"/>
              <a:t>. </a:t>
            </a:r>
          </a:p>
          <a:p>
            <a:r>
              <a:rPr lang="en-US" sz="1800" dirty="0"/>
              <a:t>The new equilibrium orbit will be defined by a trajectory </a:t>
            </a:r>
            <a:br>
              <a:rPr lang="en-US" sz="1800" dirty="0"/>
            </a:br>
            <a:r>
              <a:rPr lang="en-US" sz="1800" dirty="0"/>
              <a:t>which goes once around the ring, through the dipole, and </a:t>
            </a:r>
            <a:br>
              <a:rPr lang="en-US" sz="1800" dirty="0"/>
            </a:br>
            <a:r>
              <a:rPr lang="en-US" sz="1800" dirty="0"/>
              <a:t>then returns to its exact initial conditions.   That is</a:t>
            </a:r>
          </a:p>
          <a:p>
            <a:endParaRPr lang="en-US" sz="1800" dirty="0"/>
          </a:p>
          <a:p>
            <a:pPr>
              <a:buNone/>
            </a:pPr>
            <a:endParaRPr lang="en-US" sz="1100" dirty="0"/>
          </a:p>
          <a:p>
            <a:endParaRPr lang="en-US" sz="1800" dirty="0"/>
          </a:p>
          <a:p>
            <a:r>
              <a:rPr lang="en-US" sz="1800" dirty="0"/>
              <a:t>Recall that we can express the transfer matrix for a complete revolution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044262" y="733757"/>
            <a:ext cx="1801092" cy="1801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16552" y="1075504"/>
            <a:ext cx="92364" cy="157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15382"/>
              </p:ext>
            </p:extLst>
          </p:nvPr>
        </p:nvGraphicFramePr>
        <p:xfrm>
          <a:off x="2963541" y="2534850"/>
          <a:ext cx="2809644" cy="10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2577960" imgH="965160" progId="Equation.3">
                  <p:embed/>
                </p:oleObj>
              </mc:Choice>
              <mc:Fallback>
                <p:oleObj name="Equation" r:id="rId3" imgW="2577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541" y="2534850"/>
                        <a:ext cx="2809644" cy="1051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955948"/>
              </p:ext>
            </p:extLst>
          </p:nvPr>
        </p:nvGraphicFramePr>
        <p:xfrm>
          <a:off x="761152" y="4572184"/>
          <a:ext cx="13731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977760" imgH="927000" progId="Equation.3">
                  <p:embed/>
                </p:oleObj>
              </mc:Choice>
              <mc:Fallback>
                <p:oleObj name="Equation" r:id="rId5" imgW="9777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52" y="4572184"/>
                        <a:ext cx="1373187" cy="130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007274"/>
              </p:ext>
            </p:extLst>
          </p:nvPr>
        </p:nvGraphicFramePr>
        <p:xfrm>
          <a:off x="2998347" y="3803602"/>
          <a:ext cx="5867612" cy="273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7" imgW="5549900" imgH="2590800" progId="Equation.DSMT4">
                  <p:embed/>
                </p:oleObj>
              </mc:Choice>
              <mc:Fallback>
                <p:oleObj name="Equation" r:id="rId7" imgW="5549900" imgH="259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347" y="3803602"/>
                        <a:ext cx="5867612" cy="27381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98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61" y="484892"/>
            <a:ext cx="8251825" cy="6108537"/>
          </a:xfrm>
        </p:spPr>
        <p:txBody>
          <a:bodyPr>
            <a:normAutofit/>
          </a:bodyPr>
          <a:lstStyle/>
          <a:p>
            <a:r>
              <a:rPr lang="en-US" sz="1800" dirty="0"/>
              <a:t>Plug this back in</a:t>
            </a:r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now propagate this around the 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445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800075"/>
              </p:ext>
            </p:extLst>
          </p:nvPr>
        </p:nvGraphicFramePr>
        <p:xfrm>
          <a:off x="2795605" y="667332"/>
          <a:ext cx="5646737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3" imgW="3682800" imgH="965160" progId="Equation.3">
                  <p:embed/>
                </p:oleObj>
              </mc:Choice>
              <mc:Fallback>
                <p:oleObj name="Equation" r:id="rId3" imgW="3682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605" y="667332"/>
                        <a:ext cx="5646737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54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1700" y="4506649"/>
            <a:ext cx="1842863" cy="200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5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4675"/>
              </p:ext>
            </p:extLst>
          </p:nvPr>
        </p:nvGraphicFramePr>
        <p:xfrm>
          <a:off x="0" y="2714443"/>
          <a:ext cx="8921231" cy="295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6" imgW="8077200" imgH="2501900" progId="Equation.DSMT4">
                  <p:embed/>
                </p:oleObj>
              </mc:Choice>
              <mc:Fallback>
                <p:oleObj name="Equation" r:id="rId6" imgW="8077200" imgH="250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14443"/>
                        <a:ext cx="8921231" cy="2952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65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2" y="321549"/>
            <a:ext cx="7886700" cy="600164"/>
          </a:xfrm>
        </p:spPr>
        <p:txBody>
          <a:bodyPr/>
          <a:lstStyle/>
          <a:p>
            <a:r>
              <a:rPr lang="en-US" dirty="0"/>
              <a:t>Local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84" y="927791"/>
            <a:ext cx="8251825" cy="2621744"/>
          </a:xfrm>
        </p:spPr>
        <p:txBody>
          <a:bodyPr/>
          <a:lstStyle/>
          <a:p>
            <a:r>
              <a:rPr lang="en-US" sz="1800" dirty="0"/>
              <a:t>Recall our generic transfer matrix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If we use a dipole to introduce a small bend </a:t>
            </a:r>
            <a:r>
              <a:rPr lang="en-US" sz="1800" dirty="0" err="1"/>
              <a:t>Θ</a:t>
            </a:r>
            <a:r>
              <a:rPr lang="en-US" sz="1800" dirty="0"/>
              <a:t> at one point, it will in general propagate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441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223511"/>
              </p:ext>
            </p:extLst>
          </p:nvPr>
        </p:nvGraphicFramePr>
        <p:xfrm>
          <a:off x="470196" y="1241443"/>
          <a:ext cx="78247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3" imgW="5842000" imgH="1092200" progId="Equation.DSMT4">
                  <p:embed/>
                </p:oleObj>
              </mc:Choice>
              <mc:Fallback>
                <p:oleObj name="Equation" r:id="rId3" imgW="58420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96" y="1241443"/>
                        <a:ext cx="7824787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01402"/>
              </p:ext>
            </p:extLst>
          </p:nvPr>
        </p:nvGraphicFramePr>
        <p:xfrm>
          <a:off x="470196" y="3564244"/>
          <a:ext cx="837406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5" imgW="6769100" imgH="1841500" progId="Equation.DSMT4">
                  <p:embed/>
                </p:oleObj>
              </mc:Choice>
              <mc:Fallback>
                <p:oleObj name="Equation" r:id="rId5" imgW="6769100" imgH="184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96" y="3564244"/>
                        <a:ext cx="8374063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924048" y="5054111"/>
            <a:ext cx="2235200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06157" y="5238838"/>
            <a:ext cx="33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Remember this one forever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260848" y="5248074"/>
            <a:ext cx="960581" cy="157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4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62" y="353366"/>
            <a:ext cx="7886700" cy="600164"/>
          </a:xfrm>
        </p:spPr>
        <p:txBody>
          <a:bodyPr/>
          <a:lstStyle/>
          <a:p>
            <a:r>
              <a:rPr lang="en-US" dirty="0"/>
              <a:t>“Three Bump”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88" y="933952"/>
            <a:ext cx="8251825" cy="1911805"/>
          </a:xfrm>
        </p:spPr>
        <p:txBody>
          <a:bodyPr/>
          <a:lstStyle/>
          <a:p>
            <a:r>
              <a:rPr lang="en-US" sz="1800" dirty="0"/>
              <a:t>Consider a particle going down a beam line. By using a combination of three magnets, we can localize the beam motion to one area of the line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800" dirty="0"/>
          </a:p>
          <a:p>
            <a:r>
              <a:rPr lang="en-US" sz="1800" dirty="0"/>
              <a:t>We require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75911" y="2167055"/>
            <a:ext cx="759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48930" y="2139346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73405" y="2153633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34980" y="1801208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95111" y="1816073"/>
            <a:ext cx="2660073" cy="3417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15220" y="1802219"/>
            <a:ext cx="2590800" cy="35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6928"/>
              </p:ext>
            </p:extLst>
          </p:nvPr>
        </p:nvGraphicFramePr>
        <p:xfrm>
          <a:off x="2009675" y="1812032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675" y="1812032"/>
                        <a:ext cx="152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501280"/>
              </p:ext>
            </p:extLst>
          </p:nvPr>
        </p:nvGraphicFramePr>
        <p:xfrm>
          <a:off x="4668738" y="1512428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738" y="1512428"/>
                        <a:ext cx="1651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529360"/>
              </p:ext>
            </p:extLst>
          </p:nvPr>
        </p:nvGraphicFramePr>
        <p:xfrm>
          <a:off x="7310338" y="1875966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338" y="1875966"/>
                        <a:ext cx="165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542762"/>
              </p:ext>
            </p:extLst>
          </p:nvPr>
        </p:nvGraphicFramePr>
        <p:xfrm>
          <a:off x="1897541" y="2259708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9" imgW="368280" imgH="215640" progId="Equation.3">
                  <p:embed/>
                </p:oleObj>
              </mc:Choice>
              <mc:Fallback>
                <p:oleObj name="Equation" r:id="rId9" imgW="368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541" y="2259708"/>
                        <a:ext cx="368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51450"/>
              </p:ext>
            </p:extLst>
          </p:nvPr>
        </p:nvGraphicFramePr>
        <p:xfrm>
          <a:off x="4580126" y="1877120"/>
          <a:ext cx="406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11" imgW="406080" imgH="215640" progId="Equation.3">
                  <p:embed/>
                </p:oleObj>
              </mc:Choice>
              <mc:Fallback>
                <p:oleObj name="Equation" r:id="rId11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126" y="1877120"/>
                        <a:ext cx="406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60574"/>
              </p:ext>
            </p:extLst>
          </p:nvPr>
        </p:nvGraphicFramePr>
        <p:xfrm>
          <a:off x="7254775" y="2239503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13" imgW="393480" imgH="228600" progId="Equation.3">
                  <p:embed/>
                </p:oleObj>
              </mc:Choice>
              <mc:Fallback>
                <p:oleObj name="Equation" r:id="rId13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775" y="2239503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44000"/>
              </p:ext>
            </p:extLst>
          </p:nvPr>
        </p:nvGraphicFramePr>
        <p:xfrm>
          <a:off x="3282850" y="1701341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15" imgW="228600" imgH="215640" progId="Equation.3">
                  <p:embed/>
                </p:oleObj>
              </mc:Choice>
              <mc:Fallback>
                <p:oleObj name="Equation" r:id="rId1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850" y="1701341"/>
                        <a:ext cx="2286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976197"/>
              </p:ext>
            </p:extLst>
          </p:nvPr>
        </p:nvGraphicFramePr>
        <p:xfrm>
          <a:off x="5978425" y="1726741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Equation" r:id="rId17" imgW="241200" imgH="228600" progId="Equation.3">
                  <p:embed/>
                </p:oleObj>
              </mc:Choice>
              <mc:Fallback>
                <p:oleObj name="Equation" r:id="rId17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425" y="1726741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155544"/>
              </p:ext>
            </p:extLst>
          </p:nvPr>
        </p:nvGraphicFramePr>
        <p:xfrm>
          <a:off x="4308087" y="2195775"/>
          <a:ext cx="876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Equation" r:id="rId19" imgW="876300" imgH="203200" progId="Equation.DSMT4">
                  <p:embed/>
                </p:oleObj>
              </mc:Choice>
              <mc:Fallback>
                <p:oleObj name="Equation" r:id="rId19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087" y="2195775"/>
                        <a:ext cx="876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04631"/>
              </p:ext>
            </p:extLst>
          </p:nvPr>
        </p:nvGraphicFramePr>
        <p:xfrm>
          <a:off x="907662" y="2785314"/>
          <a:ext cx="7154071" cy="327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Equation" r:id="rId21" imgW="6400800" imgH="2743200" progId="Equation.DSMT4">
                  <p:embed/>
                </p:oleObj>
              </mc:Choice>
              <mc:Fallback>
                <p:oleObj name="Equation" r:id="rId21" imgW="6400800" imgH="274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62" y="2785314"/>
                        <a:ext cx="7154071" cy="32795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990068" y="3072052"/>
            <a:ext cx="1741519" cy="611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90069" y="5436764"/>
            <a:ext cx="1814944" cy="62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60240" y="2552124"/>
            <a:ext cx="245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Local Bumps are an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extremely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powerful tool in beam tuning!!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5319" y="3775653"/>
            <a:ext cx="199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Cancel out angle from first two bends</a:t>
            </a:r>
          </a:p>
        </p:txBody>
      </p: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5393835" y="4037263"/>
            <a:ext cx="401484" cy="169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57" y="385099"/>
            <a:ext cx="7886700" cy="600164"/>
          </a:xfrm>
        </p:spPr>
        <p:txBody>
          <a:bodyPr/>
          <a:lstStyle/>
          <a:p>
            <a:r>
              <a:rPr lang="en-US" dirty="0"/>
              <a:t>Controls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60" y="1010917"/>
            <a:ext cx="7679642" cy="5415751"/>
          </a:xfrm>
        </p:spPr>
        <p:txBody>
          <a:bodyPr>
            <a:normAutofit/>
          </a:bodyPr>
          <a:lstStyle/>
          <a:p>
            <a:r>
              <a:rPr lang="en-US" sz="1800" dirty="0"/>
              <a:t>From Fermilab “</a:t>
            </a:r>
            <a:r>
              <a:rPr lang="en-US" sz="1800" dirty="0" err="1"/>
              <a:t>Acnet</a:t>
            </a:r>
            <a:r>
              <a:rPr lang="en-US" sz="1800" dirty="0"/>
              <a:t>” control system</a:t>
            </a:r>
          </a:p>
          <a:p>
            <a:pPr marL="230188" lvl="1" indent="-119063"/>
            <a:r>
              <a:rPr lang="en-US" sz="1400" dirty="0"/>
              <a:t>The B:xxxx labels indicate</a:t>
            </a:r>
            <a:br>
              <a:rPr lang="en-US" sz="1400" dirty="0"/>
            </a:br>
            <a:r>
              <a:rPr lang="en-US" sz="1400" dirty="0"/>
              <a:t>individual trim magnet power</a:t>
            </a:r>
            <a:br>
              <a:rPr lang="en-US" sz="1400" dirty="0"/>
            </a:br>
            <a:r>
              <a:rPr lang="en-US" sz="1400" dirty="0"/>
              <a:t>supplies in the Fermilab</a:t>
            </a:r>
            <a:br>
              <a:rPr lang="en-US" sz="1400" dirty="0"/>
            </a:br>
            <a:r>
              <a:rPr lang="en-US" sz="1400" dirty="0"/>
              <a:t>Booster</a:t>
            </a:r>
          </a:p>
          <a:p>
            <a:pPr marL="230188" lvl="1" indent="-119063"/>
            <a:r>
              <a:rPr lang="en-US" sz="1400" dirty="0"/>
              <a:t>Defining a “MULT: </a:t>
            </a:r>
            <a:r>
              <a:rPr lang="en-US" sz="1400" i="1" dirty="0"/>
              <a:t>N</a:t>
            </a:r>
            <a:r>
              <a:rPr lang="en-US" sz="1400" dirty="0"/>
              <a:t>” will</a:t>
            </a:r>
            <a:br>
              <a:rPr lang="en-US" sz="1400" dirty="0"/>
            </a:br>
            <a:r>
              <a:rPr lang="en-US" sz="1400" dirty="0"/>
              <a:t>group the </a:t>
            </a:r>
            <a:r>
              <a:rPr lang="en-US" sz="1400" i="1" dirty="0"/>
              <a:t>N</a:t>
            </a:r>
            <a:r>
              <a:rPr lang="en-US" sz="1400" dirty="0"/>
              <a:t> following </a:t>
            </a:r>
            <a:br>
              <a:rPr lang="en-US" sz="1400" dirty="0"/>
            </a:br>
            <a:r>
              <a:rPr lang="en-US" sz="1400" dirty="0"/>
              <a:t>magnet power supplies</a:t>
            </a:r>
          </a:p>
          <a:p>
            <a:pPr marL="230188" lvl="1" indent="-119063"/>
            <a:r>
              <a:rPr lang="en-US" sz="1400" dirty="0"/>
              <a:t>Placing the mouse over </a:t>
            </a:r>
            <a:br>
              <a:rPr lang="en-US" sz="1400" dirty="0"/>
            </a:br>
            <a:r>
              <a:rPr lang="en-US" sz="1400" dirty="0"/>
              <a:t>them and turning a knob</a:t>
            </a:r>
            <a:br>
              <a:rPr lang="en-US" sz="1400" dirty="0"/>
            </a:br>
            <a:r>
              <a:rPr lang="en-US" sz="1400" dirty="0"/>
              <a:t>on the control panel</a:t>
            </a:r>
            <a:br>
              <a:rPr lang="en-US" sz="1400" dirty="0"/>
            </a:br>
            <a:r>
              <a:rPr lang="en-US" sz="1400" dirty="0"/>
              <a:t>will increment the</a:t>
            </a:r>
            <a:br>
              <a:rPr lang="en-US" sz="1400" dirty="0"/>
            </a:br>
            <a:r>
              <a:rPr lang="en-US" sz="1400" dirty="0"/>
              <a:t>individual currents according</a:t>
            </a:r>
            <a:br>
              <a:rPr lang="en-US" sz="1400" dirty="0"/>
            </a:br>
            <a:r>
              <a:rPr lang="en-US" sz="1400" dirty="0"/>
              <a:t>to the ratios shown in green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Closed Orbit Distortions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43394" name="Picture 2"/>
          <p:cNvPicPr>
            <a:picLocks noChangeAspect="1" noChangeArrowheads="1"/>
          </p:cNvPicPr>
          <p:nvPr/>
        </p:nvPicPr>
        <p:blipFill>
          <a:blip r:embed="rId2" cstate="print"/>
          <a:srcRect l="1193" t="15098" r="4793" b="29718"/>
          <a:stretch>
            <a:fillRect/>
          </a:stretch>
        </p:blipFill>
        <p:spPr bwMode="auto">
          <a:xfrm>
            <a:off x="3356901" y="1567601"/>
            <a:ext cx="5606472" cy="389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10719" y="2879165"/>
            <a:ext cx="5523346" cy="655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7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sz="1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2614</TotalTime>
  <Words>297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Times New Roman</vt:lpstr>
      <vt:lpstr>Arial</vt:lpstr>
      <vt:lpstr>Clarity</vt:lpstr>
      <vt:lpstr>Equation</vt:lpstr>
      <vt:lpstr>Closed Orbit Distortions</vt:lpstr>
      <vt:lpstr>Closed Orbit Distortion</vt:lpstr>
      <vt:lpstr>Closed Orbit Distortion (“cusp”)</vt:lpstr>
      <vt:lpstr>PowerPoint Presentation</vt:lpstr>
      <vt:lpstr>Local Correction</vt:lpstr>
      <vt:lpstr>“Three Bump”</vt:lpstr>
      <vt:lpstr>Controls Example</vt:lpstr>
    </vt:vector>
  </TitlesOfParts>
  <Company>Fermilab Beams Division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300</cp:revision>
  <dcterms:created xsi:type="dcterms:W3CDTF">2003-06-24T14:15:57Z</dcterms:created>
  <dcterms:modified xsi:type="dcterms:W3CDTF">2018-06-05T21:09:09Z</dcterms:modified>
</cp:coreProperties>
</file>