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29"/>
  </p:notesMasterIdLst>
  <p:handoutMasterIdLst>
    <p:handoutMasterId r:id="rId30"/>
  </p:handout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35" y="39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Matching and Insertions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33" y="400328"/>
            <a:ext cx="8229600" cy="628207"/>
          </a:xfrm>
        </p:spPr>
        <p:txBody>
          <a:bodyPr/>
          <a:lstStyle/>
          <a:p>
            <a:r>
              <a:rPr lang="en-US" dirty="0"/>
              <a:t>Dispersion Suppression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56" y="1045825"/>
            <a:ext cx="8251825" cy="3973215"/>
          </a:xfrm>
        </p:spPr>
        <p:txBody>
          <a:bodyPr>
            <a:normAutofit/>
          </a:bodyPr>
          <a:lstStyle/>
          <a:p>
            <a:r>
              <a:rPr lang="en-US" sz="2000" dirty="0"/>
              <a:t>On common technique is called the “missing magnet” scheme, in which the FODO cells on either side of the straight section are operated with two different bending dipoles and a half-strength quad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Recall that the dispersion matrix for a FODO half cell is (lecture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778000" y="2433320"/>
            <a:ext cx="228600" cy="857250"/>
            <a:chOff x="3077" y="2111"/>
            <a:chExt cx="176" cy="481"/>
          </a:xfrm>
        </p:grpSpPr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035050" y="2433320"/>
            <a:ext cx="285750" cy="800100"/>
            <a:chOff x="4267" y="2160"/>
            <a:chExt cx="240" cy="481"/>
          </a:xfrm>
        </p:grpSpPr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3206750" y="2433320"/>
            <a:ext cx="228600" cy="857250"/>
            <a:chOff x="3077" y="2111"/>
            <a:chExt cx="176" cy="481"/>
          </a:xfrm>
        </p:grpSpPr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2463800" y="2433320"/>
            <a:ext cx="285750" cy="800100"/>
            <a:chOff x="4267" y="2160"/>
            <a:chExt cx="240" cy="481"/>
          </a:xfrm>
        </p:grpSpPr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1435100" y="25476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49400" y="24904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35100" y="31762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20900" y="25476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5200" y="24904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0900" y="31762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63850" y="25476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8150" y="24904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63850" y="31762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40336"/>
              </p:ext>
            </p:extLst>
          </p:nvPr>
        </p:nvGraphicFramePr>
        <p:xfrm>
          <a:off x="920750" y="33477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1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3477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58412"/>
              </p:ext>
            </p:extLst>
          </p:nvPr>
        </p:nvGraphicFramePr>
        <p:xfrm>
          <a:off x="1720850" y="33477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2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3477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56036"/>
              </p:ext>
            </p:extLst>
          </p:nvPr>
        </p:nvGraphicFramePr>
        <p:xfrm>
          <a:off x="2368550" y="33477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3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3477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35176"/>
              </p:ext>
            </p:extLst>
          </p:nvPr>
        </p:nvGraphicFramePr>
        <p:xfrm>
          <a:off x="3168650" y="33477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4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3477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4597400" y="2433320"/>
            <a:ext cx="228600" cy="857250"/>
            <a:chOff x="3077" y="2111"/>
            <a:chExt cx="176" cy="481"/>
          </a:xfrm>
        </p:grpSpPr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3854450" y="2433320"/>
            <a:ext cx="285750" cy="800100"/>
            <a:chOff x="4267" y="2160"/>
            <a:chExt cx="240" cy="481"/>
          </a:xfrm>
        </p:grpSpPr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4254500" y="25476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68800" y="24904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54500" y="31762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330200" y="2433320"/>
            <a:ext cx="228600" cy="857250"/>
            <a:chOff x="3077" y="2111"/>
            <a:chExt cx="176" cy="481"/>
          </a:xfrm>
        </p:grpSpPr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H="1">
            <a:off x="673100" y="25476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7400" y="24904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3100" y="31762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99832"/>
              </p:ext>
            </p:extLst>
          </p:nvPr>
        </p:nvGraphicFramePr>
        <p:xfrm>
          <a:off x="273050" y="33477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5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33477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3530600" y="258572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644900" y="252857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530600" y="32143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3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953"/>
              </p:ext>
            </p:extLst>
          </p:nvPr>
        </p:nvGraphicFramePr>
        <p:xfrm>
          <a:off x="3797300" y="33477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6" name="Equation" r:id="rId10" imgW="266400" imgH="203040" progId="Equation.3">
                  <p:embed/>
                </p:oleObj>
              </mc:Choice>
              <mc:Fallback>
                <p:oleObj name="Equation" r:id="rId10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3477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140968"/>
              </p:ext>
            </p:extLst>
          </p:nvPr>
        </p:nvGraphicFramePr>
        <p:xfrm>
          <a:off x="4521200" y="334772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7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7720"/>
                        <a:ext cx="45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667708"/>
              </p:ext>
            </p:extLst>
          </p:nvPr>
        </p:nvGraphicFramePr>
        <p:xfrm>
          <a:off x="660400" y="314452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8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14452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62874"/>
              </p:ext>
            </p:extLst>
          </p:nvPr>
        </p:nvGraphicFramePr>
        <p:xfrm>
          <a:off x="1397000" y="314452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9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14452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17213"/>
              </p:ext>
            </p:extLst>
          </p:nvPr>
        </p:nvGraphicFramePr>
        <p:xfrm>
          <a:off x="2082800" y="311912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0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11912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4902200" y="281432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54600" y="243332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Straight section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64400" y="228092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416800" y="250952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Mirror image</a:t>
            </a:r>
          </a:p>
        </p:txBody>
      </p:sp>
      <p:graphicFrame>
        <p:nvGraphicFramePr>
          <p:cNvPr id="443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02089"/>
              </p:ext>
            </p:extLst>
          </p:nvPr>
        </p:nvGraphicFramePr>
        <p:xfrm>
          <a:off x="112479" y="4274472"/>
          <a:ext cx="9012657" cy="191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1" name="Equation" r:id="rId19" imgW="8382000" imgH="1778000" progId="Equation.DSMT4">
                  <p:embed/>
                </p:oleObj>
              </mc:Choice>
              <mc:Fallback>
                <p:oleObj name="Equation" r:id="rId19" imgW="83820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9" y="4274472"/>
                        <a:ext cx="9012657" cy="19129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59004"/>
              </p:ext>
            </p:extLst>
          </p:nvPr>
        </p:nvGraphicFramePr>
        <p:xfrm>
          <a:off x="2844800" y="311912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2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11912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26459"/>
              </p:ext>
            </p:extLst>
          </p:nvPr>
        </p:nvGraphicFramePr>
        <p:xfrm>
          <a:off x="3517900" y="319532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3" name="Equation" r:id="rId22" imgW="164880" imgH="215640" progId="Equation.3">
                  <p:embed/>
                </p:oleObj>
              </mc:Choice>
              <mc:Fallback>
                <p:oleObj name="Equation" r:id="rId2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19532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34958"/>
              </p:ext>
            </p:extLst>
          </p:nvPr>
        </p:nvGraphicFramePr>
        <p:xfrm>
          <a:off x="4216400" y="311912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" name="Equation" r:id="rId24" imgW="164880" imgH="215640" progId="Equation.DSMT4">
                  <p:embed/>
                </p:oleObj>
              </mc:Choice>
              <mc:Fallback>
                <p:oleObj name="Equation" r:id="rId24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11912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27" y="669681"/>
            <a:ext cx="8251825" cy="5109091"/>
          </a:xfrm>
        </p:spPr>
        <p:txBody>
          <a:bodyPr>
            <a:normAutofit/>
          </a:bodyPr>
          <a:lstStyle/>
          <a:p>
            <a:r>
              <a:rPr lang="en-US" dirty="0"/>
              <a:t>So we solve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D</a:t>
            </a:r>
            <a:r>
              <a:rPr lang="en-US" i="1" baseline="-25000" dirty="0"/>
              <a:t>m</a:t>
            </a:r>
            <a:r>
              <a:rPr lang="en-US" dirty="0"/>
              <a:t> and </a:t>
            </a:r>
            <a:r>
              <a:rPr lang="en-US" i="1" dirty="0" err="1"/>
              <a:t>D’</a:t>
            </a:r>
            <a:r>
              <a:rPr lang="en-US" i="1" baseline="-25000" dirty="0" err="1"/>
              <a:t>m</a:t>
            </a:r>
            <a:r>
              <a:rPr lang="en-US" dirty="0"/>
              <a:t> are the dispersion functions at the end of a normal cell (for a simple lattice, </a:t>
            </a:r>
            <a:r>
              <a:rPr lang="en-US" i="1" dirty="0" err="1"/>
              <a:t>D’</a:t>
            </a:r>
            <a:r>
              <a:rPr lang="en-US" i="1" baseline="-25000" dirty="0" err="1"/>
              <a:t>m</a:t>
            </a:r>
            <a:r>
              <a:rPr lang="en-US" dirty="0"/>
              <a:t>=0) </a:t>
            </a:r>
          </a:p>
          <a:p>
            <a:r>
              <a:rPr lang="en-US" dirty="0"/>
              <a:t>We get the surprisingly simple result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444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95814"/>
              </p:ext>
            </p:extLst>
          </p:nvPr>
        </p:nvGraphicFramePr>
        <p:xfrm>
          <a:off x="2587495" y="1233438"/>
          <a:ext cx="35854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3" imgW="1968480" imgH="711000" progId="Equation.3">
                  <p:embed/>
                </p:oleObj>
              </mc:Choice>
              <mc:Fallback>
                <p:oleObj name="Equation" r:id="rId3" imgW="1968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495" y="1233438"/>
                        <a:ext cx="358548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02210"/>
              </p:ext>
            </p:extLst>
          </p:nvPr>
        </p:nvGraphicFramePr>
        <p:xfrm>
          <a:off x="2597655" y="4278736"/>
          <a:ext cx="40259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5" imgW="2209680" imgH="787320" progId="Equation.DSMT4">
                  <p:embed/>
                </p:oleObj>
              </mc:Choice>
              <mc:Fallback>
                <p:oleObj name="Equation" r:id="rId5" imgW="22096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655" y="4278736"/>
                        <a:ext cx="40259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91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13" y="420648"/>
            <a:ext cx="8229600" cy="628207"/>
          </a:xfrm>
        </p:spPr>
        <p:txBody>
          <a:bodyPr/>
          <a:lstStyle/>
          <a:p>
            <a:r>
              <a:rPr lang="en-US" dirty="0"/>
              <a:t>“Missing Magnet” </a:t>
            </a:r>
            <a:r>
              <a:rPr lang="en-US" dirty="0" err="1"/>
              <a:t>Cofiguration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022"/>
            <a:ext cx="7886700" cy="4780795"/>
          </a:xfrm>
        </p:spPr>
        <p:txBody>
          <a:bodyPr/>
          <a:lstStyle/>
          <a:p>
            <a:r>
              <a:rPr lang="en-US" sz="2400" dirty="0"/>
              <a:t>If we look at our solution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consider the case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dirty="0"/>
              <a:t>=60°, we get</a:t>
            </a:r>
            <a:endParaRPr lang="en-US" sz="2400" dirty="0">
              <a:sym typeface="Symbol"/>
            </a:endParaRPr>
          </a:p>
          <a:p>
            <a:endParaRPr lang="en-US" sz="2400" dirty="0">
              <a:sym typeface="Symbol"/>
            </a:endParaRPr>
          </a:p>
          <a:p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So the cell next to the insertion is normal, and the next one has no magnets, hence the name “missing magnet”.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444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47198"/>
              </p:ext>
            </p:extLst>
          </p:nvPr>
        </p:nvGraphicFramePr>
        <p:xfrm>
          <a:off x="2432051" y="1606339"/>
          <a:ext cx="40259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3" imgW="2209680" imgH="787320" progId="Equation.3">
                  <p:embed/>
                </p:oleObj>
              </mc:Choice>
              <mc:Fallback>
                <p:oleObj name="Equation" r:id="rId3" imgW="22096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1606339"/>
                        <a:ext cx="40259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3110"/>
              </p:ext>
            </p:extLst>
          </p:nvPr>
        </p:nvGraphicFramePr>
        <p:xfrm>
          <a:off x="3028950" y="3963195"/>
          <a:ext cx="2290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5" imgW="1257120" imgH="215640" progId="Equation.DSMT4">
                  <p:embed/>
                </p:oleObj>
              </mc:Choice>
              <mc:Fallback>
                <p:oleObj name="Equation" r:id="rId5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963195"/>
                        <a:ext cx="2290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50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96" y="405021"/>
            <a:ext cx="7886700" cy="600164"/>
          </a:xfrm>
        </p:spPr>
        <p:txBody>
          <a:bodyPr/>
          <a:lstStyle/>
          <a:p>
            <a:r>
              <a:rPr lang="en-US" dirty="0"/>
              <a:t>Combining Insertions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6" y="1127105"/>
            <a:ext cx="8251825" cy="17604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Because the Collins Insertion has no bend magnets, it cannot generate dispersion if there is none there to begin with, so if we put a Collins Insertion inside of a dispersion suppressor, we match both dispersion and the lattice functions.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3188" y="2676430"/>
            <a:ext cx="3254091" cy="37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451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98" y="364381"/>
            <a:ext cx="7886700" cy="600164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 Insertions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6" y="1005185"/>
            <a:ext cx="8251825" cy="5395615"/>
          </a:xfrm>
        </p:spPr>
        <p:txBody>
          <a:bodyPr>
            <a:noAutofit/>
          </a:bodyPr>
          <a:lstStyle/>
          <a:p>
            <a:r>
              <a:rPr lang="en-US" sz="2000" dirty="0"/>
              <a:t>In a collider, we will want to focus the beam in both planes as small as possible.</a:t>
            </a:r>
          </a:p>
          <a:p>
            <a:r>
              <a:rPr lang="en-US" sz="2000" dirty="0"/>
              <a:t>This can be done with a symmetric pair of focusing triplets, matched to the lattice functions (dispersion suppression is assumed)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Recall that in a drift, β evolves as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Where </a:t>
            </a:r>
            <a:r>
              <a:rPr lang="en-US" sz="2000" i="1" dirty="0"/>
              <a:t>s</a:t>
            </a:r>
            <a:r>
              <a:rPr lang="en-US" sz="2000" dirty="0"/>
              <a:t> is measured from the location of the waist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7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8737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33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14833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29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20929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25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27025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457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54457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553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60553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49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66649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74560" y="313436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7274560" y="313436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12160" y="313436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/>
          <p:nvPr/>
        </p:nvSpPr>
        <p:spPr>
          <a:xfrm>
            <a:off x="4759960" y="313436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3312160" y="313436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9960" y="313436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997960" y="313436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997960" y="313436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16760" y="343916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9560" y="343916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6960" y="244856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+mn-lt"/>
              </a:rPr>
              <a:t>Symmetric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21760" y="275336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83760" y="275336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8886"/>
              </p:ext>
            </p:extLst>
          </p:nvPr>
        </p:nvGraphicFramePr>
        <p:xfrm>
          <a:off x="4323928" y="4048760"/>
          <a:ext cx="14181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928" y="4048760"/>
                        <a:ext cx="141816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 flipV="1">
            <a:off x="4455160" y="336296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7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88734"/>
              </p:ext>
            </p:extLst>
          </p:nvPr>
        </p:nvGraphicFramePr>
        <p:xfrm>
          <a:off x="2569725" y="4747075"/>
          <a:ext cx="3606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5" imgW="2108160" imgH="444240" progId="Equation.DSMT4">
                  <p:embed/>
                </p:oleObj>
              </mc:Choice>
              <mc:Fallback>
                <p:oleObj name="Equation" r:id="rId5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725" y="4747075"/>
                        <a:ext cx="36068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61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94" y="343703"/>
            <a:ext cx="8638132" cy="600164"/>
          </a:xfrm>
        </p:spPr>
        <p:txBody>
          <a:bodyPr/>
          <a:lstStyle/>
          <a:p>
            <a:r>
              <a:rPr lang="en-US" dirty="0"/>
              <a:t>Phase Advance of a Low Beta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6" y="1194324"/>
            <a:ext cx="8251825" cy="5203475"/>
          </a:xfrm>
        </p:spPr>
        <p:txBody>
          <a:bodyPr/>
          <a:lstStyle/>
          <a:p>
            <a:r>
              <a:rPr lang="en-US" sz="2400" dirty="0"/>
              <a:t>We can calculate the phase advance of the insertion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For L&gt;&gt;β*, this is about 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/>
              <a:t>, so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Matching guaranteed if insertion is symmetric!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45627"/>
              </p:ext>
            </p:extLst>
          </p:nvPr>
        </p:nvGraphicFramePr>
        <p:xfrm>
          <a:off x="1602855" y="1624222"/>
          <a:ext cx="5652749" cy="14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3" imgW="3035160" imgH="774360" progId="Equation.DSMT4">
                  <p:embed/>
                </p:oleObj>
              </mc:Choice>
              <mc:Fallback>
                <p:oleObj name="Equation" r:id="rId3" imgW="30351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55" y="1624222"/>
                        <a:ext cx="5652749" cy="14427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83038"/>
              </p:ext>
            </p:extLst>
          </p:nvPr>
        </p:nvGraphicFramePr>
        <p:xfrm>
          <a:off x="4795520" y="3148149"/>
          <a:ext cx="4237146" cy="8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5" imgW="2667000" imgH="558800" progId="Equation.DSMT4">
                  <p:embed/>
                </p:oleObj>
              </mc:Choice>
              <mc:Fallback>
                <p:oleObj name="Equation" r:id="rId5" imgW="2667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520" y="3148149"/>
                        <a:ext cx="4237146" cy="8905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30743"/>
              </p:ext>
            </p:extLst>
          </p:nvPr>
        </p:nvGraphicFramePr>
        <p:xfrm>
          <a:off x="885473" y="4357469"/>
          <a:ext cx="7582313" cy="137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7" imgW="5613400" imgH="1016000" progId="Equation.DSMT4">
                  <p:embed/>
                </p:oleObj>
              </mc:Choice>
              <mc:Fallback>
                <p:oleObj name="Equation" r:id="rId7" imgW="5613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73" y="4357469"/>
                        <a:ext cx="7582313" cy="13727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5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03" y="406764"/>
            <a:ext cx="6837637" cy="600164"/>
          </a:xfrm>
        </p:spPr>
        <p:txBody>
          <a:bodyPr/>
          <a:lstStyle/>
          <a:p>
            <a:r>
              <a:rPr lang="en-US" dirty="0"/>
              <a:t>Optics Near Low-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dirty="0"/>
              <a:t> Insertion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138642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138642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98509"/>
              </p:ext>
            </p:extLst>
          </p:nvPr>
        </p:nvGraphicFramePr>
        <p:xfrm>
          <a:off x="4533586" y="2575616"/>
          <a:ext cx="2027784" cy="80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3" imgW="1117440" imgH="444240" progId="Equation.DSMT4">
                  <p:embed/>
                </p:oleObj>
              </mc:Choice>
              <mc:Fallback>
                <p:oleObj name="Equation" r:id="rId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586" y="2575616"/>
                        <a:ext cx="2027784" cy="80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3304636" y="3382121"/>
            <a:ext cx="1384238" cy="22288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53841" y="3675213"/>
            <a:ext cx="361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Symbol"/>
              </a:rPr>
              <a:t> small </a:t>
            </a:r>
            <a:r>
              <a:rPr lang="en-US" sz="2000" dirty="0">
                <a:latin typeface="Symbol" pitchFamily="18" charset="2"/>
                <a:sym typeface="Symbol"/>
              </a:rPr>
              <a:t>β</a:t>
            </a:r>
            <a:r>
              <a:rPr lang="en-US" sz="2000" dirty="0">
                <a:sym typeface="Symbol"/>
              </a:rPr>
              <a:t>* means large β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   (aperture) at focusing triplet</a:t>
            </a:r>
            <a:endParaRPr lang="en-US" sz="2000" dirty="0"/>
          </a:p>
        </p:txBody>
      </p:sp>
      <p:sp>
        <p:nvSpPr>
          <p:cNvPr id="71" name="Freeform 70"/>
          <p:cNvSpPr/>
          <p:nvPr/>
        </p:nvSpPr>
        <p:spPr>
          <a:xfrm>
            <a:off x="3713018" y="1463232"/>
            <a:ext cx="5045908" cy="2413480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  <a:gd name="connsiteX0" fmla="*/ 3836334 w 5118028"/>
              <a:gd name="connsiteY0" fmla="*/ 4310978 h 4310978"/>
              <a:gd name="connsiteX1" fmla="*/ 5092316 w 5118028"/>
              <a:gd name="connsiteY1" fmla="*/ 2861851 h 4310978"/>
              <a:gd name="connsiteX2" fmla="*/ 2910457 w 5118028"/>
              <a:gd name="connsiteY2" fmla="*/ 753118 h 4310978"/>
              <a:gd name="connsiteX3" fmla="*/ 0 w 5118028"/>
              <a:gd name="connsiteY3" fmla="*/ 0 h 4310978"/>
              <a:gd name="connsiteX0" fmla="*/ 3836334 w 5117091"/>
              <a:gd name="connsiteY0" fmla="*/ 4310978 h 4310978"/>
              <a:gd name="connsiteX1" fmla="*/ 5092316 w 5117091"/>
              <a:gd name="connsiteY1" fmla="*/ 2861851 h 4310978"/>
              <a:gd name="connsiteX2" fmla="*/ 2910457 w 5117091"/>
              <a:gd name="connsiteY2" fmla="*/ 753118 h 4310978"/>
              <a:gd name="connsiteX3" fmla="*/ 0 w 5117091"/>
              <a:gd name="connsiteY3" fmla="*/ 0 h 4310978"/>
              <a:gd name="connsiteX0" fmla="*/ 4412922 w 5212132"/>
              <a:gd name="connsiteY0" fmla="*/ 4632442 h 4632442"/>
              <a:gd name="connsiteX1" fmla="*/ 5092316 w 5212132"/>
              <a:gd name="connsiteY1" fmla="*/ 2861851 h 4632442"/>
              <a:gd name="connsiteX2" fmla="*/ 2910457 w 5212132"/>
              <a:gd name="connsiteY2" fmla="*/ 753118 h 4632442"/>
              <a:gd name="connsiteX3" fmla="*/ 0 w 5212132"/>
              <a:gd name="connsiteY3" fmla="*/ 0 h 46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2132" h="4632442">
                <a:moveTo>
                  <a:pt x="4412922" y="4632442"/>
                </a:moveTo>
                <a:cubicBezTo>
                  <a:pt x="5238839" y="4271193"/>
                  <a:pt x="5342727" y="3508405"/>
                  <a:pt x="5092316" y="2861851"/>
                </a:cubicBezTo>
                <a:cubicBezTo>
                  <a:pt x="4841905" y="2215297"/>
                  <a:pt x="3759176" y="1230093"/>
                  <a:pt x="2910457" y="753118"/>
                </a:cubicBezTo>
                <a:cubicBezTo>
                  <a:pt x="2061738" y="276143"/>
                  <a:pt x="838200" y="155479"/>
                  <a:pt x="0" y="0"/>
                </a:cubicBez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24260" y="5687780"/>
            <a:ext cx="683609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61391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37895" y="561097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7880" y="138642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18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72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Pieces Together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see that in general, a synchrotron will contain</a:t>
            </a:r>
          </a:p>
          <a:p>
            <a:pPr lvl="1"/>
            <a:r>
              <a:rPr lang="en-US" dirty="0"/>
              <a:t>A series of identical FODO cells in most of the ring.</a:t>
            </a:r>
          </a:p>
          <a:p>
            <a:pPr lvl="1"/>
            <a:r>
              <a:rPr lang="en-US" dirty="0"/>
              <a:t>Straight sections, with modified cells on either end.</a:t>
            </a:r>
          </a:p>
          <a:p>
            <a:pPr lvl="1"/>
            <a:r>
              <a:rPr lang="en-US" dirty="0"/>
              <a:t>Dispersion suppression before and after these straight sections</a:t>
            </a:r>
          </a:p>
          <a:p>
            <a:r>
              <a:rPr lang="en-US" dirty="0"/>
              <a:t>If it’s a collider, it will also contain</a:t>
            </a:r>
          </a:p>
          <a:p>
            <a:pPr lvl="1"/>
            <a:r>
              <a:rPr lang="en-US" dirty="0"/>
              <a:t>One or more low beta insertions with dispersion suppression on either side.</a:t>
            </a:r>
          </a:p>
          <a:p>
            <a:pPr lvl="1"/>
            <a:r>
              <a:rPr lang="en-US" dirty="0"/>
              <a:t>The beta function will be very large on either side of the low beta 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11" r="4174" b="5080"/>
          <a:stretch/>
        </p:blipFill>
        <p:spPr bwMode="auto">
          <a:xfrm>
            <a:off x="4030725" y="612020"/>
            <a:ext cx="4976372" cy="3600364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41" y="405022"/>
            <a:ext cx="7886700" cy="600164"/>
          </a:xfrm>
        </p:spPr>
        <p:txBody>
          <a:bodyPr/>
          <a:lstStyle/>
          <a:p>
            <a:r>
              <a:rPr lang="en-US" dirty="0"/>
              <a:t>Example: LHC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6" y="1045826"/>
            <a:ext cx="8251825" cy="5189111"/>
          </a:xfrm>
        </p:spPr>
        <p:txBody>
          <a:bodyPr>
            <a:noAutofit/>
          </a:bodyPr>
          <a:lstStyle/>
          <a:p>
            <a:r>
              <a:rPr lang="en-US" sz="2800" dirty="0"/>
              <a:t>Recall the LHC </a:t>
            </a:r>
            <a:br>
              <a:rPr lang="en-US" sz="2800" dirty="0"/>
            </a:br>
            <a:r>
              <a:rPr lang="en-US" sz="2800" dirty="0"/>
              <a:t>layout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 err="1"/>
              <a:t>Superperiodicity</a:t>
            </a:r>
            <a:r>
              <a:rPr lang="en-US" sz="2400" dirty="0"/>
              <a:t> of 8</a:t>
            </a:r>
          </a:p>
          <a:p>
            <a:pPr lvl="1"/>
            <a:r>
              <a:rPr lang="en-US" sz="2400" dirty="0"/>
              <a:t>Need insertions for two low beta collision regions (ATLAS, CMS)</a:t>
            </a:r>
          </a:p>
          <a:p>
            <a:pPr lvl="1"/>
            <a:r>
              <a:rPr lang="en-US" sz="2400" dirty="0"/>
              <a:t>Two higher beta collision regions (ALICE, </a:t>
            </a:r>
            <a:r>
              <a:rPr lang="en-US" sz="2400" dirty="0" err="1"/>
              <a:t>LHCb</a:t>
            </a:r>
            <a:r>
              <a:rPr lang="en-US" sz="2400" dirty="0"/>
              <a:t>), which double as injections points.</a:t>
            </a:r>
          </a:p>
          <a:p>
            <a:pPr lvl="1"/>
            <a:r>
              <a:rPr lang="en-US" sz="2400" dirty="0"/>
              <a:t>Other straights for RF cavities, beam extraction,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56" y="347712"/>
            <a:ext cx="7886700" cy="600164"/>
          </a:xfrm>
        </p:spPr>
        <p:txBody>
          <a:bodyPr/>
          <a:lstStyle/>
          <a:p>
            <a:r>
              <a:rPr lang="en-US" dirty="0"/>
              <a:t>LHC Optics (out of date)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1" y="999057"/>
            <a:ext cx="7866629" cy="2796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6" y="3910817"/>
            <a:ext cx="7689304" cy="2756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4480" y="1531609"/>
            <a:ext cx="199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Low </a:t>
            </a:r>
            <a:r>
              <a:rPr lang="en-US" sz="1800" dirty="0">
                <a:solidFill>
                  <a:srgbClr val="C00000"/>
                </a:solidFill>
                <a:latin typeface="Symbol" charset="2"/>
                <a:cs typeface="Symbol" charset="2"/>
              </a:rPr>
              <a:t>b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collisions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94169" y="1979886"/>
            <a:ext cx="834244" cy="13697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01439" y="1908147"/>
            <a:ext cx="1030483" cy="14414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2766" y="1410063"/>
            <a:ext cx="23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Injection straights/higher </a:t>
            </a:r>
            <a:r>
              <a:rPr lang="en-US" sz="1800" dirty="0">
                <a:solidFill>
                  <a:srgbClr val="C00000"/>
                </a:solidFill>
                <a:latin typeface="Symbol" charset="2"/>
                <a:cs typeface="Symbol" charset="2"/>
              </a:rPr>
              <a:t>b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collisions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87821" y="2091955"/>
            <a:ext cx="1528540" cy="11983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66166" y="2097904"/>
            <a:ext cx="68223" cy="1052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56814" y="5105365"/>
            <a:ext cx="7184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4051" y="5593972"/>
            <a:ext cx="26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787305" y="5186027"/>
            <a:ext cx="591702" cy="4921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56" y="326014"/>
            <a:ext cx="7886700" cy="60016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6" y="883266"/>
            <a:ext cx="8251825" cy="5365134"/>
          </a:xfrm>
        </p:spPr>
        <p:txBody>
          <a:bodyPr>
            <a:normAutofit/>
          </a:bodyPr>
          <a:lstStyle/>
          <a:p>
            <a:r>
              <a:rPr lang="en-US" sz="2000" dirty="0"/>
              <a:t>So far, we have talked about a synchrotron made out of identical FODO cells, with the space between the quads taken up by bend dipoles.</a:t>
            </a:r>
          </a:p>
          <a:p>
            <a:r>
              <a:rPr lang="en-US" sz="2000" dirty="0"/>
              <a:t>The problem is that this is not particularly useful, because there’s no place to put beam in or take it out, and no way to collide beams.</a:t>
            </a:r>
          </a:p>
          <a:p>
            <a:r>
              <a:rPr lang="en-US" sz="2000" dirty="0"/>
              <a:t>One solutions is to design a “straight” into every cell. Example: the </a:t>
            </a:r>
            <a:r>
              <a:rPr lang="en-US" sz="2000" dirty="0" err="1"/>
              <a:t>Fermilab</a:t>
            </a:r>
            <a:r>
              <a:rPr lang="en-US" sz="2000" dirty="0"/>
              <a:t> Booster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However, this is very wasteful of real estate.  It would not be practical for the LHC.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3424745"/>
            <a:ext cx="7679240" cy="169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3703" y="4120542"/>
            <a:ext cx="70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x24</a:t>
            </a:r>
          </a:p>
        </p:txBody>
      </p:sp>
    </p:spTree>
    <p:extLst>
      <p:ext uri="{BB962C8B-B14F-4D97-AF65-F5344CB8AC3E}">
        <p14:creationId xmlns:p14="http://schemas.microsoft.com/office/powerpoint/2010/main" val="12845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Line 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Beam lines are typically built in discrete sections:</a:t>
            </a:r>
          </a:p>
          <a:p>
            <a:pPr lvl="1"/>
            <a:r>
              <a:rPr lang="en-US" dirty="0"/>
              <a:t>Matching (to a source, injection point, or extraction point)</a:t>
            </a:r>
          </a:p>
          <a:p>
            <a:pPr lvl="1"/>
            <a:r>
              <a:rPr lang="en-US" dirty="0"/>
              <a:t>Transport:</a:t>
            </a:r>
          </a:p>
          <a:p>
            <a:pPr lvl="2"/>
            <a:r>
              <a:rPr lang="en-US" dirty="0"/>
              <a:t>The FODO cells we’ve been talking about</a:t>
            </a:r>
          </a:p>
          <a:p>
            <a:pPr lvl="1"/>
            <a:r>
              <a:rPr lang="en-US" dirty="0"/>
              <a:t>Bends</a:t>
            </a:r>
          </a:p>
          <a:p>
            <a:pPr lvl="2"/>
            <a:r>
              <a:rPr lang="en-US" dirty="0"/>
              <a:t>Designed as “</a:t>
            </a:r>
            <a:r>
              <a:rPr lang="en-US" dirty="0" err="1"/>
              <a:t>achromats</a:t>
            </a:r>
            <a:r>
              <a:rPr lang="en-US" dirty="0"/>
              <a:t>” to suppress dispersion!</a:t>
            </a:r>
          </a:p>
          <a:p>
            <a:pPr lvl="1"/>
            <a:r>
              <a:rPr lang="en-US" dirty="0"/>
              <a:t>Focus (or “waist”)</a:t>
            </a:r>
          </a:p>
          <a:p>
            <a:pPr lvl="2"/>
            <a:r>
              <a:rPr lang="en-US" dirty="0"/>
              <a:t>Uses quad triplet to minimize beta in both planes</a:t>
            </a:r>
          </a:p>
          <a:p>
            <a:pPr lvl="1"/>
            <a:r>
              <a:rPr lang="en-US" dirty="0"/>
              <a:t>Collimation sections</a:t>
            </a:r>
          </a:p>
          <a:p>
            <a:pPr lvl="2"/>
            <a:r>
              <a:rPr lang="en-US" dirty="0"/>
              <a:t>90°apart in phase space to clean up 2D phase space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6" y="312056"/>
            <a:ext cx="7886700" cy="600164"/>
          </a:xfrm>
        </p:spPr>
        <p:txBody>
          <a:bodyPr/>
          <a:lstStyle/>
          <a:p>
            <a:r>
              <a:rPr lang="en-US" dirty="0"/>
              <a:t>Final Focus Triplet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6" y="822305"/>
            <a:ext cx="8251825" cy="3022879"/>
          </a:xfrm>
        </p:spPr>
        <p:txBody>
          <a:bodyPr/>
          <a:lstStyle/>
          <a:p>
            <a:r>
              <a:rPr lang="en-US" dirty="0"/>
              <a:t>As we saw, our normal FODO cell has maxima in one plane where the minima are in the other.</a:t>
            </a:r>
          </a:p>
          <a:p>
            <a:r>
              <a:rPr lang="en-US" dirty="0"/>
              <a:t>For targets or collisions, we want small beta functions in both planes.</a:t>
            </a:r>
          </a:p>
          <a:p>
            <a:r>
              <a:rPr lang="en-US" dirty="0"/>
              <a:t>This optical problem can be solved with a triplet</a:t>
            </a:r>
          </a:p>
          <a:p>
            <a:pPr lvl="1"/>
            <a:r>
              <a:rPr lang="en-US" dirty="0"/>
              <a:t>Middle quad ~twice the strength of outer quads (HW problem for next week)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35" y="3736297"/>
            <a:ext cx="5247073" cy="2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96" y="374541"/>
            <a:ext cx="7886700" cy="600164"/>
          </a:xfrm>
        </p:spPr>
        <p:txBody>
          <a:bodyPr/>
          <a:lstStyle/>
          <a:p>
            <a:r>
              <a:rPr lang="en-US" dirty="0"/>
              <a:t>Dispersion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6" y="954385"/>
            <a:ext cx="8251825" cy="5385455"/>
          </a:xfrm>
        </p:spPr>
        <p:txBody>
          <a:bodyPr>
            <a:normAutofit/>
          </a:bodyPr>
          <a:lstStyle/>
          <a:p>
            <a:r>
              <a:rPr lang="en-US" dirty="0"/>
              <a:t>Any bend section will introduce dispersion. After the bend, it will propagate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will never go away unless we explicitly suppress it in the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47787"/>
              </p:ext>
            </p:extLst>
          </p:nvPr>
        </p:nvGraphicFramePr>
        <p:xfrm>
          <a:off x="1899920" y="2013585"/>
          <a:ext cx="539908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3" imgW="2628900" imgH="812800" progId="Equation.DSMT4">
                  <p:embed/>
                </p:oleObj>
              </mc:Choice>
              <mc:Fallback>
                <p:oleObj name="Equation" r:id="rId3" imgW="26289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9920" y="2013585"/>
                        <a:ext cx="5399088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67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33" y="430808"/>
            <a:ext cx="8229600" cy="628207"/>
          </a:xfrm>
        </p:spPr>
        <p:txBody>
          <a:bodyPr/>
          <a:lstStyle/>
          <a:p>
            <a:r>
              <a:rPr lang="en-US" dirty="0"/>
              <a:t>Dispersion due to a Dipole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0" y="1245342"/>
            <a:ext cx="7886700" cy="3843103"/>
          </a:xfrm>
        </p:spPr>
        <p:txBody>
          <a:bodyPr/>
          <a:lstStyle/>
          <a:p>
            <a:r>
              <a:rPr lang="en-US" dirty="0"/>
              <a:t>We already solved for the dispersion introduced by a bend dipole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So if the beam line has no dispersion going into the dipole, it will exit with dispersion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278155"/>
              </p:ext>
            </p:extLst>
          </p:nvPr>
        </p:nvGraphicFramePr>
        <p:xfrm>
          <a:off x="2612238" y="1724319"/>
          <a:ext cx="3645052" cy="205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3" imgW="2133600" imgH="1206500" progId="Equation.DSMT4">
                  <p:embed/>
                </p:oleObj>
              </mc:Choice>
              <mc:Fallback>
                <p:oleObj name="Equation" r:id="rId3" imgW="21336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238" y="1724319"/>
                        <a:ext cx="3645052" cy="2059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17789"/>
              </p:ext>
            </p:extLst>
          </p:nvPr>
        </p:nvGraphicFramePr>
        <p:xfrm>
          <a:off x="3800793" y="4803965"/>
          <a:ext cx="9112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5" imgW="533400" imgH="609600" progId="Equation.DSMT4">
                  <p:embed/>
                </p:oleObj>
              </mc:Choice>
              <mc:Fallback>
                <p:oleObj name="Equation" r:id="rId5" imgW="5334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93" y="4803965"/>
                        <a:ext cx="911225" cy="1039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56930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73" y="420648"/>
            <a:ext cx="8229600" cy="628207"/>
          </a:xfrm>
        </p:spPr>
        <p:txBody>
          <a:bodyPr/>
          <a:lstStyle/>
          <a:p>
            <a:r>
              <a:rPr lang="en-US" dirty="0"/>
              <a:t>Propagation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170488"/>
            <a:ext cx="7886700" cy="4447991"/>
          </a:xfrm>
        </p:spPr>
        <p:txBody>
          <a:bodyPr>
            <a:normAutofit/>
          </a:bodyPr>
          <a:lstStyle/>
          <a:p>
            <a:r>
              <a:rPr lang="en-US" sz="2000" dirty="0"/>
              <a:t>In the absence of additional bends, the beam the dispersion will propagate just like any other orbit.</a:t>
            </a:r>
          </a:p>
          <a:p>
            <a:endParaRPr lang="en-US" sz="2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2800" dirty="0"/>
          </a:p>
          <a:p>
            <a:r>
              <a:rPr lang="en-US" sz="2000" dirty="0"/>
              <a:t>We’ll consider the special case of</a:t>
            </a:r>
          </a:p>
          <a:p>
            <a:r>
              <a:rPr lang="en-US" sz="2000" dirty="0"/>
              <a:t>If, in addition, we make the line symmetric, so the lattice functions are the same at the end as the beginning, this simply reduces to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87349"/>
              </p:ext>
            </p:extLst>
          </p:nvPr>
        </p:nvGraphicFramePr>
        <p:xfrm>
          <a:off x="98912" y="2002154"/>
          <a:ext cx="8963808" cy="197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3" imgW="6731000" imgH="1384300" progId="Equation.DSMT4">
                  <p:embed/>
                </p:oleObj>
              </mc:Choice>
              <mc:Fallback>
                <p:oleObj name="Equation" r:id="rId3" imgW="6731000" imgH="1384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12" y="2002154"/>
                        <a:ext cx="8963808" cy="19704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85638"/>
              </p:ext>
            </p:extLst>
          </p:nvPr>
        </p:nvGraphicFramePr>
        <p:xfrm>
          <a:off x="4686090" y="4120482"/>
          <a:ext cx="672764" cy="24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5" imgW="558800" imgH="190500" progId="Equation.DSMT4">
                  <p:embed/>
                </p:oleObj>
              </mc:Choice>
              <mc:Fallback>
                <p:oleObj name="Equation" r:id="rId5" imgW="558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090" y="4120482"/>
                        <a:ext cx="672764" cy="245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43822"/>
              </p:ext>
            </p:extLst>
          </p:nvPr>
        </p:nvGraphicFramePr>
        <p:xfrm>
          <a:off x="1913722" y="5161898"/>
          <a:ext cx="5503343" cy="148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7" imgW="3632200" imgH="914400" progId="Equation.DSMT4">
                  <p:embed/>
                </p:oleObj>
              </mc:Choice>
              <mc:Fallback>
                <p:oleObj name="Equation" r:id="rId7" imgW="3632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22" y="5161898"/>
                        <a:ext cx="5503343" cy="14827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07896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13" y="410488"/>
            <a:ext cx="8229600" cy="628207"/>
          </a:xfrm>
        </p:spPr>
        <p:txBody>
          <a:bodyPr/>
          <a:lstStyle/>
          <a:p>
            <a:r>
              <a:rPr lang="en-US" dirty="0"/>
              <a:t>Canceling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77" y="1076188"/>
            <a:ext cx="7886700" cy="4745491"/>
          </a:xfrm>
        </p:spPr>
        <p:txBody>
          <a:bodyPr>
            <a:noAutofit/>
          </a:bodyPr>
          <a:lstStyle/>
          <a:p>
            <a:r>
              <a:rPr lang="en-US" dirty="0"/>
              <a:t>If we put a second magnet at the end of this line, it will modify the dispersion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can cancel the dispersion by setting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 the dispersion will remain zero until the next bend magnet</a:t>
            </a:r>
          </a:p>
          <a:p>
            <a:r>
              <a:rPr lang="en-US" dirty="0"/>
              <a:t>Such a section of beam line is referred to as an “</a:t>
            </a:r>
            <a:r>
              <a:rPr lang="en-US" dirty="0" err="1"/>
              <a:t>achromat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92025"/>
              </p:ext>
            </p:extLst>
          </p:nvPr>
        </p:nvGraphicFramePr>
        <p:xfrm>
          <a:off x="2607257" y="1923225"/>
          <a:ext cx="3333073" cy="167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3" imgW="2476500" imgH="1244600" progId="Equation.DSMT4">
                  <p:embed/>
                </p:oleObj>
              </mc:Choice>
              <mc:Fallback>
                <p:oleObj name="Equation" r:id="rId3" imgW="2476500" imgH="124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257" y="1923225"/>
                        <a:ext cx="3333073" cy="16734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18918"/>
              </p:ext>
            </p:extLst>
          </p:nvPr>
        </p:nvGraphicFramePr>
        <p:xfrm>
          <a:off x="3411128" y="4181876"/>
          <a:ext cx="1625003" cy="54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5" imgW="800100" imgH="266700" progId="Equation.DSMT4">
                  <p:embed/>
                </p:oleObj>
              </mc:Choice>
              <mc:Fallback>
                <p:oleObj name="Equation" r:id="rId5" imgW="800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128" y="4181876"/>
                        <a:ext cx="1625003" cy="5425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1857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328297">
            <a:off x="5409231" y="5344151"/>
            <a:ext cx="472222" cy="76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98" y="347712"/>
            <a:ext cx="7886700" cy="600164"/>
          </a:xfrm>
        </p:spPr>
        <p:txBody>
          <a:bodyPr/>
          <a:lstStyle/>
          <a:p>
            <a:r>
              <a:rPr lang="en-US" dirty="0" err="1"/>
              <a:t>Achromats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16" y="944225"/>
            <a:ext cx="8251825" cy="3765134"/>
          </a:xfrm>
        </p:spPr>
        <p:txBody>
          <a:bodyPr/>
          <a:lstStyle/>
          <a:p>
            <a:r>
              <a:rPr lang="en-US" sz="2000" dirty="0"/>
              <a:t>If the line has 360° of phase advance, we can cancel dispersion with an opposite sign </a:t>
            </a:r>
            <a:r>
              <a:rPr lang="en-US" sz="2000" dirty="0" err="1"/>
              <a:t>dipole</a:t>
            </a:r>
            <a:r>
              <a:rPr lang="en-US" sz="20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err="1">
                <a:sym typeface="Wingdings"/>
              </a:rPr>
              <a:t>”dogleg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achromat</a:t>
            </a:r>
            <a:r>
              <a:rPr lang="en-US" sz="2000" dirty="0">
                <a:sym typeface="Wingdings"/>
              </a:rPr>
              <a:t>”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the line has 180°of phase advance, we can cancel dispersion with a same sign dipole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”double-bend </a:t>
            </a:r>
            <a:r>
              <a:rPr lang="en-US" sz="2000" dirty="0" err="1">
                <a:sym typeface="Wingdings"/>
              </a:rPr>
              <a:t>achromat</a:t>
            </a:r>
            <a:r>
              <a:rPr lang="en-US" sz="2000" dirty="0">
                <a:sym typeface="Wingdings"/>
              </a:rPr>
              <a:t>”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01860" y="1803199"/>
            <a:ext cx="472222" cy="767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01" y="2709263"/>
            <a:ext cx="472222" cy="7676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050418" y="2138162"/>
            <a:ext cx="2037427" cy="139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86740" y="2137039"/>
            <a:ext cx="2610686" cy="11176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81262" y="3212832"/>
            <a:ext cx="2653656" cy="1170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58890" y="4256649"/>
            <a:ext cx="472222" cy="76762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007448" y="4591612"/>
            <a:ext cx="2037427" cy="139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3770" y="4590489"/>
            <a:ext cx="2610686" cy="11176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38292" y="5677992"/>
            <a:ext cx="854568" cy="938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7781" y="4282403"/>
            <a:ext cx="229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be incorporated into rings</a:t>
            </a:r>
          </a:p>
        </p:txBody>
      </p:sp>
    </p:spTree>
    <p:extLst>
      <p:ext uri="{BB962C8B-B14F-4D97-AF65-F5344CB8AC3E}">
        <p14:creationId xmlns:p14="http://schemas.microsoft.com/office/powerpoint/2010/main" val="4203188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516" y="298531"/>
            <a:ext cx="7886700" cy="600164"/>
          </a:xfrm>
        </p:spPr>
        <p:txBody>
          <a:bodyPr/>
          <a:lstStyle/>
          <a:p>
            <a:r>
              <a:rPr lang="en-US" dirty="0"/>
              <a:t>Example: Mu2e Proton Beam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05" y="3389078"/>
            <a:ext cx="4627458" cy="32619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21" y="1060067"/>
            <a:ext cx="4070694" cy="26070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99258" y="2799969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”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achromat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19612" y="4933439"/>
            <a:ext cx="779646" cy="572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90147" y="3321701"/>
            <a:ext cx="77964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057" y="5658050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rgbClr val="C00000"/>
                </a:solidFill>
                <a:latin typeface="+mn-lt"/>
              </a:rPr>
              <a:t>matching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9022" y="2077438"/>
            <a:ext cx="17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w</a:t>
            </a:r>
            <a:r>
              <a:rPr lang="en-US" sz="1800">
                <a:solidFill>
                  <a:srgbClr val="C00000"/>
                </a:solidFill>
                <a:latin typeface="+mn-lt"/>
              </a:rPr>
              <a:t>eird magnet requirement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31806" y="2723769"/>
            <a:ext cx="181120" cy="8568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079" y="1569607"/>
            <a:ext cx="13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+mn-lt"/>
              </a:rPr>
              <a:t>collimator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51570" y="1996826"/>
            <a:ext cx="115504" cy="25847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2364" y="1124075"/>
            <a:ext cx="13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02342" y="1548544"/>
            <a:ext cx="73516" cy="25710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2926" y="364933"/>
            <a:ext cx="216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rgbClr val="C00000"/>
                </a:solidFill>
                <a:latin typeface="+mn-lt"/>
              </a:rPr>
              <a:t>Muon production target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401112" y="1078640"/>
            <a:ext cx="210014" cy="36143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1536" y="456862"/>
            <a:ext cx="7886700" cy="600164"/>
          </a:xfrm>
        </p:spPr>
        <p:txBody>
          <a:bodyPr/>
          <a:lstStyle/>
          <a:p>
            <a:r>
              <a:rPr lang="en-US" dirty="0"/>
              <a:t>Insertions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208385"/>
            <a:ext cx="8251825" cy="4064655"/>
          </a:xfrm>
        </p:spPr>
        <p:txBody>
          <a:bodyPr>
            <a:normAutofit/>
          </a:bodyPr>
          <a:lstStyle/>
          <a:p>
            <a:r>
              <a:rPr lang="en-US" dirty="0"/>
              <a:t>Since putting a empty straight section in every period is not practical, we need to explicitly accommodate the following in our design:</a:t>
            </a:r>
          </a:p>
          <a:p>
            <a:pPr lvl="1"/>
            <a:r>
              <a:rPr lang="en-US" dirty="0"/>
              <a:t>Locations for injection of extraction.</a:t>
            </a:r>
          </a:p>
          <a:p>
            <a:pPr lvl="1"/>
            <a:r>
              <a:rPr lang="en-US" dirty="0"/>
              <a:t>“Straight” sections for RF, instrumentation, etc</a:t>
            </a:r>
          </a:p>
          <a:p>
            <a:pPr lvl="1"/>
            <a:r>
              <a:rPr lang="en-US" dirty="0"/>
              <a:t>Low beta points for collisions</a:t>
            </a:r>
          </a:p>
          <a:p>
            <a:r>
              <a:rPr lang="en-US" dirty="0"/>
              <a:t>Since we generally think of these as taking the place of things in our lattice, we call them “insertions”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861560"/>
            <a:ext cx="1143000" cy="457200"/>
            <a:chOff x="914400" y="4343400"/>
            <a:chExt cx="1143000" cy="457200"/>
          </a:xfrm>
        </p:grpSpPr>
        <p:sp>
          <p:nvSpPr>
            <p:cNvPr id="9" name="Rectangle 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4861560"/>
            <a:ext cx="1143000" cy="457200"/>
            <a:chOff x="914400" y="4343400"/>
            <a:chExt cx="1143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4861560"/>
            <a:ext cx="1143000" cy="457200"/>
            <a:chOff x="914400" y="4343400"/>
            <a:chExt cx="1143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4861560"/>
            <a:ext cx="1143000" cy="457200"/>
            <a:chOff x="914400" y="4343400"/>
            <a:chExt cx="1143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861560"/>
            <a:ext cx="1143000" cy="457200"/>
            <a:chOff x="914400" y="4343400"/>
            <a:chExt cx="1143000" cy="457200"/>
          </a:xfrm>
        </p:grpSpPr>
        <p:sp>
          <p:nvSpPr>
            <p:cNvPr id="22" name="Rectangle 21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400" y="4861560"/>
            <a:ext cx="1143000" cy="457200"/>
            <a:chOff x="914400" y="4343400"/>
            <a:chExt cx="1143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419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14800" y="486156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4267200" y="493776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Insertion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592836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Match lattice functions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05400" y="539496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91000" y="547116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76" y="425341"/>
            <a:ext cx="7886700" cy="600164"/>
          </a:xfrm>
        </p:spPr>
        <p:txBody>
          <a:bodyPr/>
          <a:lstStyle/>
          <a:p>
            <a:r>
              <a:rPr lang="en-US" dirty="0"/>
              <a:t>Mismatch and Beta Beating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025505"/>
            <a:ext cx="8251825" cy="5222895"/>
          </a:xfrm>
        </p:spPr>
        <p:txBody>
          <a:bodyPr>
            <a:normAutofit/>
          </a:bodyPr>
          <a:lstStyle/>
          <a:p>
            <a:r>
              <a:rPr lang="en-US" sz="2000" dirty="0"/>
              <a:t>Simply modifying a section of the lattice without matching will result in a distortion of the lattice functions around the ring (sometimes called “beta” beating)</a:t>
            </a:r>
          </a:p>
          <a:p>
            <a:r>
              <a:rPr lang="en-US" sz="2000" dirty="0"/>
              <a:t>Here’s an example of increasing the drift space in one FODO cell from 5 to 7.5 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26080"/>
            <a:ext cx="60930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0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" y="527354"/>
            <a:ext cx="7886700" cy="600164"/>
          </a:xfrm>
        </p:spPr>
        <p:txBody>
          <a:bodyPr/>
          <a:lstStyle/>
          <a:p>
            <a:r>
              <a:rPr lang="en-US" dirty="0"/>
              <a:t>Collins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920"/>
            <a:ext cx="8251825" cy="4963160"/>
          </a:xfrm>
        </p:spPr>
        <p:txBody>
          <a:bodyPr>
            <a:normAutofit/>
          </a:bodyPr>
          <a:lstStyle/>
          <a:p>
            <a:r>
              <a:rPr lang="en-US" sz="1800" dirty="0"/>
              <a:t>A Collins Insertion is a way of using two quads to put a straight section into a FODO lattice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Where </a:t>
            </a:r>
            <a:r>
              <a:rPr lang="en-US" sz="1800" i="1" dirty="0"/>
              <a:t>s</a:t>
            </a:r>
            <a:r>
              <a:rPr lang="en-US" sz="1800" i="1" baseline="-25000" dirty="0"/>
              <a:t>2</a:t>
            </a:r>
            <a:r>
              <a:rPr lang="en-US" sz="1800" dirty="0"/>
              <a:t> is the usable straight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1143000" y="2636520"/>
            <a:ext cx="2400300" cy="857250"/>
            <a:chOff x="685800" y="1600200"/>
            <a:chExt cx="3200400" cy="1143000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26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953000" y="2560320"/>
            <a:ext cx="381000" cy="1066800"/>
            <a:chOff x="4267" y="2160"/>
            <a:chExt cx="240" cy="481"/>
          </a:xfrm>
        </p:grpSpPr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0"/>
          <p:cNvGrpSpPr>
            <a:grpSpLocks/>
          </p:cNvGrpSpPr>
          <p:nvPr/>
        </p:nvGrpSpPr>
        <p:grpSpPr bwMode="auto">
          <a:xfrm>
            <a:off x="4038600" y="2560320"/>
            <a:ext cx="304800" cy="1143000"/>
            <a:chOff x="3077" y="2111"/>
            <a:chExt cx="176" cy="481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715000" y="2636520"/>
            <a:ext cx="2400300" cy="857250"/>
            <a:chOff x="685800" y="1600200"/>
            <a:chExt cx="3200400" cy="1143000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05214"/>
              </p:ext>
            </p:extLst>
          </p:nvPr>
        </p:nvGraphicFramePr>
        <p:xfrm>
          <a:off x="1028700" y="35509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2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5509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75195"/>
              </p:ext>
            </p:extLst>
          </p:nvPr>
        </p:nvGraphicFramePr>
        <p:xfrm>
          <a:off x="1828800" y="35509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3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509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14148"/>
              </p:ext>
            </p:extLst>
          </p:nvPr>
        </p:nvGraphicFramePr>
        <p:xfrm>
          <a:off x="2476500" y="35509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4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5509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64664"/>
              </p:ext>
            </p:extLst>
          </p:nvPr>
        </p:nvGraphicFramePr>
        <p:xfrm>
          <a:off x="3276600" y="35509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5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509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35107"/>
              </p:ext>
            </p:extLst>
          </p:nvPr>
        </p:nvGraphicFramePr>
        <p:xfrm>
          <a:off x="5638800" y="35509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6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509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29348"/>
              </p:ext>
            </p:extLst>
          </p:nvPr>
        </p:nvGraphicFramePr>
        <p:xfrm>
          <a:off x="6400800" y="35509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7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509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84903"/>
              </p:ext>
            </p:extLst>
          </p:nvPr>
        </p:nvGraphicFramePr>
        <p:xfrm>
          <a:off x="7010400" y="355092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8" name="Equation" r:id="rId11" imgW="266400" imgH="203040" progId="Equation.3">
                  <p:embed/>
                </p:oleObj>
              </mc:Choice>
              <mc:Fallback>
                <p:oleObj name="Equation" r:id="rId11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5092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41641"/>
              </p:ext>
            </p:extLst>
          </p:nvPr>
        </p:nvGraphicFramePr>
        <p:xfrm>
          <a:off x="7848600" y="355092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9"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5092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3810000" y="233172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9000" y="393192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393192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233172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85564"/>
              </p:ext>
            </p:extLst>
          </p:nvPr>
        </p:nvGraphicFramePr>
        <p:xfrm>
          <a:off x="4495800" y="263652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0"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3652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92548"/>
              </p:ext>
            </p:extLst>
          </p:nvPr>
        </p:nvGraphicFramePr>
        <p:xfrm>
          <a:off x="3810000" y="195072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5072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3810000" y="248412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55578"/>
              </p:ext>
            </p:extLst>
          </p:nvPr>
        </p:nvGraphicFramePr>
        <p:xfrm>
          <a:off x="5181600" y="187452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2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7452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>
            <a:off x="5181600" y="240792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53" idx="1"/>
          </p:cNvCxnSpPr>
          <p:nvPr/>
        </p:nvCxnSpPr>
        <p:spPr>
          <a:xfrm>
            <a:off x="4343400" y="3093720"/>
            <a:ext cx="738188" cy="9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9000" y="431292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431292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94561"/>
              </p:ext>
            </p:extLst>
          </p:nvPr>
        </p:nvGraphicFramePr>
        <p:xfrm>
          <a:off x="3429000" y="438912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3" name="Equation" r:id="rId18" imgW="164880" imgH="393480" progId="Equation.3">
                  <p:embed/>
                </p:oleObj>
              </mc:Choice>
              <mc:Fallback>
                <p:oleObj name="Equation" r:id="rId18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8912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12113"/>
              </p:ext>
            </p:extLst>
          </p:nvPr>
        </p:nvGraphicFramePr>
        <p:xfrm>
          <a:off x="5638800" y="438912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4" name="Equation" r:id="rId20" imgW="164880" imgH="393480" progId="Equation.3">
                  <p:embed/>
                </p:oleObj>
              </mc:Choice>
              <mc:Fallback>
                <p:oleObj name="Equation" r:id="rId20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8912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Connector 122"/>
          <p:cNvCxnSpPr/>
          <p:nvPr/>
        </p:nvCxnSpPr>
        <p:spPr>
          <a:xfrm>
            <a:off x="1981200" y="393192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81200" y="423672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93335"/>
              </p:ext>
            </p:extLst>
          </p:nvPr>
        </p:nvGraphicFramePr>
        <p:xfrm>
          <a:off x="2463800" y="438912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5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38912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9265"/>
              </p:ext>
            </p:extLst>
          </p:nvPr>
        </p:nvGraphicFramePr>
        <p:xfrm>
          <a:off x="4051300" y="506222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6" name="Equation" r:id="rId23" imgW="660240" imgH="228600" progId="Equation.3">
                  <p:embed/>
                </p:oleObj>
              </mc:Choice>
              <mc:Fallback>
                <p:oleObj name="Equation" r:id="rId23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06222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3886200" y="454152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257800" y="454152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5209"/>
              </p:ext>
            </p:extLst>
          </p:nvPr>
        </p:nvGraphicFramePr>
        <p:xfrm>
          <a:off x="4025900" y="381762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7"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81762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93063"/>
              </p:ext>
            </p:extLst>
          </p:nvPr>
        </p:nvGraphicFramePr>
        <p:xfrm>
          <a:off x="4953000" y="385572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8" name="Equation" r:id="rId27" imgW="266400" imgH="164880" progId="Equation.DSMT4">
                  <p:embed/>
                </p:oleObj>
              </mc:Choice>
              <mc:Fallback>
                <p:oleObj name="Equation" r:id="rId27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55720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9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401321"/>
            <a:ext cx="8251825" cy="6222999"/>
          </a:xfrm>
        </p:spPr>
        <p:txBody>
          <a:bodyPr>
            <a:normAutofit/>
          </a:bodyPr>
          <a:lstStyle/>
          <a:p>
            <a:r>
              <a:rPr lang="en-US" sz="2000" dirty="0"/>
              <a:t>Require that the lattice functions at both ends of the insertion match the regular lattice functions at those point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Where </a:t>
            </a:r>
            <a:r>
              <a:rPr lang="en-US" sz="2000" dirty="0" err="1"/>
              <a:t>μ</a:t>
            </a:r>
            <a:r>
              <a:rPr lang="en-US" sz="2000" i="1" baseline="-25000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is a free parameter</a:t>
            </a:r>
          </a:p>
          <a:p>
            <a:r>
              <a:rPr lang="en-US" sz="2000" dirty="0"/>
              <a:t>After a bit of algebra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Maximize s</a:t>
            </a:r>
            <a:r>
              <a:rPr lang="en-US" sz="2000" baseline="-25000" dirty="0"/>
              <a:t>2</a:t>
            </a:r>
            <a:r>
              <a:rPr lang="en-US" sz="2000" dirty="0"/>
              <a:t> with </a:t>
            </a:r>
            <a:r>
              <a:rPr lang="en-US" sz="2000" dirty="0" err="1"/>
              <a:t>μ</a:t>
            </a:r>
            <a:r>
              <a:rPr lang="en-US" sz="2000" baseline="-25000" dirty="0" err="1"/>
              <a:t>I</a:t>
            </a:r>
            <a:r>
              <a:rPr lang="en-US" sz="2000" dirty="0"/>
              <a:t>=</a:t>
            </a:r>
            <a:r>
              <a:rPr lang="en-US" sz="2000" dirty="0">
                <a:latin typeface="Symbol" pitchFamily="18" charset="2"/>
              </a:rPr>
              <a:t>p</a:t>
            </a:r>
            <a:r>
              <a:rPr lang="en-US" sz="2000" dirty="0"/>
              <a:t>/2, α max (which is why we locate it </a:t>
            </a:r>
            <a:r>
              <a:rPr lang="en-US" sz="2000" i="1" dirty="0"/>
              <a:t>L/2 </a:t>
            </a:r>
            <a:r>
              <a:rPr lang="en-US" sz="2000" dirty="0"/>
              <a:t>from quad)</a:t>
            </a:r>
          </a:p>
          <a:p>
            <a:r>
              <a:rPr lang="en-US" sz="2000" dirty="0"/>
              <a:t>Works in both planes if α</a:t>
            </a:r>
            <a:r>
              <a:rPr lang="en-US" sz="2000" baseline="-25000" dirty="0"/>
              <a:t>x</a:t>
            </a:r>
            <a:r>
              <a:rPr lang="en-US" sz="2000" dirty="0"/>
              <a:t>=-α</a:t>
            </a:r>
            <a:r>
              <a:rPr lang="en-US" sz="2000" baseline="-25000" dirty="0"/>
              <a:t>y</a:t>
            </a:r>
            <a:r>
              <a:rPr lang="en-US" sz="2000" dirty="0"/>
              <a:t> (true for simple FODO)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421562"/>
              </p:ext>
            </p:extLst>
          </p:nvPr>
        </p:nvGraphicFramePr>
        <p:xfrm>
          <a:off x="1516260" y="1065623"/>
          <a:ext cx="5807534" cy="208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3" imgW="2895480" imgH="1041120" progId="Equation.3">
                  <p:embed/>
                </p:oleObj>
              </mc:Choice>
              <mc:Fallback>
                <p:oleObj name="Equation" r:id="rId3" imgW="28954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60" y="1065623"/>
                        <a:ext cx="5807534" cy="20888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76997"/>
              </p:ext>
            </p:extLst>
          </p:nvPr>
        </p:nvGraphicFramePr>
        <p:xfrm>
          <a:off x="3231024" y="3876357"/>
          <a:ext cx="4189110" cy="112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5" imgW="2222280" imgH="596880" progId="Equation.DSMT4">
                  <p:embed/>
                </p:oleObj>
              </mc:Choice>
              <mc:Fallback>
                <p:oleObj name="Equation" r:id="rId5" imgW="2222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024" y="3876357"/>
                        <a:ext cx="4189110" cy="11250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3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0" y="562259"/>
            <a:ext cx="7886700" cy="600164"/>
          </a:xfrm>
        </p:spPr>
        <p:txBody>
          <a:bodyPr/>
          <a:lstStyle/>
          <a:p>
            <a:r>
              <a:rPr lang="en-US" dirty="0"/>
              <a:t>Dispersion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16" y="1137265"/>
            <a:ext cx="8251825" cy="5261440"/>
          </a:xfrm>
        </p:spPr>
        <p:txBody>
          <a:bodyPr/>
          <a:lstStyle/>
          <a:p>
            <a:r>
              <a:rPr lang="en-US" sz="2000" dirty="0"/>
              <a:t>The problem with the Collins insertion is that it does </a:t>
            </a:r>
            <a:r>
              <a:rPr lang="en-US" sz="2000" i="1" dirty="0"/>
              <a:t>not</a:t>
            </a:r>
            <a:r>
              <a:rPr lang="en-US" sz="2000" dirty="0"/>
              <a:t> match dispersion, so just sticking it in the lattice will lead to distortions in the dispersion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1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2488" y="2229801"/>
            <a:ext cx="3628318" cy="400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4968240" y="235204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53840" y="19710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  <p:extLst>
      <p:ext uri="{BB962C8B-B14F-4D97-AF65-F5344CB8AC3E}">
        <p14:creationId xmlns:p14="http://schemas.microsoft.com/office/powerpoint/2010/main" val="8687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90" y="1194542"/>
            <a:ext cx="7886700" cy="4497129"/>
          </a:xfrm>
        </p:spPr>
        <p:txBody>
          <a:bodyPr/>
          <a:lstStyle/>
          <a:p>
            <a:r>
              <a:rPr lang="en-US" sz="2400" dirty="0"/>
              <a:t>There is no way to bend a beam in a curved path without introducing dispersion.</a:t>
            </a:r>
          </a:p>
          <a:p>
            <a:r>
              <a:rPr lang="en-US" sz="2400" dirty="0"/>
              <a:t>There are three cases dispersion is </a:t>
            </a:r>
            <a:r>
              <a:rPr lang="en-US" sz="2400" i="1" dirty="0"/>
              <a:t>desirable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To be used in combination with </a:t>
            </a:r>
            <a:r>
              <a:rPr lang="en-US" sz="2000" dirty="0" err="1"/>
              <a:t>sextupoles</a:t>
            </a:r>
            <a:r>
              <a:rPr lang="en-US" sz="2000" dirty="0"/>
              <a:t> to introduce chromaticity adjustment</a:t>
            </a:r>
          </a:p>
          <a:p>
            <a:pPr lvl="1"/>
            <a:r>
              <a:rPr lang="en-US" sz="2000" dirty="0"/>
              <a:t>To be used in combination with a collimation system to eliminate particles which are too far away from the nominal momentum.</a:t>
            </a:r>
          </a:p>
          <a:p>
            <a:pPr lvl="1"/>
            <a:r>
              <a:rPr lang="en-US" sz="2000" dirty="0"/>
              <a:t>Used in conjunction with various types of “cooling” to reduce energy spread.</a:t>
            </a:r>
          </a:p>
          <a:p>
            <a:r>
              <a:rPr lang="en-US" sz="2400" dirty="0"/>
              <a:t>In all other cases, dispersion is a problem</a:t>
            </a:r>
          </a:p>
          <a:p>
            <a:pPr lvl="1"/>
            <a:r>
              <a:rPr lang="en-US" sz="2000" dirty="0"/>
              <a:t>Makes the beam bigger than it needs to be</a:t>
            </a:r>
          </a:p>
          <a:p>
            <a:pPr lvl="1"/>
            <a:r>
              <a:rPr lang="en-US" sz="2000" dirty="0"/>
              <a:t>Introduces problematic energy/position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662"/>
            <a:ext cx="7886700" cy="4359142"/>
          </a:xfrm>
        </p:spPr>
        <p:txBody>
          <a:bodyPr/>
          <a:lstStyle/>
          <a:p>
            <a:r>
              <a:rPr lang="en-US" dirty="0"/>
              <a:t>Recall that dispersion propagates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 straight section, </a:t>
            </a:r>
            <a:r>
              <a:rPr lang="en-US" i="1" dirty="0"/>
              <a:t>d(s)=d’(s)=0</a:t>
            </a:r>
            <a:r>
              <a:rPr lang="en-US" dirty="0"/>
              <a:t>, but dispersion will still propagate unless </a:t>
            </a:r>
            <a:r>
              <a:rPr lang="en-US" i="1" dirty="0"/>
              <a:t>D(0)=D’(0)=0</a:t>
            </a:r>
            <a:r>
              <a:rPr lang="en-US" dirty="0"/>
              <a:t> is </a:t>
            </a:r>
            <a:r>
              <a:rPr lang="en-US"/>
              <a:t>also true.</a:t>
            </a:r>
            <a:endParaRPr lang="en-US" i="1" dirty="0"/>
          </a:p>
          <a:p>
            <a:pPr marL="45720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”Dispersion Suppression”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Matching and Insertions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58036"/>
              </p:ext>
            </p:extLst>
          </p:nvPr>
        </p:nvGraphicFramePr>
        <p:xfrm>
          <a:off x="1731152" y="1953681"/>
          <a:ext cx="5446893" cy="15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3" imgW="2844800" imgH="812800" progId="Equation.DSMT4">
                  <p:embed/>
                </p:oleObj>
              </mc:Choice>
              <mc:Fallback>
                <p:oleObj name="Equation" r:id="rId3" imgW="2844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1152" y="1953681"/>
                        <a:ext cx="5446893" cy="15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28423" y="1953681"/>
            <a:ext cx="795434" cy="96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57671" y="1953681"/>
            <a:ext cx="950044" cy="96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8558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2636</TotalTime>
  <Words>1751</Words>
  <Application>Microsoft Office PowerPoint</Application>
  <PresentationFormat>On-screen Show (4:3)</PresentationFormat>
  <Paragraphs>328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Symbol</vt:lpstr>
      <vt:lpstr>Wingdings</vt:lpstr>
      <vt:lpstr>Times New Roman</vt:lpstr>
      <vt:lpstr>Clarity</vt:lpstr>
      <vt:lpstr>Equation</vt:lpstr>
      <vt:lpstr>Matching and Insertions</vt:lpstr>
      <vt:lpstr>The Problem</vt:lpstr>
      <vt:lpstr>Insertions</vt:lpstr>
      <vt:lpstr>Mismatch and Beta Beating</vt:lpstr>
      <vt:lpstr>Collins Insertion</vt:lpstr>
      <vt:lpstr>PowerPoint Presentation</vt:lpstr>
      <vt:lpstr>Dispersion Mismatch</vt:lpstr>
      <vt:lpstr>Dispersion</vt:lpstr>
      <vt:lpstr>Dispersion Suppression</vt:lpstr>
      <vt:lpstr>Dispersion Suppression (cont’d)</vt:lpstr>
      <vt:lpstr>PowerPoint Presentation</vt:lpstr>
      <vt:lpstr>“Missing Magnet” Cofiguration</vt:lpstr>
      <vt:lpstr>Combining Insertions</vt:lpstr>
      <vt:lpstr>Low b Insertions</vt:lpstr>
      <vt:lpstr>Phase Advance of a Low Beta Insertion</vt:lpstr>
      <vt:lpstr>Optics Near Low-b Insertion</vt:lpstr>
      <vt:lpstr>Putting the Pieces Together</vt:lpstr>
      <vt:lpstr>Example: LHC</vt:lpstr>
      <vt:lpstr>LHC Optics (out of date)</vt:lpstr>
      <vt:lpstr>Beam Line Issues</vt:lpstr>
      <vt:lpstr>Final Focus Triplet</vt:lpstr>
      <vt:lpstr>Dispersion Suppression</vt:lpstr>
      <vt:lpstr>Dispersion due to a Dipole</vt:lpstr>
      <vt:lpstr>Propagation of Dispersion</vt:lpstr>
      <vt:lpstr>Canceling Dispersion</vt:lpstr>
      <vt:lpstr>Achromats</vt:lpstr>
      <vt:lpstr>Example: Mu2e Proton Beam</vt:lpstr>
    </vt:vector>
  </TitlesOfParts>
  <Company>Fermilab Beams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317</cp:revision>
  <dcterms:created xsi:type="dcterms:W3CDTF">2003-06-24T14:15:57Z</dcterms:created>
  <dcterms:modified xsi:type="dcterms:W3CDTF">2018-06-06T04:38:53Z</dcterms:modified>
</cp:coreProperties>
</file>