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4624" r:id="rId1"/>
  </p:sldMasterIdLst>
  <p:notesMasterIdLst>
    <p:notesMasterId r:id="rId12"/>
  </p:notesMasterIdLst>
  <p:handoutMasterIdLst>
    <p:handoutMasterId r:id="rId13"/>
  </p:handoutMasterIdLst>
  <p:sldIdLst>
    <p:sldId id="271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38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-776" y="-104"/>
      </p:cViewPr>
      <p:guideLst>
        <p:guide orient="horz" pos="423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8" Type="http://schemas.openxmlformats.org/officeDocument/2006/relationships/image" Target="../media/image24.emf"/><Relationship Id="rId1" Type="http://schemas.openxmlformats.org/officeDocument/2006/relationships/image" Target="../media/image13.emf"/><Relationship Id="rId2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9.emf"/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641E0-C0FB-FB45-BE20-B5E285E46BDA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D667F-4C0A-F045-9861-4468224AE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96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8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USPAS Fundamentals, June 4-15,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 Prebys, Accelerator Fundamentals: Collective Effects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9CFA1-B09C-442F-85C3-919131D33D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 Fundamentals, June 4-15,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137E2-35D0-4667-9362-8260FF57AB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767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219200"/>
            <a:ext cx="40767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40767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 Fundamentals, June 4-15, 2018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3168C-16D6-42A2-AF6D-3D5C06C9F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USPAS Fundamentals, June 4-15,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 Prebys, Accelerator Fundamentals: Collective Effects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248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248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 Fundamentals, June 4-15,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14655-DFE5-45AD-AEB7-B6324F535D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 Fundamentals, June 4-15,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13A5A-BD10-4E42-8EDD-42C4A14A64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 Fundamentals, June 4-15,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 Fundamentals, June 4-15,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 Fundamentals, June 4-15,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 Fundamentals, June 4-15,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A0D8F-9A19-4D03-8318-653C6FCD8B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713" y="471448"/>
            <a:ext cx="8229600" cy="628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713" y="1182021"/>
            <a:ext cx="8229600" cy="544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40944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9560" y="18288"/>
            <a:ext cx="77724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210FB4-E372-466D-A3EB-21FD966A10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7" descr="USPAS-logo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92347" cy="3605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1336" y="1"/>
            <a:ext cx="362663" cy="3708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  <p:sldLayoutId id="2147484636" r:id="rId12"/>
  </p:sldLayoutIdLst>
  <p:transition xmlns:p14="http://schemas.microsoft.com/office/powerpoint/2010/main">
    <p:fade thruBlk="1"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36.emf"/><Relationship Id="rId7" Type="http://schemas.openxmlformats.org/officeDocument/2006/relationships/oleObject" Target="../embeddings/oleObject55.bin"/><Relationship Id="rId8" Type="http://schemas.openxmlformats.org/officeDocument/2006/relationships/image" Target="../media/image3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6.e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1.bin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20" Type="http://schemas.openxmlformats.org/officeDocument/2006/relationships/image" Target="../media/image24.emf"/><Relationship Id="rId10" Type="http://schemas.openxmlformats.org/officeDocument/2006/relationships/image" Target="../media/image19.emf"/><Relationship Id="rId11" Type="http://schemas.openxmlformats.org/officeDocument/2006/relationships/oleObject" Target="../embeddings/oleObject21.bin"/><Relationship Id="rId12" Type="http://schemas.openxmlformats.org/officeDocument/2006/relationships/image" Target="../media/image20.emf"/><Relationship Id="rId13" Type="http://schemas.openxmlformats.org/officeDocument/2006/relationships/oleObject" Target="../embeddings/oleObject22.bin"/><Relationship Id="rId14" Type="http://schemas.openxmlformats.org/officeDocument/2006/relationships/image" Target="../media/image21.emf"/><Relationship Id="rId15" Type="http://schemas.openxmlformats.org/officeDocument/2006/relationships/oleObject" Target="../embeddings/oleObject23.bin"/><Relationship Id="rId16" Type="http://schemas.openxmlformats.org/officeDocument/2006/relationships/image" Target="../media/image22.emf"/><Relationship Id="rId17" Type="http://schemas.openxmlformats.org/officeDocument/2006/relationships/oleObject" Target="../embeddings/oleObject24.bin"/><Relationship Id="rId18" Type="http://schemas.openxmlformats.org/officeDocument/2006/relationships/image" Target="../media/image23.emf"/><Relationship Id="rId19" Type="http://schemas.openxmlformats.org/officeDocument/2006/relationships/oleObject" Target="../embeddings/oleObject2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7.bin"/><Relationship Id="rId6" Type="http://schemas.openxmlformats.org/officeDocument/2006/relationships/oleObject" Target="../embeddings/oleObject18.bin"/><Relationship Id="rId7" Type="http://schemas.openxmlformats.org/officeDocument/2006/relationships/oleObject" Target="../embeddings/oleObject19.bin"/><Relationship Id="rId8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2.bin"/><Relationship Id="rId12" Type="http://schemas.openxmlformats.org/officeDocument/2006/relationships/oleObject" Target="../embeddings/oleObject33.bin"/><Relationship Id="rId13" Type="http://schemas.openxmlformats.org/officeDocument/2006/relationships/oleObject" Target="../embeddings/oleObject34.bin"/><Relationship Id="rId14" Type="http://schemas.openxmlformats.org/officeDocument/2006/relationships/oleObject" Target="../embeddings/oleObject35.bin"/><Relationship Id="rId15" Type="http://schemas.openxmlformats.org/officeDocument/2006/relationships/oleObject" Target="../embeddings/oleObject36.bin"/><Relationship Id="rId16" Type="http://schemas.openxmlformats.org/officeDocument/2006/relationships/oleObject" Target="../embeddings/oleObject37.bin"/><Relationship Id="rId17" Type="http://schemas.openxmlformats.org/officeDocument/2006/relationships/oleObject" Target="../embeddings/oleObject38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7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29.bin"/><Relationship Id="rId8" Type="http://schemas.openxmlformats.org/officeDocument/2006/relationships/oleObject" Target="../embeddings/oleObject30.bin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oleObject" Target="../embeddings/oleObject44.bin"/><Relationship Id="rId13" Type="http://schemas.openxmlformats.org/officeDocument/2006/relationships/oleObject" Target="../embeddings/oleObject45.bin"/><Relationship Id="rId14" Type="http://schemas.openxmlformats.org/officeDocument/2006/relationships/image" Target="../media/image29.emf"/><Relationship Id="rId15" Type="http://schemas.openxmlformats.org/officeDocument/2006/relationships/oleObject" Target="../embeddings/oleObject4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39.bin"/><Relationship Id="rId4" Type="http://schemas.openxmlformats.org/officeDocument/2006/relationships/image" Target="../media/image27.emf"/><Relationship Id="rId5" Type="http://schemas.openxmlformats.org/officeDocument/2006/relationships/image" Target="../media/image30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41.bin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emf"/><Relationship Id="rId12" Type="http://schemas.openxmlformats.org/officeDocument/2006/relationships/image" Target="../media/image3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47.bin"/><Relationship Id="rId4" Type="http://schemas.openxmlformats.org/officeDocument/2006/relationships/image" Target="../media/image31.e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49.bin"/><Relationship Id="rId8" Type="http://schemas.openxmlformats.org/officeDocument/2006/relationships/oleObject" Target="../embeddings/oleObject50.bin"/><Relationship Id="rId9" Type="http://schemas.openxmlformats.org/officeDocument/2006/relationships/oleObject" Target="../embeddings/oleObject51.bin"/><Relationship Id="rId10" Type="http://schemas.openxmlformats.org/officeDocument/2006/relationships/oleObject" Target="../embeddings/oleObject5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04840" y="533400"/>
            <a:ext cx="7280777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Collective Effects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Eric Prebys, UC Davis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7056" y="341410"/>
            <a:ext cx="7886700" cy="600164"/>
          </a:xfrm>
        </p:spPr>
        <p:txBody>
          <a:bodyPr/>
          <a:lstStyle/>
          <a:p>
            <a:r>
              <a:rPr lang="en-US" dirty="0" smtClean="0"/>
              <a:t>Luminosity and </a:t>
            </a:r>
            <a:r>
              <a:rPr lang="en-US" dirty="0" err="1" smtClean="0"/>
              <a:t>Tuneshift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 Fundamentals, June 4-15,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995" y="948689"/>
            <a:ext cx="8175958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The total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</a:rPr>
              <a:t>tuneshift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will ultimately limit the performance of any collider, by driving the beam onto an unstable resonance.  Values of on the order ~.02 are typically the limit.  However, we have seen the somewhat surprising result that the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</a:rPr>
              <a:t>tuneshift</a:t>
            </a:r>
            <a:endParaRPr lang="en-US" sz="1800" dirty="0" smtClean="0">
              <a:solidFill>
                <a:srgbClr val="000000"/>
              </a:solidFill>
              <a:latin typeface="+mn-lt"/>
            </a:endParaRPr>
          </a:p>
          <a:p>
            <a:endParaRPr lang="en-US" sz="1100" dirty="0">
              <a:solidFill>
                <a:srgbClr val="000000"/>
              </a:solidFill>
              <a:latin typeface="+mn-lt"/>
            </a:endParaRPr>
          </a:p>
          <a:p>
            <a:endParaRPr lang="en-US" sz="1800" dirty="0" smtClean="0">
              <a:solidFill>
                <a:srgbClr val="000000"/>
              </a:solidFill>
              <a:latin typeface="+mn-lt"/>
            </a:endParaRPr>
          </a:p>
          <a:p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does not depend on β</a:t>
            </a:r>
            <a:r>
              <a:rPr lang="en-US" sz="1800" baseline="30000" dirty="0" smtClean="0">
                <a:solidFill>
                  <a:srgbClr val="000000"/>
                </a:solidFill>
                <a:latin typeface="+mn-lt"/>
              </a:rPr>
              <a:t>*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, but only on</a:t>
            </a:r>
          </a:p>
          <a:p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endParaRPr lang="en-US" sz="1800" dirty="0" smtClean="0">
              <a:solidFill>
                <a:srgbClr val="000000"/>
              </a:solidFill>
              <a:latin typeface="+mn-lt"/>
            </a:endParaRPr>
          </a:p>
          <a:p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For a collider, we have</a:t>
            </a:r>
          </a:p>
          <a:p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endParaRPr lang="en-US" sz="1800" dirty="0" smtClean="0">
              <a:solidFill>
                <a:srgbClr val="000000"/>
              </a:solidFill>
              <a:latin typeface="+mn-lt"/>
            </a:endParaRPr>
          </a:p>
          <a:p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endParaRPr lang="en-US" sz="1800" dirty="0" smtClean="0">
              <a:solidFill>
                <a:srgbClr val="000000"/>
              </a:solidFill>
              <a:latin typeface="+mn-lt"/>
            </a:endParaRPr>
          </a:p>
          <a:p>
            <a:endParaRPr lang="en-US" sz="1800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We assume we will run the collider at the “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</a:rPr>
              <a:t>tuneshift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limit”, in which case we can increase luminosity by</a:t>
            </a:r>
          </a:p>
          <a:p>
            <a:pPr marL="460375" indent="-169863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Making β</a:t>
            </a:r>
            <a:r>
              <a:rPr lang="en-US" sz="1800" baseline="30000" dirty="0" smtClean="0">
                <a:solidFill>
                  <a:srgbClr val="000000"/>
                </a:solidFill>
                <a:latin typeface="+mn-lt"/>
              </a:rPr>
              <a:t>*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as small as possible</a:t>
            </a:r>
          </a:p>
          <a:p>
            <a:pPr marL="460375" indent="-169863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Increasing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</a:rPr>
              <a:t>N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</a:rPr>
              <a:t>ε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proportionally.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316822"/>
              </p:ext>
            </p:extLst>
          </p:nvPr>
        </p:nvGraphicFramePr>
        <p:xfrm>
          <a:off x="3219115" y="1973931"/>
          <a:ext cx="1085800" cy="71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6" name="Equation" r:id="rId3" imgW="635000" imgH="419100" progId="Equation.DSMT4">
                  <p:embed/>
                </p:oleObj>
              </mc:Choice>
              <mc:Fallback>
                <p:oleObj name="Equation" r:id="rId3" imgW="6350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9115" y="1973931"/>
                        <a:ext cx="1085800" cy="716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569628"/>
              </p:ext>
            </p:extLst>
          </p:nvPr>
        </p:nvGraphicFramePr>
        <p:xfrm>
          <a:off x="3090207" y="3182869"/>
          <a:ext cx="2087782" cy="66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7" name="Equation" r:id="rId5" imgW="1244600" imgH="393700" progId="Equation.DSMT4">
                  <p:embed/>
                </p:oleObj>
              </mc:Choice>
              <mc:Fallback>
                <p:oleObj name="Equation" r:id="rId5" imgW="1244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90207" y="3182869"/>
                        <a:ext cx="2087782" cy="660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788558"/>
              </p:ext>
            </p:extLst>
          </p:nvPr>
        </p:nvGraphicFramePr>
        <p:xfrm>
          <a:off x="3089967" y="3859139"/>
          <a:ext cx="3873874" cy="158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8" name="Equation" r:id="rId7" imgW="2755900" imgH="1130300" progId="Equation.DSMT4">
                  <p:embed/>
                </p:oleObj>
              </mc:Choice>
              <mc:Fallback>
                <p:oleObj name="Equation" r:id="rId7" imgW="2755900" imgH="1130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9967" y="3859139"/>
                        <a:ext cx="3873874" cy="1588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20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12" y="313109"/>
            <a:ext cx="7886700" cy="600164"/>
          </a:xfrm>
        </p:spPr>
        <p:txBody>
          <a:bodyPr/>
          <a:lstStyle/>
          <a:p>
            <a:r>
              <a:rPr lang="en-US" dirty="0" smtClean="0"/>
              <a:t>Space Charge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9436" y="918132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So far, we have not considered the effect that particles in a bunch might have on each other, or on particles in another bunch.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Consider the effect off space charge on the transverse distribution of the beam.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40036" y="2823132"/>
            <a:ext cx="1371600" cy="457200"/>
            <a:chOff x="1828800" y="3124200"/>
            <a:chExt cx="1371600" cy="457200"/>
          </a:xfrm>
        </p:grpSpPr>
        <p:sp>
          <p:nvSpPr>
            <p:cNvPr id="9" name="Rectangle 8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1768636" y="2365932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97236" y="2365932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25836" y="2365932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454436" y="2365932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683036" y="2365932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flipV="1">
            <a:off x="1768636" y="3356532"/>
            <a:ext cx="914400" cy="457200"/>
            <a:chOff x="1752600" y="2895600"/>
            <a:chExt cx="914400" cy="38100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150135"/>
              </p:ext>
            </p:extLst>
          </p:nvPr>
        </p:nvGraphicFramePr>
        <p:xfrm>
          <a:off x="2759236" y="2442132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8" name="Equation" r:id="rId3" imgW="152400" imgH="152400" progId="Equation.DSMT4">
                  <p:embed/>
                </p:oleObj>
              </mc:Choice>
              <mc:Fallback>
                <p:oleObj name="Equation" r:id="rId3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9236" y="2442132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035720" y="2518332"/>
            <a:ext cx="152400" cy="152400"/>
            <a:chOff x="2019684" y="2438400"/>
            <a:chExt cx="152400" cy="152400"/>
          </a:xfrm>
        </p:grpSpPr>
        <p:sp>
          <p:nvSpPr>
            <p:cNvPr id="30" name="Oval 29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34183" y="3453221"/>
            <a:ext cx="152400" cy="152400"/>
            <a:chOff x="2018147" y="3373289"/>
            <a:chExt cx="152400" cy="152400"/>
          </a:xfrm>
        </p:grpSpPr>
        <p:sp>
          <p:nvSpPr>
            <p:cNvPr id="31" name="Oval 30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1" idx="1"/>
              <a:endCxn id="31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3"/>
              <a:endCxn id="31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659065"/>
              </p:ext>
            </p:extLst>
          </p:nvPr>
        </p:nvGraphicFramePr>
        <p:xfrm>
          <a:off x="2045743" y="207501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9" name="Equation" r:id="rId5" imgW="152400" imgH="152400" progId="Equation.DSMT4">
                  <p:embed/>
                </p:oleObj>
              </mc:Choice>
              <mc:Fallback>
                <p:oleObj name="Equation" r:id="rId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5743" y="207501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/>
          <p:cNvCxnSpPr>
            <a:endCxn id="30" idx="0"/>
          </p:cNvCxnSpPr>
          <p:nvPr/>
        </p:nvCxnSpPr>
        <p:spPr>
          <a:xfrm flipH="1">
            <a:off x="2111920" y="2331190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571058"/>
              </p:ext>
            </p:extLst>
          </p:nvPr>
        </p:nvGraphicFramePr>
        <p:xfrm>
          <a:off x="4305461" y="2425198"/>
          <a:ext cx="1940026" cy="607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0" name="Equation" r:id="rId7" imgW="1257300" imgH="393700" progId="Equation.DSMT4">
                  <p:embed/>
                </p:oleObj>
              </mc:Choice>
              <mc:Fallback>
                <p:oleObj name="Equation" r:id="rId7" imgW="12573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05461" y="2425198"/>
                        <a:ext cx="1940026" cy="607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51953" y="3265515"/>
            <a:ext cx="124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radial charge density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427068" y="2863349"/>
            <a:ext cx="108051" cy="46690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4686" y="3989331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If we look at the field at a radius r, we have</a:t>
            </a:r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883697"/>
              </p:ext>
            </p:extLst>
          </p:nvPr>
        </p:nvGraphicFramePr>
        <p:xfrm>
          <a:off x="2048036" y="4320673"/>
          <a:ext cx="4687888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1" name="Equation" r:id="rId9" imgW="2755900" imgH="1244600" progId="Equation.DSMT4">
                  <p:embed/>
                </p:oleObj>
              </mc:Choice>
              <mc:Fallback>
                <p:oleObj name="Equation" r:id="rId9" imgW="2755900" imgH="1244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48036" y="4320673"/>
                        <a:ext cx="4687888" cy="211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2016286" y="6038349"/>
            <a:ext cx="60325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 Fundamentals, June 4-15,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6371" y="504066"/>
            <a:ext cx="803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292934"/>
                </a:solidFill>
                <a:latin typeface="+mn-lt"/>
              </a:rPr>
              <a:t>Similarly, Ampere’s Law gives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798898"/>
              </p:ext>
            </p:extLst>
          </p:nvPr>
        </p:nvGraphicFramePr>
        <p:xfrm>
          <a:off x="1474656" y="907321"/>
          <a:ext cx="5141912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2" name="Equation" r:id="rId3" imgW="3022600" imgH="876300" progId="Equation.DSMT4">
                  <p:embed/>
                </p:oleObj>
              </mc:Choice>
              <mc:Fallback>
                <p:oleObj name="Equation" r:id="rId3" imgW="30226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656" y="907321"/>
                        <a:ext cx="5141912" cy="149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384168" y="2090538"/>
            <a:ext cx="60325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406103"/>
              </p:ext>
            </p:extLst>
          </p:nvPr>
        </p:nvGraphicFramePr>
        <p:xfrm>
          <a:off x="2054093" y="2782159"/>
          <a:ext cx="4344988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3" name="Equation" r:id="rId5" imgW="2552700" imgH="2146300" progId="Equation.DSMT4">
                  <p:embed/>
                </p:oleObj>
              </mc:Choice>
              <mc:Fallback>
                <p:oleObj name="Equation" r:id="rId5" imgW="2552700" imgH="214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4093" y="2782159"/>
                        <a:ext cx="4344988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388401" y="3004938"/>
            <a:ext cx="60325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020880"/>
              </p:ext>
            </p:extLst>
          </p:nvPr>
        </p:nvGraphicFramePr>
        <p:xfrm>
          <a:off x="6064118" y="2905454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4" name="Equation" r:id="rId7" imgW="330200" imgH="165100" progId="Equation.DSMT4">
                  <p:embed/>
                </p:oleObj>
              </mc:Choice>
              <mc:Fallback>
                <p:oleObj name="Equation" r:id="rId7" imgW="3302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64118" y="2905454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551112"/>
              </p:ext>
            </p:extLst>
          </p:nvPr>
        </p:nvGraphicFramePr>
        <p:xfrm>
          <a:off x="5637167" y="4238953"/>
          <a:ext cx="1658234" cy="63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5" name="Equation" r:id="rId9" imgW="1130300" imgH="431800" progId="Equation.DSMT4">
                  <p:embed/>
                </p:oleObj>
              </mc:Choice>
              <mc:Fallback>
                <p:oleObj name="Equation" r:id="rId9" imgW="11303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7167" y="4238953"/>
                        <a:ext cx="1658234" cy="633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5374084" y="3900287"/>
            <a:ext cx="262467" cy="45296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92668" y="3189088"/>
            <a:ext cx="146049" cy="24553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38768" y="5885721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Linear charge density</a:t>
            </a:r>
          </a:p>
        </p:txBody>
      </p:sp>
    </p:spTree>
    <p:extLst>
      <p:ext uri="{BB962C8B-B14F-4D97-AF65-F5344CB8AC3E}">
        <p14:creationId xmlns:p14="http://schemas.microsoft.com/office/powerpoint/2010/main" val="200714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 Fundamentals, June 4-15,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339" y="478249"/>
            <a:ext cx="823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We can break this into components in x and 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86712"/>
              </p:ext>
            </p:extLst>
          </p:nvPr>
        </p:nvGraphicFramePr>
        <p:xfrm>
          <a:off x="2143798" y="944002"/>
          <a:ext cx="3444875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8" name="Equation" r:id="rId3" imgW="2222500" imgH="2057400" progId="Equation.DSMT4">
                  <p:embed/>
                </p:oleObj>
              </mc:Choice>
              <mc:Fallback>
                <p:oleObj name="Equation" r:id="rId3" imgW="222250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3798" y="944002"/>
                        <a:ext cx="3444875" cy="319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9243" y="4315321"/>
            <a:ext cx="823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Non-linear and coupled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>
                <a:latin typeface="+mn-lt"/>
                <a:sym typeface="Wingdings"/>
              </a:rPr>
              <a:t> </a:t>
            </a:r>
            <a:r>
              <a:rPr lang="en-US" sz="1800" dirty="0" smtClean="0">
                <a:latin typeface="+mn-lt"/>
                <a:sym typeface="Wingdings"/>
              </a:rPr>
              <a:t>ouch! but for x&lt;&lt;</a:t>
            </a:r>
            <a:r>
              <a:rPr lang="en-US" sz="1800" dirty="0" err="1" smtClean="0">
                <a:latin typeface="+mn-lt"/>
                <a:sym typeface="Wingdings"/>
              </a:rPr>
              <a:t>σ</a:t>
            </a:r>
            <a:r>
              <a:rPr lang="en-US" sz="1800" baseline="-25000" dirty="0" err="1" smtClean="0">
                <a:latin typeface="+mn-lt"/>
                <a:sym typeface="Wingdings"/>
              </a:rPr>
              <a:t>x</a:t>
            </a:r>
            <a:endParaRPr lang="en-US" sz="1800" baseline="-25000" dirty="0" smtClean="0">
              <a:latin typeface="+mn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917160" y="4285689"/>
            <a:ext cx="3429000" cy="2057400"/>
            <a:chOff x="5715000" y="4114800"/>
            <a:chExt cx="3429000" cy="20574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15000" y="5105400"/>
              <a:ext cx="34290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7600" y="4114800"/>
              <a:ext cx="0" cy="205740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086600" y="4648200"/>
              <a:ext cx="762000" cy="91440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7852833" y="4473590"/>
              <a:ext cx="1195917" cy="606410"/>
            </a:xfrm>
            <a:custGeom>
              <a:avLst/>
              <a:gdLst>
                <a:gd name="connsiteX0" fmla="*/ 0 w 973667"/>
                <a:gd name="connsiteY0" fmla="*/ 173063 h 606979"/>
                <a:gd name="connsiteX1" fmla="*/ 127000 w 973667"/>
                <a:gd name="connsiteY1" fmla="*/ 14313 h 606979"/>
                <a:gd name="connsiteX2" fmla="*/ 370417 w 973667"/>
                <a:gd name="connsiteY2" fmla="*/ 56646 h 606979"/>
                <a:gd name="connsiteX3" fmla="*/ 529167 w 973667"/>
                <a:gd name="connsiteY3" fmla="*/ 448229 h 606979"/>
                <a:gd name="connsiteX4" fmla="*/ 973667 w 973667"/>
                <a:gd name="connsiteY4" fmla="*/ 606979 h 606979"/>
                <a:gd name="connsiteX5" fmla="*/ 973667 w 973667"/>
                <a:gd name="connsiteY5" fmla="*/ 606979 h 606979"/>
                <a:gd name="connsiteX0" fmla="*/ 0 w 973667"/>
                <a:gd name="connsiteY0" fmla="*/ 173063 h 606979"/>
                <a:gd name="connsiteX1" fmla="*/ 190500 w 973667"/>
                <a:gd name="connsiteY1" fmla="*/ 14313 h 606979"/>
                <a:gd name="connsiteX2" fmla="*/ 370417 w 973667"/>
                <a:gd name="connsiteY2" fmla="*/ 56646 h 606979"/>
                <a:gd name="connsiteX3" fmla="*/ 529167 w 973667"/>
                <a:gd name="connsiteY3" fmla="*/ 448229 h 606979"/>
                <a:gd name="connsiteX4" fmla="*/ 973667 w 973667"/>
                <a:gd name="connsiteY4" fmla="*/ 606979 h 606979"/>
                <a:gd name="connsiteX5" fmla="*/ 973667 w 973667"/>
                <a:gd name="connsiteY5" fmla="*/ 606979 h 606979"/>
                <a:gd name="connsiteX0" fmla="*/ 0 w 973667"/>
                <a:gd name="connsiteY0" fmla="*/ 173588 h 607504"/>
                <a:gd name="connsiteX1" fmla="*/ 190500 w 973667"/>
                <a:gd name="connsiteY1" fmla="*/ 14838 h 607504"/>
                <a:gd name="connsiteX2" fmla="*/ 370417 w 973667"/>
                <a:gd name="connsiteY2" fmla="*/ 57171 h 607504"/>
                <a:gd name="connsiteX3" fmla="*/ 582083 w 973667"/>
                <a:gd name="connsiteY3" fmla="*/ 459337 h 607504"/>
                <a:gd name="connsiteX4" fmla="*/ 973667 w 973667"/>
                <a:gd name="connsiteY4" fmla="*/ 607504 h 607504"/>
                <a:gd name="connsiteX5" fmla="*/ 973667 w 973667"/>
                <a:gd name="connsiteY5" fmla="*/ 607504 h 607504"/>
                <a:gd name="connsiteX0" fmla="*/ 0 w 973667"/>
                <a:gd name="connsiteY0" fmla="*/ 161911 h 595827"/>
                <a:gd name="connsiteX1" fmla="*/ 190500 w 973667"/>
                <a:gd name="connsiteY1" fmla="*/ 3161 h 595827"/>
                <a:gd name="connsiteX2" fmla="*/ 391584 w 973667"/>
                <a:gd name="connsiteY2" fmla="*/ 87827 h 595827"/>
                <a:gd name="connsiteX3" fmla="*/ 582083 w 973667"/>
                <a:gd name="connsiteY3" fmla="*/ 447660 h 595827"/>
                <a:gd name="connsiteX4" fmla="*/ 973667 w 973667"/>
                <a:gd name="connsiteY4" fmla="*/ 595827 h 595827"/>
                <a:gd name="connsiteX5" fmla="*/ 973667 w 973667"/>
                <a:gd name="connsiteY5" fmla="*/ 595827 h 595827"/>
                <a:gd name="connsiteX0" fmla="*/ 0 w 1195917"/>
                <a:gd name="connsiteY0" fmla="*/ 161911 h 609991"/>
                <a:gd name="connsiteX1" fmla="*/ 190500 w 1195917"/>
                <a:gd name="connsiteY1" fmla="*/ 3161 h 609991"/>
                <a:gd name="connsiteX2" fmla="*/ 391584 w 1195917"/>
                <a:gd name="connsiteY2" fmla="*/ 87827 h 609991"/>
                <a:gd name="connsiteX3" fmla="*/ 582083 w 1195917"/>
                <a:gd name="connsiteY3" fmla="*/ 447660 h 609991"/>
                <a:gd name="connsiteX4" fmla="*/ 973667 w 1195917"/>
                <a:gd name="connsiteY4" fmla="*/ 595827 h 609991"/>
                <a:gd name="connsiteX5" fmla="*/ 1195917 w 1195917"/>
                <a:gd name="connsiteY5" fmla="*/ 606410 h 609991"/>
                <a:gd name="connsiteX0" fmla="*/ 0 w 1195917"/>
                <a:gd name="connsiteY0" fmla="*/ 161911 h 606410"/>
                <a:gd name="connsiteX1" fmla="*/ 190500 w 1195917"/>
                <a:gd name="connsiteY1" fmla="*/ 3161 h 606410"/>
                <a:gd name="connsiteX2" fmla="*/ 391584 w 1195917"/>
                <a:gd name="connsiteY2" fmla="*/ 87827 h 606410"/>
                <a:gd name="connsiteX3" fmla="*/ 582083 w 1195917"/>
                <a:gd name="connsiteY3" fmla="*/ 447660 h 606410"/>
                <a:gd name="connsiteX4" fmla="*/ 910167 w 1195917"/>
                <a:gd name="connsiteY4" fmla="*/ 574661 h 606410"/>
                <a:gd name="connsiteX5" fmla="*/ 1195917 w 1195917"/>
                <a:gd name="connsiteY5" fmla="*/ 606410 h 606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917" h="606410">
                  <a:moveTo>
                    <a:pt x="0" y="161911"/>
                  </a:moveTo>
                  <a:cubicBezTo>
                    <a:pt x="32632" y="92237"/>
                    <a:pt x="125236" y="15508"/>
                    <a:pt x="190500" y="3161"/>
                  </a:cubicBezTo>
                  <a:cubicBezTo>
                    <a:pt x="255764" y="-9186"/>
                    <a:pt x="326320" y="13744"/>
                    <a:pt x="391584" y="87827"/>
                  </a:cubicBezTo>
                  <a:cubicBezTo>
                    <a:pt x="456848" y="161910"/>
                    <a:pt x="495653" y="366521"/>
                    <a:pt x="582083" y="447660"/>
                  </a:cubicBezTo>
                  <a:cubicBezTo>
                    <a:pt x="668514" y="528799"/>
                    <a:pt x="807861" y="548203"/>
                    <a:pt x="910167" y="574661"/>
                  </a:cubicBezTo>
                  <a:cubicBezTo>
                    <a:pt x="1012473" y="601119"/>
                    <a:pt x="1121834" y="602882"/>
                    <a:pt x="1195917" y="606410"/>
                  </a:cubicBezTo>
                </a:path>
              </a:pathLst>
            </a:cu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0800000">
              <a:off x="5888736" y="5112823"/>
              <a:ext cx="1195917" cy="606410"/>
            </a:xfrm>
            <a:custGeom>
              <a:avLst/>
              <a:gdLst>
                <a:gd name="connsiteX0" fmla="*/ 0 w 973667"/>
                <a:gd name="connsiteY0" fmla="*/ 173063 h 606979"/>
                <a:gd name="connsiteX1" fmla="*/ 127000 w 973667"/>
                <a:gd name="connsiteY1" fmla="*/ 14313 h 606979"/>
                <a:gd name="connsiteX2" fmla="*/ 370417 w 973667"/>
                <a:gd name="connsiteY2" fmla="*/ 56646 h 606979"/>
                <a:gd name="connsiteX3" fmla="*/ 529167 w 973667"/>
                <a:gd name="connsiteY3" fmla="*/ 448229 h 606979"/>
                <a:gd name="connsiteX4" fmla="*/ 973667 w 973667"/>
                <a:gd name="connsiteY4" fmla="*/ 606979 h 606979"/>
                <a:gd name="connsiteX5" fmla="*/ 973667 w 973667"/>
                <a:gd name="connsiteY5" fmla="*/ 606979 h 606979"/>
                <a:gd name="connsiteX0" fmla="*/ 0 w 973667"/>
                <a:gd name="connsiteY0" fmla="*/ 173063 h 606979"/>
                <a:gd name="connsiteX1" fmla="*/ 190500 w 973667"/>
                <a:gd name="connsiteY1" fmla="*/ 14313 h 606979"/>
                <a:gd name="connsiteX2" fmla="*/ 370417 w 973667"/>
                <a:gd name="connsiteY2" fmla="*/ 56646 h 606979"/>
                <a:gd name="connsiteX3" fmla="*/ 529167 w 973667"/>
                <a:gd name="connsiteY3" fmla="*/ 448229 h 606979"/>
                <a:gd name="connsiteX4" fmla="*/ 973667 w 973667"/>
                <a:gd name="connsiteY4" fmla="*/ 606979 h 606979"/>
                <a:gd name="connsiteX5" fmla="*/ 973667 w 973667"/>
                <a:gd name="connsiteY5" fmla="*/ 606979 h 606979"/>
                <a:gd name="connsiteX0" fmla="*/ 0 w 973667"/>
                <a:gd name="connsiteY0" fmla="*/ 173588 h 607504"/>
                <a:gd name="connsiteX1" fmla="*/ 190500 w 973667"/>
                <a:gd name="connsiteY1" fmla="*/ 14838 h 607504"/>
                <a:gd name="connsiteX2" fmla="*/ 370417 w 973667"/>
                <a:gd name="connsiteY2" fmla="*/ 57171 h 607504"/>
                <a:gd name="connsiteX3" fmla="*/ 582083 w 973667"/>
                <a:gd name="connsiteY3" fmla="*/ 459337 h 607504"/>
                <a:gd name="connsiteX4" fmla="*/ 973667 w 973667"/>
                <a:gd name="connsiteY4" fmla="*/ 607504 h 607504"/>
                <a:gd name="connsiteX5" fmla="*/ 973667 w 973667"/>
                <a:gd name="connsiteY5" fmla="*/ 607504 h 607504"/>
                <a:gd name="connsiteX0" fmla="*/ 0 w 973667"/>
                <a:gd name="connsiteY0" fmla="*/ 161911 h 595827"/>
                <a:gd name="connsiteX1" fmla="*/ 190500 w 973667"/>
                <a:gd name="connsiteY1" fmla="*/ 3161 h 595827"/>
                <a:gd name="connsiteX2" fmla="*/ 391584 w 973667"/>
                <a:gd name="connsiteY2" fmla="*/ 87827 h 595827"/>
                <a:gd name="connsiteX3" fmla="*/ 582083 w 973667"/>
                <a:gd name="connsiteY3" fmla="*/ 447660 h 595827"/>
                <a:gd name="connsiteX4" fmla="*/ 973667 w 973667"/>
                <a:gd name="connsiteY4" fmla="*/ 595827 h 595827"/>
                <a:gd name="connsiteX5" fmla="*/ 973667 w 973667"/>
                <a:gd name="connsiteY5" fmla="*/ 595827 h 595827"/>
                <a:gd name="connsiteX0" fmla="*/ 0 w 1195917"/>
                <a:gd name="connsiteY0" fmla="*/ 161911 h 609991"/>
                <a:gd name="connsiteX1" fmla="*/ 190500 w 1195917"/>
                <a:gd name="connsiteY1" fmla="*/ 3161 h 609991"/>
                <a:gd name="connsiteX2" fmla="*/ 391584 w 1195917"/>
                <a:gd name="connsiteY2" fmla="*/ 87827 h 609991"/>
                <a:gd name="connsiteX3" fmla="*/ 582083 w 1195917"/>
                <a:gd name="connsiteY3" fmla="*/ 447660 h 609991"/>
                <a:gd name="connsiteX4" fmla="*/ 973667 w 1195917"/>
                <a:gd name="connsiteY4" fmla="*/ 595827 h 609991"/>
                <a:gd name="connsiteX5" fmla="*/ 1195917 w 1195917"/>
                <a:gd name="connsiteY5" fmla="*/ 606410 h 609991"/>
                <a:gd name="connsiteX0" fmla="*/ 0 w 1195917"/>
                <a:gd name="connsiteY0" fmla="*/ 161911 h 606410"/>
                <a:gd name="connsiteX1" fmla="*/ 190500 w 1195917"/>
                <a:gd name="connsiteY1" fmla="*/ 3161 h 606410"/>
                <a:gd name="connsiteX2" fmla="*/ 391584 w 1195917"/>
                <a:gd name="connsiteY2" fmla="*/ 87827 h 606410"/>
                <a:gd name="connsiteX3" fmla="*/ 582083 w 1195917"/>
                <a:gd name="connsiteY3" fmla="*/ 447660 h 606410"/>
                <a:gd name="connsiteX4" fmla="*/ 910167 w 1195917"/>
                <a:gd name="connsiteY4" fmla="*/ 574661 h 606410"/>
                <a:gd name="connsiteX5" fmla="*/ 1195917 w 1195917"/>
                <a:gd name="connsiteY5" fmla="*/ 606410 h 606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917" h="606410">
                  <a:moveTo>
                    <a:pt x="0" y="161911"/>
                  </a:moveTo>
                  <a:cubicBezTo>
                    <a:pt x="32632" y="92237"/>
                    <a:pt x="125236" y="15508"/>
                    <a:pt x="190500" y="3161"/>
                  </a:cubicBezTo>
                  <a:cubicBezTo>
                    <a:pt x="255764" y="-9186"/>
                    <a:pt x="326320" y="13744"/>
                    <a:pt x="391584" y="87827"/>
                  </a:cubicBezTo>
                  <a:cubicBezTo>
                    <a:pt x="456848" y="161910"/>
                    <a:pt x="495653" y="366521"/>
                    <a:pt x="582083" y="447660"/>
                  </a:cubicBezTo>
                  <a:cubicBezTo>
                    <a:pt x="668514" y="528799"/>
                    <a:pt x="807861" y="548203"/>
                    <a:pt x="910167" y="574661"/>
                  </a:cubicBezTo>
                  <a:cubicBezTo>
                    <a:pt x="1012473" y="601119"/>
                    <a:pt x="1121834" y="602882"/>
                    <a:pt x="1195917" y="606410"/>
                  </a:cubicBezTo>
                </a:path>
              </a:pathLst>
            </a:cu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589896"/>
              </p:ext>
            </p:extLst>
          </p:nvPr>
        </p:nvGraphicFramePr>
        <p:xfrm>
          <a:off x="4523460" y="3980889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9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3460" y="3980889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086284"/>
              </p:ext>
            </p:extLst>
          </p:nvPr>
        </p:nvGraphicFramePr>
        <p:xfrm>
          <a:off x="4523460" y="3980889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0"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3460" y="3980889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389284"/>
              </p:ext>
            </p:extLst>
          </p:nvPr>
        </p:nvGraphicFramePr>
        <p:xfrm>
          <a:off x="8041360" y="5352489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1" name="Equation" r:id="rId8" imgW="127000" imgH="127000" progId="Equation.DSMT4">
                  <p:embed/>
                </p:oleObj>
              </mc:Choice>
              <mc:Fallback>
                <p:oleObj name="Equation" r:id="rId8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41360" y="5352489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575115"/>
              </p:ext>
            </p:extLst>
          </p:nvPr>
        </p:nvGraphicFramePr>
        <p:xfrm>
          <a:off x="6433223" y="4128527"/>
          <a:ext cx="8318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2" name="Equation" r:id="rId10" imgW="520700" imgH="228600" progId="Equation.DSMT4">
                  <p:embed/>
                </p:oleObj>
              </mc:Choice>
              <mc:Fallback>
                <p:oleObj name="Equation" r:id="rId10" imgW="520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33223" y="4128527"/>
                        <a:ext cx="83185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7279360" y="5200089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931895"/>
              </p:ext>
            </p:extLst>
          </p:nvPr>
        </p:nvGraphicFramePr>
        <p:xfrm>
          <a:off x="7050760" y="5292164"/>
          <a:ext cx="508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3" name="Equation" r:id="rId12" imgW="317500" imgH="203200" progId="Equation.DSMT4">
                  <p:embed/>
                </p:oleObj>
              </mc:Choice>
              <mc:Fallback>
                <p:oleObj name="Equation" r:id="rId12" imgW="317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50760" y="5292164"/>
                        <a:ext cx="50800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450560" y="4666689"/>
            <a:ext cx="990600" cy="533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104016"/>
              </p:ext>
            </p:extLst>
          </p:nvPr>
        </p:nvGraphicFramePr>
        <p:xfrm>
          <a:off x="1270673" y="4819089"/>
          <a:ext cx="1804987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4" name="Equation" r:id="rId14" imgW="1689100" imgH="1511300" progId="Equation.DSMT4">
                  <p:embed/>
                </p:oleObj>
              </mc:Choice>
              <mc:Fallback>
                <p:oleObj name="Equation" r:id="rId14" imgW="1689100" imgH="151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70673" y="4819089"/>
                        <a:ext cx="1804987" cy="161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316960" y="565728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~linear and decoupled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30960" y="5733489"/>
            <a:ext cx="6858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4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 Fundamentals, June 4-15,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30580"/>
              </p:ext>
            </p:extLst>
          </p:nvPr>
        </p:nvGraphicFramePr>
        <p:xfrm>
          <a:off x="6853991" y="5326661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2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3991" y="5326661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839434"/>
              </p:ext>
            </p:extLst>
          </p:nvPr>
        </p:nvGraphicFramePr>
        <p:xfrm>
          <a:off x="6853991" y="5326661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3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3991" y="5326661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681037"/>
              </p:ext>
            </p:extLst>
          </p:nvPr>
        </p:nvGraphicFramePr>
        <p:xfrm>
          <a:off x="6853991" y="5326661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4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3991" y="5326661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150481"/>
              </p:ext>
            </p:extLst>
          </p:nvPr>
        </p:nvGraphicFramePr>
        <p:xfrm>
          <a:off x="3959377" y="646391"/>
          <a:ext cx="269716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5" name="Equation" r:id="rId7" imgW="2070100" imgH="1346200" progId="Equation.DSMT4">
                  <p:embed/>
                </p:oleObj>
              </mc:Choice>
              <mc:Fallback>
                <p:oleObj name="Equation" r:id="rId7" imgW="2070100" imgH="1346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9377" y="646391"/>
                        <a:ext cx="2697163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393491" y="5567961"/>
            <a:ext cx="457200" cy="228600"/>
          </a:xfrm>
          <a:prstGeom prst="ellips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45920" y="1615334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“classical radius”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84073"/>
              </p:ext>
            </p:extLst>
          </p:nvPr>
        </p:nvGraphicFramePr>
        <p:xfrm>
          <a:off x="6896297" y="1814257"/>
          <a:ext cx="2055616" cy="28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6" name="Equation" r:id="rId9" imgW="1752600" imgH="241300" progId="Equation.DSMT4">
                  <p:embed/>
                </p:oleObj>
              </mc:Choice>
              <mc:Fallback>
                <p:oleObj name="Equation" r:id="rId9" imgW="1752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96297" y="1814257"/>
                        <a:ext cx="2055616" cy="283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2891" y="2748561"/>
            <a:ext cx="594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This looks like a distributed defocusing quad of strength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401347"/>
              </p:ext>
            </p:extLst>
          </p:nvPr>
        </p:nvGraphicFramePr>
        <p:xfrm>
          <a:off x="6788904" y="2748561"/>
          <a:ext cx="19716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7" name="Equation" r:id="rId11" imgW="1422400" imgH="660400" progId="Equation.DSMT4">
                  <p:embed/>
                </p:oleObj>
              </mc:Choice>
              <mc:Fallback>
                <p:oleObj name="Equation" r:id="rId11" imgW="14224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88904" y="2748561"/>
                        <a:ext cx="197167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5291" y="3434361"/>
            <a:ext cx="594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so the total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</a:rPr>
              <a:t>tuneshift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is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907143"/>
              </p:ext>
            </p:extLst>
          </p:nvPr>
        </p:nvGraphicFramePr>
        <p:xfrm>
          <a:off x="3387935" y="3308706"/>
          <a:ext cx="3910013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8" name="Equation" r:id="rId13" imgW="2819400" imgH="2489200" progId="Equation.DSMT4">
                  <p:embed/>
                </p:oleObj>
              </mc:Choice>
              <mc:Fallback>
                <p:oleObj name="Equation" r:id="rId13" imgW="2819400" imgH="2489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87935" y="3308706"/>
                        <a:ext cx="3910013" cy="344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332532"/>
              </p:ext>
            </p:extLst>
          </p:nvPr>
        </p:nvGraphicFramePr>
        <p:xfrm>
          <a:off x="5393491" y="5567961"/>
          <a:ext cx="355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9" name="Equation" r:id="rId15" imgW="355600" imgH="215900" progId="Equation.DSMT4">
                  <p:embed/>
                </p:oleObj>
              </mc:Choice>
              <mc:Fallback>
                <p:oleObj name="Equation" r:id="rId15" imgW="355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93491" y="5567961"/>
                        <a:ext cx="3556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/>
          <p:cNvSpPr/>
          <p:nvPr/>
        </p:nvSpPr>
        <p:spPr>
          <a:xfrm>
            <a:off x="5424906" y="1672410"/>
            <a:ext cx="1453683" cy="817613"/>
          </a:xfrm>
          <a:prstGeom prst="ellips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372177"/>
              </p:ext>
            </p:extLst>
          </p:nvPr>
        </p:nvGraphicFramePr>
        <p:xfrm>
          <a:off x="5749091" y="3586761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40" name="Equation" r:id="rId17" imgW="304800" imgH="431800" progId="Equation.DSMT4">
                  <p:embed/>
                </p:oleObj>
              </mc:Choice>
              <mc:Fallback>
                <p:oleObj name="Equation" r:id="rId17" imgW="304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49091" y="3586761"/>
                        <a:ext cx="304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>
            <a:off x="5774491" y="3586761"/>
            <a:ext cx="381000" cy="457200"/>
          </a:xfrm>
          <a:prstGeom prst="ellips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469691" y="3815361"/>
            <a:ext cx="3048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31737" y="6106699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Maximum 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for particles near core of beam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0550" y="466826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“Bunching factor”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5991950" y="4822149"/>
            <a:ext cx="228600" cy="7471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5817" y="4152253"/>
            <a:ext cx="2776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</a:rPr>
              <a:t>(“Off-momentum particles” lecture)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821741" y="3815361"/>
            <a:ext cx="529666" cy="32804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628603"/>
              </p:ext>
            </p:extLst>
          </p:nvPr>
        </p:nvGraphicFramePr>
        <p:xfrm>
          <a:off x="150652" y="637747"/>
          <a:ext cx="3056256" cy="1690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41" name="Equation" r:id="rId19" imgW="2425700" imgH="1346200" progId="Equation.DSMT4">
                  <p:embed/>
                </p:oleObj>
              </mc:Choice>
              <mc:Fallback>
                <p:oleObj name="Equation" r:id="rId19" imgW="2425700" imgH="1346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0652" y="637747"/>
                        <a:ext cx="3056256" cy="1690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ight Arrow 22"/>
          <p:cNvSpPr/>
          <p:nvPr/>
        </p:nvSpPr>
        <p:spPr>
          <a:xfrm>
            <a:off x="3386409" y="1403774"/>
            <a:ext cx="467852" cy="250673"/>
          </a:xfrm>
          <a:prstGeom prst="rightArrow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4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2900" y="585232"/>
            <a:ext cx="7886700" cy="600164"/>
          </a:xfrm>
        </p:spPr>
        <p:txBody>
          <a:bodyPr/>
          <a:lstStyle/>
          <a:p>
            <a:r>
              <a:rPr lang="en-US" dirty="0" smtClean="0"/>
              <a:t>Example: Fermilab </a:t>
            </a:r>
            <a:r>
              <a:rPr lang="en-US" dirty="0" err="1" smtClean="0"/>
              <a:t>Booster@Injection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 Fundamentals, June 4-15,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362571"/>
              </p:ext>
            </p:extLst>
          </p:nvPr>
        </p:nvGraphicFramePr>
        <p:xfrm>
          <a:off x="1133552" y="1470616"/>
          <a:ext cx="2559134" cy="2187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2" name="Equation" r:id="rId3" imgW="1574800" imgH="1346200" progId="Equation.DSMT4">
                  <p:embed/>
                </p:oleObj>
              </mc:Choice>
              <mc:Fallback>
                <p:oleObj name="Equation" r:id="rId3" imgW="1574800" imgH="1346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3552" y="1470616"/>
                        <a:ext cx="2559134" cy="2187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7218" y="3028666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This is pretty large, but because this is a rapid cycling machine, it is less sensitive to resonances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436" y="4093470"/>
            <a:ext cx="7620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Because this affects individual particles, it’s referred to as an “incoherent tune shift”, which results in a tune spread.  There is also a “coherent tune shift”, caused by images charges in the walls of the beam pipe and/or magnets, which affects the entire bunch more or less equally.  </a:t>
            </a:r>
          </a:p>
          <a:p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This is an important effect, but beyond the scope of this lecture.</a:t>
            </a:r>
          </a:p>
        </p:txBody>
      </p:sp>
    </p:spTree>
    <p:extLst>
      <p:ext uri="{BB962C8B-B14F-4D97-AF65-F5344CB8AC3E}">
        <p14:creationId xmlns:p14="http://schemas.microsoft.com/office/powerpoint/2010/main" val="44067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946" y="512779"/>
            <a:ext cx="7886700" cy="600164"/>
          </a:xfrm>
        </p:spPr>
        <p:txBody>
          <a:bodyPr/>
          <a:lstStyle/>
          <a:p>
            <a:r>
              <a:rPr lang="en-US" dirty="0" smtClean="0"/>
              <a:t>Beam-beam Interaction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 Fundamentals, June 4-15,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7023" y="1146366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If two </a:t>
            </a:r>
            <a:r>
              <a:rPr lang="en-US" sz="1800" i="1" dirty="0" smtClean="0">
                <a:solidFill>
                  <a:srgbClr val="000000"/>
                </a:solidFill>
                <a:latin typeface="+mn-lt"/>
              </a:rPr>
              <a:t>oppositely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charged bunches pass through each other…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39023" y="2365566"/>
            <a:ext cx="1371600" cy="457200"/>
            <a:chOff x="1828800" y="3124200"/>
            <a:chExt cx="1371600" cy="457200"/>
          </a:xfrm>
        </p:grpSpPr>
        <p:sp>
          <p:nvSpPr>
            <p:cNvPr id="8" name="Rectangle 7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1767623" y="1908366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96223" y="1908366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24823" y="1908366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53423" y="1908366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682023" y="1908366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767623" y="2898966"/>
            <a:ext cx="914400" cy="457200"/>
            <a:chOff x="1752600" y="2895600"/>
            <a:chExt cx="914400" cy="3810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529248"/>
              </p:ext>
            </p:extLst>
          </p:nvPr>
        </p:nvGraphicFramePr>
        <p:xfrm>
          <a:off x="2758223" y="1984566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0" name="Equation" r:id="rId3" imgW="152400" imgH="152400" progId="Equation.DSMT4">
                  <p:embed/>
                </p:oleObj>
              </mc:Choice>
              <mc:Fallback>
                <p:oleObj name="Equation" r:id="rId3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8223" y="1984566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034707" y="2060766"/>
            <a:ext cx="152400" cy="152400"/>
            <a:chOff x="2019684" y="2438400"/>
            <a:chExt cx="152400" cy="152400"/>
          </a:xfrm>
        </p:grpSpPr>
        <p:sp>
          <p:nvSpPr>
            <p:cNvPr id="23" name="Oval 22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3170" y="2995655"/>
            <a:ext cx="152400" cy="152400"/>
            <a:chOff x="2018147" y="3373289"/>
            <a:chExt cx="152400" cy="152400"/>
          </a:xfrm>
        </p:grpSpPr>
        <p:sp>
          <p:nvSpPr>
            <p:cNvPr id="26" name="Oval 25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1"/>
              <a:endCxn id="26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6" idx="3"/>
              <a:endCxn id="26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710674"/>
              </p:ext>
            </p:extLst>
          </p:nvPr>
        </p:nvGraphicFramePr>
        <p:xfrm>
          <a:off x="2044730" y="1617444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1" name="Equation" r:id="rId5" imgW="152400" imgH="152400" progId="Equation.DSMT4">
                  <p:embed/>
                </p:oleObj>
              </mc:Choice>
              <mc:Fallback>
                <p:oleObj name="Equation" r:id="rId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4730" y="1617444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>
            <a:endCxn id="23" idx="0"/>
          </p:cNvCxnSpPr>
          <p:nvPr/>
        </p:nvCxnSpPr>
        <p:spPr>
          <a:xfrm flipH="1">
            <a:off x="2110907" y="1873624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86823" y="2594166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129823" y="2365566"/>
            <a:ext cx="1371600" cy="457200"/>
            <a:chOff x="1828800" y="3124200"/>
            <a:chExt cx="1371600" cy="457200"/>
          </a:xfrm>
        </p:grpSpPr>
        <p:sp>
          <p:nvSpPr>
            <p:cNvPr id="34" name="Rectangle 33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 flipV="1">
            <a:off x="4358423" y="1984566"/>
            <a:ext cx="914400" cy="381000"/>
            <a:chOff x="4267200" y="1600200"/>
            <a:chExt cx="914400" cy="381000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42672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44958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7244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9530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1816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358423" y="2822766"/>
            <a:ext cx="914400" cy="457200"/>
            <a:chOff x="1752600" y="2895600"/>
            <a:chExt cx="914400" cy="381000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073425"/>
              </p:ext>
            </p:extLst>
          </p:nvPr>
        </p:nvGraphicFramePr>
        <p:xfrm>
          <a:off x="5349023" y="1984566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2" name="Equation" r:id="rId7" imgW="152400" imgH="152400" progId="Equation.DSMT4">
                  <p:embed/>
                </p:oleObj>
              </mc:Choice>
              <mc:Fallback>
                <p:oleObj name="Equation" r:id="rId7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9023" y="1984566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625507" y="2060766"/>
            <a:ext cx="152400" cy="152400"/>
            <a:chOff x="2019684" y="2438400"/>
            <a:chExt cx="152400" cy="152400"/>
          </a:xfrm>
        </p:grpSpPr>
        <p:sp>
          <p:nvSpPr>
            <p:cNvPr id="49" name="Oval 48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23970" y="2995655"/>
            <a:ext cx="152400" cy="152400"/>
            <a:chOff x="2018147" y="3373289"/>
            <a:chExt cx="152400" cy="152400"/>
          </a:xfrm>
        </p:grpSpPr>
        <p:sp>
          <p:nvSpPr>
            <p:cNvPr id="52" name="Oval 51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2" idx="1"/>
              <a:endCxn id="52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2" idx="3"/>
              <a:endCxn id="52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742205"/>
              </p:ext>
            </p:extLst>
          </p:nvPr>
        </p:nvGraphicFramePr>
        <p:xfrm>
          <a:off x="4635530" y="1617444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3" name="Equation" r:id="rId8" imgW="152400" imgH="152400" progId="Equation.DSMT4">
                  <p:embed/>
                </p:oleObj>
              </mc:Choice>
              <mc:Fallback>
                <p:oleObj name="Equation" r:id="rId8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35530" y="1617444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Arrow Connector 55"/>
          <p:cNvCxnSpPr>
            <a:endCxn id="49" idx="0"/>
          </p:cNvCxnSpPr>
          <p:nvPr/>
        </p:nvCxnSpPr>
        <p:spPr>
          <a:xfrm flipH="1">
            <a:off x="4701707" y="1873624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672623" y="2594166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650361"/>
              </p:ext>
            </p:extLst>
          </p:nvPr>
        </p:nvGraphicFramePr>
        <p:xfrm>
          <a:off x="3091598" y="2613216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4" name="Equation" r:id="rId9" imgW="114300" imgH="127000" progId="Equation.DSMT4">
                  <p:embed/>
                </p:oleObj>
              </mc:Choice>
              <mc:Fallback>
                <p:oleObj name="Equation" r:id="rId9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91598" y="2613216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888892"/>
              </p:ext>
            </p:extLst>
          </p:nvPr>
        </p:nvGraphicFramePr>
        <p:xfrm>
          <a:off x="3825023" y="2594166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5" name="Equation" r:id="rId11" imgW="114300" imgH="127000" progId="Equation.DSMT4">
                  <p:embed/>
                </p:oleObj>
              </mc:Choice>
              <mc:Fallback>
                <p:oleObj name="Equation" r:id="rId11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25023" y="2594166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653823" y="2289366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Both E and B fields are </a:t>
            </a:r>
            <a:r>
              <a:rPr lang="en-US" sz="1400" i="1" dirty="0" smtClean="0">
                <a:solidFill>
                  <a:srgbClr val="C00000"/>
                </a:solidFill>
                <a:latin typeface="+mn-lt"/>
              </a:rPr>
              <a:t>attractive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to the particles in the other bunch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2000" y="3534039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If two bunches with the </a:t>
            </a:r>
            <a:r>
              <a:rPr lang="en-US" sz="1800" i="1" dirty="0" smtClean="0">
                <a:solidFill>
                  <a:srgbClr val="000000"/>
                </a:solidFill>
                <a:latin typeface="+mn-lt"/>
              </a:rPr>
              <a:t>same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sign pass through each other…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524000" y="4753239"/>
            <a:ext cx="1371600" cy="457200"/>
            <a:chOff x="1828800" y="3124200"/>
            <a:chExt cx="1371600" cy="457200"/>
          </a:xfrm>
        </p:grpSpPr>
        <p:sp>
          <p:nvSpPr>
            <p:cNvPr id="65" name="Rectangle 64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1752600" y="4296039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981200" y="4296039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209800" y="4296039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438400" y="4296039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667000" y="4296039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flipV="1">
            <a:off x="1752600" y="5286639"/>
            <a:ext cx="914400" cy="457200"/>
            <a:chOff x="1752600" y="2895600"/>
            <a:chExt cx="914400" cy="381000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384902"/>
              </p:ext>
            </p:extLst>
          </p:nvPr>
        </p:nvGraphicFramePr>
        <p:xfrm>
          <a:off x="2743200" y="4372239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6" name="Equation" r:id="rId12" imgW="152400" imgH="152400" progId="Equation.DSMT4">
                  <p:embed/>
                </p:oleObj>
              </mc:Choice>
              <mc:Fallback>
                <p:oleObj name="Equation" r:id="rId12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4372239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" name="Group 78"/>
          <p:cNvGrpSpPr/>
          <p:nvPr/>
        </p:nvGrpSpPr>
        <p:grpSpPr>
          <a:xfrm>
            <a:off x="2019684" y="4448439"/>
            <a:ext cx="152400" cy="152400"/>
            <a:chOff x="2019684" y="2438400"/>
            <a:chExt cx="152400" cy="152400"/>
          </a:xfrm>
        </p:grpSpPr>
        <p:sp>
          <p:nvSpPr>
            <p:cNvPr id="80" name="Oval 79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018147" y="5383328"/>
            <a:ext cx="152400" cy="152400"/>
            <a:chOff x="2018147" y="3373289"/>
            <a:chExt cx="152400" cy="152400"/>
          </a:xfrm>
        </p:grpSpPr>
        <p:sp>
          <p:nvSpPr>
            <p:cNvPr id="83" name="Oval 82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1"/>
              <a:endCxn id="83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3" idx="3"/>
              <a:endCxn id="83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688930"/>
              </p:ext>
            </p:extLst>
          </p:nvPr>
        </p:nvGraphicFramePr>
        <p:xfrm>
          <a:off x="2029707" y="4005117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7" name="Equation" r:id="rId13" imgW="152400" imgH="152400" progId="Equation.DSMT4">
                  <p:embed/>
                </p:oleObj>
              </mc:Choice>
              <mc:Fallback>
                <p:oleObj name="Equation" r:id="rId13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9707" y="4005117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" name="Straight Arrow Connector 86"/>
          <p:cNvCxnSpPr>
            <a:endCxn id="80" idx="0"/>
          </p:cNvCxnSpPr>
          <p:nvPr/>
        </p:nvCxnSpPr>
        <p:spPr>
          <a:xfrm flipH="1">
            <a:off x="2095884" y="4261297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971800" y="4981839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893939"/>
              </p:ext>
            </p:extLst>
          </p:nvPr>
        </p:nvGraphicFramePr>
        <p:xfrm>
          <a:off x="3076575" y="5000889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8" name="Equation" r:id="rId14" imgW="114300" imgH="127000" progId="Equation.DSMT4">
                  <p:embed/>
                </p:oleObj>
              </mc:Choice>
              <mc:Fallback>
                <p:oleObj name="Equation" r:id="rId14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6575" y="5000889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4114800" y="4753239"/>
            <a:ext cx="1371600" cy="457200"/>
            <a:chOff x="1828800" y="3124200"/>
            <a:chExt cx="1371600" cy="457200"/>
          </a:xfrm>
        </p:grpSpPr>
        <p:sp>
          <p:nvSpPr>
            <p:cNvPr id="91" name="Rectangle 90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 flipV="1">
            <a:off x="4343400" y="4296039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4572000" y="4296039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800600" y="4296039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029200" y="4296039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257800" y="4296039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 flipV="1">
            <a:off x="4343400" y="5286639"/>
            <a:ext cx="914400" cy="457200"/>
            <a:chOff x="1752600" y="2895600"/>
            <a:chExt cx="914400" cy="381000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86993"/>
              </p:ext>
            </p:extLst>
          </p:nvPr>
        </p:nvGraphicFramePr>
        <p:xfrm>
          <a:off x="5334000" y="4372239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9" name="Equation" r:id="rId15" imgW="152400" imgH="152400" progId="Equation.DSMT4">
                  <p:embed/>
                </p:oleObj>
              </mc:Choice>
              <mc:Fallback>
                <p:oleObj name="Equation" r:id="rId1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0" y="4372239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4602570" y="5385803"/>
            <a:ext cx="152400" cy="152400"/>
            <a:chOff x="2019684" y="2438400"/>
            <a:chExt cx="152400" cy="152400"/>
          </a:xfrm>
        </p:grpSpPr>
        <p:sp>
          <p:nvSpPr>
            <p:cNvPr id="106" name="Oval 105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619029" y="4457819"/>
            <a:ext cx="152400" cy="152400"/>
            <a:chOff x="2018147" y="3373289"/>
            <a:chExt cx="152400" cy="152400"/>
          </a:xfrm>
        </p:grpSpPr>
        <p:sp>
          <p:nvSpPr>
            <p:cNvPr id="109" name="Oval 108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9" idx="1"/>
              <a:endCxn id="109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9" idx="3"/>
              <a:endCxn id="109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2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397943"/>
              </p:ext>
            </p:extLst>
          </p:nvPr>
        </p:nvGraphicFramePr>
        <p:xfrm>
          <a:off x="4620507" y="4005117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0" name="Equation" r:id="rId16" imgW="152400" imgH="152400" progId="Equation.DSMT4">
                  <p:embed/>
                </p:oleObj>
              </mc:Choice>
              <mc:Fallback>
                <p:oleObj name="Equation" r:id="rId16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0507" y="4005117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3" name="Straight Arrow Connector 112"/>
          <p:cNvCxnSpPr/>
          <p:nvPr/>
        </p:nvCxnSpPr>
        <p:spPr>
          <a:xfrm flipH="1">
            <a:off x="4685773" y="4227149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3657600" y="4981839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775037"/>
              </p:ext>
            </p:extLst>
          </p:nvPr>
        </p:nvGraphicFramePr>
        <p:xfrm>
          <a:off x="3810000" y="4981839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1" name="Equation" r:id="rId17" imgW="114300" imgH="127000" progId="Equation.DSMT4">
                  <p:embed/>
                </p:oleObj>
              </mc:Choice>
              <mc:Fallback>
                <p:oleObj name="Equation" r:id="rId17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0000" y="4981839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5791200" y="4679912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Both E and B fields are </a:t>
            </a:r>
            <a:r>
              <a:rPr lang="en-US" sz="1400" i="1" dirty="0" smtClean="0">
                <a:solidFill>
                  <a:srgbClr val="C00000"/>
                </a:solidFill>
                <a:latin typeface="+mn-lt"/>
              </a:rPr>
              <a:t>repulsive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to the particles in the other bunch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83980" y="5945187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In either case, the forces add</a:t>
            </a:r>
          </a:p>
        </p:txBody>
      </p:sp>
    </p:spTree>
    <p:extLst>
      <p:ext uri="{BB962C8B-B14F-4D97-AF65-F5344CB8AC3E}">
        <p14:creationId xmlns:p14="http://schemas.microsoft.com/office/powerpoint/2010/main" val="281716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 Fundamentals, June 4-15,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39689"/>
              </p:ext>
            </p:extLst>
          </p:nvPr>
        </p:nvGraphicFramePr>
        <p:xfrm>
          <a:off x="1663396" y="762648"/>
          <a:ext cx="4397324" cy="181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1" name="Equation" r:id="rId3" imgW="2209800" imgH="914400" progId="Equation.DSMT4">
                  <p:embed/>
                </p:oleObj>
              </mc:Choice>
              <mc:Fallback>
                <p:oleObj name="Equation" r:id="rId3" imgW="2209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396" y="762648"/>
                        <a:ext cx="4397324" cy="1819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101863">
            <a:off x="5901006" y="708839"/>
            <a:ext cx="368300" cy="241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80982" y="2846385"/>
            <a:ext cx="217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+mn-lt"/>
              </a:rPr>
              <a:t>Effective Length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962740" y="3463132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58140" y="3463132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962740" y="3539332"/>
            <a:ext cx="12954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281420"/>
              </p:ext>
            </p:extLst>
          </p:nvPr>
        </p:nvGraphicFramePr>
        <p:xfrm>
          <a:off x="2572340" y="3310732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2" name="Equation" r:id="rId6" imgW="139700" imgH="152400" progId="Equation.DSMT4">
                  <p:embed/>
                </p:oleObj>
              </mc:Choice>
              <mc:Fallback>
                <p:oleObj name="Equation" r:id="rId6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72340" y="3310732"/>
                        <a:ext cx="1397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4324940" y="3465899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20340" y="3465899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24940" y="3542099"/>
            <a:ext cx="12954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850521"/>
              </p:ext>
            </p:extLst>
          </p:nvPr>
        </p:nvGraphicFramePr>
        <p:xfrm>
          <a:off x="4934540" y="3313499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3" name="Equation" r:id="rId8" imgW="139700" imgH="152400" progId="Equation.DSMT4">
                  <p:embed/>
                </p:oleObj>
              </mc:Choice>
              <mc:Fallback>
                <p:oleObj name="Equation" r:id="rId8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34540" y="3313499"/>
                        <a:ext cx="1397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/>
          <p:cNvSpPr/>
          <p:nvPr/>
        </p:nvSpPr>
        <p:spPr>
          <a:xfrm>
            <a:off x="1947782" y="3760785"/>
            <a:ext cx="1295400" cy="381000"/>
          </a:xfrm>
          <a:prstGeom prst="rect">
            <a:avLst/>
          </a:prstGeom>
          <a:pattFill prst="dkDnDiag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309982" y="3760785"/>
            <a:ext cx="1295400" cy="381000"/>
          </a:xfrm>
          <a:prstGeom prst="rect">
            <a:avLst/>
          </a:prstGeom>
          <a:pattFill prst="dkUpDiag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243182" y="3989385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750316" y="5417011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869096"/>
              </p:ext>
            </p:extLst>
          </p:nvPr>
        </p:nvGraphicFramePr>
        <p:xfrm>
          <a:off x="3347957" y="4008435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4" name="Equation" r:id="rId9" imgW="114300" imgH="127000" progId="Equation.DSMT4">
                  <p:embed/>
                </p:oleObj>
              </mc:Choice>
              <mc:Fallback>
                <p:oleObj name="Equation" r:id="rId9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7957" y="4008435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138810"/>
              </p:ext>
            </p:extLst>
          </p:nvPr>
        </p:nvGraphicFramePr>
        <p:xfrm>
          <a:off x="2902716" y="5417011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5" name="Equation" r:id="rId11" imgW="114300" imgH="127000" progId="Equation.DSMT4">
                  <p:embed/>
                </p:oleObj>
              </mc:Choice>
              <mc:Fallback>
                <p:oleObj name="Equation" r:id="rId11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02716" y="5417011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Rectangle 75"/>
          <p:cNvSpPr/>
          <p:nvPr/>
        </p:nvSpPr>
        <p:spPr>
          <a:xfrm>
            <a:off x="2471385" y="4515984"/>
            <a:ext cx="1295400" cy="381000"/>
          </a:xfrm>
          <a:prstGeom prst="rect">
            <a:avLst/>
          </a:prstGeom>
          <a:pattFill prst="dkDnDiag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766785" y="4515984"/>
            <a:ext cx="1295400" cy="381000"/>
          </a:xfrm>
          <a:prstGeom prst="rect">
            <a:avLst/>
          </a:prstGeom>
          <a:pattFill prst="dkUpDiag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79" name="Rectangle 78"/>
          <p:cNvSpPr/>
          <p:nvPr/>
        </p:nvSpPr>
        <p:spPr>
          <a:xfrm>
            <a:off x="3122487" y="5200285"/>
            <a:ext cx="1295400" cy="381000"/>
          </a:xfrm>
          <a:prstGeom prst="rect">
            <a:avLst/>
          </a:prstGeom>
          <a:pattFill prst="smCheck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416539" y="5403408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174688"/>
              </p:ext>
            </p:extLst>
          </p:nvPr>
        </p:nvGraphicFramePr>
        <p:xfrm>
          <a:off x="4521314" y="5422458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6" name="Equation" r:id="rId12" imgW="114300" imgH="127000" progId="Equation.DSMT4">
                  <p:embed/>
                </p:oleObj>
              </mc:Choice>
              <mc:Fallback>
                <p:oleObj name="Equation" r:id="rId12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1314" y="5422458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Straight Connector 81"/>
          <p:cNvCxnSpPr/>
          <p:nvPr/>
        </p:nvCxnSpPr>
        <p:spPr>
          <a:xfrm>
            <a:off x="3796702" y="5734837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419383" y="5741985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796702" y="5811037"/>
            <a:ext cx="62722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243881"/>
              </p:ext>
            </p:extLst>
          </p:nvPr>
        </p:nvGraphicFramePr>
        <p:xfrm>
          <a:off x="4053533" y="5859412"/>
          <a:ext cx="16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7" name="Equation" r:id="rId13" imgW="165100" imgH="393700" progId="Equation.DSMT4">
                  <p:embed/>
                </p:oleObj>
              </mc:Choice>
              <mc:Fallback>
                <p:oleObj name="Equation" r:id="rId13" imgW="165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53533" y="5859412"/>
                        <a:ext cx="165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9" name="Straight Arrow Connector 88"/>
          <p:cNvCxnSpPr/>
          <p:nvPr/>
        </p:nvCxnSpPr>
        <p:spPr>
          <a:xfrm flipH="1">
            <a:off x="3923673" y="3992382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597546"/>
              </p:ext>
            </p:extLst>
          </p:nvPr>
        </p:nvGraphicFramePr>
        <p:xfrm>
          <a:off x="4076073" y="3992382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8" name="Equation" r:id="rId15" imgW="114300" imgH="127000" progId="Equation.DSMT4">
                  <p:embed/>
                </p:oleObj>
              </mc:Choice>
              <mc:Fallback>
                <p:oleObj name="Equation" r:id="rId15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6073" y="3992382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5220777" y="4475866"/>
            <a:ext cx="246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Front of first bunch encounters front of second bunch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23769" y="5259077"/>
            <a:ext cx="304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Front of first bunch exits second bunch.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70630" y="6108690"/>
            <a:ext cx="304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“Effective length”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4224721" y="6094396"/>
            <a:ext cx="519877" cy="13902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9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650541"/>
              </p:ext>
            </p:extLst>
          </p:nvPr>
        </p:nvGraphicFramePr>
        <p:xfrm>
          <a:off x="5871602" y="1960535"/>
          <a:ext cx="2473325" cy="303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4" name="Equation" r:id="rId3" imgW="1371600" imgH="1676400" progId="Equation.DSMT4">
                  <p:embed/>
                </p:oleObj>
              </mc:Choice>
              <mc:Fallback>
                <p:oleObj name="Equation" r:id="rId3" imgW="1371600" imgH="167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1602" y="1960535"/>
                        <a:ext cx="2473325" cy="303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 Fundamentals, June 4-15,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Accelerator Fundamentals: Collective Effects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750022"/>
              </p:ext>
            </p:extLst>
          </p:nvPr>
        </p:nvGraphicFramePr>
        <p:xfrm>
          <a:off x="5319997" y="54740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5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9997" y="54740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148990"/>
              </p:ext>
            </p:extLst>
          </p:nvPr>
        </p:nvGraphicFramePr>
        <p:xfrm>
          <a:off x="5319997" y="54740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6"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9997" y="54740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478667"/>
              </p:ext>
            </p:extLst>
          </p:nvPr>
        </p:nvGraphicFramePr>
        <p:xfrm>
          <a:off x="5319997" y="54740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7"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9997" y="54740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053080"/>
              </p:ext>
            </p:extLst>
          </p:nvPr>
        </p:nvGraphicFramePr>
        <p:xfrm>
          <a:off x="5319997" y="54740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8"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9997" y="54740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255471"/>
              </p:ext>
            </p:extLst>
          </p:nvPr>
        </p:nvGraphicFramePr>
        <p:xfrm>
          <a:off x="736080" y="872595"/>
          <a:ext cx="3135313" cy="486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9" name="Equation" r:id="rId10" imgW="2146300" imgH="3327400" progId="Equation.DSMT4">
                  <p:embed/>
                </p:oleObj>
              </mc:Choice>
              <mc:Fallback>
                <p:oleObj name="Equation" r:id="rId10" imgW="2146300" imgH="332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6080" y="872595"/>
                        <a:ext cx="3135313" cy="486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696969">
            <a:off x="2088111" y="2298833"/>
            <a:ext cx="342900" cy="215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08910" y="4396651"/>
            <a:ext cx="215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Small x and 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6963" y="5355312"/>
            <a:ext cx="43992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9997" y="5743054"/>
            <a:ext cx="335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Maximum 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for particles near center of bunch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32012" y="4644983"/>
            <a:ext cx="597633" cy="356906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28774" y="5244684"/>
            <a:ext cx="223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“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Parameter”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829646" y="5066791"/>
            <a:ext cx="252295" cy="17789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95164" y="3807960"/>
            <a:ext cx="1184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normalized 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emittance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(protons)</a:t>
            </a:r>
            <a:endParaRPr lang="en-US" sz="14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182444" y="4180247"/>
            <a:ext cx="467819" cy="12980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4518387" y="3398792"/>
            <a:ext cx="801610" cy="50486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4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r">
          <a:defRPr sz="1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2781</TotalTime>
  <Words>617</Words>
  <Application>Microsoft Macintosh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Clarity</vt:lpstr>
      <vt:lpstr>Equation</vt:lpstr>
      <vt:lpstr>MathType 6.0 Equation</vt:lpstr>
      <vt:lpstr>Collective Effects</vt:lpstr>
      <vt:lpstr>Space Charge</vt:lpstr>
      <vt:lpstr>PowerPoint Presentation</vt:lpstr>
      <vt:lpstr>PowerPoint Presentation</vt:lpstr>
      <vt:lpstr>PowerPoint Presentation</vt:lpstr>
      <vt:lpstr>Example: Fermilab Booster@Injection</vt:lpstr>
      <vt:lpstr>Beam-beam Interaction</vt:lpstr>
      <vt:lpstr>PowerPoint Presentation</vt:lpstr>
      <vt:lpstr>PowerPoint Presentation</vt:lpstr>
      <vt:lpstr>Luminosity and Tuneshift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372</cp:revision>
  <dcterms:created xsi:type="dcterms:W3CDTF">2003-06-24T14:15:57Z</dcterms:created>
  <dcterms:modified xsi:type="dcterms:W3CDTF">2018-06-13T19:25:15Z</dcterms:modified>
</cp:coreProperties>
</file>