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wmf" ContentType="image/x-wmf"/>
  <Override PartName="/ppt/media/image8.jpeg" ContentType="image/jpeg"/>
  <Override PartName="/ppt/media/image1.jpeg" ContentType="image/jpeg"/>
  <Override PartName="/ppt/media/image2.png" ContentType="image/png"/>
  <Override PartName="/ppt/media/image4.wmf" ContentType="image/x-wmf"/>
  <Override PartName="/ppt/media/image3.wmf" ContentType="image/x-wmf"/>
  <Override PartName="/ppt/media/image7.wmf" ContentType="image/x-wmf"/>
  <Override PartName="/ppt/media/image5.png" ContentType="image/png"/>
  <Override PartName="/ppt/media/image6.wmf" ContentType="image/x-wmf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jpeg"/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1793160" y="0"/>
            <a:ext cx="7349760" cy="68569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2920" cy="685692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ffc000"/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323640" y="188640"/>
            <a:ext cx="5110560" cy="14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800" spc="-1" strike="noStrike">
                <a:solidFill>
                  <a:srgbClr val="ffffff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pic>
        <p:nvPicPr>
          <p:cNvPr id="3" name="Picture 14" descr=""/>
          <p:cNvPicPr/>
          <p:nvPr/>
        </p:nvPicPr>
        <p:blipFill>
          <a:blip r:embed="rId3">
            <a:lum bright="100000"/>
          </a:blip>
          <a:stretch/>
        </p:blipFill>
        <p:spPr>
          <a:xfrm>
            <a:off x="7452360" y="5617080"/>
            <a:ext cx="1257840" cy="81612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tretch/>
        </p:blipFill>
        <p:spPr>
          <a:xfrm>
            <a:off x="461520" y="5481720"/>
            <a:ext cx="1871280" cy="9576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2920" cy="685692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276b9b"/>
              </a:gs>
              <a:gs pos="100000">
                <a:srgbClr val="3ac791"/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3708000" y="6525360"/>
            <a:ext cx="5110560" cy="14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pic>
        <p:nvPicPr>
          <p:cNvPr id="45" name="Picture 6" descr=""/>
          <p:cNvPicPr/>
          <p:nvPr/>
        </p:nvPicPr>
        <p:blipFill>
          <a:blip r:embed="rId2"/>
          <a:srcRect l="0" t="0" r="0" b="17844"/>
          <a:stretch/>
        </p:blipFill>
        <p:spPr>
          <a:xfrm>
            <a:off x="6228360" y="620640"/>
            <a:ext cx="2532240" cy="1078920"/>
          </a:xfrm>
          <a:prstGeom prst="rect">
            <a:avLst/>
          </a:prstGeom>
          <a:ln>
            <a:noFill/>
          </a:ln>
        </p:spPr>
      </p:pic>
      <p:pic>
        <p:nvPicPr>
          <p:cNvPr id="46" name="Picture 11" descr=""/>
          <p:cNvPicPr/>
          <p:nvPr/>
        </p:nvPicPr>
        <p:blipFill>
          <a:blip r:embed="rId3">
            <a:lum bright="100000"/>
          </a:blip>
          <a:stretch/>
        </p:blipFill>
        <p:spPr>
          <a:xfrm>
            <a:off x="539640" y="5617080"/>
            <a:ext cx="1257840" cy="81612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2"/>
          <a:stretch/>
        </p:blipFill>
        <p:spPr>
          <a:xfrm>
            <a:off x="7812360" y="404640"/>
            <a:ext cx="1035720" cy="5288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756360" y="6524640"/>
            <a:ext cx="5110560" cy="14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"/>
          <p:cNvPicPr/>
          <p:nvPr/>
        </p:nvPicPr>
        <p:blipFill>
          <a:blip r:embed="rId2"/>
          <a:stretch/>
        </p:blipFill>
        <p:spPr>
          <a:xfrm>
            <a:off x="7812360" y="404640"/>
            <a:ext cx="1035720" cy="52884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756360" y="6524640"/>
            <a:ext cx="5110560" cy="14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0" y="2205000"/>
            <a:ext cx="9142920" cy="287928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ffc000"/>
              </a:gs>
            </a:gsLst>
            <a:lin ang="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" descr=""/>
          <p:cNvPicPr/>
          <p:nvPr/>
        </p:nvPicPr>
        <p:blipFill>
          <a:blip r:embed="rId2"/>
          <a:stretch/>
        </p:blipFill>
        <p:spPr>
          <a:xfrm>
            <a:off x="0" y="9000"/>
            <a:ext cx="9142920" cy="684792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107640" y="1917000"/>
            <a:ext cx="47512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12000" spc="593" strike="noStrike">
                <a:solidFill>
                  <a:srgbClr val="ffffff"/>
                </a:solidFill>
                <a:latin typeface="Arial"/>
                <a:ea typeface="DejaVu Sans"/>
              </a:rPr>
              <a:t>Q</a:t>
            </a:r>
            <a:r>
              <a:rPr b="0" lang="es-ES" sz="8000" spc="593" strike="noStrike" baseline="30000">
                <a:solidFill>
                  <a:srgbClr val="ffffff"/>
                </a:solidFill>
                <a:latin typeface="Arial"/>
                <a:ea typeface="DejaVu Sans"/>
              </a:rPr>
              <a:t>&amp;</a:t>
            </a:r>
            <a:r>
              <a:rPr b="0" lang="es-ES" sz="12000" spc="593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s-ES" sz="12000" spc="-1" strike="noStrike">
              <a:latin typeface="Arial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3"/>
          <a:srcRect l="0" t="0" r="0" b="17844"/>
          <a:stretch/>
        </p:blipFill>
        <p:spPr>
          <a:xfrm>
            <a:off x="6228360" y="620640"/>
            <a:ext cx="2532240" cy="1078920"/>
          </a:xfrm>
          <a:prstGeom prst="rect">
            <a:avLst/>
          </a:prstGeom>
          <a:ln>
            <a:noFill/>
          </a:ln>
        </p:spPr>
      </p:pic>
      <p:pic>
        <p:nvPicPr>
          <p:cNvPr id="169" name="Picture 8" descr=""/>
          <p:cNvPicPr/>
          <p:nvPr/>
        </p:nvPicPr>
        <p:blipFill>
          <a:blip r:embed="rId4">
            <a:lum bright="100000"/>
          </a:blip>
          <a:stretch/>
        </p:blipFill>
        <p:spPr>
          <a:xfrm>
            <a:off x="539640" y="5617080"/>
            <a:ext cx="1257840" cy="81612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3708000" y="6525360"/>
            <a:ext cx="5110560" cy="14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ES" sz="800" spc="-1" strike="noStrike">
                <a:solidFill>
                  <a:srgbClr val="2b2d2e"/>
                </a:solidFill>
                <a:latin typeface="Arial"/>
                <a:ea typeface="DejaVu Sans"/>
              </a:rPr>
              <a:t>Todos los Derechos Reservados © Valores Corporativos Softtek S.A. de C.V. 2016. Interno.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://getcomposer.org/installer" TargetMode="External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1680" y="2160360"/>
            <a:ext cx="5007600" cy="114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57200" y="1339920"/>
            <a:ext cx="724356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5640" indent="-178560">
              <a:lnSpc>
                <a:spcPct val="100000"/>
              </a:lnSpc>
              <a:spcBef>
                <a:spcPts val="479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2400" spc="-1" strike="noStrike">
                <a:solidFill>
                  <a:srgbClr val="5e6264"/>
                </a:solidFill>
                <a:latin typeface="Arial"/>
                <a:ea typeface="DejaVu Sans"/>
              </a:rPr>
              <a:t>Archivo  .env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24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561"/>
              </a:spcBef>
              <a:buClr>
                <a:srgbClr val="5e6264"/>
              </a:buClr>
              <a:buFont typeface="Lucida Grande"/>
              <a:buChar char="›"/>
            </a:pPr>
            <a:r>
              <a:rPr b="1" lang="es-ES" sz="2800" spc="-1" strike="noStrike">
                <a:solidFill>
                  <a:srgbClr val="5e6264"/>
                </a:solidFill>
                <a:latin typeface="Arial"/>
                <a:ea typeface="DejaVu Sans"/>
              </a:rPr>
              <a:t>ARTISAN CLI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s-ES" sz="28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479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2400" spc="-1" strike="noStrike">
                <a:solidFill>
                  <a:srgbClr val="5e6264"/>
                </a:solidFill>
                <a:latin typeface="Arial"/>
                <a:ea typeface="DejaVu Sans"/>
              </a:rPr>
              <a:t>php artisan down</a:t>
            </a:r>
            <a:endParaRPr b="0" lang="es-ES" sz="24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479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2400" spc="-1" strike="noStrike">
                <a:solidFill>
                  <a:srgbClr val="5e6264"/>
                </a:solidFill>
                <a:latin typeface="Arial"/>
                <a:ea typeface="DejaVu Sans"/>
              </a:rPr>
              <a:t>Php artisan up</a:t>
            </a:r>
            <a:endParaRPr b="0" lang="es-ES" sz="24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479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2400" spc="-1" strike="noStrike">
                <a:solidFill>
                  <a:srgbClr val="5e6264"/>
                </a:solidFill>
                <a:latin typeface="Arial"/>
                <a:ea typeface="DejaVu Sans"/>
              </a:rPr>
              <a:t>Php artisan serve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2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7200" y="192240"/>
            <a:ext cx="7193520" cy="84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Configurar Laravel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95640" y="6520320"/>
            <a:ext cx="358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E3F2E24-E194-4776-88F9-274FD6BA1A79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192240"/>
            <a:ext cx="7193520" cy="84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Directorios 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95640" y="6520320"/>
            <a:ext cx="358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3687EF7-F3BE-4379-945B-50C69C1949F3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57200" y="1454760"/>
            <a:ext cx="8048880" cy="74232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4440" rIns="118080" tIns="154440" bIns="154440" anchor="ctr"/>
          <a:p>
            <a:pPr>
              <a:lnSpc>
                <a:spcPct val="90000"/>
              </a:lnSpc>
              <a:spcAft>
                <a:spcPts val="1086"/>
              </a:spcAft>
            </a:pPr>
            <a:r>
              <a:rPr b="0" lang="es-ES" sz="3100" spc="-1" strike="noStrike">
                <a:solidFill>
                  <a:srgbClr val="ffffff"/>
                </a:solidFill>
                <a:latin typeface="Calibri"/>
                <a:ea typeface="DejaVu Sans"/>
              </a:rPr>
              <a:t>Entorno:    /. env</a:t>
            </a:r>
            <a:endParaRPr b="0" lang="es-ES" sz="31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457200" y="2287800"/>
            <a:ext cx="8048880" cy="74232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4440" rIns="118080" tIns="154440" bIns="154440" anchor="ctr"/>
          <a:p>
            <a:pPr>
              <a:lnSpc>
                <a:spcPct val="90000"/>
              </a:lnSpc>
              <a:spcAft>
                <a:spcPts val="1086"/>
              </a:spcAft>
            </a:pPr>
            <a:r>
              <a:rPr b="0" lang="es-ES" sz="3100" spc="-1" strike="noStrike">
                <a:solidFill>
                  <a:srgbClr val="ffffff"/>
                </a:solidFill>
                <a:latin typeface="Calibri"/>
                <a:ea typeface="DejaVu Sans"/>
              </a:rPr>
              <a:t>Routes:   Routes/web.php  Routes/api.php</a:t>
            </a:r>
            <a:endParaRPr b="0" lang="es-ES" sz="31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457200" y="3120480"/>
            <a:ext cx="8048880" cy="74232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4440" rIns="118080" tIns="154440" bIns="154440" anchor="ctr"/>
          <a:p>
            <a:pPr>
              <a:lnSpc>
                <a:spcPct val="90000"/>
              </a:lnSpc>
              <a:spcAft>
                <a:spcPts val="1086"/>
              </a:spcAft>
            </a:pPr>
            <a:r>
              <a:rPr b="0" lang="es-ES" sz="3100" spc="-1" strike="noStrike">
                <a:solidFill>
                  <a:srgbClr val="ffffff"/>
                </a:solidFill>
                <a:latin typeface="Calibri"/>
                <a:ea typeface="DejaVu Sans"/>
              </a:rPr>
              <a:t>Controllers:    App/ Http/Controllers/</a:t>
            </a:r>
            <a:endParaRPr b="0" lang="es-ES" sz="3100" spc="-1" strike="noStrike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457200" y="3953160"/>
            <a:ext cx="8048880" cy="74232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4440" rIns="118080" tIns="154440" bIns="154440" anchor="ctr"/>
          <a:p>
            <a:pPr>
              <a:lnSpc>
                <a:spcPct val="90000"/>
              </a:lnSpc>
              <a:spcAft>
                <a:spcPts val="1086"/>
              </a:spcAft>
            </a:pPr>
            <a:r>
              <a:rPr b="0" lang="es-ES" sz="3100" spc="-1" strike="noStrike">
                <a:solidFill>
                  <a:srgbClr val="ffffff"/>
                </a:solidFill>
                <a:latin typeface="Calibri"/>
                <a:ea typeface="DejaVu Sans"/>
              </a:rPr>
              <a:t>Models : App/</a:t>
            </a:r>
            <a:endParaRPr b="0" lang="es-ES" sz="3100" spc="-1" strike="noStrike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457200" y="4786200"/>
            <a:ext cx="8048880" cy="74232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4440" rIns="118080" tIns="154440" bIns="154440" anchor="ctr"/>
          <a:p>
            <a:pPr>
              <a:lnSpc>
                <a:spcPct val="90000"/>
              </a:lnSpc>
              <a:spcAft>
                <a:spcPts val="1086"/>
              </a:spcAft>
            </a:pPr>
            <a:r>
              <a:rPr b="0" lang="es-ES" sz="3100" spc="-1" strike="noStrike">
                <a:solidFill>
                  <a:srgbClr val="ffffff"/>
                </a:solidFill>
                <a:latin typeface="Calibri"/>
                <a:ea typeface="DejaVu Sans"/>
              </a:rPr>
              <a:t>Views:    Resourses/views/</a:t>
            </a:r>
            <a:endParaRPr b="0" lang="es-ES" sz="3100" spc="-1" strike="noStrike">
              <a:latin typeface="Arial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457200" y="5618880"/>
            <a:ext cx="8048880" cy="74232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54440" rIns="118080" tIns="154440" bIns="154440" anchor="ctr"/>
          <a:p>
            <a:pPr>
              <a:lnSpc>
                <a:spcPct val="90000"/>
              </a:lnSpc>
              <a:spcAft>
                <a:spcPts val="1086"/>
              </a:spcAft>
            </a:pPr>
            <a:r>
              <a:rPr b="0" lang="es-ES" sz="3100" spc="-1" strike="noStrike">
                <a:solidFill>
                  <a:srgbClr val="ffffff"/>
                </a:solidFill>
                <a:latin typeface="Calibri"/>
                <a:ea typeface="DejaVu Sans"/>
              </a:rPr>
              <a:t>CSS y JS:     Public/</a:t>
            </a:r>
            <a:endParaRPr b="0" lang="es-ES" sz="31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1339920"/>
            <a:ext cx="787644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5640" indent="-17856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Cada tabla de la base de datos se corresponde con un modelo</a:t>
            </a:r>
            <a:endParaRPr b="0" lang="es-ES" sz="18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Config/database.php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479"/>
              </a:spcBef>
              <a:buClr>
                <a:srgbClr val="5e6264"/>
              </a:buClr>
              <a:buFont typeface="Lucida Grande"/>
              <a:buChar char="›"/>
            </a:pPr>
            <a:r>
              <a:rPr b="1" lang="es-ES" sz="2400" spc="-1" strike="noStrike">
                <a:solidFill>
                  <a:srgbClr val="5e6264"/>
                </a:solidFill>
                <a:latin typeface="Arial"/>
                <a:ea typeface="DejaVu Sans"/>
              </a:rPr>
              <a:t>Otras herramientas </a:t>
            </a:r>
            <a:endParaRPr b="0" lang="es-ES" sz="24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Migrations</a:t>
            </a:r>
            <a:endParaRPr b="0" lang="es-ES" sz="18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Seeders</a:t>
            </a:r>
            <a:endParaRPr b="0" lang="es-ES" sz="18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Blade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192240"/>
            <a:ext cx="7193520" cy="84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Eloquent ORM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95640" y="6520320"/>
            <a:ext cx="358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1A1869F-7DA7-492D-8F3B-A98976619141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1339920"/>
            <a:ext cx="799128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5640" indent="-17856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Php artisan make:controller UserController --resource 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Php artisan make:model User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php artisan make:migration create_users_table --create=users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36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php artisan migrate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57200" y="192240"/>
            <a:ext cx="7193520" cy="84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USO DE ARTISAN 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95640" y="6520320"/>
            <a:ext cx="358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C1CCECA-E826-4BD6-A188-B6F794DB8064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63680" y="2349000"/>
            <a:ext cx="8215200" cy="25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25640" indent="-178560"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Muchas Gracias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95640" y="6520320"/>
            <a:ext cx="358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4CCE759-573D-4454-B4C6-A2EB31BF6B34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1906560" y="5105520"/>
            <a:ext cx="499932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Alejandro V. Avalo | Software Developer 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Softtek | Maipú 942 Piso 5° | Ciudad Autonoma de Buenos Aires 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alejandro.avalo@softtek.com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67640" y="620640"/>
            <a:ext cx="4103280" cy="29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Examen</a:t>
            </a:r>
            <a:endParaRPr b="0" lang="es-ES" sz="4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11400" y="923040"/>
            <a:ext cx="8506080" cy="574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Elegir alguna de las siguientes opciones para realizar las preguntas, ejemplos: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1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¿Qué es Artisan?, Seleccione la rta correcta</a:t>
            </a:r>
            <a:endParaRPr b="0" lang="es-ES" sz="1600" spc="-1" strike="noStrike">
              <a:latin typeface="Arial"/>
            </a:endParaRPr>
          </a:p>
          <a:p>
            <a:pPr lvl="1" marL="539640" indent="-1785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A   -  un framework</a:t>
            </a:r>
            <a:endParaRPr b="0" lang="es-ES" sz="1600" spc="-1" strike="noStrike">
              <a:latin typeface="Arial"/>
            </a:endParaRPr>
          </a:p>
          <a:p>
            <a:pPr lvl="1" marL="539640" indent="-1785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B  - una Interfaz de Linea de Comandos (CLI)</a:t>
            </a:r>
            <a:endParaRPr b="0" lang="es-ES" sz="1600" spc="-1" strike="noStrike">
              <a:latin typeface="Arial"/>
            </a:endParaRPr>
          </a:p>
          <a:p>
            <a:pPr lvl="1" marL="539640" indent="-1785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C - un lenguaje de programacion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2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, Verdadero o Falso</a:t>
            </a:r>
            <a:endParaRPr b="0" lang="es-ES" sz="1600" spc="-1" strike="noStrike">
              <a:latin typeface="Arial"/>
            </a:endParaRPr>
          </a:p>
          <a:p>
            <a:pPr lvl="1" marL="539640" indent="-1785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A - se puede correr laravel sin PHP instalado</a:t>
            </a:r>
            <a:endParaRPr b="0" lang="es-ES" sz="1600" spc="-1" strike="noStrike">
              <a:latin typeface="Arial"/>
            </a:endParaRPr>
          </a:p>
          <a:p>
            <a:pPr lvl="1" marL="539640" indent="-1785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B- Eloquent es un ORM active record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3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¿Puedo crear controladores usando composer?</a:t>
            </a:r>
            <a:endParaRPr b="0" lang="es-ES" sz="1600" spc="-1" strike="noStrike">
              <a:latin typeface="Arial"/>
            </a:endParaRPr>
          </a:p>
          <a:p>
            <a:pPr lvl="1" marL="539640" indent="-1785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SI</a:t>
            </a:r>
            <a:endParaRPr b="0" lang="es-ES" sz="1600" spc="-1" strike="noStrike">
              <a:latin typeface="Arial"/>
            </a:endParaRPr>
          </a:p>
          <a:p>
            <a:pPr lvl="1" marL="539640" indent="-1785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NO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4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¿Puedo crear controladores usando artisan?</a:t>
            </a:r>
            <a:endParaRPr b="0" lang="es-ES" sz="1600" spc="-1" strike="noStrike">
              <a:latin typeface="Arial"/>
            </a:endParaRPr>
          </a:p>
          <a:p>
            <a:pPr lvl="1" marL="539640" indent="-1785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SI</a:t>
            </a:r>
            <a:endParaRPr b="0" lang="es-ES" sz="1600" spc="-1" strike="noStrike">
              <a:latin typeface="Arial"/>
            </a:endParaRPr>
          </a:p>
          <a:p>
            <a:pPr lvl="1" marL="539640" indent="-1785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NO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s-ES" sz="1600" spc="-1" strike="noStrike" u="sng">
                <a:solidFill>
                  <a:srgbClr val="5e6264"/>
                </a:solidFill>
                <a:uFillTx/>
                <a:latin typeface="Arial"/>
                <a:ea typeface="DejaVu Sans"/>
              </a:rPr>
              <a:t>Pregunta 5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: ¿Se pueden tener conexiones MySql, PosgreSql y Ms-SQL en una misma aplicacion? </a:t>
            </a:r>
            <a:endParaRPr b="0" lang="es-ES" sz="1600" spc="-1" strike="noStrike">
              <a:latin typeface="Arial"/>
            </a:endParaRPr>
          </a:p>
          <a:p>
            <a:pPr lvl="1" marL="539640" indent="-1785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SI</a:t>
            </a:r>
            <a:endParaRPr b="0" lang="es-ES" sz="1600" spc="-1" strike="noStrike">
              <a:latin typeface="Arial"/>
            </a:endParaRPr>
          </a:p>
          <a:p>
            <a:pPr lvl="1" marL="539640" indent="-178560">
              <a:lnSpc>
                <a:spcPct val="100000"/>
              </a:lnSpc>
              <a:spcBef>
                <a:spcPts val="320"/>
              </a:spcBef>
              <a:buClr>
                <a:srgbClr val="5e6264"/>
              </a:buClr>
              <a:buFont typeface="Arial Rounded MT Bold"/>
              <a:buChar char="›"/>
            </a:pP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 </a:t>
            </a:r>
            <a:r>
              <a:rPr b="0" lang="es-ES" sz="1600" spc="-1" strike="noStrike">
                <a:solidFill>
                  <a:srgbClr val="5e6264"/>
                </a:solidFill>
                <a:latin typeface="Arial"/>
                <a:ea typeface="DejaVu Sans"/>
              </a:rPr>
              <a:t>NO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96080" y="199800"/>
            <a:ext cx="4361040" cy="49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2800" spc="-1" strike="noStrike">
                <a:solidFill>
                  <a:srgbClr val="004569"/>
                </a:solidFill>
                <a:latin typeface="Arial"/>
                <a:ea typeface="DejaVu Sans"/>
              </a:rPr>
              <a:t>Multiple </a:t>
            </a:r>
            <a:r>
              <a:rPr b="0" lang="es-ES" sz="2400" spc="-1" strike="noStrike">
                <a:solidFill>
                  <a:srgbClr val="004569"/>
                </a:solidFill>
                <a:latin typeface="Arial"/>
                <a:ea typeface="DejaVu Sans"/>
              </a:rPr>
              <a:t>Choice</a:t>
            </a:r>
            <a:r>
              <a:rPr b="0" lang="es-ES" sz="2800" spc="-1" strike="noStrike">
                <a:solidFill>
                  <a:srgbClr val="004569"/>
                </a:solidFill>
                <a:latin typeface="Arial"/>
                <a:ea typeface="DejaVu Sans"/>
              </a:rPr>
              <a:t>: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95640" y="6520320"/>
            <a:ext cx="358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22E0A1D-B8BD-4DFC-9BFD-BAE8FDDA0D62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71160" y="1287000"/>
            <a:ext cx="8402040" cy="557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Qué es una API? 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E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Una API (‘Application Programming Interface’) es un conjunto de reglas y especificaciones que permiten la comunicación entre sistemas. Muchas veces la comunicación es entre humano-software.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71160" y="643680"/>
            <a:ext cx="8402040" cy="557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Características 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API REST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&gt; Se basa en los métodos GET,POST,PUT , DELETE y PATCH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GET: consulta la información de un recurso.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POST: crea un nuevo recurso.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PUT: modifica un recurso existente.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DELETE: elimina un recurso existente.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PATCH: aplica modificaciones parciales a un recurso.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7640" y="620640"/>
            <a:ext cx="8402040" cy="557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Introducción</a:t>
            </a:r>
            <a:br/>
            <a:br/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¿Qué es API REST?</a:t>
            </a: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44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Es un servicio que permite la comunicación entre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distintos sistemas sin que nos importe como están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hechos ni en que lenguaje de programación están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s-ES" sz="2800" spc="-1" strike="noStrike">
                <a:solidFill>
                  <a:srgbClr val="2b2d2e"/>
                </a:solidFill>
                <a:latin typeface="Arial"/>
                <a:ea typeface="DejaVu Sans"/>
              </a:rPr>
              <a:t>diseñados.Se basa en el protocolo HTTP.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br/>
            <a:br/>
            <a:br/>
            <a:br/>
            <a:br/>
            <a:endParaRPr b="0" lang="es-E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67640" y="620640"/>
            <a:ext cx="8402040" cy="38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br/>
            <a:br/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¿Características de una API REST?</a:t>
            </a:r>
            <a:br/>
            <a:br/>
            <a:br/>
            <a:br/>
            <a:br/>
            <a:endParaRPr b="0" lang="es-ES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67640" y="620640"/>
            <a:ext cx="8402040" cy="38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Introducción</a:t>
            </a:r>
            <a:br/>
            <a:br/>
            <a:r>
              <a:rPr b="0" lang="es-ES" sz="4400" spc="-1" strike="noStrike">
                <a:solidFill>
                  <a:srgbClr val="2b2d2e"/>
                </a:solidFill>
                <a:latin typeface="Arial"/>
                <a:ea typeface="DejaVu Sans"/>
              </a:rPr>
              <a:t>¿Necesito saber PHP?</a:t>
            </a:r>
            <a:br/>
            <a:br/>
            <a:r>
              <a:rPr b="0" lang="es-ES" sz="4400" spc="-1" strike="noStrike">
                <a:solidFill>
                  <a:srgbClr val="2b2d2e"/>
                </a:solidFill>
                <a:latin typeface="Arial"/>
                <a:ea typeface="DejaVu Sans"/>
              </a:rPr>
              <a:t>¿Qué debo instalar?</a:t>
            </a:r>
            <a:br/>
            <a:br/>
            <a:r>
              <a:rPr b="0" lang="es-ES" sz="4400" spc="-1" strike="noStrike">
                <a:solidFill>
                  <a:srgbClr val="2b2d2e"/>
                </a:solidFill>
                <a:latin typeface="Arial"/>
                <a:ea typeface="DejaVu Sans"/>
              </a:rPr>
              <a:t>¿Qué voy a aprender?</a:t>
            </a:r>
            <a:br/>
            <a:endParaRPr b="0" lang="es-ES" sz="4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1339920"/>
            <a:ext cx="799128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25640" indent="-17856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Ejemplo para Laravel 5.6</a:t>
            </a:r>
            <a:endParaRPr b="0" lang="es-ES" sz="32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Composer</a:t>
            </a:r>
            <a:endParaRPr b="0" lang="es-ES" sz="32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PHP 7.1 </a:t>
            </a:r>
            <a:endParaRPr b="0" lang="es-ES" sz="32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APACHE , IIS, Nginx</a:t>
            </a:r>
            <a:endParaRPr b="0" lang="es-ES" sz="32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MySQL , Postgres, SQLite, SQL Server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641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3200" spc="-1" strike="noStrike">
                <a:solidFill>
                  <a:srgbClr val="5e6264"/>
                </a:solidFill>
                <a:latin typeface="Arial"/>
                <a:ea typeface="DejaVu Sans"/>
              </a:rPr>
              <a:t>https://laravel.com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92240"/>
            <a:ext cx="7193520" cy="84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¿Qué debo instalar?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95640" y="6520320"/>
            <a:ext cx="358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E646F3A-8AE2-4DA1-B878-89D3A1EE2F43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9920" y="1202760"/>
            <a:ext cx="8940960" cy="496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s-ES" sz="1800" spc="-1" strike="noStrike">
                <a:solidFill>
                  <a:srgbClr val="5e6264"/>
                </a:solidFill>
                <a:latin typeface="Arial"/>
                <a:ea typeface="DejaVu Sans"/>
              </a:rPr>
              <a:t>                                                                                                                                            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192240"/>
            <a:ext cx="7193520" cy="84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Composer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95640" y="6520320"/>
            <a:ext cx="358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85C55AE-D65C-4E75-BA79-A0C297C89ED4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2365920" y="2594520"/>
            <a:ext cx="337068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2b2d2e"/>
                </a:solidFill>
                <a:latin typeface="Arial"/>
                <a:ea typeface="DejaVu Sans"/>
              </a:rPr>
              <a:t>https://getcomposer.org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22" name="Picture 7" descr=""/>
          <p:cNvPicPr/>
          <p:nvPr/>
        </p:nvPicPr>
        <p:blipFill>
          <a:blip r:embed="rId1"/>
          <a:stretch/>
        </p:blipFill>
        <p:spPr>
          <a:xfrm>
            <a:off x="3166200" y="248040"/>
            <a:ext cx="1770480" cy="2166120"/>
          </a:xfrm>
          <a:prstGeom prst="rect">
            <a:avLst/>
          </a:prstGeom>
          <a:ln>
            <a:noFill/>
          </a:ln>
        </p:spPr>
      </p:pic>
      <p:sp>
        <p:nvSpPr>
          <p:cNvPr id="223" name="CustomShape 5"/>
          <p:cNvSpPr/>
          <p:nvPr/>
        </p:nvSpPr>
        <p:spPr>
          <a:xfrm>
            <a:off x="262800" y="3337560"/>
            <a:ext cx="838872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Ejemplo en Linux – ubuntu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curl -sS </a:t>
            </a:r>
            <a:r>
              <a:rPr b="0" lang="es-E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https://getcomposer.org/installer</a:t>
            </a: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 | php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2b2d2e"/>
                </a:solidFill>
                <a:latin typeface="Arial"/>
                <a:ea typeface="DejaVu Sans"/>
              </a:rPr>
              <a:t>sudo mv ~/composer.phar /usr/local/bin/composer</a:t>
            </a: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57200" y="1385640"/>
            <a:ext cx="8209440" cy="49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endParaRPr b="0" lang="es-ES" sz="18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479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2400" spc="-1" strike="noStrike">
                <a:solidFill>
                  <a:srgbClr val="5e6264"/>
                </a:solidFill>
                <a:latin typeface="Arial"/>
                <a:ea typeface="DejaVu Sans"/>
              </a:rPr>
              <a:t>composer global require "laravel/installer=~1.1"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s-ES" sz="24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479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2400" spc="-1" strike="noStrike">
                <a:solidFill>
                  <a:srgbClr val="5e6264"/>
                </a:solidFill>
                <a:latin typeface="Arial"/>
                <a:ea typeface="DejaVu Sans"/>
              </a:rPr>
              <a:t>Configurar variable de entorno segun SO, ej Linux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2400" spc="-1" strike="noStrike">
                <a:solidFill>
                  <a:srgbClr val="5e6264"/>
                </a:solidFill>
                <a:latin typeface="Arial"/>
                <a:ea typeface="DejaVu Sans"/>
              </a:rPr>
              <a:t>  </a:t>
            </a:r>
            <a:r>
              <a:rPr b="0" lang="es-ES" sz="2400" spc="-1" strike="noStrike">
                <a:solidFill>
                  <a:srgbClr val="5e6264"/>
                </a:solidFill>
                <a:latin typeface="Arial"/>
                <a:ea typeface="DejaVu Sans"/>
              </a:rPr>
              <a:t>Editar  ~/.profile y agregar la linea:  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s-ES" sz="2400" spc="-1" strike="noStrike">
                <a:solidFill>
                  <a:srgbClr val="5e6264"/>
                </a:solidFill>
                <a:latin typeface="Arial"/>
                <a:ea typeface="DejaVu Sans"/>
              </a:rPr>
              <a:t>  </a:t>
            </a:r>
            <a:r>
              <a:rPr b="0" lang="es-ES" sz="2400" spc="-1" strike="noStrike">
                <a:solidFill>
                  <a:srgbClr val="5e6264"/>
                </a:solidFill>
                <a:latin typeface="Arial"/>
                <a:ea typeface="DejaVu Sans"/>
              </a:rPr>
              <a:t>PATH="$PATH:/usr/local/bin"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s-ES" sz="2400" spc="-1" strike="noStrike">
              <a:latin typeface="Arial"/>
            </a:endParaRPr>
          </a:p>
          <a:p>
            <a:pPr marL="125640" indent="-178560">
              <a:lnSpc>
                <a:spcPct val="100000"/>
              </a:lnSpc>
              <a:spcBef>
                <a:spcPts val="400"/>
              </a:spcBef>
              <a:buClr>
                <a:srgbClr val="5e6264"/>
              </a:buClr>
              <a:buFont typeface="Lucida Grande"/>
              <a:buChar char="›"/>
            </a:pPr>
            <a:r>
              <a:rPr b="0" lang="es-ES" sz="2000" spc="-1" strike="noStrike">
                <a:solidFill>
                  <a:srgbClr val="5e6264"/>
                </a:solidFill>
                <a:latin typeface="Arial"/>
                <a:ea typeface="DejaVu Sans"/>
              </a:rPr>
              <a:t>composer create-project laravel/laravel MiProyecto --prefer-dist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57200" y="192240"/>
            <a:ext cx="7193520" cy="84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3000" spc="-1" strike="noStrike">
                <a:solidFill>
                  <a:srgbClr val="004569"/>
                </a:solidFill>
                <a:latin typeface="Arial"/>
                <a:ea typeface="DejaVu Sans"/>
              </a:rPr>
              <a:t>Instalar Laravel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95640" y="6520320"/>
            <a:ext cx="35892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762B6D9-EEA3-4364-91FB-CA7C46B652FB}" type="slidenum">
              <a:rPr b="1" lang="es-ES" sz="800" spc="-1" strike="noStrike">
                <a:solidFill>
                  <a:srgbClr val="004569"/>
                </a:solidFill>
                <a:latin typeface="Arial"/>
                <a:ea typeface="DejaVu Sans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PPT_InternoTemplate_SP_2016</Template>
  <TotalTime>328</TotalTime>
  <Application>LibreOffice/5.4.6.2$Linux_X86_64 LibreOffice_project/40m0$Build-2</Application>
  <Words>230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2016-04-29T17:16:42Z</dcterms:created>
  <dc:creator>Carolina Velayos</dc:creator>
  <dc:description/>
  <dc:language>es-ES</dc:language>
  <cp:lastModifiedBy/>
  <dcterms:modified xsi:type="dcterms:W3CDTF">2018-07-09T10:14:48Z</dcterms:modified>
  <cp:revision>215</cp:revision>
  <dc:subject/>
  <dc:title>Nombre de Capactiación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0x01010027F8C4FBD3C92149BCFA87A32A6DD18C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