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0.png" ContentType="image/png"/>
  <Override PartName="/ppt/media/image9.wmf" ContentType="image/x-wmf"/>
  <Override PartName="/ppt/media/image8.jpeg" ContentType="image/jpeg"/>
  <Override PartName="/ppt/media/image1.jpeg" ContentType="image/jpeg"/>
  <Override PartName="/ppt/media/image2.png" ContentType="image/png"/>
  <Override PartName="/ppt/media/image4.wmf" ContentType="image/x-wmf"/>
  <Override PartName="/ppt/media/image3.wmf" ContentType="image/x-wmf"/>
  <Override PartName="/ppt/media/image7.wmf" ContentType="image/x-wmf"/>
  <Override PartName="/ppt/media/image5.png" ContentType="image/png"/>
  <Override PartName="/ppt/media/image6.wmf" ContentType="image/x-wmf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8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wmf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wmf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w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8.jpeg"/><Relationship Id="rId3" Type="http://schemas.openxmlformats.org/officeDocument/2006/relationships/image" Target="../media/image9.wmf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"/>
          <p:cNvPicPr/>
          <p:nvPr/>
        </p:nvPicPr>
        <p:blipFill>
          <a:blip r:embed="rId2"/>
          <a:stretch/>
        </p:blipFill>
        <p:spPr>
          <a:xfrm>
            <a:off x="1793160" y="0"/>
            <a:ext cx="7349040" cy="685620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0"/>
            <a:ext cx="9142200" cy="6856200"/>
          </a:xfrm>
          <a:custGeom>
            <a:avLst/>
            <a:gdLst/>
            <a:ah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c000"/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323640" y="188640"/>
            <a:ext cx="5109840" cy="142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800" spc="-1" strike="noStrike">
                <a:solidFill>
                  <a:srgbClr val="ffffff"/>
                </a:solidFill>
                <a:latin typeface="Arial"/>
                <a:ea typeface="DejaVu Sans"/>
              </a:rPr>
              <a:t>Todos los Derechos Reservados © Valores Corporativos Softtek S.A. de C.V. 2016. Interno.</a:t>
            </a:r>
            <a:endParaRPr b="0" lang="es-ES" sz="800" spc="-1" strike="noStrike">
              <a:latin typeface="Arial"/>
            </a:endParaRPr>
          </a:p>
        </p:txBody>
      </p:sp>
      <p:pic>
        <p:nvPicPr>
          <p:cNvPr id="3" name="Picture 14" descr=""/>
          <p:cNvPicPr/>
          <p:nvPr/>
        </p:nvPicPr>
        <p:blipFill>
          <a:blip r:embed="rId3">
            <a:lum bright="100000"/>
          </a:blip>
          <a:stretch/>
        </p:blipFill>
        <p:spPr>
          <a:xfrm>
            <a:off x="7452360" y="5617080"/>
            <a:ext cx="1257120" cy="815400"/>
          </a:xfrm>
          <a:prstGeom prst="rect">
            <a:avLst/>
          </a:prstGeom>
          <a:ln>
            <a:noFill/>
          </a:ln>
        </p:spPr>
      </p:pic>
      <p:pic>
        <p:nvPicPr>
          <p:cNvPr id="4" name="Picture 2" descr=""/>
          <p:cNvPicPr/>
          <p:nvPr/>
        </p:nvPicPr>
        <p:blipFill>
          <a:blip r:embed="rId4"/>
          <a:stretch/>
        </p:blipFill>
        <p:spPr>
          <a:xfrm>
            <a:off x="461520" y="5481720"/>
            <a:ext cx="1870560" cy="95688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</a:t>
            </a:r>
            <a:r>
              <a:rPr b="0" lang="es-ES" sz="3200" spc="-1" strike="noStrike">
                <a:latin typeface="Arial"/>
              </a:rPr>
              <a:t>editar el </a:t>
            </a:r>
            <a:r>
              <a:rPr b="0" lang="es-ES" sz="3200" spc="-1" strike="noStrike">
                <a:latin typeface="Arial"/>
              </a:rPr>
              <a:t>formato de </a:t>
            </a:r>
            <a:r>
              <a:rPr b="0" lang="es-ES" sz="3200" spc="-1" strike="noStrike">
                <a:latin typeface="Arial"/>
              </a:rPr>
              <a:t>esquema </a:t>
            </a:r>
            <a:r>
              <a:rPr b="0" lang="es-ES" sz="3200" spc="-1" strike="noStrike">
                <a:latin typeface="Arial"/>
              </a:rPr>
              <a:t>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</a:t>
            </a:r>
            <a:r>
              <a:rPr b="0" lang="es-ES" sz="2800" spc="-1" strike="noStrike">
                <a:latin typeface="Arial"/>
              </a:rPr>
              <a:t>nivel del </a:t>
            </a:r>
            <a:r>
              <a:rPr b="0" lang="es-ES" sz="2800" spc="-1" strike="noStrike">
                <a:latin typeface="Arial"/>
              </a:rPr>
              <a:t>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</a:t>
            </a:r>
            <a:r>
              <a:rPr b="0" lang="es-ES" sz="2400" spc="-1" strike="noStrike">
                <a:latin typeface="Arial"/>
              </a:rPr>
              <a:t>nivel del </a:t>
            </a:r>
            <a:r>
              <a:rPr b="0" lang="es-ES" sz="2400" spc="-1" strike="noStrike">
                <a:latin typeface="Arial"/>
              </a:rPr>
              <a:t>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</a:t>
            </a:r>
            <a:r>
              <a:rPr b="0" lang="es-ES" sz="2000" spc="-1" strike="noStrike">
                <a:latin typeface="Arial"/>
              </a:rPr>
              <a:t>nivel </a:t>
            </a:r>
            <a:r>
              <a:rPr b="0" lang="es-ES" sz="2000" spc="-1" strike="noStrike">
                <a:latin typeface="Arial"/>
              </a:rPr>
              <a:t>del </a:t>
            </a:r>
            <a:r>
              <a:rPr b="0" lang="es-ES" sz="2000" spc="-1" strike="noStrike">
                <a:latin typeface="Arial"/>
              </a:rPr>
              <a:t>esquem</a:t>
            </a:r>
            <a:r>
              <a:rPr b="0" lang="es-ES" sz="2000" spc="-1" strike="noStrike">
                <a:latin typeface="Arial"/>
              </a:rPr>
              <a:t>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</a:t>
            </a:r>
            <a:r>
              <a:rPr b="0" lang="es-ES" sz="2000" spc="-1" strike="noStrike">
                <a:latin typeface="Arial"/>
              </a:rPr>
              <a:t>nto </a:t>
            </a:r>
            <a:r>
              <a:rPr b="0" lang="es-ES" sz="2000" spc="-1" strike="noStrike">
                <a:latin typeface="Arial"/>
              </a:rPr>
              <a:t>nive</a:t>
            </a:r>
            <a:r>
              <a:rPr b="0" lang="es-ES" sz="2000" spc="-1" strike="noStrike">
                <a:latin typeface="Arial"/>
              </a:rPr>
              <a:t>l del </a:t>
            </a:r>
            <a:r>
              <a:rPr b="0" lang="es-ES" sz="2000" spc="-1" strike="noStrike">
                <a:latin typeface="Arial"/>
              </a:rPr>
              <a:t>esq</a:t>
            </a:r>
            <a:r>
              <a:rPr b="0" lang="es-ES" sz="2000" spc="-1" strike="noStrike">
                <a:latin typeface="Arial"/>
              </a:rPr>
              <a:t>ue</a:t>
            </a:r>
            <a:r>
              <a:rPr b="0" lang="es-ES" sz="2000" spc="-1" strike="noStrike">
                <a:latin typeface="Arial"/>
              </a:rPr>
              <a:t>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</a:t>
            </a:r>
            <a:r>
              <a:rPr b="0" lang="es-ES" sz="2000" spc="-1" strike="noStrike">
                <a:latin typeface="Arial"/>
              </a:rPr>
              <a:t>e</a:t>
            </a:r>
            <a:r>
              <a:rPr b="0" lang="es-ES" sz="2000" spc="-1" strike="noStrike">
                <a:latin typeface="Arial"/>
              </a:rPr>
              <a:t>x</a:t>
            </a:r>
            <a:r>
              <a:rPr b="0" lang="es-ES" sz="2000" spc="-1" strike="noStrike">
                <a:latin typeface="Arial"/>
              </a:rPr>
              <a:t>t</a:t>
            </a:r>
            <a:r>
              <a:rPr b="0" lang="es-ES" sz="2000" spc="-1" strike="noStrike">
                <a:latin typeface="Arial"/>
              </a:rPr>
              <a:t>o</a:t>
            </a:r>
            <a:r>
              <a:rPr b="0" lang="es-ES" sz="2000" spc="-1" strike="noStrike">
                <a:latin typeface="Arial"/>
              </a:rPr>
              <a:t> </a:t>
            </a:r>
            <a:r>
              <a:rPr b="0" lang="es-ES" sz="2000" spc="-1" strike="noStrike">
                <a:latin typeface="Arial"/>
              </a:rPr>
              <a:t>n</a:t>
            </a:r>
            <a:r>
              <a:rPr b="0" lang="es-ES" sz="2000" spc="-1" strike="noStrike">
                <a:latin typeface="Arial"/>
              </a:rPr>
              <a:t>i</a:t>
            </a:r>
            <a:r>
              <a:rPr b="0" lang="es-ES" sz="2000" spc="-1" strike="noStrike">
                <a:latin typeface="Arial"/>
              </a:rPr>
              <a:t>v</a:t>
            </a:r>
            <a:r>
              <a:rPr b="0" lang="es-ES" sz="2000" spc="-1" strike="noStrike">
                <a:latin typeface="Arial"/>
              </a:rPr>
              <a:t>e</a:t>
            </a:r>
            <a:r>
              <a:rPr b="0" lang="es-ES" sz="2000" spc="-1" strike="noStrike">
                <a:latin typeface="Arial"/>
              </a:rPr>
              <a:t>l </a:t>
            </a:r>
            <a:r>
              <a:rPr b="0" lang="es-ES" sz="2000" spc="-1" strike="noStrike">
                <a:latin typeface="Arial"/>
              </a:rPr>
              <a:t>d</a:t>
            </a:r>
            <a:r>
              <a:rPr b="0" lang="es-ES" sz="2000" spc="-1" strike="noStrike">
                <a:latin typeface="Arial"/>
              </a:rPr>
              <a:t>e</a:t>
            </a:r>
            <a:r>
              <a:rPr b="0" lang="es-ES" sz="2000" spc="-1" strike="noStrike">
                <a:latin typeface="Arial"/>
              </a:rPr>
              <a:t>l </a:t>
            </a:r>
            <a:r>
              <a:rPr b="0" lang="es-ES" sz="2000" spc="-1" strike="noStrike">
                <a:latin typeface="Arial"/>
              </a:rPr>
              <a:t>e</a:t>
            </a:r>
            <a:r>
              <a:rPr b="0" lang="es-ES" sz="2000" spc="-1" strike="noStrike">
                <a:latin typeface="Arial"/>
              </a:rPr>
              <a:t>s</a:t>
            </a:r>
            <a:r>
              <a:rPr b="0" lang="es-ES" sz="2000" spc="-1" strike="noStrike">
                <a:latin typeface="Arial"/>
              </a:rPr>
              <a:t>q</a:t>
            </a:r>
            <a:r>
              <a:rPr b="0" lang="es-ES" sz="2000" spc="-1" strike="noStrike">
                <a:latin typeface="Arial"/>
              </a:rPr>
              <a:t>u</a:t>
            </a:r>
            <a:r>
              <a:rPr b="0" lang="es-ES" sz="2000" spc="-1" strike="noStrike">
                <a:latin typeface="Arial"/>
              </a:rPr>
              <a:t>e</a:t>
            </a:r>
            <a:r>
              <a:rPr b="0" lang="es-ES" sz="2000" spc="-1" strike="noStrike">
                <a:latin typeface="Arial"/>
              </a:rPr>
              <a:t>m</a:t>
            </a:r>
            <a:r>
              <a:rPr b="0" lang="es-ES" sz="2000" spc="-1" strike="noStrike">
                <a:latin typeface="Arial"/>
              </a:rPr>
              <a:t>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</a:t>
            </a:r>
            <a:r>
              <a:rPr b="0" lang="es-ES" sz="2000" spc="-1" strike="noStrike">
                <a:latin typeface="Arial"/>
              </a:rPr>
              <a:t>é</a:t>
            </a:r>
            <a:r>
              <a:rPr b="0" lang="es-ES" sz="2000" spc="-1" strike="noStrike">
                <a:latin typeface="Arial"/>
              </a:rPr>
              <a:t>p</a:t>
            </a:r>
            <a:r>
              <a:rPr b="0" lang="es-ES" sz="2000" spc="-1" strike="noStrike">
                <a:latin typeface="Arial"/>
              </a:rPr>
              <a:t>t</a:t>
            </a:r>
            <a:r>
              <a:rPr b="0" lang="es-ES" sz="2000" spc="-1" strike="noStrike">
                <a:latin typeface="Arial"/>
              </a:rPr>
              <a:t>i</a:t>
            </a:r>
            <a:r>
              <a:rPr b="0" lang="es-ES" sz="2000" spc="-1" strike="noStrike">
                <a:latin typeface="Arial"/>
              </a:rPr>
              <a:t>m</a:t>
            </a:r>
            <a:r>
              <a:rPr b="0" lang="es-ES" sz="2000" spc="-1" strike="noStrike">
                <a:latin typeface="Arial"/>
              </a:rPr>
              <a:t>o</a:t>
            </a:r>
            <a:r>
              <a:rPr b="0" lang="es-ES" sz="2000" spc="-1" strike="noStrike">
                <a:latin typeface="Arial"/>
              </a:rPr>
              <a:t> </a:t>
            </a:r>
            <a:r>
              <a:rPr b="0" lang="es-ES" sz="2000" spc="-1" strike="noStrike">
                <a:latin typeface="Arial"/>
              </a:rPr>
              <a:t>n</a:t>
            </a:r>
            <a:r>
              <a:rPr b="0" lang="es-ES" sz="2000" spc="-1" strike="noStrike">
                <a:latin typeface="Arial"/>
              </a:rPr>
              <a:t>i</a:t>
            </a:r>
            <a:r>
              <a:rPr b="0" lang="es-ES" sz="2000" spc="-1" strike="noStrike">
                <a:latin typeface="Arial"/>
              </a:rPr>
              <a:t>v</a:t>
            </a:r>
            <a:r>
              <a:rPr b="0" lang="es-ES" sz="2000" spc="-1" strike="noStrike">
                <a:latin typeface="Arial"/>
              </a:rPr>
              <a:t>e</a:t>
            </a:r>
            <a:r>
              <a:rPr b="0" lang="es-ES" sz="2000" spc="-1" strike="noStrike">
                <a:latin typeface="Arial"/>
              </a:rPr>
              <a:t>l</a:t>
            </a:r>
            <a:r>
              <a:rPr b="0" lang="es-ES" sz="2000" spc="-1" strike="noStrike">
                <a:latin typeface="Arial"/>
              </a:rPr>
              <a:t> </a:t>
            </a:r>
            <a:r>
              <a:rPr b="0" lang="es-ES" sz="2000" spc="-1" strike="noStrike">
                <a:latin typeface="Arial"/>
              </a:rPr>
              <a:t>d</a:t>
            </a:r>
            <a:r>
              <a:rPr b="0" lang="es-ES" sz="2000" spc="-1" strike="noStrike">
                <a:latin typeface="Arial"/>
              </a:rPr>
              <a:t>e</a:t>
            </a:r>
            <a:r>
              <a:rPr b="0" lang="es-ES" sz="2000" spc="-1" strike="noStrike">
                <a:latin typeface="Arial"/>
              </a:rPr>
              <a:t>l</a:t>
            </a:r>
            <a:r>
              <a:rPr b="0" lang="es-ES" sz="2000" spc="-1" strike="noStrike">
                <a:latin typeface="Arial"/>
              </a:rPr>
              <a:t> </a:t>
            </a:r>
            <a:r>
              <a:rPr b="0" lang="es-ES" sz="2000" spc="-1" strike="noStrike">
                <a:latin typeface="Arial"/>
              </a:rPr>
              <a:t>e</a:t>
            </a:r>
            <a:r>
              <a:rPr b="0" lang="es-ES" sz="2000" spc="-1" strike="noStrike">
                <a:latin typeface="Arial"/>
              </a:rPr>
              <a:t>s</a:t>
            </a:r>
            <a:r>
              <a:rPr b="0" lang="es-ES" sz="2000" spc="-1" strike="noStrike">
                <a:latin typeface="Arial"/>
              </a:rPr>
              <a:t>q</a:t>
            </a:r>
            <a:r>
              <a:rPr b="0" lang="es-ES" sz="2000" spc="-1" strike="noStrike">
                <a:latin typeface="Arial"/>
              </a:rPr>
              <a:t>u</a:t>
            </a:r>
            <a:r>
              <a:rPr b="0" lang="es-ES" sz="2000" spc="-1" strike="noStrike">
                <a:latin typeface="Arial"/>
              </a:rPr>
              <a:t>e</a:t>
            </a:r>
            <a:r>
              <a:rPr b="0" lang="es-ES" sz="2000" spc="-1" strike="noStrike">
                <a:latin typeface="Arial"/>
              </a:rPr>
              <a:t>m</a:t>
            </a:r>
            <a:r>
              <a:rPr b="0" lang="es-ES" sz="2000" spc="-1" strike="noStrike">
                <a:latin typeface="Arial"/>
              </a:rPr>
              <a:t>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2200" cy="6856200"/>
          </a:xfrm>
          <a:custGeom>
            <a:avLst/>
            <a:gdLst/>
            <a:ah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276b9b"/>
              </a:gs>
              <a:gs pos="100000">
                <a:srgbClr val="3ac791"/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3708000" y="6525360"/>
            <a:ext cx="5109840" cy="142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ES" sz="800" spc="-1" strike="noStrike">
                <a:solidFill>
                  <a:srgbClr val="2b2d2e"/>
                </a:solidFill>
                <a:latin typeface="Arial"/>
                <a:ea typeface="DejaVu Sans"/>
              </a:rPr>
              <a:t>Todos los Derechos Reservados © Valores Corporativos Softtek S.A. de C.V. 2016. Interno.</a:t>
            </a:r>
            <a:endParaRPr b="0" lang="es-ES" sz="800" spc="-1" strike="noStrike">
              <a:latin typeface="Arial"/>
            </a:endParaRPr>
          </a:p>
        </p:txBody>
      </p:sp>
      <p:pic>
        <p:nvPicPr>
          <p:cNvPr id="45" name="Picture 6" descr=""/>
          <p:cNvPicPr/>
          <p:nvPr/>
        </p:nvPicPr>
        <p:blipFill>
          <a:blip r:embed="rId2"/>
          <a:srcRect l="0" t="0" r="0" b="17844"/>
          <a:stretch/>
        </p:blipFill>
        <p:spPr>
          <a:xfrm>
            <a:off x="6228360" y="620640"/>
            <a:ext cx="2531520" cy="1078200"/>
          </a:xfrm>
          <a:prstGeom prst="rect">
            <a:avLst/>
          </a:prstGeom>
          <a:ln>
            <a:noFill/>
          </a:ln>
        </p:spPr>
      </p:pic>
      <p:pic>
        <p:nvPicPr>
          <p:cNvPr id="46" name="Picture 11" descr=""/>
          <p:cNvPicPr/>
          <p:nvPr/>
        </p:nvPicPr>
        <p:blipFill>
          <a:blip r:embed="rId3">
            <a:lum bright="100000"/>
          </a:blip>
          <a:stretch/>
        </p:blipFill>
        <p:spPr>
          <a:xfrm>
            <a:off x="539640" y="5617080"/>
            <a:ext cx="1257120" cy="815400"/>
          </a:xfrm>
          <a:prstGeom prst="rect">
            <a:avLst/>
          </a:prstGeom>
          <a:ln>
            <a:noFill/>
          </a:ln>
        </p:spPr>
      </p:pic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2" descr=""/>
          <p:cNvPicPr/>
          <p:nvPr/>
        </p:nvPicPr>
        <p:blipFill>
          <a:blip r:embed="rId2"/>
          <a:stretch/>
        </p:blipFill>
        <p:spPr>
          <a:xfrm>
            <a:off x="7812360" y="404640"/>
            <a:ext cx="1035000" cy="52812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756360" y="6524640"/>
            <a:ext cx="5109840" cy="142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800" spc="-1" strike="noStrike">
                <a:solidFill>
                  <a:srgbClr val="2b2d2e"/>
                </a:solidFill>
                <a:latin typeface="Arial"/>
                <a:ea typeface="DejaVu Sans"/>
              </a:rPr>
              <a:t>Todos los Derechos Reservados © Valores Corporativos Softtek S.A. de C.V. 2016. Interno.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2" descr=""/>
          <p:cNvPicPr/>
          <p:nvPr/>
        </p:nvPicPr>
        <p:blipFill>
          <a:blip r:embed="rId2"/>
          <a:stretch/>
        </p:blipFill>
        <p:spPr>
          <a:xfrm>
            <a:off x="7812360" y="404640"/>
            <a:ext cx="1035000" cy="528120"/>
          </a:xfrm>
          <a:prstGeom prst="rect">
            <a:avLst/>
          </a:prstGeom>
          <a:ln>
            <a:noFill/>
          </a:ln>
        </p:spPr>
      </p:pic>
      <p:sp>
        <p:nvSpPr>
          <p:cNvPr id="126" name="CustomShape 1"/>
          <p:cNvSpPr/>
          <p:nvPr/>
        </p:nvSpPr>
        <p:spPr>
          <a:xfrm>
            <a:off x="756360" y="6524640"/>
            <a:ext cx="5109840" cy="142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800" spc="-1" strike="noStrike">
                <a:solidFill>
                  <a:srgbClr val="2b2d2e"/>
                </a:solidFill>
                <a:latin typeface="Arial"/>
                <a:ea typeface="DejaVu Sans"/>
              </a:rPr>
              <a:t>Todos los Derechos Reservados © Valores Corporativos Softtek S.A. de C.V. 2016. Interno.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0" y="2205000"/>
            <a:ext cx="9142200" cy="287856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fc000"/>
              </a:gs>
            </a:gsLst>
            <a:lin ang="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8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1" descr=""/>
          <p:cNvPicPr/>
          <p:nvPr/>
        </p:nvPicPr>
        <p:blipFill>
          <a:blip r:embed="rId2"/>
          <a:stretch/>
        </p:blipFill>
        <p:spPr>
          <a:xfrm>
            <a:off x="0" y="9000"/>
            <a:ext cx="9142200" cy="6847200"/>
          </a:xfrm>
          <a:prstGeom prst="rect">
            <a:avLst/>
          </a:prstGeom>
          <a:ln>
            <a:noFill/>
          </a:ln>
        </p:spPr>
      </p:pic>
      <p:sp>
        <p:nvSpPr>
          <p:cNvPr id="167" name="CustomShape 1"/>
          <p:cNvSpPr/>
          <p:nvPr/>
        </p:nvSpPr>
        <p:spPr>
          <a:xfrm>
            <a:off x="107640" y="1917000"/>
            <a:ext cx="4750560" cy="19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ES" sz="12000" spc="588" strike="noStrike">
                <a:solidFill>
                  <a:srgbClr val="ffffff"/>
                </a:solidFill>
                <a:latin typeface="Arial"/>
                <a:ea typeface="DejaVu Sans"/>
              </a:rPr>
              <a:t>Q</a:t>
            </a:r>
            <a:r>
              <a:rPr b="0" lang="es-ES" sz="8000" spc="588" strike="noStrike" baseline="30000">
                <a:solidFill>
                  <a:srgbClr val="ffffff"/>
                </a:solidFill>
                <a:latin typeface="Arial"/>
                <a:ea typeface="DejaVu Sans"/>
              </a:rPr>
              <a:t>&amp;</a:t>
            </a:r>
            <a:r>
              <a:rPr b="0" lang="es-ES" sz="12000" spc="588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b="0" lang="es-ES" sz="12000" spc="-1" strike="noStrike">
              <a:latin typeface="Arial"/>
            </a:endParaRPr>
          </a:p>
        </p:txBody>
      </p:sp>
      <p:pic>
        <p:nvPicPr>
          <p:cNvPr id="168" name="Picture 6" descr=""/>
          <p:cNvPicPr/>
          <p:nvPr/>
        </p:nvPicPr>
        <p:blipFill>
          <a:blip r:embed="rId3"/>
          <a:srcRect l="0" t="0" r="0" b="17844"/>
          <a:stretch/>
        </p:blipFill>
        <p:spPr>
          <a:xfrm>
            <a:off x="6228360" y="620640"/>
            <a:ext cx="2531520" cy="1078200"/>
          </a:xfrm>
          <a:prstGeom prst="rect">
            <a:avLst/>
          </a:prstGeom>
          <a:ln>
            <a:noFill/>
          </a:ln>
        </p:spPr>
      </p:pic>
      <p:pic>
        <p:nvPicPr>
          <p:cNvPr id="169" name="Picture 8" descr=""/>
          <p:cNvPicPr/>
          <p:nvPr/>
        </p:nvPicPr>
        <p:blipFill>
          <a:blip r:embed="rId4">
            <a:lum bright="100000"/>
          </a:blip>
          <a:stretch/>
        </p:blipFill>
        <p:spPr>
          <a:xfrm>
            <a:off x="539640" y="5617080"/>
            <a:ext cx="1257120" cy="815400"/>
          </a:xfrm>
          <a:prstGeom prst="rect">
            <a:avLst/>
          </a:prstGeom>
          <a:ln>
            <a:noFill/>
          </a:ln>
        </p:spPr>
      </p:pic>
      <p:sp>
        <p:nvSpPr>
          <p:cNvPr id="170" name="CustomShape 2"/>
          <p:cNvSpPr/>
          <p:nvPr/>
        </p:nvSpPr>
        <p:spPr>
          <a:xfrm>
            <a:off x="3708000" y="6525360"/>
            <a:ext cx="5109840" cy="142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ES" sz="800" spc="-1" strike="noStrike">
                <a:solidFill>
                  <a:srgbClr val="2b2d2e"/>
                </a:solidFill>
                <a:latin typeface="Arial"/>
                <a:ea typeface="DejaVu Sans"/>
              </a:rPr>
              <a:t>Todos los Derechos Reservados © Valores Corporativos Softtek S.A. de C.V. 2016. Interno.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Pulse para editar el formato </a:t>
            </a:r>
            <a:r>
              <a:rPr b="0" lang="es-ES" sz="4400" spc="-1" strike="noStrike">
                <a:latin typeface="Arial"/>
              </a:rPr>
              <a:t>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hyperlink" Target="http://getcomposer.org/installer" TargetMode="External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31680" y="2160360"/>
            <a:ext cx="5006880" cy="114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57200" y="1339920"/>
            <a:ext cx="7990560" cy="496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25640" indent="-177840">
              <a:lnSpc>
                <a:spcPct val="100000"/>
              </a:lnSpc>
              <a:spcBef>
                <a:spcPts val="641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3200" spc="-1" strike="noStrike">
                <a:solidFill>
                  <a:srgbClr val="5e6264"/>
                </a:solidFill>
                <a:latin typeface="Arial"/>
                <a:ea typeface="DejaVu Sans"/>
              </a:rPr>
              <a:t>Slim Skeleton</a:t>
            </a:r>
            <a:endParaRPr b="0" lang="es-ES" sz="3200" spc="-1" strike="noStrike">
              <a:latin typeface="Arial"/>
            </a:endParaRPr>
          </a:p>
          <a:p>
            <a:pPr marL="125640" indent="-177840">
              <a:lnSpc>
                <a:spcPct val="100000"/>
              </a:lnSpc>
              <a:spcBef>
                <a:spcPts val="641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3200" spc="-1" strike="noStrike">
                <a:solidFill>
                  <a:srgbClr val="5e6264"/>
                </a:solidFill>
                <a:latin typeface="Arial"/>
                <a:ea typeface="DejaVu Sans"/>
              </a:rPr>
              <a:t>Composer</a:t>
            </a:r>
            <a:endParaRPr b="0" lang="es-ES" sz="3200" spc="-1" strike="noStrike">
              <a:latin typeface="Arial"/>
            </a:endParaRPr>
          </a:p>
          <a:p>
            <a:pPr marL="125640" indent="-177840">
              <a:lnSpc>
                <a:spcPct val="100000"/>
              </a:lnSpc>
              <a:spcBef>
                <a:spcPts val="641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3200" spc="-1" strike="noStrike">
                <a:solidFill>
                  <a:srgbClr val="5e6264"/>
                </a:solidFill>
                <a:latin typeface="Arial"/>
                <a:ea typeface="DejaVu Sans"/>
              </a:rPr>
              <a:t>PHP 5.5 en adelante</a:t>
            </a:r>
            <a:endParaRPr b="0" lang="es-ES" sz="3200" spc="-1" strike="noStrike">
              <a:latin typeface="Arial"/>
            </a:endParaRPr>
          </a:p>
          <a:p>
            <a:pPr marL="125640" indent="-177840">
              <a:lnSpc>
                <a:spcPct val="100000"/>
              </a:lnSpc>
              <a:spcBef>
                <a:spcPts val="641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3200" spc="-1" strike="noStrike">
                <a:solidFill>
                  <a:srgbClr val="5e6264"/>
                </a:solidFill>
                <a:latin typeface="Arial"/>
                <a:ea typeface="DejaVu Sans"/>
              </a:rPr>
              <a:t>APACHE , IIS, Nginx</a:t>
            </a:r>
            <a:endParaRPr b="0" lang="es-ES" sz="3200" spc="-1" strike="noStrike">
              <a:latin typeface="Arial"/>
            </a:endParaRPr>
          </a:p>
          <a:p>
            <a:pPr marL="125640" indent="-177840">
              <a:lnSpc>
                <a:spcPct val="100000"/>
              </a:lnSpc>
              <a:spcBef>
                <a:spcPts val="641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3200" spc="-1" strike="noStrike">
                <a:solidFill>
                  <a:srgbClr val="5e6264"/>
                </a:solidFill>
                <a:latin typeface="Arial"/>
                <a:ea typeface="DejaVu Sans"/>
              </a:rPr>
              <a:t>MySQL , Postgres, SQLite, SQL Server</a:t>
            </a:r>
            <a:endParaRPr b="0" lang="es-ES" sz="3200" spc="-1" strike="noStrike">
              <a:latin typeface="Arial"/>
            </a:endParaRPr>
          </a:p>
          <a:p>
            <a:pPr marL="125640" indent="-177840">
              <a:lnSpc>
                <a:spcPct val="100000"/>
              </a:lnSpc>
              <a:spcBef>
                <a:spcPts val="641"/>
              </a:spcBef>
              <a:buClr>
                <a:srgbClr val="5e6264"/>
              </a:buClr>
              <a:buFont typeface="Lucida Grande"/>
              <a:buChar char="›"/>
            </a:pPr>
            <a:endParaRPr b="0" lang="es-ES" sz="3200" spc="-1" strike="noStrike">
              <a:latin typeface="Arial"/>
            </a:endParaRPr>
          </a:p>
          <a:p>
            <a:pPr marL="125640" indent="-177840">
              <a:lnSpc>
                <a:spcPct val="100000"/>
              </a:lnSpc>
              <a:spcBef>
                <a:spcPts val="641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3200" spc="-1" strike="noStrike">
                <a:solidFill>
                  <a:srgbClr val="5e6264"/>
                </a:solidFill>
                <a:latin typeface="Arial"/>
                <a:ea typeface="DejaVu Sans"/>
              </a:rPr>
              <a:t>http://www.slimframework.com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57200" y="192240"/>
            <a:ext cx="7192800" cy="84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s-ES" sz="3000" spc="-1" strike="noStrike">
                <a:solidFill>
                  <a:srgbClr val="004569"/>
                </a:solidFill>
                <a:latin typeface="Arial"/>
                <a:ea typeface="DejaVu Sans"/>
              </a:rPr>
              <a:t>¿Qué debo instalar?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395640" y="6520320"/>
            <a:ext cx="35820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A46E0FF-5566-4422-A3D6-793A532C8493}" type="slidenum">
              <a:rPr b="1" lang="es-ES" sz="800" spc="-1" strike="noStrike">
                <a:solidFill>
                  <a:srgbClr val="004569"/>
                </a:solidFill>
                <a:latin typeface="Arial"/>
                <a:ea typeface="DejaVu Sans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79920" y="1202760"/>
            <a:ext cx="8940240" cy="496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s-ES" sz="1800" spc="-1" strike="noStrike">
                <a:solidFill>
                  <a:srgbClr val="5e6264"/>
                </a:solidFill>
                <a:latin typeface="Arial"/>
                <a:ea typeface="DejaVu Sans"/>
              </a:rPr>
              <a:t>                                                                                                                                            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457200" y="192240"/>
            <a:ext cx="7192800" cy="84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s-ES" sz="3000" spc="-1" strike="noStrike">
                <a:solidFill>
                  <a:srgbClr val="004569"/>
                </a:solidFill>
                <a:latin typeface="Arial"/>
                <a:ea typeface="DejaVu Sans"/>
              </a:rPr>
              <a:t>Composer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395640" y="6520320"/>
            <a:ext cx="35820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57959F3-7FAC-42C5-B82B-96DB0B672B84}" type="slidenum">
              <a:rPr b="1" lang="es-ES" sz="800" spc="-1" strike="noStrike">
                <a:solidFill>
                  <a:srgbClr val="004569"/>
                </a:solidFill>
                <a:latin typeface="Arial"/>
                <a:ea typeface="DejaVu Sans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2365920" y="2594520"/>
            <a:ext cx="3369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2b2d2e"/>
                </a:solidFill>
                <a:latin typeface="Arial"/>
                <a:ea typeface="DejaVu Sans"/>
              </a:rPr>
              <a:t>https://getcomposer.org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25" name="Picture 7" descr=""/>
          <p:cNvPicPr/>
          <p:nvPr/>
        </p:nvPicPr>
        <p:blipFill>
          <a:blip r:embed="rId1"/>
          <a:stretch/>
        </p:blipFill>
        <p:spPr>
          <a:xfrm>
            <a:off x="3166200" y="248040"/>
            <a:ext cx="1769760" cy="2165400"/>
          </a:xfrm>
          <a:prstGeom prst="rect">
            <a:avLst/>
          </a:prstGeom>
          <a:ln>
            <a:noFill/>
          </a:ln>
        </p:spPr>
      </p:pic>
      <p:sp>
        <p:nvSpPr>
          <p:cNvPr id="226" name="CustomShape 5"/>
          <p:cNvSpPr/>
          <p:nvPr/>
        </p:nvSpPr>
        <p:spPr>
          <a:xfrm>
            <a:off x="262800" y="3337560"/>
            <a:ext cx="8388000" cy="26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ES" sz="2400" spc="-1" strike="noStrike">
                <a:solidFill>
                  <a:srgbClr val="2b2d2e"/>
                </a:solidFill>
                <a:latin typeface="Arial"/>
                <a:ea typeface="DejaVu Sans"/>
              </a:rPr>
              <a:t>Ejemplo en Linux – ubuntu</a:t>
            </a:r>
            <a:endParaRPr b="0" lang="es-E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2400" spc="-1" strike="noStrike">
                <a:solidFill>
                  <a:srgbClr val="2b2d2e"/>
                </a:solidFill>
                <a:latin typeface="Arial"/>
                <a:ea typeface="DejaVu Sans"/>
              </a:rPr>
              <a:t>curl -sS </a:t>
            </a:r>
            <a:r>
              <a:rPr b="0" lang="es-ES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https://getcomposer.org/installer</a:t>
            </a:r>
            <a:r>
              <a:rPr b="0" lang="es-ES" sz="2400" spc="-1" strike="noStrike">
                <a:solidFill>
                  <a:srgbClr val="2b2d2e"/>
                </a:solidFill>
                <a:latin typeface="Arial"/>
                <a:ea typeface="DejaVu Sans"/>
              </a:rPr>
              <a:t> | php</a:t>
            </a:r>
            <a:endParaRPr b="0" lang="es-E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2400" spc="-1" strike="noStrike">
                <a:solidFill>
                  <a:srgbClr val="2b2d2e"/>
                </a:solidFill>
                <a:latin typeface="Arial"/>
                <a:ea typeface="DejaVu Sans"/>
              </a:rPr>
              <a:t>sudo mv ~/composer.phar /usr/local/bin/composer</a:t>
            </a:r>
            <a:endParaRPr b="0" lang="es-E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2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57200" y="1385640"/>
            <a:ext cx="8208720" cy="49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360"/>
              </a:spcBef>
            </a:pPr>
            <a:endParaRPr b="0" lang="es-ES" sz="1800" spc="-1" strike="noStrike">
              <a:latin typeface="Arial"/>
            </a:endParaRPr>
          </a:p>
          <a:p>
            <a:pPr marL="125640" indent="-177840">
              <a:lnSpc>
                <a:spcPct val="100000"/>
              </a:lnSpc>
              <a:spcBef>
                <a:spcPts val="479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2400" spc="-1" strike="noStrike">
                <a:solidFill>
                  <a:srgbClr val="5e6264"/>
                </a:solidFill>
                <a:latin typeface="Arial"/>
                <a:ea typeface="DejaVu Sans"/>
              </a:rPr>
              <a:t>composer require slim/slim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s-ES" sz="2400" spc="-1" strike="noStrike">
              <a:latin typeface="Arial"/>
            </a:endParaRPr>
          </a:p>
          <a:p>
            <a:pPr marL="125640" indent="-177840">
              <a:lnSpc>
                <a:spcPct val="100000"/>
              </a:lnSpc>
              <a:spcBef>
                <a:spcPts val="400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2000" spc="-1" strike="noStrike">
                <a:solidFill>
                  <a:srgbClr val="5e6264"/>
                </a:solidFill>
                <a:latin typeface="Arial"/>
                <a:ea typeface="DejaVu Sans"/>
              </a:rPr>
              <a:t>Crear una carpeta llamada “public” en el directorio principal</a:t>
            </a:r>
            <a:endParaRPr b="0" lang="es-ES" sz="2000" spc="-1" strike="noStrike">
              <a:latin typeface="Arial"/>
            </a:endParaRPr>
          </a:p>
          <a:p>
            <a:pPr marL="125640" indent="-177840">
              <a:lnSpc>
                <a:spcPct val="100000"/>
              </a:lnSpc>
              <a:spcBef>
                <a:spcPts val="400"/>
              </a:spcBef>
              <a:buClr>
                <a:srgbClr val="5e6264"/>
              </a:buClr>
              <a:buFont typeface="Lucida Grande"/>
              <a:buChar char="›"/>
            </a:pPr>
            <a:endParaRPr b="0" lang="es-ES" sz="2000" spc="-1" strike="noStrike">
              <a:latin typeface="Arial"/>
            </a:endParaRPr>
          </a:p>
          <a:p>
            <a:pPr marL="125640" indent="-177840">
              <a:lnSpc>
                <a:spcPct val="100000"/>
              </a:lnSpc>
              <a:spcBef>
                <a:spcPts val="400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2000" spc="-1" strike="noStrike">
                <a:solidFill>
                  <a:srgbClr val="5e6264"/>
                </a:solidFill>
                <a:latin typeface="Arial"/>
                <a:ea typeface="DejaVu Sans"/>
              </a:rPr>
              <a:t>Ir al directorio “public” y crear un archivo llamado “index.php” y copiarle el código que aparece en la página principal de Slim.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s-ES" sz="20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457200" y="192240"/>
            <a:ext cx="7192800" cy="84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s-ES" sz="3000" spc="-1" strike="noStrike">
                <a:solidFill>
                  <a:srgbClr val="004569"/>
                </a:solidFill>
                <a:latin typeface="Arial"/>
                <a:ea typeface="DejaVu Sans"/>
              </a:rPr>
              <a:t>Instalar Slim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395640" y="6520320"/>
            <a:ext cx="35820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4653C86-47A3-452D-85D7-B058E57BCE2A}" type="slidenum">
              <a:rPr b="1" lang="es-ES" sz="800" spc="-1" strike="noStrike">
                <a:solidFill>
                  <a:srgbClr val="004569"/>
                </a:solidFill>
                <a:latin typeface="Arial"/>
                <a:ea typeface="DejaVu Sans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1385640"/>
            <a:ext cx="8208720" cy="49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&lt;?php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use \Psr\Http\Message\ServerRequestInterface as Request;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use \Psr\Http\Message\ResponseInterface as Response;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require 'vendor/autoload.php';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$app = new \Slim\App;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$app-&gt;get('/hello/{name}', function (Request $request, Response $response, array $args) {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    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$name = $args['name'];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    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$response-&gt;getBody()-&gt;write("Hello, $name");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    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return $response;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});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$app-&gt;run();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s-ES" sz="16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57200" y="192240"/>
            <a:ext cx="7192800" cy="84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s-ES" sz="3000" spc="-1" strike="noStrike">
                <a:solidFill>
                  <a:srgbClr val="004569"/>
                </a:solidFill>
                <a:latin typeface="Arial"/>
                <a:ea typeface="DejaVu Sans"/>
              </a:rPr>
              <a:t>Instalar Slim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395640" y="6520320"/>
            <a:ext cx="35820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33D9951-DAE1-46D4-9BDD-4DF92F865314}" type="slidenum">
              <a:rPr b="1" lang="es-ES" sz="800" spc="-1" strike="noStrike">
                <a:solidFill>
                  <a:srgbClr val="004569"/>
                </a:solidFill>
                <a:latin typeface="Arial"/>
                <a:ea typeface="DejaVu Sans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57200" y="192240"/>
            <a:ext cx="7192800" cy="84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s-ES" sz="3000" spc="-1" strike="noStrike">
                <a:solidFill>
                  <a:srgbClr val="004569"/>
                </a:solidFill>
                <a:latin typeface="Arial"/>
                <a:ea typeface="DejaVu Sans"/>
              </a:rPr>
              <a:t>Directorios 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395640" y="6520320"/>
            <a:ext cx="35820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FA5C7DD-429A-4602-9C01-D92F5733E28F}" type="slidenum">
              <a:rPr b="1" lang="es-ES" sz="800" spc="-1" strike="noStrike">
                <a:solidFill>
                  <a:srgbClr val="004569"/>
                </a:solidFill>
                <a:latin typeface="Arial"/>
                <a:ea typeface="DejaVu Sans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457200" y="1454760"/>
            <a:ext cx="8048160" cy="741600"/>
          </a:xfrm>
          <a:prstGeom prst="roundRect">
            <a:avLst>
              <a:gd name="adj" fmla="val 16667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54440" rIns="118080" tIns="154440" bIns="154440" anchor="ctr"/>
          <a:p>
            <a:pPr>
              <a:lnSpc>
                <a:spcPct val="90000"/>
              </a:lnSpc>
              <a:spcAft>
                <a:spcPts val="1086"/>
              </a:spcAft>
            </a:pPr>
            <a:r>
              <a:rPr b="0" lang="es-ES" sz="3100" spc="-1" strike="noStrike">
                <a:solidFill>
                  <a:srgbClr val="ffffff"/>
                </a:solidFill>
                <a:latin typeface="Calibri"/>
                <a:ea typeface="DejaVu Sans"/>
              </a:rPr>
              <a:t>Entorno:    /. env</a:t>
            </a:r>
            <a:endParaRPr b="0" lang="es-ES" sz="3100" spc="-1" strike="noStrike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457200" y="2287800"/>
            <a:ext cx="8048160" cy="741600"/>
          </a:xfrm>
          <a:prstGeom prst="roundRect">
            <a:avLst>
              <a:gd name="adj" fmla="val 16667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54440" rIns="118080" tIns="154440" bIns="154440" anchor="ctr"/>
          <a:p>
            <a:pPr>
              <a:lnSpc>
                <a:spcPct val="90000"/>
              </a:lnSpc>
              <a:spcAft>
                <a:spcPts val="1086"/>
              </a:spcAft>
            </a:pPr>
            <a:r>
              <a:rPr b="0" lang="es-ES" sz="3100" spc="-1" strike="noStrike">
                <a:solidFill>
                  <a:srgbClr val="ffffff"/>
                </a:solidFill>
                <a:latin typeface="Calibri"/>
                <a:ea typeface="DejaVu Sans"/>
              </a:rPr>
              <a:t>Routes:   Routes/web.php  Routes/api.php</a:t>
            </a:r>
            <a:endParaRPr b="0" lang="es-ES" sz="3100" spc="-1" strike="noStrike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457200" y="3120480"/>
            <a:ext cx="8048160" cy="741600"/>
          </a:xfrm>
          <a:prstGeom prst="roundRect">
            <a:avLst>
              <a:gd name="adj" fmla="val 16667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54440" rIns="118080" tIns="154440" bIns="154440" anchor="ctr"/>
          <a:p>
            <a:pPr>
              <a:lnSpc>
                <a:spcPct val="90000"/>
              </a:lnSpc>
              <a:spcAft>
                <a:spcPts val="1086"/>
              </a:spcAft>
            </a:pPr>
            <a:r>
              <a:rPr b="0" lang="es-ES" sz="3100" spc="-1" strike="noStrike">
                <a:solidFill>
                  <a:srgbClr val="ffffff"/>
                </a:solidFill>
                <a:latin typeface="Calibri"/>
                <a:ea typeface="DejaVu Sans"/>
              </a:rPr>
              <a:t>Controllers:    App/ Http/Controllers/</a:t>
            </a:r>
            <a:endParaRPr b="0" lang="es-ES" sz="3100" spc="-1" strike="noStrike">
              <a:latin typeface="Arial"/>
            </a:endParaRPr>
          </a:p>
        </p:txBody>
      </p:sp>
      <p:sp>
        <p:nvSpPr>
          <p:cNvPr id="238" name="CustomShape 6"/>
          <p:cNvSpPr/>
          <p:nvPr/>
        </p:nvSpPr>
        <p:spPr>
          <a:xfrm>
            <a:off x="457200" y="3953160"/>
            <a:ext cx="8048160" cy="741600"/>
          </a:xfrm>
          <a:prstGeom prst="roundRect">
            <a:avLst>
              <a:gd name="adj" fmla="val 16667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54440" rIns="118080" tIns="154440" bIns="154440" anchor="ctr"/>
          <a:p>
            <a:pPr>
              <a:lnSpc>
                <a:spcPct val="90000"/>
              </a:lnSpc>
              <a:spcAft>
                <a:spcPts val="1086"/>
              </a:spcAft>
            </a:pPr>
            <a:r>
              <a:rPr b="0" lang="es-ES" sz="3100" spc="-1" strike="noStrike">
                <a:solidFill>
                  <a:srgbClr val="ffffff"/>
                </a:solidFill>
                <a:latin typeface="Calibri"/>
                <a:ea typeface="DejaVu Sans"/>
              </a:rPr>
              <a:t>Models : App/</a:t>
            </a:r>
            <a:endParaRPr b="0" lang="es-ES" sz="3100" spc="-1" strike="noStrike">
              <a:latin typeface="Arial"/>
            </a:endParaRPr>
          </a:p>
        </p:txBody>
      </p:sp>
      <p:sp>
        <p:nvSpPr>
          <p:cNvPr id="239" name="CustomShape 7"/>
          <p:cNvSpPr/>
          <p:nvPr/>
        </p:nvSpPr>
        <p:spPr>
          <a:xfrm>
            <a:off x="457200" y="4786200"/>
            <a:ext cx="8048160" cy="741600"/>
          </a:xfrm>
          <a:prstGeom prst="roundRect">
            <a:avLst>
              <a:gd name="adj" fmla="val 16667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54440" rIns="118080" tIns="154440" bIns="154440" anchor="ctr"/>
          <a:p>
            <a:pPr>
              <a:lnSpc>
                <a:spcPct val="90000"/>
              </a:lnSpc>
              <a:spcAft>
                <a:spcPts val="1086"/>
              </a:spcAft>
            </a:pPr>
            <a:r>
              <a:rPr b="0" lang="es-ES" sz="3100" spc="-1" strike="noStrike">
                <a:solidFill>
                  <a:srgbClr val="ffffff"/>
                </a:solidFill>
                <a:latin typeface="Calibri"/>
                <a:ea typeface="DejaVu Sans"/>
              </a:rPr>
              <a:t>Views:    Resourses/views/</a:t>
            </a:r>
            <a:endParaRPr b="0" lang="es-ES" sz="3100" spc="-1" strike="noStrike">
              <a:latin typeface="Arial"/>
            </a:endParaRPr>
          </a:p>
        </p:txBody>
      </p:sp>
      <p:sp>
        <p:nvSpPr>
          <p:cNvPr id="240" name="CustomShape 8"/>
          <p:cNvSpPr/>
          <p:nvPr/>
        </p:nvSpPr>
        <p:spPr>
          <a:xfrm>
            <a:off x="457200" y="5618880"/>
            <a:ext cx="8048160" cy="741600"/>
          </a:xfrm>
          <a:prstGeom prst="roundRect">
            <a:avLst>
              <a:gd name="adj" fmla="val 16667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54440" rIns="118080" tIns="154440" bIns="154440" anchor="ctr"/>
          <a:p>
            <a:pPr>
              <a:lnSpc>
                <a:spcPct val="90000"/>
              </a:lnSpc>
              <a:spcAft>
                <a:spcPts val="1086"/>
              </a:spcAft>
            </a:pPr>
            <a:r>
              <a:rPr b="0" lang="es-ES" sz="3100" spc="-1" strike="noStrike">
                <a:solidFill>
                  <a:srgbClr val="ffffff"/>
                </a:solidFill>
                <a:latin typeface="Calibri"/>
                <a:ea typeface="DejaVu Sans"/>
              </a:rPr>
              <a:t>CSS y JS:     Public/</a:t>
            </a:r>
            <a:endParaRPr b="0" lang="es-ES" sz="31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57200" y="1339920"/>
            <a:ext cx="7875720" cy="496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25640" indent="-177840">
              <a:lnSpc>
                <a:spcPct val="100000"/>
              </a:lnSpc>
              <a:spcBef>
                <a:spcPts val="360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1800" spc="-1" strike="noStrike">
                <a:solidFill>
                  <a:srgbClr val="5e6264"/>
                </a:solidFill>
                <a:latin typeface="Arial"/>
                <a:ea typeface="DejaVu Sans"/>
              </a:rPr>
              <a:t>Cada tabla de la base de datos se corresponde con un modelo</a:t>
            </a:r>
            <a:endParaRPr b="0" lang="es-ES" sz="1800" spc="-1" strike="noStrike">
              <a:latin typeface="Arial"/>
            </a:endParaRPr>
          </a:p>
          <a:p>
            <a:pPr marL="125640" indent="-177840">
              <a:lnSpc>
                <a:spcPct val="100000"/>
              </a:lnSpc>
              <a:spcBef>
                <a:spcPts val="360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1800" spc="-1" strike="noStrike">
                <a:solidFill>
                  <a:srgbClr val="5e6264"/>
                </a:solidFill>
                <a:latin typeface="Arial"/>
                <a:ea typeface="DejaVu Sans"/>
              </a:rPr>
              <a:t>Config/database.php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s-ES" sz="1800" spc="-1" strike="noStrike">
              <a:latin typeface="Arial"/>
            </a:endParaRPr>
          </a:p>
          <a:p>
            <a:pPr marL="125640" indent="-177840">
              <a:lnSpc>
                <a:spcPct val="100000"/>
              </a:lnSpc>
              <a:spcBef>
                <a:spcPts val="479"/>
              </a:spcBef>
              <a:buClr>
                <a:srgbClr val="5e6264"/>
              </a:buClr>
              <a:buFont typeface="Lucida Grande"/>
              <a:buChar char="›"/>
            </a:pPr>
            <a:r>
              <a:rPr b="1" lang="es-ES" sz="2400" spc="-1" strike="noStrike">
                <a:solidFill>
                  <a:srgbClr val="5e6264"/>
                </a:solidFill>
                <a:latin typeface="Arial"/>
                <a:ea typeface="DejaVu Sans"/>
              </a:rPr>
              <a:t>Otras herramientas </a:t>
            </a:r>
            <a:endParaRPr b="0" lang="es-ES" sz="2400" spc="-1" strike="noStrike">
              <a:latin typeface="Arial"/>
            </a:endParaRPr>
          </a:p>
          <a:p>
            <a:pPr marL="125640" indent="-177840">
              <a:lnSpc>
                <a:spcPct val="100000"/>
              </a:lnSpc>
              <a:spcBef>
                <a:spcPts val="360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1800" spc="-1" strike="noStrike">
                <a:solidFill>
                  <a:srgbClr val="5e6264"/>
                </a:solidFill>
                <a:latin typeface="Arial"/>
                <a:ea typeface="DejaVu Sans"/>
              </a:rPr>
              <a:t>Migrations</a:t>
            </a:r>
            <a:endParaRPr b="0" lang="es-ES" sz="1800" spc="-1" strike="noStrike">
              <a:latin typeface="Arial"/>
            </a:endParaRPr>
          </a:p>
          <a:p>
            <a:pPr marL="125640" indent="-177840">
              <a:lnSpc>
                <a:spcPct val="100000"/>
              </a:lnSpc>
              <a:spcBef>
                <a:spcPts val="360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1800" spc="-1" strike="noStrike">
                <a:solidFill>
                  <a:srgbClr val="5e6264"/>
                </a:solidFill>
                <a:latin typeface="Arial"/>
                <a:ea typeface="DejaVu Sans"/>
              </a:rPr>
              <a:t>Seeders</a:t>
            </a:r>
            <a:endParaRPr b="0" lang="es-ES" sz="1800" spc="-1" strike="noStrike">
              <a:latin typeface="Arial"/>
            </a:endParaRPr>
          </a:p>
          <a:p>
            <a:pPr marL="125640" indent="-177840">
              <a:lnSpc>
                <a:spcPct val="100000"/>
              </a:lnSpc>
              <a:spcBef>
                <a:spcPts val="360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1800" spc="-1" strike="noStrike">
                <a:solidFill>
                  <a:srgbClr val="5e6264"/>
                </a:solidFill>
                <a:latin typeface="Arial"/>
                <a:ea typeface="DejaVu Sans"/>
              </a:rPr>
              <a:t>Blade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s-ES" sz="18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457200" y="192240"/>
            <a:ext cx="7192800" cy="84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s-ES" sz="3000" spc="-1" strike="noStrike">
                <a:solidFill>
                  <a:srgbClr val="004569"/>
                </a:solidFill>
                <a:latin typeface="Arial"/>
                <a:ea typeface="DejaVu Sans"/>
              </a:rPr>
              <a:t>Eloquent ORM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395640" y="6520320"/>
            <a:ext cx="35820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128E620-2A82-499D-B2E6-8701EECFF63B}" type="slidenum">
              <a:rPr b="1" lang="es-ES" sz="800" spc="-1" strike="noStrike">
                <a:solidFill>
                  <a:srgbClr val="004569"/>
                </a:solidFill>
                <a:latin typeface="Arial"/>
                <a:ea typeface="DejaVu Sans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57200" y="1339920"/>
            <a:ext cx="7990560" cy="496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25640" indent="-177840">
              <a:lnSpc>
                <a:spcPct val="100000"/>
              </a:lnSpc>
              <a:spcBef>
                <a:spcPts val="360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1800" spc="-1" strike="noStrike">
                <a:solidFill>
                  <a:srgbClr val="5e6264"/>
                </a:solidFill>
                <a:latin typeface="Arial"/>
                <a:ea typeface="DejaVu Sans"/>
              </a:rPr>
              <a:t>Php artisan make:controller UserController --resource 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s-ES" sz="1800" spc="-1" strike="noStrike">
              <a:latin typeface="Arial"/>
            </a:endParaRPr>
          </a:p>
          <a:p>
            <a:pPr marL="125640" indent="-177840">
              <a:lnSpc>
                <a:spcPct val="100000"/>
              </a:lnSpc>
              <a:spcBef>
                <a:spcPts val="360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1800" spc="-1" strike="noStrike">
                <a:solidFill>
                  <a:srgbClr val="5e6264"/>
                </a:solidFill>
                <a:latin typeface="Arial"/>
                <a:ea typeface="DejaVu Sans"/>
              </a:rPr>
              <a:t>Php artisan make:model User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s-ES" sz="1800" spc="-1" strike="noStrike">
              <a:latin typeface="Arial"/>
            </a:endParaRPr>
          </a:p>
          <a:p>
            <a:pPr marL="125640" indent="-177840">
              <a:lnSpc>
                <a:spcPct val="100000"/>
              </a:lnSpc>
              <a:spcBef>
                <a:spcPts val="360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1800" spc="-1" strike="noStrike">
                <a:solidFill>
                  <a:srgbClr val="5e6264"/>
                </a:solidFill>
                <a:latin typeface="Arial"/>
                <a:ea typeface="DejaVu Sans"/>
              </a:rPr>
              <a:t>php artisan make:migration create_users_table --create=users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s-ES" sz="1800" spc="-1" strike="noStrike">
              <a:latin typeface="Arial"/>
            </a:endParaRPr>
          </a:p>
          <a:p>
            <a:pPr marL="125640" indent="-177840">
              <a:lnSpc>
                <a:spcPct val="100000"/>
              </a:lnSpc>
              <a:spcBef>
                <a:spcPts val="360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1800" spc="-1" strike="noStrike">
                <a:solidFill>
                  <a:srgbClr val="5e6264"/>
                </a:solidFill>
                <a:latin typeface="Arial"/>
                <a:ea typeface="DejaVu Sans"/>
              </a:rPr>
              <a:t>php artisan migrate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s-ES" sz="18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457200" y="192240"/>
            <a:ext cx="7192800" cy="84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s-ES" sz="3000" spc="-1" strike="noStrike">
                <a:solidFill>
                  <a:srgbClr val="004569"/>
                </a:solidFill>
                <a:latin typeface="Arial"/>
                <a:ea typeface="DejaVu Sans"/>
              </a:rPr>
              <a:t>USO DE ARTISAN 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395640" y="6520320"/>
            <a:ext cx="35820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ACC89FC-AB48-4DD6-8960-19B06D9A122F}" type="slidenum">
              <a:rPr b="1" lang="es-ES" sz="800" spc="-1" strike="noStrike">
                <a:solidFill>
                  <a:srgbClr val="004569"/>
                </a:solidFill>
                <a:latin typeface="Arial"/>
                <a:ea typeface="DejaVu Sans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63680" y="2349000"/>
            <a:ext cx="8214480" cy="25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25640" indent="-177840" algn="ctr">
              <a:lnSpc>
                <a:spcPct val="100000"/>
              </a:lnSpc>
              <a:spcBef>
                <a:spcPts val="641"/>
              </a:spcBef>
            </a:pPr>
            <a:r>
              <a:rPr b="0" lang="es-ES" sz="3200" spc="-1" strike="noStrike">
                <a:solidFill>
                  <a:srgbClr val="ffffff"/>
                </a:solidFill>
                <a:latin typeface="Arial"/>
                <a:ea typeface="DejaVu Sans"/>
              </a:rPr>
              <a:t>Muchas Gracias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395640" y="6520320"/>
            <a:ext cx="35820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578F77E-F4AE-451D-97FB-E62FDE9A7A3D}" type="slidenum">
              <a:rPr b="1" lang="es-ES" sz="800" spc="-1" strike="noStrike">
                <a:solidFill>
                  <a:srgbClr val="004569"/>
                </a:solidFill>
                <a:latin typeface="Arial"/>
                <a:ea typeface="DejaVu Sans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1906560" y="5105520"/>
            <a:ext cx="4998600" cy="16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Alejandro V. Avalo | Software Developer </a:t>
            </a: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Softtek | Maipú 942 Piso 5° | Ciudad Autonoma de Buenos Aires </a:t>
            </a: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alejandro.avalo@softtek.com</a:t>
            </a:r>
            <a:endParaRPr b="0" lang="es-E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24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67640" y="620640"/>
            <a:ext cx="4102560" cy="29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DejaVu Sans"/>
              </a:rPr>
              <a:t>Examen</a:t>
            </a:r>
            <a:endParaRPr b="0" lang="es-ES" sz="44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526320" y="1152000"/>
            <a:ext cx="8401320" cy="38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DejaVu Sans"/>
              </a:rPr>
              <a:t>Temas</a:t>
            </a:r>
            <a:endParaRPr b="0" lang="es-ES" sz="4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br/>
            <a:endParaRPr b="0" lang="es-ES" sz="4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4400" spc="-1" strike="noStrike">
                <a:solidFill>
                  <a:srgbClr val="2b2d2e"/>
                </a:solidFill>
                <a:latin typeface="Arial"/>
                <a:ea typeface="DejaVu Sans"/>
              </a:rPr>
              <a:t>¿Que es API REST?</a:t>
            </a:r>
            <a:br/>
            <a:br/>
            <a:r>
              <a:rPr b="0" lang="es-ES" sz="4400" spc="-1" strike="noStrike">
                <a:solidFill>
                  <a:srgbClr val="2b2d2e"/>
                </a:solidFill>
                <a:latin typeface="Arial"/>
                <a:ea typeface="DejaVu Sans"/>
              </a:rPr>
              <a:t>¿Qué es Slim Framework?</a:t>
            </a:r>
            <a:br/>
            <a:br/>
            <a:r>
              <a:rPr b="0" lang="es-ES" sz="4400" spc="-1" strike="noStrike">
                <a:solidFill>
                  <a:srgbClr val="2b2d2e"/>
                </a:solidFill>
                <a:latin typeface="Arial"/>
                <a:ea typeface="DejaVu Sans"/>
              </a:rPr>
              <a:t>Ejemplo de API REST con Slim</a:t>
            </a:r>
            <a:endParaRPr b="0" lang="es-ES" sz="4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311400" y="923040"/>
            <a:ext cx="8505360" cy="57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s-ES" sz="1800" spc="-1" strike="noStrike">
                <a:solidFill>
                  <a:srgbClr val="5e6264"/>
                </a:solidFill>
                <a:latin typeface="Arial"/>
                <a:ea typeface="DejaVu Sans"/>
              </a:rPr>
              <a:t>Elegir alguna de las siguientes opciones para realizar las preguntas, ejemplos: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s-ES" sz="1600" spc="-1" strike="noStrike" u="sng">
                <a:solidFill>
                  <a:srgbClr val="5e6264"/>
                </a:solidFill>
                <a:uFillTx/>
                <a:latin typeface="Arial"/>
                <a:ea typeface="DejaVu Sans"/>
              </a:rPr>
              <a:t>Pregunta 1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: ¿Qué es Artisan?, Seleccione la rta correcta</a:t>
            </a:r>
            <a:endParaRPr b="0" lang="es-ES" sz="1600" spc="-1" strike="noStrike">
              <a:latin typeface="Arial"/>
            </a:endParaRPr>
          </a:p>
          <a:p>
            <a:pPr lvl="1" marL="539640" indent="-177840">
              <a:lnSpc>
                <a:spcPct val="100000"/>
              </a:lnSpc>
              <a:spcBef>
                <a:spcPts val="320"/>
              </a:spcBef>
              <a:buClr>
                <a:srgbClr val="5e6264"/>
              </a:buClr>
              <a:buFont typeface="Arial Rounded MT Bold"/>
              <a:buChar char="›"/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 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A   -  un framework</a:t>
            </a:r>
            <a:endParaRPr b="0" lang="es-ES" sz="1600" spc="-1" strike="noStrike">
              <a:latin typeface="Arial"/>
            </a:endParaRPr>
          </a:p>
          <a:p>
            <a:pPr lvl="1" marL="539640" indent="-177840">
              <a:lnSpc>
                <a:spcPct val="100000"/>
              </a:lnSpc>
              <a:spcBef>
                <a:spcPts val="320"/>
              </a:spcBef>
              <a:buClr>
                <a:srgbClr val="5e6264"/>
              </a:buClr>
              <a:buFont typeface="Arial Rounded MT Bold"/>
              <a:buChar char="›"/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 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B  - una Interfaz de Linea de Comandos (CLI)</a:t>
            </a:r>
            <a:endParaRPr b="0" lang="es-ES" sz="1600" spc="-1" strike="noStrike">
              <a:latin typeface="Arial"/>
            </a:endParaRPr>
          </a:p>
          <a:p>
            <a:pPr lvl="1" marL="539640" indent="-177840">
              <a:lnSpc>
                <a:spcPct val="100000"/>
              </a:lnSpc>
              <a:spcBef>
                <a:spcPts val="320"/>
              </a:spcBef>
              <a:buClr>
                <a:srgbClr val="5e6264"/>
              </a:buClr>
              <a:buFont typeface="Arial Rounded MT Bold"/>
              <a:buChar char="›"/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 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C - un lenguaje de programacion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s-ES" sz="1600" spc="-1" strike="noStrike" u="sng">
                <a:solidFill>
                  <a:srgbClr val="5e6264"/>
                </a:solidFill>
                <a:uFillTx/>
                <a:latin typeface="Arial"/>
                <a:ea typeface="DejaVu Sans"/>
              </a:rPr>
              <a:t>Pregunta 2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: , Verdadero o Falso</a:t>
            </a:r>
            <a:endParaRPr b="0" lang="es-ES" sz="1600" spc="-1" strike="noStrike">
              <a:latin typeface="Arial"/>
            </a:endParaRPr>
          </a:p>
          <a:p>
            <a:pPr lvl="1" marL="539640" indent="-177840">
              <a:lnSpc>
                <a:spcPct val="100000"/>
              </a:lnSpc>
              <a:spcBef>
                <a:spcPts val="320"/>
              </a:spcBef>
              <a:buClr>
                <a:srgbClr val="5e6264"/>
              </a:buClr>
              <a:buFont typeface="Arial Rounded MT Bold"/>
              <a:buChar char="›"/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 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A - se puede correr laravel sin PHP instalado</a:t>
            </a:r>
            <a:endParaRPr b="0" lang="es-ES" sz="1600" spc="-1" strike="noStrike">
              <a:latin typeface="Arial"/>
            </a:endParaRPr>
          </a:p>
          <a:p>
            <a:pPr lvl="1" marL="539640" indent="-177840">
              <a:lnSpc>
                <a:spcPct val="100000"/>
              </a:lnSpc>
              <a:spcBef>
                <a:spcPts val="320"/>
              </a:spcBef>
              <a:buClr>
                <a:srgbClr val="5e6264"/>
              </a:buClr>
              <a:buFont typeface="Arial Rounded MT Bold"/>
              <a:buChar char="›"/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 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B- Eloquent es un ORM active record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s-ES" sz="1600" spc="-1" strike="noStrike" u="sng">
                <a:solidFill>
                  <a:srgbClr val="5e6264"/>
                </a:solidFill>
                <a:uFillTx/>
                <a:latin typeface="Arial"/>
                <a:ea typeface="DejaVu Sans"/>
              </a:rPr>
              <a:t>Pregunta 3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: ¿Puedo crear controladores usando composer?</a:t>
            </a:r>
            <a:endParaRPr b="0" lang="es-ES" sz="1600" spc="-1" strike="noStrike">
              <a:latin typeface="Arial"/>
            </a:endParaRPr>
          </a:p>
          <a:p>
            <a:pPr lvl="1" marL="539640" indent="-177840">
              <a:lnSpc>
                <a:spcPct val="100000"/>
              </a:lnSpc>
              <a:spcBef>
                <a:spcPts val="320"/>
              </a:spcBef>
              <a:buClr>
                <a:srgbClr val="5e6264"/>
              </a:buClr>
              <a:buFont typeface="Arial Rounded MT Bold"/>
              <a:buChar char="›"/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 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SI</a:t>
            </a:r>
            <a:endParaRPr b="0" lang="es-ES" sz="1600" spc="-1" strike="noStrike">
              <a:latin typeface="Arial"/>
            </a:endParaRPr>
          </a:p>
          <a:p>
            <a:pPr lvl="1" marL="539640" indent="-177840">
              <a:lnSpc>
                <a:spcPct val="100000"/>
              </a:lnSpc>
              <a:spcBef>
                <a:spcPts val="320"/>
              </a:spcBef>
              <a:buClr>
                <a:srgbClr val="5e6264"/>
              </a:buClr>
              <a:buFont typeface="Arial Rounded MT Bold"/>
              <a:buChar char="›"/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 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NO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s-ES" sz="1600" spc="-1" strike="noStrike" u="sng">
                <a:solidFill>
                  <a:srgbClr val="5e6264"/>
                </a:solidFill>
                <a:uFillTx/>
                <a:latin typeface="Arial"/>
                <a:ea typeface="DejaVu Sans"/>
              </a:rPr>
              <a:t>Pregunta 4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: ¿Puedo crear controladores usando artisan?</a:t>
            </a:r>
            <a:endParaRPr b="0" lang="es-ES" sz="1600" spc="-1" strike="noStrike">
              <a:latin typeface="Arial"/>
            </a:endParaRPr>
          </a:p>
          <a:p>
            <a:pPr lvl="1" marL="539640" indent="-177840">
              <a:lnSpc>
                <a:spcPct val="100000"/>
              </a:lnSpc>
              <a:spcBef>
                <a:spcPts val="320"/>
              </a:spcBef>
              <a:buClr>
                <a:srgbClr val="5e6264"/>
              </a:buClr>
              <a:buFont typeface="Arial Rounded MT Bold"/>
              <a:buChar char="›"/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 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SI</a:t>
            </a:r>
            <a:endParaRPr b="0" lang="es-ES" sz="1600" spc="-1" strike="noStrike">
              <a:latin typeface="Arial"/>
            </a:endParaRPr>
          </a:p>
          <a:p>
            <a:pPr lvl="1" marL="539640" indent="-177840">
              <a:lnSpc>
                <a:spcPct val="100000"/>
              </a:lnSpc>
              <a:spcBef>
                <a:spcPts val="320"/>
              </a:spcBef>
              <a:buClr>
                <a:srgbClr val="5e6264"/>
              </a:buClr>
              <a:buFont typeface="Arial Rounded MT Bold"/>
              <a:buChar char="›"/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 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NO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s-ES" sz="1600" spc="-1" strike="noStrike" u="sng">
                <a:solidFill>
                  <a:srgbClr val="5e6264"/>
                </a:solidFill>
                <a:uFillTx/>
                <a:latin typeface="Arial"/>
                <a:ea typeface="DejaVu Sans"/>
              </a:rPr>
              <a:t>Pregunta 5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: ¿Se pueden tener conexiones MySql, PosgreSql y Ms-SQL en una misma aplicacion? </a:t>
            </a:r>
            <a:endParaRPr b="0" lang="es-ES" sz="1600" spc="-1" strike="noStrike">
              <a:latin typeface="Arial"/>
            </a:endParaRPr>
          </a:p>
          <a:p>
            <a:pPr lvl="1" marL="539640" indent="-177840">
              <a:lnSpc>
                <a:spcPct val="100000"/>
              </a:lnSpc>
              <a:spcBef>
                <a:spcPts val="320"/>
              </a:spcBef>
              <a:buClr>
                <a:srgbClr val="5e6264"/>
              </a:buClr>
              <a:buFont typeface="Arial Rounded MT Bold"/>
              <a:buChar char="›"/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 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SI</a:t>
            </a:r>
            <a:endParaRPr b="0" lang="es-ES" sz="1600" spc="-1" strike="noStrike">
              <a:latin typeface="Arial"/>
            </a:endParaRPr>
          </a:p>
          <a:p>
            <a:pPr lvl="1" marL="539640" indent="-177840">
              <a:lnSpc>
                <a:spcPct val="100000"/>
              </a:lnSpc>
              <a:spcBef>
                <a:spcPts val="320"/>
              </a:spcBef>
              <a:buClr>
                <a:srgbClr val="5e6264"/>
              </a:buClr>
              <a:buFont typeface="Arial Rounded MT Bold"/>
              <a:buChar char="›"/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 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NO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496080" y="199800"/>
            <a:ext cx="4360320" cy="491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s-ES" sz="2800" spc="-1" strike="noStrike">
                <a:solidFill>
                  <a:srgbClr val="004569"/>
                </a:solidFill>
                <a:latin typeface="Arial"/>
                <a:ea typeface="DejaVu Sans"/>
              </a:rPr>
              <a:t>Multiple </a:t>
            </a:r>
            <a:r>
              <a:rPr b="0" lang="es-ES" sz="2400" spc="-1" strike="noStrike">
                <a:solidFill>
                  <a:srgbClr val="004569"/>
                </a:solidFill>
                <a:latin typeface="Arial"/>
                <a:ea typeface="DejaVu Sans"/>
              </a:rPr>
              <a:t>Choice</a:t>
            </a:r>
            <a:r>
              <a:rPr b="0" lang="es-ES" sz="2800" spc="-1" strike="noStrike">
                <a:solidFill>
                  <a:srgbClr val="004569"/>
                </a:solidFill>
                <a:latin typeface="Arial"/>
                <a:ea typeface="DejaVu Sans"/>
              </a:rPr>
              <a:t>: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395640" y="6520320"/>
            <a:ext cx="35820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1E47A0A-D316-4309-AEA9-02974419AEAA}" type="slidenum">
              <a:rPr b="1" lang="es-ES" sz="800" spc="-1" strike="noStrike">
                <a:solidFill>
                  <a:srgbClr val="004569"/>
                </a:solidFill>
                <a:latin typeface="Arial"/>
                <a:ea typeface="DejaVu Sans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71160" y="994680"/>
            <a:ext cx="8401320" cy="557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8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DejaVu Sans"/>
              </a:rPr>
              <a:t>Qué es una API? </a:t>
            </a:r>
            <a:endParaRPr b="0" lang="es-E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2b2d2e"/>
                </a:solidFill>
                <a:latin typeface="Arial"/>
                <a:ea typeface="DejaVu Sans"/>
              </a:rPr>
              <a:t>Una API (‘Application Programming Interface’) es un conjunto de reglas y especificaciones que permiten la comunicación entre distintos  sistemas. Muchas veces la comunicación es entre humano-software.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br/>
            <a:br/>
            <a:br/>
            <a:br/>
            <a:br/>
            <a:endParaRPr b="0" lang="es-ES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216000" y="1008000"/>
            <a:ext cx="8207640" cy="51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8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DejaVu Sans"/>
              </a:rPr>
              <a:t>Qué es REST?</a:t>
            </a:r>
            <a:r>
              <a:rPr b="0" lang="es-ES" sz="4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s-E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2b2d2e"/>
                </a:solidFill>
                <a:latin typeface="Arial"/>
                <a:ea typeface="DejaVu Sans"/>
              </a:rPr>
              <a:t>REST (Representational State Transfer) es un tipo de arquitectura definida por ciertas reglas.REST se usa para crear/consumir servicios web.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br/>
            <a:br/>
            <a:br/>
            <a:br/>
            <a:br/>
            <a:endParaRPr b="0" lang="es-ES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67640" y="620640"/>
            <a:ext cx="8401320" cy="557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0000"/>
              </a:lnSpc>
            </a:pPr>
            <a:br/>
            <a:br/>
            <a:r>
              <a:rPr b="0" lang="es-ES" sz="4400" spc="-1" strike="noStrike">
                <a:solidFill>
                  <a:srgbClr val="ffffff"/>
                </a:solidFill>
                <a:latin typeface="Arial"/>
                <a:ea typeface="DejaVu Sans"/>
              </a:rPr>
              <a:t>Entonces…</a:t>
            </a:r>
            <a:endParaRPr b="0" lang="es-ES" sz="4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DejaVu Sans"/>
              </a:rPr>
              <a:t>¿Qué es API REST?</a:t>
            </a:r>
            <a:endParaRPr b="0" lang="es-ES" sz="4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4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800" spc="-1" strike="noStrike">
                <a:solidFill>
                  <a:srgbClr val="2b2d2e"/>
                </a:solidFill>
                <a:latin typeface="Arial"/>
                <a:ea typeface="DejaVu Sans"/>
              </a:rPr>
              <a:t>Es un servicio que permite la comunicación entre 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800" spc="-1" strike="noStrike">
                <a:solidFill>
                  <a:srgbClr val="2b2d2e"/>
                </a:solidFill>
                <a:latin typeface="Arial"/>
                <a:ea typeface="DejaVu Sans"/>
              </a:rPr>
              <a:t>distintos sistemas sin que nos importe como están 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800" spc="-1" strike="noStrike">
                <a:solidFill>
                  <a:srgbClr val="2b2d2e"/>
                </a:solidFill>
                <a:latin typeface="Arial"/>
                <a:ea typeface="DejaVu Sans"/>
              </a:rPr>
              <a:t>hechos ni en que lenguaje de programación están 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800" spc="-1" strike="noStrike">
                <a:solidFill>
                  <a:srgbClr val="2b2d2e"/>
                </a:solidFill>
                <a:latin typeface="Arial"/>
                <a:ea typeface="DejaVu Sans"/>
              </a:rPr>
              <a:t>diseñados que se basa en el protocolo HTTP.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br/>
            <a:br/>
            <a:br/>
            <a:br/>
            <a:br/>
            <a:endParaRPr b="0" lang="es-ES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43160" y="913680"/>
            <a:ext cx="8340480" cy="54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5400" spc="-1" strike="noStrike">
                <a:solidFill>
                  <a:srgbClr val="ffffff"/>
                </a:solidFill>
                <a:latin typeface="Arial"/>
                <a:ea typeface="DejaVu Sans"/>
              </a:rPr>
              <a:t>Características</a:t>
            </a:r>
            <a:endParaRPr b="0" lang="es-ES" sz="5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5400" spc="-1" strike="noStrike">
                <a:solidFill>
                  <a:srgbClr val="ffffff"/>
                </a:solidFill>
                <a:latin typeface="Arial"/>
                <a:ea typeface="DejaVu Sans"/>
              </a:rPr>
              <a:t>API REST</a:t>
            </a:r>
            <a:r>
              <a:rPr b="0" lang="es-ES" sz="4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s-ES" sz="40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40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800" spc="-1" strike="noStrike">
                <a:solidFill>
                  <a:srgbClr val="2b2d2e"/>
                </a:solidFill>
                <a:latin typeface="Arial"/>
                <a:ea typeface="DejaVu Sans"/>
              </a:rPr>
              <a:t>&gt; Se basa en los métodos GET,POST,PUT , DELETE y PATCH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800" spc="-1" strike="noStrike">
                <a:solidFill>
                  <a:srgbClr val="2b2d2e"/>
                </a:solidFill>
                <a:latin typeface="Arial"/>
                <a:ea typeface="DejaVu Sans"/>
              </a:rPr>
              <a:t>GET: consulta la información de un recurso.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800" spc="-1" strike="noStrike">
                <a:solidFill>
                  <a:srgbClr val="2b2d2e"/>
                </a:solidFill>
                <a:latin typeface="Arial"/>
                <a:ea typeface="DejaVu Sans"/>
              </a:rPr>
              <a:t>POST: crea un nuevo recurso.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800" spc="-1" strike="noStrike">
                <a:solidFill>
                  <a:srgbClr val="2b2d2e"/>
                </a:solidFill>
                <a:latin typeface="Arial"/>
                <a:ea typeface="DejaVu Sans"/>
              </a:rPr>
              <a:t>PUT: modifica un recurso existente.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800" spc="-1" strike="noStrike">
                <a:solidFill>
                  <a:srgbClr val="2b2d2e"/>
                </a:solidFill>
                <a:latin typeface="Arial"/>
                <a:ea typeface="DejaVu Sans"/>
              </a:rPr>
              <a:t>DELETE: elimina un recurso existente.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800" spc="-1" strike="noStrike">
                <a:solidFill>
                  <a:srgbClr val="2b2d2e"/>
                </a:solidFill>
                <a:latin typeface="Arial"/>
                <a:ea typeface="DejaVu Sans"/>
              </a:rPr>
              <a:t>PATCH: aplica modificaciones parciales a un recurso.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br/>
            <a:br/>
            <a:br/>
            <a:br/>
            <a:br/>
            <a:endParaRPr b="0" lang="es-ES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43160" y="913680"/>
            <a:ext cx="8340480" cy="54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8000" spc="-1" strike="noStrike">
                <a:solidFill>
                  <a:srgbClr val="ffffff"/>
                </a:solidFill>
                <a:latin typeface="Arial"/>
                <a:ea typeface="DejaVu Sans"/>
              </a:rPr>
              <a:t>Características</a:t>
            </a:r>
            <a:endParaRPr b="0" lang="es-ES" sz="80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8000" spc="-1" strike="noStrike">
                <a:solidFill>
                  <a:srgbClr val="ffffff"/>
                </a:solidFill>
                <a:latin typeface="Arial"/>
                <a:ea typeface="DejaVu Sans"/>
              </a:rPr>
              <a:t>API REST</a:t>
            </a: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s-ES" sz="4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44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s-ES" sz="3600" spc="-1" strike="noStrike">
                <a:solidFill>
                  <a:srgbClr val="2b2d2e"/>
                </a:solidFill>
                <a:latin typeface="Arial"/>
                <a:ea typeface="DejaVu Sans"/>
              </a:rPr>
              <a:t>&gt; Utiliza los estados de error/éxito para saber el estado de las peticiones realizadas.Los más comunes son :</a:t>
            </a:r>
            <a:endParaRPr b="0" lang="es-ES" sz="3600" spc="-1" strike="noStrike">
              <a:latin typeface="Arial"/>
              <a:ea typeface="Noto Sans CJK SC Regular"/>
            </a:endParaRPr>
          </a:p>
          <a:p>
            <a:pPr>
              <a:lnSpc>
                <a:spcPct val="80000"/>
              </a:lnSpc>
              <a:spcBef>
                <a:spcPts val="283"/>
              </a:spcBef>
              <a:spcAft>
                <a:spcPts val="283"/>
              </a:spcAft>
            </a:pPr>
            <a:endParaRPr b="0" lang="es-ES" sz="3600" spc="-1" strike="noStrike">
              <a:latin typeface="Arial"/>
              <a:ea typeface="Noto Sans CJK SC Regular"/>
            </a:endParaRPr>
          </a:p>
          <a:p>
            <a:pPr>
              <a:lnSpc>
                <a:spcPct val="8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es-ES" sz="3600" spc="-1" strike="noStrike">
                <a:solidFill>
                  <a:srgbClr val="2b2d2e"/>
                </a:solidFill>
                <a:latin typeface="Arial"/>
                <a:ea typeface="DejaVu Sans"/>
              </a:rPr>
              <a:t>-200 Ok</a:t>
            </a:r>
            <a:endParaRPr b="0" lang="es-ES" sz="3600" spc="-1" strike="noStrike">
              <a:latin typeface="Arial"/>
              <a:ea typeface="Noto Sans CJK SC Regular"/>
            </a:endParaRPr>
          </a:p>
          <a:p>
            <a:pPr>
              <a:lnSpc>
                <a:spcPct val="8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es-ES" sz="3600" spc="-1" strike="noStrike">
                <a:solidFill>
                  <a:srgbClr val="2b2d2e"/>
                </a:solidFill>
                <a:latin typeface="Arial"/>
                <a:ea typeface="DejaVu Sans"/>
              </a:rPr>
              <a:t>-201 Created. La petición ha sido completada y ha resultado en la creación de un nuevo recurso.</a:t>
            </a:r>
            <a:endParaRPr b="0" lang="es-ES" sz="3600" spc="-1" strike="noStrike">
              <a:latin typeface="Arial"/>
              <a:ea typeface="Noto Sans CJK SC Regular"/>
            </a:endParaRPr>
          </a:p>
          <a:p>
            <a:pPr>
              <a:lnSpc>
                <a:spcPct val="8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es-ES" sz="3600" spc="-1" strike="noStrike">
                <a:solidFill>
                  <a:srgbClr val="2b2d2e"/>
                </a:solidFill>
                <a:latin typeface="Arial"/>
                <a:ea typeface="DejaVu Sans"/>
              </a:rPr>
              <a:t>-400 Bad Request. La solicitud contiene sintaxis errónea.</a:t>
            </a:r>
            <a:endParaRPr b="0" lang="es-ES" sz="3600" spc="-1" strike="noStrike">
              <a:latin typeface="Arial"/>
              <a:ea typeface="Noto Sans CJK SC Regular"/>
            </a:endParaRPr>
          </a:p>
          <a:p>
            <a:pPr>
              <a:lnSpc>
                <a:spcPct val="8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es-ES" sz="3600" spc="-1" strike="noStrike">
                <a:solidFill>
                  <a:srgbClr val="2b2d2e"/>
                </a:solidFill>
                <a:latin typeface="Arial"/>
                <a:ea typeface="DejaVu Sans"/>
              </a:rPr>
              <a:t>-403 Forbidden. Falta de privilegios de usuario.</a:t>
            </a:r>
            <a:endParaRPr b="0" lang="es-ES" sz="3600" spc="-1" strike="noStrike">
              <a:latin typeface="Arial"/>
              <a:ea typeface="Noto Sans CJK SC Regular"/>
            </a:endParaRPr>
          </a:p>
          <a:p>
            <a:pPr>
              <a:lnSpc>
                <a:spcPct val="8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es-ES" sz="3600" spc="-1" strike="noStrike">
                <a:solidFill>
                  <a:srgbClr val="2b2d2e"/>
                </a:solidFill>
                <a:latin typeface="Arial"/>
                <a:ea typeface="DejaVu Sans"/>
              </a:rPr>
              <a:t>-404 Not Found. Recurso no encontrado.</a:t>
            </a:r>
            <a:endParaRPr b="0" lang="es-ES" sz="3600" spc="-1" strike="noStrike">
              <a:latin typeface="Arial"/>
              <a:ea typeface="Noto Sans CJK SC Regular"/>
            </a:endParaRPr>
          </a:p>
          <a:p>
            <a:pPr>
              <a:lnSpc>
                <a:spcPct val="8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es-ES" sz="3600" spc="-1" strike="noStrike">
                <a:solidFill>
                  <a:srgbClr val="2b2d2e"/>
                </a:solidFill>
                <a:latin typeface="Arial"/>
                <a:ea typeface="DejaVu Sans"/>
              </a:rPr>
              <a:t>-500 Error interno del servidor.</a:t>
            </a:r>
            <a:endParaRPr b="0" lang="es-ES" sz="3600" spc="-1" strike="noStrike">
              <a:latin typeface="Arial"/>
              <a:ea typeface="Noto Sans CJK SC Regular"/>
            </a:endParaRPr>
          </a:p>
          <a:p>
            <a:pPr>
              <a:lnSpc>
                <a:spcPct val="80000"/>
              </a:lnSpc>
              <a:spcBef>
                <a:spcPts val="567"/>
              </a:spcBef>
              <a:spcAft>
                <a:spcPts val="567"/>
              </a:spcAft>
            </a:pPr>
            <a:endParaRPr b="0" lang="es-ES" sz="3600" spc="-1" strike="noStrike">
              <a:latin typeface="Arial"/>
              <a:ea typeface="Noto Sans CJK SC Regular"/>
            </a:endParaRPr>
          </a:p>
          <a:p>
            <a:pPr>
              <a:lnSpc>
                <a:spcPct val="80000"/>
              </a:lnSpc>
              <a:spcBef>
                <a:spcPts val="567"/>
              </a:spcBef>
              <a:spcAft>
                <a:spcPts val="567"/>
              </a:spcAft>
            </a:pPr>
            <a:endParaRPr b="0" lang="es-ES" sz="3600" spc="-1" strike="noStrike">
              <a:latin typeface="Arial"/>
              <a:ea typeface="Noto Sans CJK SC Regular"/>
            </a:endParaRPr>
          </a:p>
          <a:p>
            <a:pPr>
              <a:lnSpc>
                <a:spcPct val="80000"/>
              </a:lnSpc>
            </a:pPr>
            <a:br/>
            <a:br/>
            <a:br/>
            <a:br/>
            <a:br/>
            <a:endParaRPr b="0" lang="es-ES" sz="3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360000" y="864000"/>
            <a:ext cx="8340480" cy="54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4800" spc="-1" strike="noStrike">
                <a:solidFill>
                  <a:srgbClr val="ffffff"/>
                </a:solidFill>
                <a:latin typeface="Arial"/>
                <a:ea typeface="DejaVu Sans"/>
              </a:rPr>
              <a:t>Características</a:t>
            </a:r>
            <a:endParaRPr b="0" lang="es-ES" sz="4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4800" spc="-1" strike="noStrike">
                <a:solidFill>
                  <a:srgbClr val="ffffff"/>
                </a:solidFill>
                <a:latin typeface="Arial"/>
                <a:ea typeface="DejaVu Sans"/>
              </a:rPr>
              <a:t>API REST</a:t>
            </a:r>
            <a:r>
              <a:rPr b="0" lang="es-ES" sz="3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s-ES" sz="36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36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400" spc="-1" strike="noStrike">
                <a:solidFill>
                  <a:srgbClr val="2b2d2e"/>
                </a:solidFill>
                <a:latin typeface="Arial"/>
                <a:ea typeface="DejaVu Sans"/>
              </a:rPr>
              <a:t>&gt; Es “stateless”.Lo que significa que ninguno de los 2 sistemas que se comunican guardan información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400" spc="-1" strike="noStrike">
                <a:solidFill>
                  <a:srgbClr val="2b2d2e"/>
                </a:solidFill>
                <a:latin typeface="Arial"/>
                <a:ea typeface="DejaVu Sans"/>
              </a:rPr>
              <a:t>&gt; No nos importa en que lenguaje está programada programada la API con la que nos queremos comunicar.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br/>
            <a:br/>
            <a:br/>
            <a:br/>
            <a:br/>
            <a:endParaRPr b="0" lang="es-ES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71160" y="994680"/>
            <a:ext cx="8401320" cy="557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80000"/>
              </a:lnSpc>
            </a:pPr>
            <a:r>
              <a:rPr b="0" lang="es-ES" sz="3600" spc="-1" strike="noStrike">
                <a:solidFill>
                  <a:srgbClr val="ffffff"/>
                </a:solidFill>
                <a:latin typeface="Arial"/>
                <a:ea typeface="DejaVu Sans"/>
              </a:rPr>
              <a:t>Qué es Slim Framework</a:t>
            </a:r>
            <a:r>
              <a:rPr b="0" lang="es-ES" sz="4000" spc="-1" strike="noStrike">
                <a:solidFill>
                  <a:srgbClr val="ffffff"/>
                </a:solidFill>
                <a:latin typeface="Arial"/>
                <a:ea typeface="DejaVu Sans"/>
              </a:rPr>
              <a:t>?</a:t>
            </a: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s-E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2b2d2e"/>
                </a:solidFill>
                <a:latin typeface="Arial"/>
                <a:ea typeface="DejaVu Sans"/>
              </a:rPr>
              <a:t>Slim es un micro framework que permite la creación tanto de aplicaciones web como de API REST. 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br/>
            <a:br/>
            <a:br/>
            <a:br/>
            <a:endParaRPr b="0" lang="es-ES" sz="3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cb298e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PPT_InternoTemplate_SP_2016</Template>
  <TotalTime>547</TotalTime>
  <Application>LibreOffice/5.4.6.2$Linux_X86_64 LibreOffice_project/40m0$Build-2</Application>
  <Words>230</Words>
  <Paragraphs>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2016-04-29T17:16:42Z</dcterms:created>
  <dc:creator>Carolina Velayos</dc:creator>
  <dc:description/>
  <dc:language>es-ES</dc:language>
  <cp:lastModifiedBy/>
  <dcterms:modified xsi:type="dcterms:W3CDTF">2018-07-10T00:04:18Z</dcterms:modified>
  <cp:revision>254</cp:revision>
  <dc:subject/>
  <dc:title>Nombre de Capactiación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0x01010027F8C4FBD3C92149BCFA87A32A6DD18C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15</vt:i4>
  </property>
</Properties>
</file>