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67873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2900520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5759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47126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68054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34420491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1033223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558466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314084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605151C-3FC6-4D3A-B3A0-76BE1C646E8E}"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17182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605151C-3FC6-4D3A-B3A0-76BE1C646E8E}"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591883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605151C-3FC6-4D3A-B3A0-76BE1C646E8E}" type="datetimeFigureOut">
              <a:rPr lang="en-US" smtClean="0"/>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1017031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605151C-3FC6-4D3A-B3A0-76BE1C646E8E}"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3096097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05151C-3FC6-4D3A-B3A0-76BE1C646E8E}" type="datetimeFigureOut">
              <a:rPr lang="en-US" smtClean="0"/>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100205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5151C-3FC6-4D3A-B3A0-76BE1C646E8E}"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272355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605151C-3FC6-4D3A-B3A0-76BE1C646E8E}" type="datetimeFigureOut">
              <a:rPr lang="en-US" smtClean="0"/>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661CF9-F21D-49D4-B3E2-A731DD5D6767}" type="slidenum">
              <a:rPr lang="en-US" smtClean="0"/>
              <a:t>‹#›</a:t>
            </a:fld>
            <a:endParaRPr lang="en-US"/>
          </a:p>
        </p:txBody>
      </p:sp>
    </p:spTree>
    <p:extLst>
      <p:ext uri="{BB962C8B-B14F-4D97-AF65-F5344CB8AC3E}">
        <p14:creationId xmlns:p14="http://schemas.microsoft.com/office/powerpoint/2010/main" val="1693116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05151C-3FC6-4D3A-B3A0-76BE1C646E8E}" type="datetimeFigureOut">
              <a:rPr lang="en-US" smtClean="0"/>
              <a:t>6/21/2025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8661CF9-F21D-49D4-B3E2-A731DD5D6767}" type="slidenum">
              <a:rPr lang="en-US" smtClean="0"/>
              <a:t>‹#›</a:t>
            </a:fld>
            <a:endParaRPr lang="en-US"/>
          </a:p>
        </p:txBody>
      </p:sp>
    </p:spTree>
    <p:extLst>
      <p:ext uri="{BB962C8B-B14F-4D97-AF65-F5344CB8AC3E}">
        <p14:creationId xmlns:p14="http://schemas.microsoft.com/office/powerpoint/2010/main" val="53199382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54157" y="1325217"/>
            <a:ext cx="5141843" cy="3046988"/>
          </a:xfrm>
          <a:prstGeom prst="rect">
            <a:avLst/>
          </a:prstGeom>
          <a:noFill/>
        </p:spPr>
        <p:txBody>
          <a:bodyPr wrap="square" rtlCol="0">
            <a:spAutoFit/>
          </a:bodyPr>
          <a:lstStyle/>
          <a:p>
            <a:r>
              <a:rPr lang="en-US" sz="4800" dirty="0" smtClean="0">
                <a:solidFill>
                  <a:schemeClr val="bg1"/>
                </a:solidFill>
              </a:rPr>
              <a:t>AI-Driven Delinquency Management System</a:t>
            </a:r>
            <a:endParaRPr lang="en-US" sz="4800" dirty="0">
              <a:solidFill>
                <a:schemeClr val="bg1"/>
              </a:solidFill>
            </a:endParaRPr>
          </a:p>
        </p:txBody>
      </p:sp>
      <p:sp>
        <p:nvSpPr>
          <p:cNvPr id="9" name="TextBox 8"/>
          <p:cNvSpPr txBox="1"/>
          <p:nvPr/>
        </p:nvSpPr>
        <p:spPr>
          <a:xfrm>
            <a:off x="569843" y="4969565"/>
            <a:ext cx="4731027" cy="461665"/>
          </a:xfrm>
          <a:prstGeom prst="rect">
            <a:avLst/>
          </a:prstGeom>
          <a:noFill/>
        </p:spPr>
        <p:txBody>
          <a:bodyPr wrap="square" rtlCol="0">
            <a:spAutoFit/>
          </a:bodyPr>
          <a:lstStyle/>
          <a:p>
            <a:r>
              <a:rPr lang="it-IT" sz="2400" dirty="0" smtClean="0">
                <a:solidFill>
                  <a:schemeClr val="bg1"/>
                </a:solidFill>
              </a:rPr>
              <a:t>Report by Michel AI Consultant</a:t>
            </a:r>
            <a:endParaRPr lang="en-US" sz="2400" dirty="0">
              <a:solidFill>
                <a:schemeClr val="bg1"/>
              </a:solidFill>
            </a:endParaRPr>
          </a:p>
        </p:txBody>
      </p:sp>
    </p:spTree>
    <p:extLst>
      <p:ext uri="{BB962C8B-B14F-4D97-AF65-F5344CB8AC3E}">
        <p14:creationId xmlns:p14="http://schemas.microsoft.com/office/powerpoint/2010/main" val="3165696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09815" y="785191"/>
            <a:ext cx="8203095" cy="5909310"/>
          </a:xfrm>
          <a:prstGeom prst="rect">
            <a:avLst/>
          </a:prstGeom>
          <a:noFill/>
        </p:spPr>
        <p:txBody>
          <a:bodyPr wrap="square" rtlCol="0">
            <a:spAutoFit/>
          </a:bodyPr>
          <a:lstStyle/>
          <a:p>
            <a:r>
              <a:rPr lang="en-US" sz="1600" b="1" dirty="0" smtClean="0"/>
              <a:t>Overall System Workflow: Proactive Delinquency Management</a:t>
            </a:r>
            <a:endParaRPr lang="en-US" sz="1600" dirty="0" smtClean="0"/>
          </a:p>
          <a:p>
            <a:r>
              <a:rPr lang="en-US" sz="1600" b="1" dirty="0" smtClean="0"/>
              <a:t>Input: Comprehensive Customer Data</a:t>
            </a:r>
            <a:endParaRPr lang="en-US" sz="1600" dirty="0" smtClean="0"/>
          </a:p>
          <a:p>
            <a:pPr lvl="1"/>
            <a:r>
              <a:rPr lang="en-US" sz="1600" dirty="0" smtClean="0"/>
              <a:t>The system continuously ingests and analyzes real-time customer financial data, including credit utilization, payment history, transaction patterns, and communication preferences. This also includes external macroeconomic indicators.</a:t>
            </a:r>
          </a:p>
          <a:p>
            <a:r>
              <a:rPr lang="en-US" sz="1600" b="1" dirty="0" smtClean="0"/>
              <a:t>Decision Logic: Predictive Risk Assessment</a:t>
            </a:r>
            <a:endParaRPr lang="en-US" sz="1600" dirty="0" smtClean="0"/>
          </a:p>
          <a:p>
            <a:pPr lvl="1"/>
            <a:r>
              <a:rPr lang="en-US" sz="1600" dirty="0" smtClean="0"/>
              <a:t>Leveraging advanced AI models, the system assesses each customer's real-time delinquency risk. It identifies early warning signs and predicts the likelihood of default, categorizing customers into dynamic risk segments.</a:t>
            </a:r>
          </a:p>
          <a:p>
            <a:r>
              <a:rPr lang="en-US" sz="1600" b="1" dirty="0" smtClean="0"/>
              <a:t>Action: Personalized Intervention Strategies</a:t>
            </a:r>
            <a:endParaRPr lang="en-US" sz="1600" dirty="0" smtClean="0"/>
          </a:p>
          <a:p>
            <a:pPr lvl="1"/>
            <a:r>
              <a:rPr lang="en-US" sz="1600" dirty="0" smtClean="0"/>
              <a:t>Based on the risk assessment, the AI recommends and, for certain defined scenarios, initiates personalized actions. These range from proactive credit counseling offers and flexible payment plan suggestions to targeted communication (e.g., SMS reminders, in-app nudges) and personalized engagement strategies.</a:t>
            </a:r>
          </a:p>
          <a:p>
            <a:r>
              <a:rPr lang="en-US" sz="1600" b="1" dirty="0" smtClean="0"/>
              <a:t>Learning Loop: Continuous Optimization</a:t>
            </a:r>
            <a:endParaRPr lang="en-US" sz="1600" dirty="0" smtClean="0"/>
          </a:p>
          <a:p>
            <a:pPr lvl="1"/>
            <a:r>
              <a:rPr lang="en-US" sz="1600" dirty="0" smtClean="0"/>
              <a:t>The system monitors the effectiveness of each intervention. Outcomes (e.g., delinquency reduction, customer engagement) are fed back into the AI models, allowing them to learn, adapt, and refine their predictive capabilities and action recommendations for improved future performance.</a:t>
            </a:r>
          </a:p>
          <a:p>
            <a:endParaRPr lang="en-US" sz="1400" b="1" dirty="0" smtClean="0"/>
          </a:p>
          <a:p>
            <a:pPr lvl="1"/>
            <a:endParaRPr lang="en-US" sz="1400" dirty="0" smtClean="0"/>
          </a:p>
          <a:p>
            <a:endParaRPr lang="en-US" sz="1400" dirty="0"/>
          </a:p>
        </p:txBody>
      </p:sp>
    </p:spTree>
    <p:extLst>
      <p:ext uri="{BB962C8B-B14F-4D97-AF65-F5344CB8AC3E}">
        <p14:creationId xmlns:p14="http://schemas.microsoft.com/office/powerpoint/2010/main" val="3154785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564584572"/>
              </p:ext>
            </p:extLst>
          </p:nvPr>
        </p:nvGraphicFramePr>
        <p:xfrm>
          <a:off x="2198406" y="1764773"/>
          <a:ext cx="5528720" cy="4010460"/>
        </p:xfrm>
        <a:graphic>
          <a:graphicData uri="http://schemas.openxmlformats.org/drawingml/2006/table">
            <a:tbl>
              <a:tblPr/>
              <a:tblGrid>
                <a:gridCol w="2764360"/>
                <a:gridCol w="2764360"/>
              </a:tblGrid>
              <a:tr h="235239">
                <a:tc>
                  <a:txBody>
                    <a:bodyPr/>
                    <a:lstStyle/>
                    <a:p>
                      <a:r>
                        <a:rPr lang="en-US" sz="1200" b="1" dirty="0"/>
                        <a:t>Autonomous Activities</a:t>
                      </a:r>
                      <a:endParaRPr lang="en-US" sz="1200" dirty="0"/>
                    </a:p>
                  </a:txBody>
                  <a:tcPr marL="58810" marR="58810" marT="29405" marB="29405" anchor="ctr">
                    <a:lnL>
                      <a:noFill/>
                    </a:lnL>
                    <a:lnR>
                      <a:noFill/>
                    </a:lnR>
                    <a:lnT>
                      <a:noFill/>
                    </a:lnT>
                    <a:lnB>
                      <a:noFill/>
                    </a:lnB>
                  </a:tcPr>
                </a:tc>
                <a:tc>
                  <a:txBody>
                    <a:bodyPr/>
                    <a:lstStyle/>
                    <a:p>
                      <a:r>
                        <a:rPr lang="en-US" sz="1200" b="1"/>
                        <a:t>Human Oversight Activities</a:t>
                      </a:r>
                      <a:endParaRPr lang="en-US" sz="1200"/>
                    </a:p>
                  </a:txBody>
                  <a:tcPr marL="58810" marR="58810" marT="29405" marB="29405" anchor="ctr">
                    <a:lnL>
                      <a:noFill/>
                    </a:lnL>
                    <a:lnR>
                      <a:noFill/>
                    </a:lnR>
                    <a:lnT>
                      <a:noFill/>
                    </a:lnT>
                    <a:lnB>
                      <a:noFill/>
                    </a:lnB>
                  </a:tcPr>
                </a:tc>
              </a:tr>
              <a:tr h="588096">
                <a:tc>
                  <a:txBody>
                    <a:bodyPr/>
                    <a:lstStyle/>
                    <a:p>
                      <a:r>
                        <a:rPr lang="en-US" sz="1200" b="1" dirty="0"/>
                        <a:t>Real-time Data Ingestion &amp; Pre-processing:</a:t>
                      </a:r>
                      <a:r>
                        <a:rPr lang="en-US" sz="1200" dirty="0"/>
                        <a:t> Automatically collects and cleanses data.</a:t>
                      </a:r>
                    </a:p>
                  </a:txBody>
                  <a:tcPr marL="58810" marR="58810" marT="29405" marB="29405" anchor="ctr">
                    <a:lnL>
                      <a:noFill/>
                    </a:lnL>
                    <a:lnR>
                      <a:noFill/>
                    </a:lnR>
                    <a:lnT>
                      <a:noFill/>
                    </a:lnT>
                    <a:lnB>
                      <a:noFill/>
                    </a:lnB>
                  </a:tcPr>
                </a:tc>
                <a:tc>
                  <a:txBody>
                    <a:bodyPr/>
                    <a:lstStyle/>
                    <a:p>
                      <a:r>
                        <a:rPr lang="en-US" sz="1200" b="1" dirty="0" smtClean="0"/>
                        <a:t> </a:t>
                      </a:r>
                      <a:r>
                        <a:rPr lang="en-US" sz="1200" b="1" dirty="0"/>
                        <a:t>Model Development &amp; Tuning:</a:t>
                      </a:r>
                      <a:r>
                        <a:rPr lang="en-US" sz="1200" dirty="0"/>
                        <a:t> Human experts design, train, and validate core AI models.</a:t>
                      </a:r>
                    </a:p>
                  </a:txBody>
                  <a:tcPr marL="58810" marR="58810" marT="29405" marB="29405" anchor="ctr">
                    <a:lnL>
                      <a:noFill/>
                    </a:lnL>
                    <a:lnR>
                      <a:noFill/>
                    </a:lnR>
                    <a:lnT>
                      <a:noFill/>
                    </a:lnT>
                    <a:lnB>
                      <a:noFill/>
                    </a:lnB>
                  </a:tcPr>
                </a:tc>
              </a:tr>
              <a:tr h="764525">
                <a:tc>
                  <a:txBody>
                    <a:bodyPr/>
                    <a:lstStyle/>
                    <a:p>
                      <a:r>
                        <a:rPr lang="en-US" sz="1200" b="1"/>
                        <a:t>Risk Scoring &amp; Segmentation:</a:t>
                      </a:r>
                      <a:r>
                        <a:rPr lang="en-US" sz="1200"/>
                        <a:t> Continuously updates individual customer risk scores and assigns them to dynamic segments.</a:t>
                      </a:r>
                    </a:p>
                  </a:txBody>
                  <a:tcPr marL="58810" marR="58810" marT="29405" marB="29405" anchor="ctr">
                    <a:lnL>
                      <a:noFill/>
                    </a:lnL>
                    <a:lnR>
                      <a:noFill/>
                    </a:lnR>
                    <a:lnT>
                      <a:noFill/>
                    </a:lnT>
                    <a:lnB>
                      <a:noFill/>
                    </a:lnB>
                  </a:tcPr>
                </a:tc>
                <a:tc>
                  <a:txBody>
                    <a:bodyPr/>
                    <a:lstStyle/>
                    <a:p>
                      <a:r>
                        <a:rPr lang="en-US" sz="1200" b="1"/>
                        <a:t>Exception Handling &amp; Complex Cases:</a:t>
                      </a:r>
                      <a:r>
                        <a:rPr lang="en-US" sz="1200"/>
                        <a:t> Review and override AI recommendations for highly complex or unusual customer situations.</a:t>
                      </a:r>
                    </a:p>
                  </a:txBody>
                  <a:tcPr marL="58810" marR="58810" marT="29405" marB="29405" anchor="ctr">
                    <a:lnL>
                      <a:noFill/>
                    </a:lnL>
                    <a:lnR>
                      <a:noFill/>
                    </a:lnR>
                    <a:lnT>
                      <a:noFill/>
                    </a:lnT>
                    <a:lnB>
                      <a:noFill/>
                    </a:lnB>
                  </a:tcPr>
                </a:tc>
              </a:tr>
              <a:tr h="764525">
                <a:tc>
                  <a:txBody>
                    <a:bodyPr/>
                    <a:lstStyle/>
                    <a:p>
                      <a:r>
                        <a:rPr lang="en-US" sz="1200" b="1"/>
                        <a:t>Automated Communication Triggers:</a:t>
                      </a:r>
                      <a:r>
                        <a:rPr lang="en-US" sz="1200"/>
                        <a:t> Sends pre-approved, personalized alerts/reminders (e.g., payment due, credit utilization warning).</a:t>
                      </a:r>
                    </a:p>
                  </a:txBody>
                  <a:tcPr marL="58810" marR="58810" marT="29405" marB="29405" anchor="ctr">
                    <a:lnL>
                      <a:noFill/>
                    </a:lnL>
                    <a:lnR>
                      <a:noFill/>
                    </a:lnR>
                    <a:lnT>
                      <a:noFill/>
                    </a:lnT>
                    <a:lnB>
                      <a:noFill/>
                    </a:lnB>
                  </a:tcPr>
                </a:tc>
                <a:tc>
                  <a:txBody>
                    <a:bodyPr/>
                    <a:lstStyle/>
                    <a:p>
                      <a:r>
                        <a:rPr lang="en-US" sz="1200" b="1"/>
                        <a:t>Program Design &amp; Policy Definition:</a:t>
                      </a:r>
                      <a:r>
                        <a:rPr lang="en-US" sz="1200"/>
                        <a:t> Defines the parameters, rules, and offerings for different intervention programs.</a:t>
                      </a:r>
                    </a:p>
                  </a:txBody>
                  <a:tcPr marL="58810" marR="58810" marT="29405" marB="29405" anchor="ctr">
                    <a:lnL>
                      <a:noFill/>
                    </a:lnL>
                    <a:lnR>
                      <a:noFill/>
                    </a:lnR>
                    <a:lnT>
                      <a:noFill/>
                    </a:lnT>
                    <a:lnB>
                      <a:noFill/>
                    </a:lnB>
                  </a:tcPr>
                </a:tc>
              </a:tr>
              <a:tr h="764525">
                <a:tc>
                  <a:txBody>
                    <a:bodyPr/>
                    <a:lstStyle/>
                    <a:p>
                      <a:r>
                        <a:rPr lang="en-US" sz="1200" b="1"/>
                        <a:t>Standardized Intervention Initiation:</a:t>
                      </a:r>
                      <a:r>
                        <a:rPr lang="en-US" sz="1200"/>
                        <a:t> Automatically offers pre-approved payment plan adjustments for eligible low-risk scenarios.</a:t>
                      </a:r>
                    </a:p>
                  </a:txBody>
                  <a:tcPr marL="58810" marR="58810" marT="29405" marB="29405" anchor="ctr">
                    <a:lnL>
                      <a:noFill/>
                    </a:lnL>
                    <a:lnR>
                      <a:noFill/>
                    </a:lnR>
                    <a:lnT>
                      <a:noFill/>
                    </a:lnT>
                    <a:lnB>
                      <a:noFill/>
                    </a:lnB>
                  </a:tcPr>
                </a:tc>
                <a:tc>
                  <a:txBody>
                    <a:bodyPr/>
                    <a:lstStyle/>
                    <a:p>
                      <a:r>
                        <a:rPr lang="en-US" sz="1200" b="1"/>
                        <a:t>Customer Interaction &amp; Counseling:</a:t>
                      </a:r>
                      <a:r>
                        <a:rPr lang="en-US" sz="1200"/>
                        <a:t> Human agents conduct direct credit counseling, negotiate complex payment plans, and build rapport.</a:t>
                      </a:r>
                    </a:p>
                  </a:txBody>
                  <a:tcPr marL="58810" marR="58810" marT="29405" marB="29405" anchor="ctr">
                    <a:lnL>
                      <a:noFill/>
                    </a:lnL>
                    <a:lnR>
                      <a:noFill/>
                    </a:lnR>
                    <a:lnT>
                      <a:noFill/>
                    </a:lnT>
                    <a:lnB>
                      <a:noFill/>
                    </a:lnB>
                  </a:tcPr>
                </a:tc>
              </a:tr>
              <a:tr h="764525">
                <a:tc>
                  <a:txBody>
                    <a:bodyPr/>
                    <a:lstStyle/>
                    <a:p>
                      <a:r>
                        <a:rPr lang="en-US" sz="1200" b="1"/>
                        <a:t>Performance Monitoring &amp; Reporting:</a:t>
                      </a:r>
                      <a:r>
                        <a:rPr lang="en-US" sz="1200"/>
                        <a:t> Generates automated reports on system effectiveness and identifies areas for review.</a:t>
                      </a:r>
                    </a:p>
                  </a:txBody>
                  <a:tcPr marL="58810" marR="58810" marT="29405" marB="29405" anchor="ctr">
                    <a:lnL>
                      <a:noFill/>
                    </a:lnL>
                    <a:lnR>
                      <a:noFill/>
                    </a:lnR>
                    <a:lnT>
                      <a:noFill/>
                    </a:lnT>
                    <a:lnB>
                      <a:noFill/>
                    </a:lnB>
                  </a:tcPr>
                </a:tc>
                <a:tc>
                  <a:txBody>
                    <a:bodyPr/>
                    <a:lstStyle/>
                    <a:p>
                      <a:r>
                        <a:rPr lang="en-US" sz="1200" b="1" dirty="0"/>
                        <a:t>Fairness &amp; Bias Auditing:</a:t>
                      </a:r>
                      <a:r>
                        <a:rPr lang="en-US" sz="1200" dirty="0"/>
                        <a:t> Regularly reviews AI decisions for potential biases and ensures compliance with ethical guidelines.</a:t>
                      </a:r>
                    </a:p>
                  </a:txBody>
                  <a:tcPr marL="58810" marR="58810" marT="29405" marB="29405" anchor="ctr">
                    <a:lnL>
                      <a:noFill/>
                    </a:lnL>
                    <a:lnR>
                      <a:noFill/>
                    </a:lnR>
                    <a:lnT>
                      <a:noFill/>
                    </a:lnT>
                    <a:lnB>
                      <a:noFill/>
                    </a:lnB>
                  </a:tcPr>
                </a:tc>
              </a:tr>
            </a:tbl>
          </a:graphicData>
        </a:graphic>
      </p:graphicFrame>
      <p:sp>
        <p:nvSpPr>
          <p:cNvPr id="4" name="Rectangle 1"/>
          <p:cNvSpPr>
            <a:spLocks noChangeArrowheads="1"/>
          </p:cNvSpPr>
          <p:nvPr/>
        </p:nvSpPr>
        <p:spPr bwMode="auto">
          <a:xfrm>
            <a:off x="3019769" y="499170"/>
            <a:ext cx="583057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smtClean="0">
                <a:ln>
                  <a:noFill/>
                </a:ln>
                <a:solidFill>
                  <a:schemeClr val="tx1"/>
                </a:solidFill>
                <a:effectLst/>
                <a:latin typeface="Arial" panose="020B0604020202020204" pitchFamily="34" charset="0"/>
              </a:rPr>
              <a:t> 	</a:t>
            </a:r>
            <a:r>
              <a:rPr kumimoji="0" lang="en-US" altLang="en-US" sz="1300" b="1" i="0" u="none" strike="noStrike" cap="none" normalizeH="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Role of Agentic AI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Autonomous vs. Human-in-the-Loop Activities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1800840" y="1618998"/>
            <a:ext cx="6651933" cy="4554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4896505" y="1597208"/>
            <a:ext cx="66261" cy="45985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800840" y="2014330"/>
            <a:ext cx="6651933" cy="13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50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1" y="940904"/>
            <a:ext cx="6758608" cy="5078313"/>
          </a:xfrm>
          <a:prstGeom prst="rect">
            <a:avLst/>
          </a:prstGeom>
          <a:noFill/>
        </p:spPr>
        <p:txBody>
          <a:bodyPr wrap="square" rtlCol="0">
            <a:spAutoFit/>
          </a:bodyPr>
          <a:lstStyle/>
          <a:p>
            <a:r>
              <a:rPr lang="en-US" sz="1700" b="1" dirty="0" smtClean="0"/>
              <a:t>Key Safeguards for Fair &amp; Ethical AI Operations</a:t>
            </a:r>
            <a:endParaRPr lang="en-US" sz="1700" dirty="0" smtClean="0"/>
          </a:p>
          <a:p>
            <a:r>
              <a:rPr lang="en-US" sz="1700" b="1" dirty="0" smtClean="0"/>
              <a:t>Fairness by Design &amp; Continuous Auditing:</a:t>
            </a:r>
            <a:r>
              <a:rPr lang="en-US" sz="1700" dirty="0" smtClean="0"/>
              <a:t> Implement rigorous bias detection (e.g., disparate impact analysis) on training data and model outputs across demographic groups. Regular, independent audits will ensure equitable outcomes and prevent algorithmic redlining.</a:t>
            </a:r>
          </a:p>
          <a:p>
            <a:r>
              <a:rPr lang="en-US" sz="1700" b="1" dirty="0" err="1" smtClean="0"/>
              <a:t>Explainability</a:t>
            </a:r>
            <a:r>
              <a:rPr lang="en-US" sz="1700" b="1" dirty="0" smtClean="0"/>
              <a:t> and Interpretability:</a:t>
            </a:r>
            <a:r>
              <a:rPr lang="en-US" sz="1700" dirty="0" smtClean="0"/>
              <a:t> Utilize Explainable AI (XAI) techniques (e.g., SHAP, LIME) to provide clear, human-understandable reasons for model predictions and proposed actions, fostering trust and enabling informed human oversight.</a:t>
            </a:r>
          </a:p>
          <a:p>
            <a:r>
              <a:rPr lang="en-US" sz="1700" b="1" dirty="0" smtClean="0"/>
              <a:t>Human-in-the-Loop Decision-Making:</a:t>
            </a:r>
            <a:r>
              <a:rPr lang="en-US" sz="1700" dirty="0" smtClean="0"/>
              <a:t> For critical decisions (e.g., loan denials, significant credit limit changes), the AI provides recommendations, but final approval or complex negotiations remain with a human agent, ensuring accountability and empathy.</a:t>
            </a:r>
          </a:p>
          <a:p>
            <a:r>
              <a:rPr lang="en-US" sz="1700" b="1" dirty="0" smtClean="0"/>
              <a:t>Data Privacy and Security Compliance:</a:t>
            </a:r>
            <a:r>
              <a:rPr lang="en-US" sz="1700" dirty="0" smtClean="0"/>
              <a:t> Adhere strictly to all data privacy regulations (e.g., GDPR, CCPA). Implement robust security protocols to protect sensitive customer financial information used by the AI system.</a:t>
            </a:r>
          </a:p>
          <a:p>
            <a:endParaRPr lang="en-US" dirty="0"/>
          </a:p>
        </p:txBody>
      </p:sp>
    </p:spTree>
    <p:extLst>
      <p:ext uri="{BB962C8B-B14F-4D97-AF65-F5344CB8AC3E}">
        <p14:creationId xmlns:p14="http://schemas.microsoft.com/office/powerpoint/2010/main" val="870043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3183" y="622853"/>
            <a:ext cx="7951304" cy="5786199"/>
          </a:xfrm>
          <a:prstGeom prst="rect">
            <a:avLst/>
          </a:prstGeom>
          <a:noFill/>
        </p:spPr>
        <p:txBody>
          <a:bodyPr wrap="square" rtlCol="0">
            <a:spAutoFit/>
          </a:bodyPr>
          <a:lstStyle/>
          <a:p>
            <a:r>
              <a:rPr lang="en-US" sz="1600" b="1" dirty="0" smtClean="0"/>
              <a:t>Quantitative Outcomes (Business KPIs):</a:t>
            </a:r>
            <a:endParaRPr lang="en-US" sz="1600" dirty="0" smtClean="0"/>
          </a:p>
          <a:p>
            <a:r>
              <a:rPr lang="en-US" sz="1600" b="1" dirty="0" smtClean="0"/>
              <a:t>Reduced Delinquency Rates:</a:t>
            </a:r>
            <a:r>
              <a:rPr lang="en-US" sz="1600" dirty="0" smtClean="0"/>
              <a:t> Aim for a 5-10% reduction in 30/60/90+ day delinquency rates within the first 12-18 months.</a:t>
            </a:r>
          </a:p>
          <a:p>
            <a:r>
              <a:rPr lang="en-US" sz="1600" b="1" dirty="0" smtClean="0"/>
              <a:t>Lower Write-Offs &amp; Charge-Offs:</a:t>
            </a:r>
            <a:r>
              <a:rPr lang="en-US" sz="1600" dirty="0" smtClean="0"/>
              <a:t> Direct correlation with reduced delinquency, leading to significant savings in bad debt provisions.</a:t>
            </a:r>
          </a:p>
          <a:p>
            <a:r>
              <a:rPr lang="en-US" sz="1600" b="1" dirty="0" smtClean="0"/>
              <a:t>Improved Recovery Rates:</a:t>
            </a:r>
            <a:r>
              <a:rPr lang="en-US" sz="1600" dirty="0" smtClean="0"/>
              <a:t> More timely and effective interventions increase the likelihood of recovering outstanding debts.</a:t>
            </a:r>
          </a:p>
          <a:p>
            <a:r>
              <a:rPr lang="en-US" sz="1600" b="1" dirty="0" smtClean="0"/>
              <a:t>Operational Cost Savings:</a:t>
            </a:r>
            <a:r>
              <a:rPr lang="en-US" sz="1600" dirty="0" smtClean="0"/>
              <a:t> Automation of routine tasks and more efficient resource allocation within collections.</a:t>
            </a:r>
          </a:p>
          <a:p>
            <a:r>
              <a:rPr lang="en-US" sz="1600" b="1" dirty="0" smtClean="0"/>
              <a:t>Enhanced Customer Lifetime Value (CLTV):</a:t>
            </a:r>
            <a:r>
              <a:rPr lang="en-US" sz="1600" dirty="0" smtClean="0"/>
              <a:t> By proactively addressing financial distress, we improve customer loyalty and retention.</a:t>
            </a:r>
          </a:p>
          <a:p>
            <a:r>
              <a:rPr lang="en-US" sz="1600" b="1" dirty="0" smtClean="0"/>
              <a:t>Qualitative Results (Customer Outcomes &amp; Scalability):</a:t>
            </a:r>
            <a:endParaRPr lang="en-US" sz="1600" dirty="0" smtClean="0"/>
          </a:p>
          <a:p>
            <a:r>
              <a:rPr lang="en-US" sz="1600" b="1" dirty="0" smtClean="0"/>
              <a:t>Enhanced Customer Experience:</a:t>
            </a:r>
            <a:r>
              <a:rPr lang="en-US" sz="1600" dirty="0" smtClean="0"/>
              <a:t> Proactive, personalized support helps customers avoid delinquency, fostering goodwill and reducing stress.</a:t>
            </a:r>
          </a:p>
          <a:p>
            <a:r>
              <a:rPr lang="en-US" sz="1600" b="1" dirty="0" smtClean="0"/>
              <a:t>Increased Fairness &amp; Transparency:</a:t>
            </a:r>
            <a:r>
              <a:rPr lang="en-US" sz="1600" dirty="0" smtClean="0"/>
              <a:t> Explainable AI and human oversight ensure equitable treatment and build trust with customers.</a:t>
            </a:r>
          </a:p>
          <a:p>
            <a:r>
              <a:rPr lang="en-US" sz="1600" b="1" dirty="0" smtClean="0"/>
              <a:t>Scalability &amp; Efficiency:</a:t>
            </a:r>
            <a:r>
              <a:rPr lang="en-US" sz="1600" dirty="0" smtClean="0"/>
              <a:t> The automated system can handle a larger volume of customers with personalized attention without a linear increase in human resources.</a:t>
            </a:r>
          </a:p>
          <a:p>
            <a:r>
              <a:rPr lang="en-US" sz="1600" b="1" dirty="0" smtClean="0"/>
              <a:t>Proactive vs. Reactive Collections:</a:t>
            </a:r>
            <a:r>
              <a:rPr lang="en-US" sz="1600" dirty="0" smtClean="0"/>
              <a:t> Shifting from a reactive "chase and collect" model to a proactive "prevent and support" approach.</a:t>
            </a:r>
          </a:p>
          <a:p>
            <a:r>
              <a:rPr lang="en-US" sz="1600" b="1" dirty="0" smtClean="0"/>
              <a:t>Data-Driven Insights:</a:t>
            </a:r>
            <a:r>
              <a:rPr lang="en-US" sz="1600" dirty="0" smtClean="0"/>
              <a:t> Continuous learning provides deeper insights into customer financial behavior, informing future product development and strategy.</a:t>
            </a:r>
          </a:p>
          <a:p>
            <a:endParaRPr lang="en-US" sz="1600" dirty="0"/>
          </a:p>
        </p:txBody>
      </p:sp>
    </p:spTree>
    <p:extLst>
      <p:ext uri="{BB962C8B-B14F-4D97-AF65-F5344CB8AC3E}">
        <p14:creationId xmlns:p14="http://schemas.microsoft.com/office/powerpoint/2010/main" val="2058773966"/>
      </p:ext>
    </p:extLst>
  </p:cSld>
  <p:clrMapOvr>
    <a:masterClrMapping/>
  </p:clrMapOvr>
</p:sld>
</file>

<file path=ppt/theme/theme1.xml><?xml version="1.0" encoding="utf-8"?>
<a:theme xmlns:a="http://schemas.openxmlformats.org/drawingml/2006/main" name="Facet">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20</TotalTime>
  <Words>762</Words>
  <Application>Microsoft Office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3</cp:revision>
  <dcterms:created xsi:type="dcterms:W3CDTF">2025-06-21T13:47:16Z</dcterms:created>
  <dcterms:modified xsi:type="dcterms:W3CDTF">2025-06-21T14:07:18Z</dcterms:modified>
</cp:coreProperties>
</file>