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30"/>
  </p:notesMasterIdLst>
  <p:handoutMasterIdLst>
    <p:handoutMasterId r:id="rId31"/>
  </p:handoutMasterIdLst>
  <p:sldIdLst>
    <p:sldId id="256" r:id="rId5"/>
    <p:sldId id="266" r:id="rId6"/>
    <p:sldId id="257" r:id="rId7"/>
    <p:sldId id="260" r:id="rId8"/>
    <p:sldId id="258" r:id="rId9"/>
    <p:sldId id="259" r:id="rId10"/>
    <p:sldId id="267" r:id="rId11"/>
    <p:sldId id="268" r:id="rId12"/>
    <p:sldId id="270" r:id="rId13"/>
    <p:sldId id="285" r:id="rId14"/>
    <p:sldId id="272" r:id="rId15"/>
    <p:sldId id="271" r:id="rId16"/>
    <p:sldId id="273" r:id="rId17"/>
    <p:sldId id="269" r:id="rId18"/>
    <p:sldId id="275" r:id="rId19"/>
    <p:sldId id="276" r:id="rId20"/>
    <p:sldId id="277" r:id="rId21"/>
    <p:sldId id="278" r:id="rId22"/>
    <p:sldId id="279" r:id="rId23"/>
    <p:sldId id="280" r:id="rId24"/>
    <p:sldId id="281" r:id="rId25"/>
    <p:sldId id="282" r:id="rId26"/>
    <p:sldId id="284" r:id="rId27"/>
    <p:sldId id="283"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B99AD-26D0-A111-267D-8B57D676A512}" v="2" dt="2024-02-21T03:15:39.459"/>
    <p1510:client id="{5D76A4C7-415D-4601-9080-82D0A752E627}" v="2" dt="2024-02-20T13:40:08.964"/>
    <p1510:client id="{6694A6A1-5662-D67A-3E56-16B5B7C0BF6F}" v="2" dt="2024-02-19T16:40:42.039"/>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84346" autoAdjust="0"/>
  </p:normalViewPr>
  <p:slideViewPr>
    <p:cSldViewPr snapToGrid="0">
      <p:cViewPr varScale="1">
        <p:scale>
          <a:sx n="89" d="100"/>
          <a:sy n="89" d="100"/>
        </p:scale>
        <p:origin x="92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2/20/2024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2/20/2024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2/20/2024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video" Target="https://www.youtube.com/embed/6ifMAW6YTqk?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2A07-53C5-D420-A8BB-172316294201}"/>
              </a:ext>
            </a:extLst>
          </p:cNvPr>
          <p:cNvSpPr>
            <a:spLocks noGrp="1"/>
          </p:cNvSpPr>
          <p:nvPr>
            <p:ph type="title"/>
          </p:nvPr>
        </p:nvSpPr>
        <p:spPr/>
        <p:txBody>
          <a:bodyPr/>
          <a:lstStyle/>
          <a:p>
            <a:r>
              <a:rPr lang="en-US" dirty="0"/>
              <a:t>NB: Platonic Solids</a:t>
            </a:r>
          </a:p>
        </p:txBody>
      </p:sp>
      <p:sp>
        <p:nvSpPr>
          <p:cNvPr id="3" name="Content Placeholder 2">
            <a:extLst>
              <a:ext uri="{FF2B5EF4-FFF2-40B4-BE49-F238E27FC236}">
                <a16:creationId xmlns:a16="http://schemas.microsoft.com/office/drawing/2014/main" id="{7727F585-FC2A-FCF5-B542-C244355D8CF4}"/>
              </a:ext>
            </a:extLst>
          </p:cNvPr>
          <p:cNvSpPr>
            <a:spLocks noGrp="1"/>
          </p:cNvSpPr>
          <p:nvPr>
            <p:ph idx="1"/>
          </p:nvPr>
        </p:nvSpPr>
        <p:spPr>
          <a:xfrm>
            <a:off x="818712" y="2222287"/>
            <a:ext cx="10554574" cy="970451"/>
          </a:xfrm>
        </p:spPr>
        <p:txBody>
          <a:bodyPr/>
          <a:lstStyle/>
          <a:p>
            <a:pPr marL="0" indent="0" algn="just">
              <a:buNone/>
            </a:pPr>
            <a:r>
              <a:rPr lang="en-US" dirty="0"/>
              <a:t>The ancient Greeks would go on to prove that there are only five possible dice that you can carve with all faces made up of the same two-dimensional symmetrical shape. This proof is the highlight of Euclid’s great text, the </a:t>
            </a:r>
            <a:r>
              <a:rPr lang="en-US" i="1" dirty="0"/>
              <a:t>Elements</a:t>
            </a:r>
            <a:r>
              <a:rPr lang="en-US" dirty="0"/>
              <a:t>.</a:t>
            </a:r>
          </a:p>
        </p:txBody>
      </p:sp>
      <p:pic>
        <p:nvPicPr>
          <p:cNvPr id="5" name="Picture 4">
            <a:extLst>
              <a:ext uri="{FF2B5EF4-FFF2-40B4-BE49-F238E27FC236}">
                <a16:creationId xmlns:a16="http://schemas.microsoft.com/office/drawing/2014/main" id="{813B3CC1-D619-BB3A-292D-A20404AE0249}"/>
              </a:ext>
            </a:extLst>
          </p:cNvPr>
          <p:cNvPicPr>
            <a:picLocks noChangeAspect="1"/>
          </p:cNvPicPr>
          <p:nvPr/>
        </p:nvPicPr>
        <p:blipFill>
          <a:blip r:embed="rId2"/>
          <a:stretch>
            <a:fillRect/>
          </a:stretch>
        </p:blipFill>
        <p:spPr>
          <a:xfrm>
            <a:off x="943952" y="3256694"/>
            <a:ext cx="9772650" cy="1876425"/>
          </a:xfrm>
          <a:prstGeom prst="rect">
            <a:avLst/>
          </a:prstGeom>
        </p:spPr>
      </p:pic>
      <p:sp>
        <p:nvSpPr>
          <p:cNvPr id="6" name="TextBox 5">
            <a:extLst>
              <a:ext uri="{FF2B5EF4-FFF2-40B4-BE49-F238E27FC236}">
                <a16:creationId xmlns:a16="http://schemas.microsoft.com/office/drawing/2014/main" id="{B3428153-9B67-08D1-5CC7-CFD4DB1117DB}"/>
              </a:ext>
            </a:extLst>
          </p:cNvPr>
          <p:cNvSpPr txBox="1"/>
          <p:nvPr/>
        </p:nvSpPr>
        <p:spPr>
          <a:xfrm>
            <a:off x="1180122" y="5330092"/>
            <a:ext cx="9300944" cy="369332"/>
          </a:xfrm>
          <a:prstGeom prst="rect">
            <a:avLst/>
          </a:prstGeom>
          <a:noFill/>
        </p:spPr>
        <p:txBody>
          <a:bodyPr wrap="none" rtlCol="0">
            <a:spAutoFit/>
          </a:bodyPr>
          <a:lstStyle/>
          <a:p>
            <a:r>
              <a:rPr lang="en-US" dirty="0" err="1"/>
              <a:t>Tetrahedon</a:t>
            </a:r>
            <a:r>
              <a:rPr lang="en-US" dirty="0"/>
              <a:t>          Octahedron          Cube               Dodecahedron       Icosahedron</a:t>
            </a:r>
          </a:p>
        </p:txBody>
      </p:sp>
    </p:spTree>
    <p:extLst>
      <p:ext uri="{BB962C8B-B14F-4D97-AF65-F5344CB8AC3E}">
        <p14:creationId xmlns:p14="http://schemas.microsoft.com/office/powerpoint/2010/main" val="256996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9FE0-1953-1F56-10E4-EAA4FFAF935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B71E43D-B476-F612-FD7C-E3D2E3CC59F1}"/>
              </a:ext>
            </a:extLst>
          </p:cNvPr>
          <p:cNvSpPr>
            <a:spLocks noGrp="1"/>
          </p:cNvSpPr>
          <p:nvPr>
            <p:ph idx="1"/>
          </p:nvPr>
        </p:nvSpPr>
        <p:spPr>
          <a:xfrm>
            <a:off x="818712" y="2222287"/>
            <a:ext cx="10554574" cy="4635713"/>
          </a:xfrm>
        </p:spPr>
        <p:txBody>
          <a:bodyPr>
            <a:normAutofit fontScale="850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obs_logp</a:t>
            </a:r>
            <a:r>
              <a:rPr lang="en-US" sz="1400" dirty="0">
                <a:latin typeface="Consolas" panose="020B0609020204030204" pitchFamily="49" charset="0"/>
              </a:rPr>
              <a:t>(value, 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pm.math.eq</a:t>
            </a:r>
            <a:r>
              <a:rPr lang="en-US" sz="1400" dirty="0">
                <a:latin typeface="Consolas" panose="020B0609020204030204" pitchFamily="49" charset="0"/>
              </a:rPr>
              <a:t>(D,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pm.math.le</a:t>
            </a:r>
            <a:r>
              <a:rPr lang="en-US" sz="1400" dirty="0">
                <a:latin typeface="Consolas" panose="020B0609020204030204" pitchFamily="49" charset="0"/>
              </a:rPr>
              <a:t>(value, 4), pm.math.log(1.0 / 4.0), -np.inf),</a:t>
            </a:r>
          </a:p>
          <a:p>
            <a:pPr marL="0" indent="0">
              <a:buNone/>
            </a:pPr>
            <a:r>
              <a:rPr lang="en-US" sz="1400" dirty="0">
                <a:latin typeface="Consolas"/>
              </a:rPr>
              <a:t>           </a:t>
            </a:r>
            <a:r>
              <a:rPr lang="en-US" sz="1400" dirty="0" err="1">
                <a:latin typeface="Consolas"/>
              </a:rPr>
              <a:t>pm.math.switch</a:t>
            </a:r>
            <a:r>
              <a:rPr lang="en-US" sz="1400" dirty="0">
                <a:latin typeface="Consolas"/>
              </a:rPr>
              <a:t>(</a:t>
            </a:r>
            <a:r>
              <a:rPr lang="en-US" sz="1400" dirty="0" err="1">
                <a:latin typeface="Consolas"/>
              </a:rPr>
              <a:t>pm.math.eq</a:t>
            </a:r>
            <a:r>
              <a:rPr lang="en-US" sz="1400" dirty="0">
                <a:latin typeface="Consolas"/>
              </a:rPr>
              <a:t>(D, 1),</a:t>
            </a:r>
          </a:p>
          <a:p>
            <a:pPr marL="0" indent="0">
              <a:buNone/>
            </a:pPr>
            <a:r>
              <a:rPr lang="en-US" sz="1400" dirty="0">
                <a:latin typeface="Consolas"/>
              </a:rPr>
              <a:t>           </a:t>
            </a:r>
            <a:r>
              <a:rPr lang="en-US" sz="1400" dirty="0" err="1">
                <a:latin typeface="Consolas"/>
              </a:rPr>
              <a:t>pm.math.switch</a:t>
            </a:r>
            <a:r>
              <a:rPr lang="en-US" sz="1400" dirty="0">
                <a:latin typeface="Consolas"/>
              </a:rPr>
              <a:t>(</a:t>
            </a:r>
            <a:r>
              <a:rPr lang="en-US" sz="1400" dirty="0" err="1">
                <a:latin typeface="Consolas"/>
              </a:rPr>
              <a:t>pm.math.le</a:t>
            </a:r>
            <a:r>
              <a:rPr lang="en-US" sz="1400" dirty="0">
                <a:latin typeface="Consolas"/>
              </a:rPr>
              <a:t>(value, 6), pm.math.log(1.0 / 6.0), -np.inf),</a:t>
            </a:r>
            <a:endParaRPr lang="en-US" dirty="0"/>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pm.math.eq</a:t>
            </a:r>
            <a:r>
              <a:rPr lang="en-US" sz="1400" dirty="0">
                <a:latin typeface="Consolas" panose="020B0609020204030204" pitchFamily="49" charset="0"/>
              </a:rPr>
              <a:t>(D, 2),</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pm.math.le</a:t>
            </a:r>
            <a:r>
              <a:rPr lang="en-US" sz="1400" dirty="0">
                <a:latin typeface="Consolas" panose="020B0609020204030204" pitchFamily="49" charset="0"/>
              </a:rPr>
              <a:t>(value, 8), pm.math.log(1.0 / 8.0), -np.inf),</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pm.math.eq</a:t>
            </a:r>
            <a:r>
              <a:rPr lang="en-US" sz="1400" dirty="0">
                <a:latin typeface="Consolas" panose="020B0609020204030204" pitchFamily="49" charset="0"/>
              </a:rPr>
              <a:t>(D, 3),</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pm.math.le</a:t>
            </a:r>
            <a:r>
              <a:rPr lang="en-US" sz="1400" dirty="0">
                <a:latin typeface="Consolas" panose="020B0609020204030204" pitchFamily="49" charset="0"/>
              </a:rPr>
              <a:t>(value, 12), pm.math.log(1.0 / 12.0), -np.inf),</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pm.math.eq</a:t>
            </a:r>
            <a:r>
              <a:rPr lang="en-US" sz="1400" dirty="0">
                <a:latin typeface="Consolas" panose="020B0609020204030204" pitchFamily="49" charset="0"/>
              </a:rPr>
              <a:t>(D, 4),</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pm.math.switch</a:t>
            </a:r>
            <a:r>
              <a:rPr lang="en-US" sz="1400" dirty="0">
                <a:latin typeface="Consolas" panose="020B0609020204030204" pitchFamily="49" charset="0"/>
              </a:rPr>
              <a:t>(</a:t>
            </a:r>
            <a:r>
              <a:rPr lang="en-US" sz="1400" dirty="0" err="1">
                <a:latin typeface="Consolas" panose="020B0609020204030204" pitchFamily="49" charset="0"/>
              </a:rPr>
              <a:t>pm.math.le</a:t>
            </a:r>
            <a:r>
              <a:rPr lang="en-US" sz="1400" dirty="0">
                <a:latin typeface="Consolas" panose="020B0609020204030204" pitchFamily="49" charset="0"/>
              </a:rPr>
              <a:t>(value, 20), pm.math.log(1.0 / 20.0), -np.inf),</a:t>
            </a:r>
          </a:p>
          <a:p>
            <a:pPr marL="0" indent="0">
              <a:buNone/>
            </a:pPr>
            <a:r>
              <a:rPr lang="en-US" sz="1400" dirty="0">
                <a:latin typeface="Consolas" panose="020B0609020204030204" pitchFamily="49" charset="0"/>
              </a:rPr>
              <a:t>           -np.inf)</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41245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A80A-35C7-96B1-4D90-E176FAB24A5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D9C652E-22F6-B80F-98F6-1521237A950F}"/>
              </a:ext>
            </a:extLst>
          </p:cNvPr>
          <p:cNvSpPr>
            <a:spLocks noGrp="1"/>
          </p:cNvSpPr>
          <p:nvPr>
            <p:ph idx="1"/>
          </p:nvPr>
        </p:nvSpPr>
        <p:spPr/>
        <p:txBody>
          <a:bodyPr>
            <a:normAutofit fontScale="92500" lnSpcReduction="20000"/>
          </a:bodyPr>
          <a:lstStyle/>
          <a:p>
            <a:pPr marL="0" indent="0">
              <a:buNone/>
            </a:pPr>
            <a:endParaRPr lang="en-US" sz="1400" dirty="0">
              <a:latin typeface="Consolas"/>
            </a:endParaRPr>
          </a:p>
          <a:p>
            <a:pPr marL="0" indent="0">
              <a:buNone/>
            </a:pPr>
            <a:r>
              <a:rPr lang="en-US" sz="1400" dirty="0">
                <a:latin typeface="Consolas"/>
              </a:rPr>
              <a:t>X = 6</a:t>
            </a:r>
            <a:endParaRPr lang="en-US"/>
          </a:p>
          <a:p>
            <a:pPr marL="0" indent="0">
              <a:buNone/>
            </a:pPr>
            <a:endParaRPr lang="en-US" sz="1400" dirty="0">
              <a:latin typeface="Consolas"/>
            </a:endParaRPr>
          </a:p>
          <a:p>
            <a:pPr marL="0" indent="0">
              <a:buNone/>
            </a:pPr>
            <a:r>
              <a:rPr lang="en-US" sz="1400" dirty="0">
                <a:latin typeface="Consolas"/>
              </a:rPr>
              <a:t>with </a:t>
            </a:r>
            <a:r>
              <a:rPr lang="en-US" sz="1400" err="1">
                <a:latin typeface="Consolas"/>
              </a:rPr>
              <a:t>pm.Model</a:t>
            </a:r>
            <a:r>
              <a:rPr lang="en-US" sz="1400" dirty="0">
                <a:latin typeface="Consolas"/>
              </a:rPr>
              <a:t>() as model:</a:t>
            </a:r>
            <a:endParaRPr lang="en-US" sz="1400" dirty="0"/>
          </a:p>
          <a:p>
            <a:pPr marL="0" indent="0">
              <a:buNone/>
            </a:pPr>
            <a:endParaRPr lang="en-US" sz="1400" dirty="0">
              <a:latin typeface="Consolas"/>
            </a:endParaRPr>
          </a:p>
          <a:p>
            <a:pPr marL="0" indent="0">
              <a:buNone/>
            </a:pPr>
            <a:r>
              <a:rPr lang="en-US" sz="1400" dirty="0">
                <a:latin typeface="Consolas"/>
              </a:rPr>
              <a:t>    D = </a:t>
            </a:r>
            <a:r>
              <a:rPr lang="en-US" sz="1400" err="1">
                <a:latin typeface="Consolas"/>
              </a:rPr>
              <a:t>pm.Categorical</a:t>
            </a:r>
            <a:r>
              <a:rPr lang="en-US" sz="1400" dirty="0">
                <a:latin typeface="Consolas"/>
              </a:rPr>
              <a:t>("D", p = [1.0 / 5.0, 1.0 / 5.0, 1.0 / 5.0, 1.0 / 5.0, 1.0 / 5.0], </a:t>
            </a:r>
            <a:r>
              <a:rPr lang="en-US" sz="1400" err="1">
                <a:latin typeface="Consolas"/>
              </a:rPr>
              <a:t>initval</a:t>
            </a:r>
            <a:r>
              <a:rPr lang="en-US" sz="1400" dirty="0">
                <a:latin typeface="Consolas"/>
              </a:rPr>
              <a:t> = 3)</a:t>
            </a:r>
            <a:endParaRPr lang="en-US" sz="1400" dirty="0"/>
          </a:p>
          <a:p>
            <a:pPr marL="0" indent="0">
              <a:buNone/>
            </a:pPr>
            <a:endParaRPr lang="en-US" sz="1400" dirty="0">
              <a:latin typeface="Consolas" panose="020B0609020204030204" pitchFamily="49" charset="0"/>
            </a:endParaRPr>
          </a:p>
          <a:p>
            <a:pPr marL="0" indent="0">
              <a:buNone/>
            </a:pPr>
            <a:r>
              <a:rPr lang="en-US" sz="1400" dirty="0">
                <a:latin typeface="Consolas"/>
              </a:rPr>
              <a:t>    </a:t>
            </a:r>
            <a:r>
              <a:rPr lang="en-US" sz="1400" err="1">
                <a:latin typeface="Consolas"/>
              </a:rPr>
              <a:t>obs</a:t>
            </a:r>
            <a:r>
              <a:rPr lang="en-US" sz="1400" dirty="0">
                <a:latin typeface="Consolas"/>
              </a:rPr>
              <a:t> = </a:t>
            </a:r>
            <a:r>
              <a:rPr lang="en-US" sz="1400" err="1">
                <a:latin typeface="Consolas"/>
              </a:rPr>
              <a:t>pm.CustomDist</a:t>
            </a:r>
            <a:r>
              <a:rPr lang="en-US" sz="1400" dirty="0">
                <a:latin typeface="Consolas"/>
              </a:rPr>
              <a:t>(</a:t>
            </a:r>
            <a:endParaRPr lang="en-US" sz="1400" dirty="0"/>
          </a:p>
          <a:p>
            <a:pPr marL="0" indent="0">
              <a:buNone/>
            </a:pPr>
            <a:r>
              <a:rPr lang="en-US" sz="1400" dirty="0">
                <a:latin typeface="Consolas"/>
              </a:rPr>
              <a:t>        '</a:t>
            </a:r>
            <a:r>
              <a:rPr lang="en-US" sz="1400" err="1">
                <a:latin typeface="Consolas"/>
              </a:rPr>
              <a:t>obs</a:t>
            </a:r>
            <a:r>
              <a:rPr lang="en-US" sz="1400" dirty="0">
                <a:latin typeface="Consolas"/>
              </a:rPr>
              <a:t>',</a:t>
            </a:r>
            <a:endParaRPr lang="en-US"/>
          </a:p>
          <a:p>
            <a:pPr marL="0" indent="0">
              <a:buNone/>
            </a:pPr>
            <a:r>
              <a:rPr lang="en-US" sz="1400" dirty="0">
                <a:latin typeface="Consolas"/>
              </a:rPr>
              <a:t>        D,</a:t>
            </a:r>
            <a:endParaRPr lang="en-US" sz="1400" dirty="0"/>
          </a:p>
          <a:p>
            <a:pPr marL="0" indent="0">
              <a:buNone/>
            </a:pPr>
            <a:r>
              <a:rPr lang="en-US" sz="1400" dirty="0">
                <a:latin typeface="Consolas"/>
              </a:rPr>
              <a:t>        </a:t>
            </a:r>
            <a:r>
              <a:rPr lang="en-US" sz="1400" err="1">
                <a:latin typeface="Consolas"/>
              </a:rPr>
              <a:t>logp</a:t>
            </a:r>
            <a:r>
              <a:rPr lang="en-US" sz="1400" dirty="0">
                <a:latin typeface="Consolas"/>
              </a:rPr>
              <a:t>=</a:t>
            </a:r>
            <a:r>
              <a:rPr lang="en-US" sz="1400" err="1">
                <a:latin typeface="Consolas"/>
              </a:rPr>
              <a:t>obs_logp</a:t>
            </a:r>
            <a:r>
              <a:rPr lang="en-US" sz="1400" dirty="0">
                <a:latin typeface="Consolas"/>
              </a:rPr>
              <a:t>,</a:t>
            </a:r>
            <a:endParaRPr lang="en-US"/>
          </a:p>
          <a:p>
            <a:pPr marL="0" indent="0">
              <a:buNone/>
            </a:pPr>
            <a:r>
              <a:rPr lang="en-US" sz="1400" dirty="0">
                <a:latin typeface="Consolas" panose="020B0609020204030204" pitchFamily="49" charset="0"/>
              </a:rPr>
              <a:t>        observed = x</a:t>
            </a:r>
          </a:p>
          <a:p>
            <a:pPr marL="0" indent="0">
              <a:buNone/>
            </a:pPr>
            <a:r>
              <a:rPr lang="en-US" sz="1400" dirty="0">
                <a:latin typeface="Consolas" panose="020B0609020204030204" pitchFamily="49" charset="0"/>
              </a:rPr>
              <a:t>    )</a:t>
            </a:r>
          </a:p>
        </p:txBody>
      </p:sp>
    </p:spTree>
    <p:extLst>
      <p:ext uri="{BB962C8B-B14F-4D97-AF65-F5344CB8AC3E}">
        <p14:creationId xmlns:p14="http://schemas.microsoft.com/office/powerpoint/2010/main" val="232819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3BF0-1228-32B1-F453-FF41A052D70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D12BAEA-259C-A6D9-8A89-71075857B2EE}"/>
              </a:ext>
            </a:extLst>
          </p:cNvPr>
          <p:cNvSpPr>
            <a:spLocks noGrp="1"/>
          </p:cNvSpPr>
          <p:nvPr>
            <p:ph idx="1"/>
          </p:nvPr>
        </p:nvSpPr>
        <p:spPr>
          <a:xfrm>
            <a:off x="818712" y="2222287"/>
            <a:ext cx="10554574" cy="4635713"/>
          </a:xfrm>
        </p:spPr>
        <p:txBody>
          <a:bodyPr>
            <a:normAutofit/>
          </a:bodyPr>
          <a:lstStyle/>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pm.CategoricalGibbsMetropolis</a:t>
            </a:r>
            <a:r>
              <a:rPr lang="en-US" sz="1400" dirty="0">
                <a:latin typeface="Consolas" panose="020B0609020204030204" pitchFamily="49" charset="0"/>
              </a:rPr>
              <a:t>(vars=[D])</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(400000, step=step, tune=100000, </a:t>
            </a:r>
            <a:r>
              <a:rPr lang="en-US" sz="1400" dirty="0" err="1">
                <a:latin typeface="Consolas" panose="020B0609020204030204" pitchFamily="49" charset="0"/>
              </a:rPr>
              <a:t>return_inferencedata</a:t>
            </a:r>
            <a:r>
              <a:rPr lang="en-US" sz="1400" dirty="0">
                <a:latin typeface="Consolas" panose="020B0609020204030204" pitchFamily="49" charset="0"/>
              </a:rPr>
              <a:t>=False, chains=1)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D_samples</a:t>
            </a:r>
            <a:r>
              <a:rPr lang="en-US" sz="1400" dirty="0">
                <a:latin typeface="Consolas" panose="020B0609020204030204" pitchFamily="49" charset="0"/>
              </a:rPr>
              <a:t> = trace["D"]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D_samples</a:t>
            </a:r>
            <a:r>
              <a:rPr lang="en-US" sz="1400" dirty="0">
                <a:latin typeface="Consolas" panose="020B0609020204030204" pitchFamily="49" charset="0"/>
              </a:rPr>
              <a:t> = </a:t>
            </a:r>
            <a:r>
              <a:rPr lang="en-US" sz="1400" dirty="0" err="1">
                <a:latin typeface="Consolas" panose="020B0609020204030204" pitchFamily="49" charset="0"/>
              </a:rPr>
              <a:t>np.bincount</a:t>
            </a:r>
            <a:r>
              <a:rPr lang="en-US" sz="1400" dirty="0">
                <a:latin typeface="Consolas" panose="020B0609020204030204" pitchFamily="49" charset="0"/>
              </a:rPr>
              <a:t>(</a:t>
            </a:r>
            <a:r>
              <a:rPr lang="en-US" sz="1400" dirty="0" err="1">
                <a:latin typeface="Consolas" panose="020B0609020204030204" pitchFamily="49" charset="0"/>
              </a:rPr>
              <a:t>D_samples</a:t>
            </a:r>
            <a:r>
              <a:rPr lang="en-US" sz="1400" dirty="0">
                <a:latin typeface="Consolas" panose="020B0609020204030204" pitchFamily="49" charset="0"/>
              </a:rPr>
              <a:t>, </a:t>
            </a:r>
            <a:r>
              <a:rPr lang="en-US" sz="1400" dirty="0" err="1">
                <a:latin typeface="Consolas" panose="020B0609020204030204" pitchFamily="49" charset="0"/>
              </a:rPr>
              <a:t>minlength</a:t>
            </a:r>
            <a:r>
              <a:rPr lang="en-US" sz="1400" dirty="0">
                <a:latin typeface="Consolas" panose="020B0609020204030204" pitchFamily="49" charset="0"/>
              </a:rPr>
              <a:t> = 5)</a:t>
            </a:r>
          </a:p>
          <a:p>
            <a:pPr marL="0" indent="0">
              <a:buNone/>
            </a:pPr>
            <a:r>
              <a:rPr lang="en-US" sz="1400" dirty="0" err="1">
                <a:latin typeface="Consolas" panose="020B0609020204030204" pitchFamily="49" charset="0"/>
              </a:rPr>
              <a:t>D_samples</a:t>
            </a:r>
            <a:r>
              <a:rPr lang="en-US" sz="1400" dirty="0">
                <a:latin typeface="Consolas" panose="020B0609020204030204" pitchFamily="49" charset="0"/>
              </a:rPr>
              <a:t> = </a:t>
            </a:r>
            <a:r>
              <a:rPr lang="en-US" sz="1400" dirty="0" err="1">
                <a:latin typeface="Consolas" panose="020B0609020204030204" pitchFamily="49" charset="0"/>
              </a:rPr>
              <a:t>D_samples</a:t>
            </a:r>
            <a:r>
              <a:rPr lang="en-US" sz="1400" dirty="0">
                <a:latin typeface="Consolas" panose="020B0609020204030204" pitchFamily="49" charset="0"/>
              </a:rPr>
              <a:t> / 400000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D_samples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plt.bar</a:t>
            </a:r>
            <a:r>
              <a:rPr lang="en-US" sz="1400" dirty="0">
                <a:latin typeface="Consolas" panose="020B0609020204030204" pitchFamily="49" charset="0"/>
              </a:rPr>
              <a:t>(</a:t>
            </a:r>
            <a:r>
              <a:rPr lang="en-US" sz="1400" dirty="0" err="1">
                <a:latin typeface="Consolas" panose="020B0609020204030204" pitchFamily="49" charset="0"/>
              </a:rPr>
              <a:t>np.arange</a:t>
            </a:r>
            <a:r>
              <a:rPr lang="en-US" sz="1400" dirty="0">
                <a:latin typeface="Consolas" panose="020B0609020204030204" pitchFamily="49" charset="0"/>
              </a:rPr>
              <a:t>(5), </a:t>
            </a:r>
            <a:r>
              <a:rPr lang="en-US" sz="1400" dirty="0" err="1">
                <a:latin typeface="Consolas" panose="020B0609020204030204" pitchFamily="49" charset="0"/>
              </a:rPr>
              <a:t>D_samples</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33817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6F51-688F-27BF-DB18-5AACDB42B9B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7EB81F-11FC-4178-998F-328A41AD3C43}"/>
              </a:ext>
            </a:extLst>
          </p:cNvPr>
          <p:cNvSpPr>
            <a:spLocks noGrp="1"/>
          </p:cNvSpPr>
          <p:nvPr>
            <p:ph idx="1"/>
          </p:nvPr>
        </p:nvSpPr>
        <p:spPr>
          <a:xfrm>
            <a:off x="4289662" y="6329794"/>
            <a:ext cx="5218192" cy="498094"/>
          </a:xfrm>
        </p:spPr>
        <p:txBody>
          <a:bodyPr/>
          <a:lstStyle/>
          <a:p>
            <a:pPr marL="0" indent="0">
              <a:buNone/>
            </a:pPr>
            <a:r>
              <a:rPr lang="en-US" dirty="0"/>
              <a:t>[0.       0.3929   0.2938   0.1956  0.1175]</a:t>
            </a:r>
          </a:p>
        </p:txBody>
      </p:sp>
      <p:pic>
        <p:nvPicPr>
          <p:cNvPr id="7" name="Picture 6" descr="A graph with blue bars&#10;&#10;Description automatically generated">
            <a:extLst>
              <a:ext uri="{FF2B5EF4-FFF2-40B4-BE49-F238E27FC236}">
                <a16:creationId xmlns:a16="http://schemas.microsoft.com/office/drawing/2014/main" id="{88C6B8A7-4469-6C76-8CB6-9E22A59823AA}"/>
              </a:ext>
            </a:extLst>
          </p:cNvPr>
          <p:cNvPicPr>
            <a:picLocks noChangeAspect="1"/>
          </p:cNvPicPr>
          <p:nvPr/>
        </p:nvPicPr>
        <p:blipFill>
          <a:blip r:embed="rId2"/>
          <a:stretch>
            <a:fillRect/>
          </a:stretch>
        </p:blipFill>
        <p:spPr>
          <a:xfrm>
            <a:off x="3398519" y="1928203"/>
            <a:ext cx="5852160" cy="4389120"/>
          </a:xfrm>
          <a:prstGeom prst="rect">
            <a:avLst/>
          </a:prstGeom>
        </p:spPr>
      </p:pic>
    </p:spTree>
    <p:extLst>
      <p:ext uri="{BB962C8B-B14F-4D97-AF65-F5344CB8AC3E}">
        <p14:creationId xmlns:p14="http://schemas.microsoft.com/office/powerpoint/2010/main" val="402601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DE49-9947-24EF-99E7-2B4B2938AC39}"/>
              </a:ext>
            </a:extLst>
          </p:cNvPr>
          <p:cNvSpPr>
            <a:spLocks noGrp="1"/>
          </p:cNvSpPr>
          <p:nvPr>
            <p:ph type="title"/>
          </p:nvPr>
        </p:nvSpPr>
        <p:spPr/>
        <p:txBody>
          <a:bodyPr/>
          <a:lstStyle/>
          <a:p>
            <a:r>
              <a:rPr lang="en-US" dirty="0"/>
              <a:t>Problem # (3.5 points)</a:t>
            </a:r>
          </a:p>
        </p:txBody>
      </p:sp>
      <p:sp>
        <p:nvSpPr>
          <p:cNvPr id="3" name="Content Placeholder 2">
            <a:extLst>
              <a:ext uri="{FF2B5EF4-FFF2-40B4-BE49-F238E27FC236}">
                <a16:creationId xmlns:a16="http://schemas.microsoft.com/office/drawing/2014/main" id="{241225FE-1E63-5961-3D2A-D010AEB9154E}"/>
              </a:ext>
            </a:extLst>
          </p:cNvPr>
          <p:cNvSpPr>
            <a:spLocks noGrp="1"/>
          </p:cNvSpPr>
          <p:nvPr>
            <p:ph idx="1"/>
          </p:nvPr>
        </p:nvSpPr>
        <p:spPr>
          <a:xfrm>
            <a:off x="90924" y="2222287"/>
            <a:ext cx="8950439" cy="4635713"/>
          </a:xfrm>
        </p:spPr>
        <p:txBody>
          <a:bodyPr>
            <a:normAutofit/>
          </a:bodyPr>
          <a:lstStyle/>
          <a:p>
            <a:pPr marL="0" indent="0" algn="just">
              <a:buNone/>
            </a:pPr>
            <a:r>
              <a:rPr lang="en-US" dirty="0"/>
              <a:t>Liar’s dice is a game that has origins in ancient Peru and  has been around since at least the 1500s. The game received a fresh burst of interest in the late 1980s when commercial  versions have become widely available. The game makes a prominent appearance in the movie </a:t>
            </a:r>
            <a:r>
              <a:rPr lang="en-US" i="1" dirty="0"/>
              <a:t>Pirates of the Caribbean: Dead Man’s Chest</a:t>
            </a:r>
            <a:r>
              <a:rPr lang="en-US" dirty="0"/>
              <a:t>, when Will Turner plays against his father, Bootstrap Bill, and Davy Jones.</a:t>
            </a:r>
          </a:p>
          <a:p>
            <a:pPr marL="0" indent="0" algn="just">
              <a:buNone/>
            </a:pPr>
            <a:r>
              <a:rPr lang="en-US" dirty="0"/>
              <a:t>Each player uses a cup and five normal 6-sided dice in order to play. Once one player is chosen to go first, each player rolls their dice and keeps  their dice concealed from the other players using the cup. At  this point, the starting player makes a bid reflecting the quantity of a certain  die face appearing among all players’ dice. A common rule that is added to  the game to make it slightly more exciting is that ones are wild (that is, they  match whatever die face is the current bid), and ones may not be bid. For  instance, the first player, in a game with seven players, may see their dice  faces as (3, 4, 1, 6, 1) and decide to bid that there are at least 13 fours at the  table. The next player (to their left) may choose to:</a:t>
            </a:r>
          </a:p>
        </p:txBody>
      </p:sp>
      <p:pic>
        <p:nvPicPr>
          <p:cNvPr id="7" name="Picture 6">
            <a:extLst>
              <a:ext uri="{FF2B5EF4-FFF2-40B4-BE49-F238E27FC236}">
                <a16:creationId xmlns:a16="http://schemas.microsoft.com/office/drawing/2014/main" id="{F3D90296-0E96-2583-6854-9617FE7F3866}"/>
              </a:ext>
            </a:extLst>
          </p:cNvPr>
          <p:cNvPicPr>
            <a:picLocks noChangeAspect="1"/>
          </p:cNvPicPr>
          <p:nvPr/>
        </p:nvPicPr>
        <p:blipFill>
          <a:blip r:embed="rId2"/>
          <a:stretch>
            <a:fillRect/>
          </a:stretch>
        </p:blipFill>
        <p:spPr>
          <a:xfrm>
            <a:off x="9185850" y="2407298"/>
            <a:ext cx="3006150" cy="2836311"/>
          </a:xfrm>
          <a:prstGeom prst="rect">
            <a:avLst/>
          </a:prstGeom>
        </p:spPr>
      </p:pic>
    </p:spTree>
    <p:extLst>
      <p:ext uri="{BB962C8B-B14F-4D97-AF65-F5344CB8AC3E}">
        <p14:creationId xmlns:p14="http://schemas.microsoft.com/office/powerpoint/2010/main" val="245921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8192-38CF-E990-2E03-BA80797D9A12}"/>
              </a:ext>
            </a:extLst>
          </p:cNvPr>
          <p:cNvSpPr>
            <a:spLocks noGrp="1"/>
          </p:cNvSpPr>
          <p:nvPr>
            <p:ph type="title"/>
          </p:nvPr>
        </p:nvSpPr>
        <p:spPr/>
        <p:txBody>
          <a:bodyPr/>
          <a:lstStyle/>
          <a:p>
            <a:r>
              <a:rPr lang="en-US" dirty="0"/>
              <a:t>Problem # (3.5 points)</a:t>
            </a:r>
          </a:p>
        </p:txBody>
      </p:sp>
      <p:sp>
        <p:nvSpPr>
          <p:cNvPr id="3" name="Content Placeholder 2">
            <a:extLst>
              <a:ext uri="{FF2B5EF4-FFF2-40B4-BE49-F238E27FC236}">
                <a16:creationId xmlns:a16="http://schemas.microsoft.com/office/drawing/2014/main" id="{571BB15D-3931-8A9C-8A5E-1E5901AD11AA}"/>
              </a:ext>
            </a:extLst>
          </p:cNvPr>
          <p:cNvSpPr>
            <a:spLocks noGrp="1"/>
          </p:cNvSpPr>
          <p:nvPr>
            <p:ph idx="1"/>
          </p:nvPr>
        </p:nvSpPr>
        <p:spPr>
          <a:xfrm>
            <a:off x="818712" y="2222287"/>
            <a:ext cx="10554574" cy="4635713"/>
          </a:xfrm>
        </p:spPr>
        <p:txBody>
          <a:bodyPr>
            <a:normAutofit/>
          </a:bodyPr>
          <a:lstStyle/>
          <a:p>
            <a:pPr algn="just"/>
            <a:r>
              <a:rPr lang="en-US" dirty="0"/>
              <a:t>challenge that bid if they think that there are fewer than 13 fours at the  table,</a:t>
            </a:r>
          </a:p>
          <a:p>
            <a:pPr algn="just"/>
            <a:r>
              <a:rPr lang="en-US" dirty="0"/>
              <a:t>raise that bid with a higher bid of their own.</a:t>
            </a:r>
          </a:p>
          <a:p>
            <a:pPr marL="0" indent="0" algn="just">
              <a:buNone/>
            </a:pPr>
            <a:r>
              <a:rPr lang="en-US" dirty="0"/>
              <a:t>When challenged, if the bid is indeed correct (of, say, at least 13 fours (and  ones) at the table), the challenger loses one of their dice; if the bid is wrong,  the bidder loses the die instead.</a:t>
            </a:r>
          </a:p>
          <a:p>
            <a:pPr marL="0" indent="0" algn="just">
              <a:buNone/>
            </a:pPr>
            <a:r>
              <a:rPr lang="en-US" dirty="0"/>
              <a:t>For raising, the new bid must increase either  the quantity of dice involved in the bid, or the numeric value of the die face  involved, or both. For the initial bid of 13 fours, for example, 13 fives or 13  sixes would be an appropriate raise, as would 14 twos. However, 13 twos would  not be a valid bid. </a:t>
            </a:r>
          </a:p>
          <a:p>
            <a:pPr marL="0" indent="0" algn="just">
              <a:buNone/>
            </a:pPr>
            <a:r>
              <a:rPr lang="en-US" dirty="0"/>
              <a:t>The opportunity to raise or challenge goes around the table  clockwise until someone decides to challenge. At that point,  after the outcome is decided, the player to the left of the initial bidder starts  the next round, and play continues until all players but one are eliminated  (have no dice remaining).</a:t>
            </a:r>
          </a:p>
        </p:txBody>
      </p:sp>
    </p:spTree>
    <p:extLst>
      <p:ext uri="{BB962C8B-B14F-4D97-AF65-F5344CB8AC3E}">
        <p14:creationId xmlns:p14="http://schemas.microsoft.com/office/powerpoint/2010/main" val="31694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F9F1-2C47-9926-5BED-4AF2388D3453}"/>
              </a:ext>
            </a:extLst>
          </p:cNvPr>
          <p:cNvSpPr>
            <a:spLocks noGrp="1"/>
          </p:cNvSpPr>
          <p:nvPr>
            <p:ph type="title"/>
          </p:nvPr>
        </p:nvSpPr>
        <p:spPr>
          <a:xfrm>
            <a:off x="709358" y="432811"/>
            <a:ext cx="10571998" cy="970450"/>
          </a:xfrm>
        </p:spPr>
        <p:txBody>
          <a:bodyPr/>
          <a:lstStyle/>
          <a:p>
            <a:r>
              <a:rPr lang="en-US" dirty="0"/>
              <a:t>Problem # (3.5 points)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0E67A9-0541-9C21-0D88-1C97C7A76B49}"/>
                  </a:ext>
                </a:extLst>
              </p:cNvPr>
              <p:cNvSpPr>
                <a:spLocks noGrp="1"/>
              </p:cNvSpPr>
              <p:nvPr>
                <p:ph idx="1"/>
              </p:nvPr>
            </p:nvSpPr>
            <p:spPr>
              <a:xfrm>
                <a:off x="449285" y="3513255"/>
                <a:ext cx="10554574" cy="3135086"/>
              </a:xfrm>
            </p:spPr>
            <p:txBody>
              <a:bodyPr>
                <a:normAutofit/>
              </a:bodyPr>
              <a:lstStyle/>
              <a:p>
                <a:pPr marL="0" indent="0" algn="just">
                  <a:buNone/>
                </a:pPr>
                <a:r>
                  <a:rPr lang="en-US" dirty="0"/>
                  <a:t>How can we determine this? For our group of seven players, there are a  total of 35 dice at the table. Of course, we already know what our 5 dice are. What will be the probability of having at the table a specific number of dice?</a:t>
                </a:r>
              </a:p>
              <a:p>
                <a:pPr marL="0" indent="0" algn="just">
                  <a:buNone/>
                </a:pPr>
                <a:endParaRPr lang="en-US" dirty="0"/>
              </a:p>
              <a:p>
                <a:pPr marL="0" indent="0" algn="just">
                  <a:buNone/>
                </a:pPr>
                <a:r>
                  <a:rPr lang="en-US" dirty="0"/>
                  <a:t>Write a (complete) </a:t>
                </a:r>
                <a:r>
                  <a:rPr lang="en-US" dirty="0" err="1"/>
                  <a:t>PyMC</a:t>
                </a:r>
                <a:r>
                  <a:rPr lang="en-US" dirty="0"/>
                  <a:t> program that given the number of players (</a:t>
                </a:r>
                <a:r>
                  <a:rPr lang="en-US" sz="1400" dirty="0" err="1">
                    <a:latin typeface="Consolas" panose="020B0609020204030204" pitchFamily="49" charset="0"/>
                  </a:rPr>
                  <a:t>npl</a:t>
                </a:r>
                <a:r>
                  <a:rPr lang="en-US" sz="1400" dirty="0">
                    <a:latin typeface="Consolas" panose="020B0609020204030204" pitchFamily="49" charset="0"/>
                  </a:rPr>
                  <a:t> = 7</a:t>
                </a:r>
                <a:r>
                  <a:rPr lang="en-US" dirty="0"/>
                  <a:t>) and the number of a particular face (the actual face doesn’t matter) in our hand (</a:t>
                </a:r>
                <a:r>
                  <a:rPr lang="en-US" sz="1400" dirty="0" err="1">
                    <a:latin typeface="Consolas" panose="020B0609020204030204" pitchFamily="49" charset="0"/>
                  </a:rPr>
                  <a:t>mynf</a:t>
                </a:r>
                <a:r>
                  <a:rPr lang="en-US" sz="1400" dirty="0">
                    <a:latin typeface="Consolas" panose="020B0609020204030204" pitchFamily="49" charset="0"/>
                  </a:rPr>
                  <a:t> = 3</a:t>
                </a:r>
                <a:r>
                  <a:rPr lang="en-US" dirty="0"/>
                  <a:t>), the program infer the probability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the probability of  having exactly </a:t>
                </a:r>
                <a14:m>
                  <m:oMath xmlns:m="http://schemas.openxmlformats.org/officeDocument/2006/math">
                    <m:r>
                      <a:rPr lang="en-US" b="0" i="1" smtClean="0">
                        <a:latin typeface="Cambria Math" panose="02040503050406030204" pitchFamily="18" charset="0"/>
                      </a:rPr>
                      <m:t>𝑘</m:t>
                    </m:r>
                  </m:oMath>
                </a14:m>
                <a:r>
                  <a:rPr lang="en-US" dirty="0"/>
                  <a:t> dice that match either a one or the named value, for each possible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p:sp>
            <p:nvSpPr>
              <p:cNvPr id="3" name="Content Placeholder 2">
                <a:extLst>
                  <a:ext uri="{FF2B5EF4-FFF2-40B4-BE49-F238E27FC236}">
                    <a16:creationId xmlns:a16="http://schemas.microsoft.com/office/drawing/2014/main" id="{9A0E67A9-0541-9C21-0D88-1C97C7A76B49}"/>
                  </a:ext>
                </a:extLst>
              </p:cNvPr>
              <p:cNvSpPr>
                <a:spLocks noGrp="1" noRot="1" noChangeAspect="1" noMove="1" noResize="1" noEditPoints="1" noAdjustHandles="1" noChangeArrowheads="1" noChangeShapeType="1" noTextEdit="1"/>
              </p:cNvSpPr>
              <p:nvPr>
                <p:ph idx="1"/>
              </p:nvPr>
            </p:nvSpPr>
            <p:spPr>
              <a:xfrm>
                <a:off x="449285" y="3513255"/>
                <a:ext cx="10554574" cy="3135086"/>
              </a:xfrm>
              <a:blipFill>
                <a:blip r:embed="rId2"/>
                <a:stretch>
                  <a:fillRect l="-520" r="-462"/>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525ED11A-AB25-B1AA-70C2-25DFB2D99386}"/>
              </a:ext>
            </a:extLst>
          </p:cNvPr>
          <p:cNvSpPr txBox="1"/>
          <p:nvPr/>
        </p:nvSpPr>
        <p:spPr>
          <a:xfrm>
            <a:off x="1988362" y="2155412"/>
            <a:ext cx="8271816" cy="1200329"/>
          </a:xfrm>
          <a:prstGeom prst="rect">
            <a:avLst/>
          </a:prstGeom>
          <a:noFill/>
          <a:ln w="15875" cmpd="sng">
            <a:solidFill>
              <a:schemeClr val="tx1"/>
            </a:solidFill>
          </a:ln>
        </p:spPr>
        <p:txBody>
          <a:bodyPr wrap="none" rtlCol="0">
            <a:spAutoFit/>
          </a:bodyPr>
          <a:lstStyle/>
          <a:p>
            <a:pPr algn="ctr"/>
            <a:r>
              <a:rPr lang="en-US" b="1" dirty="0"/>
              <a:t>Question</a:t>
            </a:r>
          </a:p>
          <a:p>
            <a:pPr algn="ctr"/>
            <a:endParaRPr lang="en-US" dirty="0"/>
          </a:p>
          <a:p>
            <a:pPr algn="just"/>
            <a:r>
              <a:rPr lang="en-US" dirty="0"/>
              <a:t>What are the probabilities for the quantity of named faces at Liar’s Dice,</a:t>
            </a:r>
          </a:p>
          <a:p>
            <a:pPr algn="just"/>
            <a:r>
              <a:rPr lang="en-US" dirty="0"/>
              <a:t>Given the fact that we know the faces of our dice? </a:t>
            </a:r>
          </a:p>
        </p:txBody>
      </p:sp>
    </p:spTree>
    <p:extLst>
      <p:ext uri="{BB962C8B-B14F-4D97-AF65-F5344CB8AC3E}">
        <p14:creationId xmlns:p14="http://schemas.microsoft.com/office/powerpoint/2010/main" val="299495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A21A-917F-7E3F-B14B-8CFED86BEEC0}"/>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C5A321D4-A4E7-056B-6322-67A629270301}"/>
              </a:ext>
            </a:extLst>
          </p:cNvPr>
          <p:cNvSpPr>
            <a:spLocks noGrp="1"/>
          </p:cNvSpPr>
          <p:nvPr>
            <p:ph idx="1"/>
          </p:nvPr>
        </p:nvSpPr>
        <p:spPr>
          <a:xfrm>
            <a:off x="818712" y="2222287"/>
            <a:ext cx="10554574" cy="4635713"/>
          </a:xfrm>
        </p:spPr>
        <p:txBody>
          <a:bodyPr>
            <a:normAutofit fontScale="85000" lnSpcReduction="20000"/>
          </a:bodyPr>
          <a:lstStyle/>
          <a:p>
            <a:pPr marL="0" indent="0">
              <a:buNone/>
            </a:pPr>
            <a:r>
              <a:rPr lang="en-US" sz="1400" dirty="0" err="1">
                <a:latin typeface="Consolas" panose="020B0609020204030204" pitchFamily="49" charset="0"/>
              </a:rPr>
              <a:t>npl</a:t>
            </a:r>
            <a:r>
              <a:rPr lang="en-US" sz="1400" dirty="0">
                <a:latin typeface="Consolas" panose="020B0609020204030204" pitchFamily="49" charset="0"/>
              </a:rPr>
              <a:t> = 7</a:t>
            </a:r>
          </a:p>
          <a:p>
            <a:pPr marL="0" indent="0">
              <a:buNone/>
            </a:pPr>
            <a:r>
              <a:rPr lang="en-US" sz="1400" dirty="0" err="1">
                <a:latin typeface="Consolas" panose="020B0609020204030204" pitchFamily="49" charset="0"/>
              </a:rPr>
              <a:t>mynf</a:t>
            </a:r>
            <a:r>
              <a:rPr lang="en-US" sz="1400" dirty="0">
                <a:latin typeface="Consolas" panose="020B0609020204030204" pitchFamily="49" charset="0"/>
              </a:rPr>
              <a:t> = 3</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liardice_model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Nf</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Nf</a:t>
            </a:r>
            <a:r>
              <a:rPr lang="en-US" sz="1400" dirty="0">
                <a:latin typeface="Consolas" panose="020B0609020204030204" pitchFamily="49" charset="0"/>
              </a:rPr>
              <a:t>', n = 5 * </a:t>
            </a:r>
            <a:r>
              <a:rPr lang="en-US" sz="1400" dirty="0" err="1">
                <a:latin typeface="Consolas" panose="020B0609020204030204" pitchFamily="49" charset="0"/>
              </a:rPr>
              <a:t>npl</a:t>
            </a:r>
            <a:r>
              <a:rPr lang="en-US" sz="1400" dirty="0">
                <a:latin typeface="Consolas" panose="020B0609020204030204" pitchFamily="49" charset="0"/>
              </a:rPr>
              <a:t>, p = 1 / 3)</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n = </a:t>
            </a:r>
            <a:r>
              <a:rPr lang="en-US" sz="1400" dirty="0" err="1">
                <a:latin typeface="Consolas" panose="020B0609020204030204" pitchFamily="49" charset="0"/>
              </a:rPr>
              <a:t>Nf</a:t>
            </a:r>
            <a:r>
              <a:rPr lang="en-US" sz="1400" dirty="0">
                <a:latin typeface="Consolas" panose="020B0609020204030204" pitchFamily="49" charset="0"/>
              </a:rPr>
              <a:t>, p = 1 / </a:t>
            </a:r>
            <a:r>
              <a:rPr lang="en-US" sz="1400" dirty="0" err="1">
                <a:latin typeface="Consolas" panose="020B0609020204030204" pitchFamily="49" charset="0"/>
              </a:rPr>
              <a:t>npl</a:t>
            </a:r>
            <a:r>
              <a:rPr lang="en-US" sz="1400" dirty="0">
                <a:latin typeface="Consolas" panose="020B0609020204030204" pitchFamily="49" charset="0"/>
              </a:rPr>
              <a:t>, observed = </a:t>
            </a:r>
            <a:r>
              <a:rPr lang="en-US" sz="1400" dirty="0" err="1">
                <a:latin typeface="Consolas" panose="020B0609020204030204" pitchFamily="49" charset="0"/>
              </a:rPr>
              <a:t>mynf</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liardice_model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(40000, tune=10000, </a:t>
            </a:r>
            <a:r>
              <a:rPr lang="en-US" sz="1400" dirty="0" err="1">
                <a:latin typeface="Consolas" panose="020B0609020204030204" pitchFamily="49" charset="0"/>
              </a:rPr>
              <a:t>return_inferencedata</a:t>
            </a:r>
            <a:r>
              <a:rPr lang="en-US" sz="1400" dirty="0">
                <a:latin typeface="Consolas" panose="020B0609020204030204" pitchFamily="49" charset="0"/>
              </a:rPr>
              <a:t>=False, chains=1)</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trace["</a:t>
            </a:r>
            <a:r>
              <a:rPr lang="en-US" sz="1400" dirty="0" err="1">
                <a:latin typeface="Consolas" panose="020B0609020204030204" pitchFamily="49" charset="0"/>
              </a:rPr>
              <a:t>Nf</a:t>
            </a:r>
            <a:r>
              <a:rPr lang="en-US" sz="1400" dirty="0">
                <a:latin typeface="Consolas" panose="020B0609020204030204" pitchFamily="49" charset="0"/>
              </a:rPr>
              <a:t>"]</a:t>
            </a: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a:t>
            </a:r>
            <a:r>
              <a:rPr lang="en-US" sz="1400" dirty="0" err="1">
                <a:latin typeface="Consolas" panose="020B0609020204030204" pitchFamily="49" charset="0"/>
              </a:rPr>
              <a:t>np.bincount</a:t>
            </a:r>
            <a:r>
              <a:rPr lang="en-US" sz="1400" dirty="0">
                <a:latin typeface="Consolas" panose="020B0609020204030204" pitchFamily="49" charset="0"/>
              </a:rPr>
              <a:t>(</a:t>
            </a:r>
            <a:r>
              <a:rPr lang="en-US" sz="1400" dirty="0" err="1">
                <a:latin typeface="Consolas" panose="020B0609020204030204" pitchFamily="49" charset="0"/>
              </a:rPr>
              <a:t>Nf_samples</a:t>
            </a:r>
            <a:r>
              <a:rPr lang="en-US" sz="1400" dirty="0">
                <a:latin typeface="Consolas" panose="020B0609020204030204" pitchFamily="49" charset="0"/>
              </a:rPr>
              <a:t>, </a:t>
            </a:r>
            <a:r>
              <a:rPr lang="en-US" sz="1400" dirty="0" err="1">
                <a:latin typeface="Consolas" panose="020B0609020204030204" pitchFamily="49" charset="0"/>
              </a:rPr>
              <a:t>minlength</a:t>
            </a:r>
            <a:r>
              <a:rPr lang="en-US" sz="1400" dirty="0">
                <a:latin typeface="Consolas" panose="020B0609020204030204" pitchFamily="49" charset="0"/>
              </a:rPr>
              <a:t> = 5 * </a:t>
            </a:r>
            <a:r>
              <a:rPr lang="en-US" sz="1400" dirty="0" err="1">
                <a:latin typeface="Consolas" panose="020B0609020204030204" pitchFamily="49" charset="0"/>
              </a:rPr>
              <a:t>npl</a:t>
            </a:r>
            <a:r>
              <a:rPr lang="en-US" sz="1400" dirty="0">
                <a:latin typeface="Consolas" panose="020B0609020204030204" pitchFamily="49" charset="0"/>
              </a:rPr>
              <a:t> + 1)</a:t>
            </a: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a:t>
            </a:r>
            <a:r>
              <a:rPr lang="en-US" sz="1400" dirty="0" err="1">
                <a:latin typeface="Consolas" panose="020B0609020204030204" pitchFamily="49" charset="0"/>
              </a:rPr>
              <a:t>Nf_samples</a:t>
            </a:r>
            <a:r>
              <a:rPr lang="en-US" sz="1400" dirty="0">
                <a:latin typeface="Consolas" panose="020B0609020204030204" pitchFamily="49" charset="0"/>
              </a:rPr>
              <a:t> / 40000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plt.bar</a:t>
            </a:r>
            <a:r>
              <a:rPr lang="en-US" sz="1400" dirty="0">
                <a:latin typeface="Consolas" panose="020B0609020204030204" pitchFamily="49" charset="0"/>
              </a:rPr>
              <a:t>(</a:t>
            </a:r>
            <a:r>
              <a:rPr lang="en-US" sz="1400" dirty="0" err="1">
                <a:latin typeface="Consolas" panose="020B0609020204030204" pitchFamily="49" charset="0"/>
              </a:rPr>
              <a:t>np.arange</a:t>
            </a:r>
            <a:r>
              <a:rPr lang="en-US" sz="1400" dirty="0">
                <a:latin typeface="Consolas" panose="020B0609020204030204" pitchFamily="49" charset="0"/>
              </a:rPr>
              <a:t>(5 * </a:t>
            </a:r>
            <a:r>
              <a:rPr lang="en-US" sz="1400" dirty="0" err="1">
                <a:latin typeface="Consolas" panose="020B0609020204030204" pitchFamily="49" charset="0"/>
              </a:rPr>
              <a:t>npl</a:t>
            </a:r>
            <a:r>
              <a:rPr lang="en-US" sz="1400" dirty="0">
                <a:latin typeface="Consolas" panose="020B0609020204030204" pitchFamily="49" charset="0"/>
              </a:rPr>
              <a:t> + 1), </a:t>
            </a:r>
            <a:r>
              <a:rPr lang="en-US" sz="1400" dirty="0" err="1">
                <a:latin typeface="Consolas" panose="020B0609020204030204" pitchFamily="49" charset="0"/>
              </a:rPr>
              <a:t>Nf_samples</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61679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BFA0-166D-2A75-2F29-942A1C9D04EB}"/>
              </a:ext>
            </a:extLst>
          </p:cNvPr>
          <p:cNvSpPr>
            <a:spLocks noGrp="1"/>
          </p:cNvSpPr>
          <p:nvPr>
            <p:ph type="title"/>
          </p:nvPr>
        </p:nvSpPr>
        <p:spPr/>
        <p:txBody>
          <a:bodyPr/>
          <a:lstStyle/>
          <a:p>
            <a:r>
              <a:rPr lang="en-US" dirty="0"/>
              <a:t>Results</a:t>
            </a:r>
          </a:p>
        </p:txBody>
      </p:sp>
      <p:pic>
        <p:nvPicPr>
          <p:cNvPr id="5" name="Picture 4" descr="A graph of a number of blue bars&#10;&#10;Description automatically generated">
            <a:extLst>
              <a:ext uri="{FF2B5EF4-FFF2-40B4-BE49-F238E27FC236}">
                <a16:creationId xmlns:a16="http://schemas.microsoft.com/office/drawing/2014/main" id="{2DC3CD2D-E43E-63A9-0014-77E4583786FE}"/>
              </a:ext>
            </a:extLst>
          </p:cNvPr>
          <p:cNvPicPr>
            <a:picLocks noChangeAspect="1"/>
          </p:cNvPicPr>
          <p:nvPr/>
        </p:nvPicPr>
        <p:blipFill>
          <a:blip r:embed="rId2"/>
          <a:stretch>
            <a:fillRect/>
          </a:stretch>
        </p:blipFill>
        <p:spPr>
          <a:xfrm>
            <a:off x="3169919" y="1939290"/>
            <a:ext cx="5852160" cy="4389120"/>
          </a:xfrm>
          <a:prstGeom prst="rect">
            <a:avLst/>
          </a:prstGeom>
        </p:spPr>
      </p:pic>
    </p:spTree>
    <p:extLst>
      <p:ext uri="{BB962C8B-B14F-4D97-AF65-F5344CB8AC3E}">
        <p14:creationId xmlns:p14="http://schemas.microsoft.com/office/powerpoint/2010/main" val="117533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F840DA-B959-4915-9894-4B1D4225D990}"/>
              </a:ext>
            </a:extLst>
          </p:cNvPr>
          <p:cNvSpPr>
            <a:spLocks noGrp="1"/>
          </p:cNvSpPr>
          <p:nvPr>
            <p:ph type="title"/>
          </p:nvPr>
        </p:nvSpPr>
        <p:spPr>
          <a:xfrm>
            <a:off x="449451" y="606669"/>
            <a:ext cx="11174278" cy="3813527"/>
          </a:xfrm>
        </p:spPr>
        <p:txBody>
          <a:bodyPr/>
          <a:lstStyle/>
          <a:p>
            <a:r>
              <a:rPr lang="en-US" dirty="0"/>
              <a:t>Mock Exam | Discussion | Questions</a:t>
            </a:r>
          </a:p>
        </p:txBody>
      </p:sp>
      <p:sp>
        <p:nvSpPr>
          <p:cNvPr id="6" name="Text Placeholder 5">
            <a:extLst>
              <a:ext uri="{FF2B5EF4-FFF2-40B4-BE49-F238E27FC236}">
                <a16:creationId xmlns:a16="http://schemas.microsoft.com/office/drawing/2014/main" id="{1CDA977D-BAE0-4938-A864-8E13ED213A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369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0046-AB43-53C7-C6B3-62D97430E1DA}"/>
              </a:ext>
            </a:extLst>
          </p:cNvPr>
          <p:cNvSpPr>
            <a:spLocks noGrp="1"/>
          </p:cNvSpPr>
          <p:nvPr>
            <p:ph type="title"/>
          </p:nvPr>
        </p:nvSpPr>
        <p:spPr/>
        <p:txBody>
          <a:bodyPr/>
          <a:lstStyle/>
          <a:p>
            <a:r>
              <a:rPr lang="en-US" dirty="0"/>
              <a:t>Solution 2: Faster, Better, More Accurate</a:t>
            </a:r>
          </a:p>
        </p:txBody>
      </p:sp>
      <p:sp>
        <p:nvSpPr>
          <p:cNvPr id="3" name="Content Placeholder 2">
            <a:extLst>
              <a:ext uri="{FF2B5EF4-FFF2-40B4-BE49-F238E27FC236}">
                <a16:creationId xmlns:a16="http://schemas.microsoft.com/office/drawing/2014/main" id="{C42608DA-F4E4-6C41-F55C-5AA4968543D6}"/>
              </a:ext>
            </a:extLst>
          </p:cNvPr>
          <p:cNvSpPr>
            <a:spLocks noGrp="1"/>
          </p:cNvSpPr>
          <p:nvPr>
            <p:ph idx="1"/>
          </p:nvPr>
        </p:nvSpPr>
        <p:spPr>
          <a:xfrm>
            <a:off x="809305" y="2212880"/>
            <a:ext cx="10554574" cy="4188525"/>
          </a:xfrm>
        </p:spPr>
        <p:txBody>
          <a:bodyPr>
            <a:normAutofit lnSpcReduction="10000"/>
          </a:bodyPr>
          <a:lstStyle/>
          <a:p>
            <a:pPr marL="0" indent="0">
              <a:buNone/>
            </a:pPr>
            <a:r>
              <a:rPr lang="en-US" sz="1400" dirty="0" err="1">
                <a:latin typeface="Consolas" panose="020B0609020204030204" pitchFamily="49" charset="0"/>
              </a:rPr>
              <a:t>npl</a:t>
            </a:r>
            <a:r>
              <a:rPr lang="en-US" sz="1400" dirty="0">
                <a:latin typeface="Consolas" panose="020B0609020204030204" pitchFamily="49" charset="0"/>
              </a:rPr>
              <a:t> = 7</a:t>
            </a:r>
          </a:p>
          <a:p>
            <a:pPr marL="0" indent="0">
              <a:buNone/>
            </a:pPr>
            <a:r>
              <a:rPr lang="en-US" sz="1400" dirty="0" err="1">
                <a:latin typeface="Consolas" panose="020B0609020204030204" pitchFamily="49" charset="0"/>
              </a:rPr>
              <a:t>mynf</a:t>
            </a:r>
            <a:r>
              <a:rPr lang="en-US" sz="1400" dirty="0">
                <a:latin typeface="Consolas" panose="020B0609020204030204" pitchFamily="49" charset="0"/>
              </a:rPr>
              <a:t> = 3</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liardice_model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Nf</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Nf</a:t>
            </a:r>
            <a:r>
              <a:rPr lang="en-US" sz="1400" dirty="0">
                <a:latin typeface="Consolas" panose="020B0609020204030204" pitchFamily="49" charset="0"/>
              </a:rPr>
              <a:t>', n = 5 * (</a:t>
            </a:r>
            <a:r>
              <a:rPr lang="en-US" sz="1400" dirty="0" err="1">
                <a:latin typeface="Consolas" panose="020B0609020204030204" pitchFamily="49" charset="0"/>
              </a:rPr>
              <a:t>npl</a:t>
            </a:r>
            <a:r>
              <a:rPr lang="en-US" sz="1400" dirty="0">
                <a:latin typeface="Consolas" panose="020B0609020204030204" pitchFamily="49" charset="0"/>
              </a:rPr>
              <a:t> - 1), p = 1 / 3)</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3 + </a:t>
            </a:r>
            <a:r>
              <a:rPr lang="en-US" sz="1400" dirty="0" err="1">
                <a:latin typeface="Consolas" panose="020B0609020204030204" pitchFamily="49" charset="0"/>
              </a:rPr>
              <a:t>pm.draw</a:t>
            </a:r>
            <a:r>
              <a:rPr lang="en-US" sz="1400" dirty="0">
                <a:latin typeface="Consolas" panose="020B0609020204030204" pitchFamily="49" charset="0"/>
              </a:rPr>
              <a:t>(</a:t>
            </a:r>
            <a:r>
              <a:rPr lang="en-US" sz="1400" dirty="0" err="1">
                <a:latin typeface="Consolas" panose="020B0609020204030204" pitchFamily="49" charset="0"/>
              </a:rPr>
              <a:t>Nf</a:t>
            </a:r>
            <a:r>
              <a:rPr lang="en-US" sz="1400" dirty="0">
                <a:latin typeface="Consolas" panose="020B0609020204030204" pitchFamily="49" charset="0"/>
              </a:rPr>
              <a:t>, draws = 40000)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a:t>
            </a:r>
            <a:r>
              <a:rPr lang="en-US" sz="1400" dirty="0" err="1">
                <a:latin typeface="Consolas" panose="020B0609020204030204" pitchFamily="49" charset="0"/>
              </a:rPr>
              <a:t>np.bincount</a:t>
            </a:r>
            <a:r>
              <a:rPr lang="en-US" sz="1400" dirty="0">
                <a:latin typeface="Consolas" panose="020B0609020204030204" pitchFamily="49" charset="0"/>
              </a:rPr>
              <a:t>(</a:t>
            </a:r>
            <a:r>
              <a:rPr lang="en-US" sz="1400" dirty="0" err="1">
                <a:latin typeface="Consolas" panose="020B0609020204030204" pitchFamily="49" charset="0"/>
              </a:rPr>
              <a:t>Nf_samples</a:t>
            </a:r>
            <a:r>
              <a:rPr lang="en-US" sz="1400" dirty="0">
                <a:latin typeface="Consolas" panose="020B0609020204030204" pitchFamily="49" charset="0"/>
              </a:rPr>
              <a:t>, </a:t>
            </a:r>
            <a:r>
              <a:rPr lang="en-US" sz="1400" dirty="0" err="1">
                <a:latin typeface="Consolas" panose="020B0609020204030204" pitchFamily="49" charset="0"/>
              </a:rPr>
              <a:t>minlength</a:t>
            </a:r>
            <a:r>
              <a:rPr lang="en-US" sz="1400" dirty="0">
                <a:latin typeface="Consolas" panose="020B0609020204030204" pitchFamily="49" charset="0"/>
              </a:rPr>
              <a:t> = 5 * </a:t>
            </a:r>
            <a:r>
              <a:rPr lang="en-US" sz="1400" dirty="0" err="1">
                <a:latin typeface="Consolas" panose="020B0609020204030204" pitchFamily="49" charset="0"/>
              </a:rPr>
              <a:t>npl</a:t>
            </a:r>
            <a:r>
              <a:rPr lang="en-US" sz="1400" dirty="0">
                <a:latin typeface="Consolas" panose="020B0609020204030204" pitchFamily="49" charset="0"/>
              </a:rPr>
              <a:t> + 1)</a:t>
            </a:r>
          </a:p>
          <a:p>
            <a:pPr marL="0" indent="0">
              <a:buNone/>
            </a:pPr>
            <a:r>
              <a:rPr lang="en-US" sz="1400" dirty="0" err="1">
                <a:latin typeface="Consolas" panose="020B0609020204030204" pitchFamily="49" charset="0"/>
              </a:rPr>
              <a:t>Nf_samples</a:t>
            </a:r>
            <a:r>
              <a:rPr lang="en-US" sz="1400" dirty="0">
                <a:latin typeface="Consolas" panose="020B0609020204030204" pitchFamily="49" charset="0"/>
              </a:rPr>
              <a:t> = </a:t>
            </a:r>
            <a:r>
              <a:rPr lang="en-US" sz="1400" dirty="0" err="1">
                <a:latin typeface="Consolas" panose="020B0609020204030204" pitchFamily="49" charset="0"/>
              </a:rPr>
              <a:t>Nf_samples</a:t>
            </a:r>
            <a:r>
              <a:rPr lang="en-US" sz="1400" dirty="0">
                <a:latin typeface="Consolas" panose="020B0609020204030204" pitchFamily="49" charset="0"/>
              </a:rPr>
              <a:t> / 40000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plt.bar</a:t>
            </a:r>
            <a:r>
              <a:rPr lang="en-US" sz="1400" dirty="0">
                <a:latin typeface="Consolas" panose="020B0609020204030204" pitchFamily="49" charset="0"/>
              </a:rPr>
              <a:t>(</a:t>
            </a:r>
            <a:r>
              <a:rPr lang="en-US" sz="1400" dirty="0" err="1">
                <a:latin typeface="Consolas" panose="020B0609020204030204" pitchFamily="49" charset="0"/>
              </a:rPr>
              <a:t>np.arange</a:t>
            </a:r>
            <a:r>
              <a:rPr lang="en-US" sz="1400" dirty="0">
                <a:latin typeface="Consolas" panose="020B0609020204030204" pitchFamily="49" charset="0"/>
              </a:rPr>
              <a:t>(5 * </a:t>
            </a:r>
            <a:r>
              <a:rPr lang="en-US" sz="1400" dirty="0" err="1">
                <a:latin typeface="Consolas" panose="020B0609020204030204" pitchFamily="49" charset="0"/>
              </a:rPr>
              <a:t>npl</a:t>
            </a:r>
            <a:r>
              <a:rPr lang="en-US" sz="1400" dirty="0">
                <a:latin typeface="Consolas" panose="020B0609020204030204" pitchFamily="49" charset="0"/>
              </a:rPr>
              <a:t> + 1), </a:t>
            </a:r>
            <a:r>
              <a:rPr lang="en-US" sz="1400" dirty="0" err="1">
                <a:latin typeface="Consolas" panose="020B0609020204030204" pitchFamily="49" charset="0"/>
              </a:rPr>
              <a:t>Nf_samples</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23345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04D3-A94F-656B-55BF-9C317A90DC84}"/>
              </a:ext>
            </a:extLst>
          </p:cNvPr>
          <p:cNvSpPr>
            <a:spLocks noGrp="1"/>
          </p:cNvSpPr>
          <p:nvPr>
            <p:ph type="title"/>
          </p:nvPr>
        </p:nvSpPr>
        <p:spPr/>
        <p:txBody>
          <a:bodyPr/>
          <a:lstStyle/>
          <a:p>
            <a:r>
              <a:rPr lang="en-US" dirty="0"/>
              <a:t>Results</a:t>
            </a:r>
          </a:p>
        </p:txBody>
      </p:sp>
      <p:pic>
        <p:nvPicPr>
          <p:cNvPr id="5" name="Picture 4" descr="A graph of a number of blue bars&#10;&#10;Description automatically generated with medium confidence">
            <a:extLst>
              <a:ext uri="{FF2B5EF4-FFF2-40B4-BE49-F238E27FC236}">
                <a16:creationId xmlns:a16="http://schemas.microsoft.com/office/drawing/2014/main" id="{89F376AD-F137-50F7-3B64-2E2F45184A94}"/>
              </a:ext>
            </a:extLst>
          </p:cNvPr>
          <p:cNvPicPr>
            <a:picLocks noChangeAspect="1"/>
          </p:cNvPicPr>
          <p:nvPr/>
        </p:nvPicPr>
        <p:blipFill>
          <a:blip r:embed="rId2"/>
          <a:stretch>
            <a:fillRect/>
          </a:stretch>
        </p:blipFill>
        <p:spPr>
          <a:xfrm>
            <a:off x="3169919" y="2021692"/>
            <a:ext cx="5852160" cy="4389120"/>
          </a:xfrm>
          <a:prstGeom prst="rect">
            <a:avLst/>
          </a:prstGeom>
        </p:spPr>
      </p:pic>
    </p:spTree>
    <p:extLst>
      <p:ext uri="{BB962C8B-B14F-4D97-AF65-F5344CB8AC3E}">
        <p14:creationId xmlns:p14="http://schemas.microsoft.com/office/powerpoint/2010/main" val="116751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50A2-9CDB-A82F-7B3E-724A7E99C8EC}"/>
              </a:ext>
            </a:extLst>
          </p:cNvPr>
          <p:cNvSpPr>
            <a:spLocks noGrp="1"/>
          </p:cNvSpPr>
          <p:nvPr>
            <p:ph type="title"/>
          </p:nvPr>
        </p:nvSpPr>
        <p:spPr/>
        <p:txBody>
          <a:bodyPr/>
          <a:lstStyle/>
          <a:p>
            <a:r>
              <a:rPr lang="en-US" dirty="0"/>
              <a:t>Comparing the Two Results</a:t>
            </a:r>
          </a:p>
        </p:txBody>
      </p:sp>
      <p:pic>
        <p:nvPicPr>
          <p:cNvPr id="11" name="Picture 10" descr="A graph of a number of blue bars&#10;&#10;Description automatically generated">
            <a:extLst>
              <a:ext uri="{FF2B5EF4-FFF2-40B4-BE49-F238E27FC236}">
                <a16:creationId xmlns:a16="http://schemas.microsoft.com/office/drawing/2014/main" id="{C141C6E7-A0A0-E7F1-0CE3-F828B9CE8797}"/>
              </a:ext>
            </a:extLst>
          </p:cNvPr>
          <p:cNvPicPr>
            <a:picLocks noChangeAspect="1"/>
          </p:cNvPicPr>
          <p:nvPr/>
        </p:nvPicPr>
        <p:blipFill>
          <a:blip r:embed="rId2"/>
          <a:stretch>
            <a:fillRect/>
          </a:stretch>
        </p:blipFill>
        <p:spPr>
          <a:xfrm>
            <a:off x="664845" y="2225040"/>
            <a:ext cx="5852160" cy="4389120"/>
          </a:xfrm>
          <a:prstGeom prst="rect">
            <a:avLst/>
          </a:prstGeom>
        </p:spPr>
      </p:pic>
      <p:pic>
        <p:nvPicPr>
          <p:cNvPr id="13" name="Picture 12" descr="A graph of a number of blue bars&#10;&#10;Description automatically generated with medium confidence">
            <a:extLst>
              <a:ext uri="{FF2B5EF4-FFF2-40B4-BE49-F238E27FC236}">
                <a16:creationId xmlns:a16="http://schemas.microsoft.com/office/drawing/2014/main" id="{E673B924-956B-0469-9302-B58242BEA744}"/>
              </a:ext>
            </a:extLst>
          </p:cNvPr>
          <p:cNvPicPr>
            <a:picLocks noChangeAspect="1"/>
          </p:cNvPicPr>
          <p:nvPr/>
        </p:nvPicPr>
        <p:blipFill>
          <a:blip r:embed="rId3"/>
          <a:stretch>
            <a:fillRect/>
          </a:stretch>
        </p:blipFill>
        <p:spPr>
          <a:xfrm>
            <a:off x="6095999" y="2225040"/>
            <a:ext cx="5852160" cy="4389120"/>
          </a:xfrm>
          <a:prstGeom prst="rect">
            <a:avLst/>
          </a:prstGeom>
        </p:spPr>
      </p:pic>
      <p:sp>
        <p:nvSpPr>
          <p:cNvPr id="14" name="TextBox 13">
            <a:extLst>
              <a:ext uri="{FF2B5EF4-FFF2-40B4-BE49-F238E27FC236}">
                <a16:creationId xmlns:a16="http://schemas.microsoft.com/office/drawing/2014/main" id="{FDCF84A4-75D1-CE84-7DE8-439B008AA1A1}"/>
              </a:ext>
            </a:extLst>
          </p:cNvPr>
          <p:cNvSpPr txBox="1"/>
          <p:nvPr/>
        </p:nvSpPr>
        <p:spPr>
          <a:xfrm>
            <a:off x="2438400" y="6458437"/>
            <a:ext cx="7311617" cy="369332"/>
          </a:xfrm>
          <a:prstGeom prst="rect">
            <a:avLst/>
          </a:prstGeom>
          <a:noFill/>
        </p:spPr>
        <p:txBody>
          <a:bodyPr wrap="none" rtlCol="0">
            <a:spAutoFit/>
          </a:bodyPr>
          <a:lstStyle/>
          <a:p>
            <a:r>
              <a:rPr lang="en-US" dirty="0"/>
              <a:t>      Solution 1                                                                        Solution 2</a:t>
            </a:r>
          </a:p>
        </p:txBody>
      </p:sp>
    </p:spTree>
    <p:extLst>
      <p:ext uri="{BB962C8B-B14F-4D97-AF65-F5344CB8AC3E}">
        <p14:creationId xmlns:p14="http://schemas.microsoft.com/office/powerpoint/2010/main" val="119899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Liar's Dice Game | Pirates of the Caribbean: Dead Man's Chest - 4K Movie Clip">
            <a:hlinkClick r:id="" action="ppaction://media"/>
            <a:extLst>
              <a:ext uri="{FF2B5EF4-FFF2-40B4-BE49-F238E27FC236}">
                <a16:creationId xmlns:a16="http://schemas.microsoft.com/office/drawing/2014/main" id="{38B9D124-042B-8314-DB11-170BCCF55296}"/>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115837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F9C947-5D82-4605-8D55-92FD146D70E7}"/>
              </a:ext>
            </a:extLst>
          </p:cNvPr>
          <p:cNvSpPr>
            <a:spLocks noGrp="1"/>
          </p:cNvSpPr>
          <p:nvPr>
            <p:ph type="title"/>
          </p:nvPr>
        </p:nvSpPr>
        <p:spPr>
          <a:xfrm>
            <a:off x="445477" y="606669"/>
            <a:ext cx="11387015" cy="3813527"/>
          </a:xfrm>
        </p:spPr>
        <p:txBody>
          <a:bodyPr/>
          <a:lstStyle/>
          <a:p>
            <a:r>
              <a:rPr lang="en-US" dirty="0"/>
              <a:t>Let's rewarded ourselves for our effort</a:t>
            </a:r>
          </a:p>
        </p:txBody>
      </p:sp>
      <p:sp>
        <p:nvSpPr>
          <p:cNvPr id="5" name="Text Placeholder 4">
            <a:extLst>
              <a:ext uri="{FF2B5EF4-FFF2-40B4-BE49-F238E27FC236}">
                <a16:creationId xmlns:a16="http://schemas.microsoft.com/office/drawing/2014/main" id="{2275BAD5-DFA2-06E9-3EC2-C2F9284746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434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E997-DDC9-4BCA-8E05-D109FEE768B1}"/>
              </a:ext>
            </a:extLst>
          </p:cNvPr>
          <p:cNvSpPr>
            <a:spLocks noGrp="1"/>
          </p:cNvSpPr>
          <p:nvPr>
            <p:ph type="title"/>
          </p:nvPr>
        </p:nvSpPr>
        <p:spPr/>
        <p:txBody>
          <a:bodyPr/>
          <a:lstStyle/>
          <a:p>
            <a:r>
              <a:rPr lang="en-US" dirty="0"/>
              <a:t>Discussion | Questions</a:t>
            </a:r>
          </a:p>
        </p:txBody>
      </p:sp>
      <p:sp>
        <p:nvSpPr>
          <p:cNvPr id="3" name="Text Placeholder 2">
            <a:extLst>
              <a:ext uri="{FF2B5EF4-FFF2-40B4-BE49-F238E27FC236}">
                <a16:creationId xmlns:a16="http://schemas.microsoft.com/office/drawing/2014/main" id="{EEEE1FFD-38C0-444E-9138-3500812CB8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091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Mock Exam</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B152FF-D6EA-4D1A-8246-59AD269CECE4}"/>
              </a:ext>
            </a:extLst>
          </p:cNvPr>
          <p:cNvSpPr>
            <a:spLocks noGrp="1"/>
          </p:cNvSpPr>
          <p:nvPr>
            <p:ph type="title"/>
          </p:nvPr>
        </p:nvSpPr>
        <p:spPr/>
        <p:txBody>
          <a:bodyPr/>
          <a:lstStyle/>
          <a:p>
            <a:r>
              <a:rPr lang="en-US" dirty="0"/>
              <a:t>Question # (0.5 point)</a:t>
            </a:r>
          </a:p>
        </p:txBody>
      </p:sp>
      <p:sp>
        <p:nvSpPr>
          <p:cNvPr id="5" name="Content Placeholder 4">
            <a:extLst>
              <a:ext uri="{FF2B5EF4-FFF2-40B4-BE49-F238E27FC236}">
                <a16:creationId xmlns:a16="http://schemas.microsoft.com/office/drawing/2014/main" id="{263BF2C2-C695-45B8-86A0-F30DD56A9AF1}"/>
              </a:ext>
            </a:extLst>
          </p:cNvPr>
          <p:cNvSpPr>
            <a:spLocks noGrp="1"/>
          </p:cNvSpPr>
          <p:nvPr>
            <p:ph idx="1"/>
          </p:nvPr>
        </p:nvSpPr>
        <p:spPr/>
        <p:txBody>
          <a:bodyPr/>
          <a:lstStyle/>
          <a:p>
            <a:pPr marL="0" indent="0" algn="just">
              <a:buNone/>
            </a:pPr>
            <a:r>
              <a:rPr lang="en-US" dirty="0"/>
              <a:t>Let us assume a probability distribution for count data. Which of the following type of distribution we would choose for modelling:</a:t>
            </a:r>
          </a:p>
          <a:p>
            <a:pPr marL="685800" lvl="1">
              <a:buFont typeface="Wingdings" panose="05000000000000000000" pitchFamily="2" charset="2"/>
              <a:buChar char="q"/>
            </a:pPr>
            <a:r>
              <a:rPr lang="en-US" dirty="0"/>
              <a:t>Bernoulli distribution </a:t>
            </a:r>
          </a:p>
          <a:p>
            <a:pPr marL="685800" lvl="1">
              <a:buFont typeface="Wingdings" panose="05000000000000000000" pitchFamily="2" charset="2"/>
              <a:buChar char="q"/>
            </a:pPr>
            <a:r>
              <a:rPr lang="en-US" dirty="0"/>
              <a:t>Exponential distribution</a:t>
            </a:r>
          </a:p>
          <a:p>
            <a:pPr marL="685800" lvl="1">
              <a:buFont typeface="Wingdings" panose="05000000000000000000" pitchFamily="2" charset="2"/>
              <a:buChar char="q"/>
            </a:pPr>
            <a:r>
              <a:rPr lang="en-US" dirty="0"/>
              <a:t>Poisson distribution</a:t>
            </a:r>
          </a:p>
          <a:p>
            <a:pPr marL="0" indent="0">
              <a:buNone/>
            </a:pPr>
            <a:r>
              <a:rPr lang="en-US" dirty="0"/>
              <a:t> </a:t>
            </a:r>
          </a:p>
        </p:txBody>
      </p:sp>
      <p:pic>
        <p:nvPicPr>
          <p:cNvPr id="7" name="Graphic 6" descr="Checkmark">
            <a:extLst>
              <a:ext uri="{FF2B5EF4-FFF2-40B4-BE49-F238E27FC236}">
                <a16:creationId xmlns:a16="http://schemas.microsoft.com/office/drawing/2014/main" id="{3B5BFAE7-3F93-4339-9A61-45AA221E1F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2523" y="4475134"/>
            <a:ext cx="165315" cy="165315"/>
          </a:xfrm>
          <a:prstGeom prst="rect">
            <a:avLst/>
          </a:prstGeom>
        </p:spPr>
      </p:pic>
    </p:spTree>
    <p:extLst>
      <p:ext uri="{BB962C8B-B14F-4D97-AF65-F5344CB8AC3E}">
        <p14:creationId xmlns:p14="http://schemas.microsoft.com/office/powerpoint/2010/main" val="187010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B152FF-D6EA-4D1A-8246-59AD269CECE4}"/>
              </a:ext>
            </a:extLst>
          </p:cNvPr>
          <p:cNvSpPr>
            <a:spLocks noGrp="1"/>
          </p:cNvSpPr>
          <p:nvPr>
            <p:ph type="title"/>
          </p:nvPr>
        </p:nvSpPr>
        <p:spPr/>
        <p:txBody>
          <a:bodyPr/>
          <a:lstStyle/>
          <a:p>
            <a:r>
              <a:rPr lang="en-US" dirty="0"/>
              <a:t>Question # (0.5 point)</a:t>
            </a:r>
          </a:p>
        </p:txBody>
      </p:sp>
      <p:sp>
        <p:nvSpPr>
          <p:cNvPr id="5" name="Content Placeholder 4">
            <a:extLst>
              <a:ext uri="{FF2B5EF4-FFF2-40B4-BE49-F238E27FC236}">
                <a16:creationId xmlns:a16="http://schemas.microsoft.com/office/drawing/2014/main" id="{263BF2C2-C695-45B8-86A0-F30DD56A9AF1}"/>
              </a:ext>
            </a:extLst>
          </p:cNvPr>
          <p:cNvSpPr>
            <a:spLocks noGrp="1"/>
          </p:cNvSpPr>
          <p:nvPr>
            <p:ph idx="1"/>
          </p:nvPr>
        </p:nvSpPr>
        <p:spPr/>
        <p:txBody>
          <a:bodyPr/>
          <a:lstStyle/>
          <a:p>
            <a:pPr marL="0" indent="0">
              <a:buNone/>
            </a:pPr>
            <a:r>
              <a:rPr lang="en-US" dirty="0"/>
              <a:t>From the following distribution which one is a conjugate prior for the Bernoulli distribution:</a:t>
            </a:r>
          </a:p>
          <a:p>
            <a:pPr marL="685800" lvl="1">
              <a:buFont typeface="Wingdings" panose="05000000000000000000" pitchFamily="2" charset="2"/>
              <a:buChar char="q"/>
            </a:pPr>
            <a:r>
              <a:rPr lang="en-US" dirty="0"/>
              <a:t>Gamma distribution </a:t>
            </a:r>
          </a:p>
          <a:p>
            <a:pPr marL="685800" lvl="1">
              <a:buFont typeface="Wingdings" panose="05000000000000000000" pitchFamily="2" charset="2"/>
              <a:buChar char="q"/>
            </a:pPr>
            <a:r>
              <a:rPr lang="en-US" dirty="0"/>
              <a:t>Beta distribution</a:t>
            </a:r>
          </a:p>
          <a:p>
            <a:pPr marL="685800" lvl="1">
              <a:buFont typeface="Wingdings" panose="05000000000000000000" pitchFamily="2" charset="2"/>
              <a:buChar char="q"/>
            </a:pPr>
            <a:r>
              <a:rPr lang="en-US" dirty="0"/>
              <a:t>Uniform distribution on (0, 1)</a:t>
            </a:r>
          </a:p>
          <a:p>
            <a:pPr marL="0" indent="0">
              <a:buNone/>
            </a:pPr>
            <a:r>
              <a:rPr lang="en-US" dirty="0"/>
              <a:t> </a:t>
            </a:r>
          </a:p>
        </p:txBody>
      </p:sp>
      <p:pic>
        <p:nvPicPr>
          <p:cNvPr id="7" name="Graphic 6" descr="Checkmark">
            <a:extLst>
              <a:ext uri="{FF2B5EF4-FFF2-40B4-BE49-F238E27FC236}">
                <a16:creationId xmlns:a16="http://schemas.microsoft.com/office/drawing/2014/main" id="{3B5BFAE7-3F93-4339-9A61-45AA221E1F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4773" y="3963691"/>
            <a:ext cx="165315" cy="165315"/>
          </a:xfrm>
          <a:prstGeom prst="rect">
            <a:avLst/>
          </a:prstGeom>
        </p:spPr>
      </p:pic>
    </p:spTree>
    <p:extLst>
      <p:ext uri="{BB962C8B-B14F-4D97-AF65-F5344CB8AC3E}">
        <p14:creationId xmlns:p14="http://schemas.microsoft.com/office/powerpoint/2010/main" val="182560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B309C-FE51-428A-825F-905B7A944F66}"/>
              </a:ext>
            </a:extLst>
          </p:cNvPr>
          <p:cNvSpPr>
            <a:spLocks noGrp="1"/>
          </p:cNvSpPr>
          <p:nvPr>
            <p:ph type="title"/>
          </p:nvPr>
        </p:nvSpPr>
        <p:spPr/>
        <p:txBody>
          <a:bodyPr/>
          <a:lstStyle/>
          <a:p>
            <a:r>
              <a:rPr lang="en-US" dirty="0"/>
              <a:t>Problem # (0.5 point)</a:t>
            </a:r>
          </a:p>
        </p:txBody>
      </p:sp>
      <p:sp>
        <p:nvSpPr>
          <p:cNvPr id="5" name="Content Placeholder 4">
            <a:extLst>
              <a:ext uri="{FF2B5EF4-FFF2-40B4-BE49-F238E27FC236}">
                <a16:creationId xmlns:a16="http://schemas.microsoft.com/office/drawing/2014/main" id="{190D5D13-0E75-4F82-A590-E877AB6A90EA}"/>
              </a:ext>
            </a:extLst>
          </p:cNvPr>
          <p:cNvSpPr>
            <a:spLocks noGrp="1"/>
          </p:cNvSpPr>
          <p:nvPr>
            <p:ph idx="1"/>
          </p:nvPr>
        </p:nvSpPr>
        <p:spPr/>
        <p:txBody>
          <a:bodyPr/>
          <a:lstStyle/>
          <a:p>
            <a:pPr marL="0" indent="0">
              <a:buNone/>
            </a:pPr>
            <a:r>
              <a:rPr lang="en-US" dirty="0"/>
              <a:t>Write two different </a:t>
            </a:r>
            <a:r>
              <a:rPr lang="en-US" dirty="0" err="1"/>
              <a:t>PyMC</a:t>
            </a:r>
            <a:r>
              <a:rPr lang="en-US" dirty="0"/>
              <a:t> stochastic variables that can represent a discrete random variable X that takes value in {0, 1, 2, 3, 4, 5}. Which one is the must uninformative?</a:t>
            </a:r>
          </a:p>
          <a:p>
            <a:pPr marL="0" indent="0">
              <a:buNone/>
            </a:pPr>
            <a:endParaRPr lang="en-US" dirty="0"/>
          </a:p>
          <a:p>
            <a:pPr marL="685800" lvl="1"/>
            <a:r>
              <a:rPr lang="en-US" sz="1400" dirty="0">
                <a:latin typeface="Consolas" panose="020B0609020204030204" pitchFamily="49" charset="0"/>
              </a:rPr>
              <a:t>X = </a:t>
            </a:r>
            <a:r>
              <a:rPr lang="en-US" sz="1400" dirty="0" err="1">
                <a:latin typeface="Consolas" panose="020B0609020204030204" pitchFamily="49" charset="0"/>
              </a:rPr>
              <a:t>pm.DiscreteUniform</a:t>
            </a:r>
            <a:r>
              <a:rPr lang="en-US" sz="1400" dirty="0">
                <a:latin typeface="Consolas" panose="020B0609020204030204" pitchFamily="49" charset="0"/>
              </a:rPr>
              <a:t>(“X", lower = 0, upper = 5)</a:t>
            </a:r>
          </a:p>
          <a:p>
            <a:pPr marL="685800" lvl="1"/>
            <a:r>
              <a:rPr lang="en-US" sz="1400" dirty="0">
                <a:latin typeface="Consolas" panose="020B0609020204030204" pitchFamily="49" charset="0"/>
              </a:rPr>
              <a:t>X = </a:t>
            </a:r>
            <a:r>
              <a:rPr lang="en-US" sz="1400" dirty="0" err="1">
                <a:latin typeface="Consolas" panose="020B0609020204030204" pitchFamily="49" charset="0"/>
              </a:rPr>
              <a:t>pm.Categorical</a:t>
            </a:r>
            <a:r>
              <a:rPr lang="en-US" sz="1400" dirty="0">
                <a:latin typeface="Consolas" panose="020B0609020204030204" pitchFamily="49" charset="0"/>
              </a:rPr>
              <a:t>(“X”, p = [0.1, 0.1, 0.1, 0.2, 0.2, 0.3])</a:t>
            </a:r>
          </a:p>
          <a:p>
            <a:pPr marL="685800" lvl="1"/>
            <a:r>
              <a:rPr lang="en-US" sz="1400" dirty="0" err="1">
                <a:latin typeface="Consolas" panose="020B0609020204030204" pitchFamily="49" charset="0"/>
              </a:rPr>
              <a:t>DiscreteUniform</a:t>
            </a:r>
            <a:r>
              <a:rPr lang="en-US" sz="1400" dirty="0">
                <a:latin typeface="Consolas" panose="020B0609020204030204" pitchFamily="49" charset="0"/>
              </a:rPr>
              <a:t> </a:t>
            </a:r>
            <a:r>
              <a:rPr lang="en-US" dirty="0"/>
              <a:t>(or both if the values of </a:t>
            </a:r>
            <a:r>
              <a:rPr lang="en-US" sz="1400" dirty="0">
                <a:latin typeface="Consolas" panose="020B0609020204030204" pitchFamily="49" charset="0"/>
              </a:rPr>
              <a:t>p</a:t>
            </a:r>
            <a:r>
              <a:rPr lang="en-US" dirty="0"/>
              <a:t> are equal)</a:t>
            </a:r>
            <a:endParaRPr lang="en-US" sz="1400" dirty="0">
              <a:latin typeface="Consolas" panose="020B0609020204030204" pitchFamily="49" charset="0"/>
            </a:endParaRPr>
          </a:p>
          <a:p>
            <a:pPr marL="685800" lvl="1"/>
            <a:endParaRPr lang="en-US" sz="1400" dirty="0">
              <a:latin typeface="Consolas" panose="020B0609020204030204" pitchFamily="49" charset="0"/>
            </a:endParaRPr>
          </a:p>
        </p:txBody>
      </p:sp>
    </p:spTree>
    <p:extLst>
      <p:ext uri="{BB962C8B-B14F-4D97-AF65-F5344CB8AC3E}">
        <p14:creationId xmlns:p14="http://schemas.microsoft.com/office/powerpoint/2010/main" val="228256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5B309C-FE51-428A-825F-905B7A944F66}"/>
              </a:ext>
            </a:extLst>
          </p:cNvPr>
          <p:cNvSpPr>
            <a:spLocks noGrp="1"/>
          </p:cNvSpPr>
          <p:nvPr>
            <p:ph type="title"/>
          </p:nvPr>
        </p:nvSpPr>
        <p:spPr/>
        <p:txBody>
          <a:bodyPr/>
          <a:lstStyle/>
          <a:p>
            <a:r>
              <a:rPr lang="en-US" dirty="0"/>
              <a:t>Problem # (1.5 points)</a:t>
            </a:r>
          </a:p>
        </p:txBody>
      </p:sp>
      <p:sp>
        <p:nvSpPr>
          <p:cNvPr id="5" name="Content Placeholder 4">
            <a:extLst>
              <a:ext uri="{FF2B5EF4-FFF2-40B4-BE49-F238E27FC236}">
                <a16:creationId xmlns:a16="http://schemas.microsoft.com/office/drawing/2014/main" id="{190D5D13-0E75-4F82-A590-E877AB6A90EA}"/>
              </a:ext>
            </a:extLst>
          </p:cNvPr>
          <p:cNvSpPr>
            <a:spLocks noGrp="1"/>
          </p:cNvSpPr>
          <p:nvPr>
            <p:ph idx="1"/>
          </p:nvPr>
        </p:nvSpPr>
        <p:spPr>
          <a:xfrm>
            <a:off x="810000" y="6401482"/>
            <a:ext cx="10554574" cy="369332"/>
          </a:xfrm>
        </p:spPr>
        <p:txBody>
          <a:bodyPr>
            <a:normAutofit/>
          </a:bodyPr>
          <a:lstStyle/>
          <a:p>
            <a:pPr marL="0" indent="0">
              <a:buNone/>
            </a:pPr>
            <a:r>
              <a:rPr lang="en-US" dirty="0"/>
              <a:t>Write a </a:t>
            </a:r>
            <a:r>
              <a:rPr lang="en-US" dirty="0" err="1"/>
              <a:t>PyMC</a:t>
            </a:r>
            <a:r>
              <a:rPr lang="en-US" dirty="0"/>
              <a:t> Model that models this Bayesian network.</a:t>
            </a:r>
          </a:p>
        </p:txBody>
      </p:sp>
      <p:pic>
        <p:nvPicPr>
          <p:cNvPr id="2" name="Picture 1">
            <a:extLst>
              <a:ext uri="{FF2B5EF4-FFF2-40B4-BE49-F238E27FC236}">
                <a16:creationId xmlns:a16="http://schemas.microsoft.com/office/drawing/2014/main" id="{75D84858-E57B-A97F-812B-82DC40E9A4A9}"/>
              </a:ext>
            </a:extLst>
          </p:cNvPr>
          <p:cNvPicPr>
            <a:picLocks noChangeAspect="1"/>
          </p:cNvPicPr>
          <p:nvPr/>
        </p:nvPicPr>
        <p:blipFill>
          <a:blip r:embed="rId2"/>
          <a:stretch>
            <a:fillRect/>
          </a:stretch>
        </p:blipFill>
        <p:spPr>
          <a:xfrm>
            <a:off x="2655420" y="2803634"/>
            <a:ext cx="5798591" cy="3275045"/>
          </a:xfrm>
          <a:prstGeom prst="rect">
            <a:avLst/>
          </a:prstGeom>
        </p:spPr>
      </p:pic>
      <p:sp>
        <p:nvSpPr>
          <p:cNvPr id="3" name="TextBox 2">
            <a:extLst>
              <a:ext uri="{FF2B5EF4-FFF2-40B4-BE49-F238E27FC236}">
                <a16:creationId xmlns:a16="http://schemas.microsoft.com/office/drawing/2014/main" id="{9121C9EA-760A-C271-DCB1-E9601D9B6306}"/>
              </a:ext>
            </a:extLst>
          </p:cNvPr>
          <p:cNvSpPr txBox="1"/>
          <p:nvPr/>
        </p:nvSpPr>
        <p:spPr>
          <a:xfrm>
            <a:off x="912019" y="2341984"/>
            <a:ext cx="4831772" cy="369332"/>
          </a:xfrm>
          <a:prstGeom prst="rect">
            <a:avLst/>
          </a:prstGeom>
          <a:noFill/>
        </p:spPr>
        <p:txBody>
          <a:bodyPr wrap="none" rtlCol="0">
            <a:spAutoFit/>
          </a:bodyPr>
          <a:lstStyle/>
          <a:p>
            <a:r>
              <a:rPr lang="en-US" dirty="0"/>
              <a:t>Consider the following Bayesian network: </a:t>
            </a:r>
          </a:p>
        </p:txBody>
      </p:sp>
    </p:spTree>
    <p:extLst>
      <p:ext uri="{BB962C8B-B14F-4D97-AF65-F5344CB8AC3E}">
        <p14:creationId xmlns:p14="http://schemas.microsoft.com/office/powerpoint/2010/main" val="397770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CBAB-62DE-A3FF-EDF6-49FBF7B478B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4BD4FC1-0358-98C7-7848-3ABAD63E95A0}"/>
              </a:ext>
            </a:extLst>
          </p:cNvPr>
          <p:cNvSpPr>
            <a:spLocks noGrp="1"/>
          </p:cNvSpPr>
          <p:nvPr>
            <p:ph idx="1"/>
          </p:nvPr>
        </p:nvSpPr>
        <p:spPr>
          <a:xfrm>
            <a:off x="566785" y="3592286"/>
            <a:ext cx="10554574" cy="3265714"/>
          </a:xfrm>
        </p:spPr>
        <p:txBody>
          <a:bodyPr>
            <a:normAutofit/>
          </a:bodyPr>
          <a:lstStyle/>
          <a:p>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r>
              <a:rPr lang="en-US" sz="1400" dirty="0">
                <a:latin typeface="Consolas" panose="020B0609020204030204" pitchFamily="49" charset="0"/>
              </a:rPr>
              <a:t>    R = </a:t>
            </a:r>
            <a:r>
              <a:rPr lang="en-US" sz="1400" dirty="0" err="1">
                <a:latin typeface="Consolas" panose="020B0609020204030204" pitchFamily="49" charset="0"/>
              </a:rPr>
              <a:t>pm.Bernoulli</a:t>
            </a:r>
            <a:r>
              <a:rPr lang="en-US" sz="1400" dirty="0">
                <a:latin typeface="Consolas" panose="020B0609020204030204" pitchFamily="49" charset="0"/>
              </a:rPr>
              <a:t>(“R", 0.2)</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p_S</a:t>
            </a:r>
            <a:r>
              <a:rPr lang="en-US" sz="1400" dirty="0">
                <a:latin typeface="Consolas" panose="020B0609020204030204" pitchFamily="49" charset="0"/>
              </a:rPr>
              <a:t> = </a:t>
            </a:r>
            <a:r>
              <a:rPr lang="en-US" sz="1400" dirty="0" err="1">
                <a:latin typeface="Consolas" panose="020B0609020204030204" pitchFamily="49" charset="0"/>
              </a:rPr>
              <a:t>pm.math.switch</a:t>
            </a:r>
            <a:r>
              <a:rPr lang="en-US" sz="1400" dirty="0">
                <a:latin typeface="Consolas" panose="020B0609020204030204" pitchFamily="49" charset="0"/>
              </a:rPr>
              <a:t>(R, .01, .4)</a:t>
            </a:r>
          </a:p>
          <a:p>
            <a:r>
              <a:rPr lang="en-US" sz="1400" dirty="0">
                <a:latin typeface="Consolas" panose="020B0609020204030204" pitchFamily="49" charset="0"/>
              </a:rPr>
              <a:t>    S = </a:t>
            </a:r>
            <a:r>
              <a:rPr lang="en-US" sz="1400" dirty="0" err="1">
                <a:latin typeface="Consolas" panose="020B0609020204030204" pitchFamily="49" charset="0"/>
              </a:rPr>
              <a:t>pm.Bernoulli</a:t>
            </a:r>
            <a:r>
              <a:rPr lang="en-US" sz="1400" dirty="0">
                <a:latin typeface="Consolas" panose="020B0609020204030204" pitchFamily="49" charset="0"/>
              </a:rPr>
              <a:t>(‘S', </a:t>
            </a:r>
            <a:r>
              <a:rPr lang="en-US" sz="1400" dirty="0" err="1">
                <a:latin typeface="Consolas" panose="020B0609020204030204" pitchFamily="49" charset="0"/>
              </a:rPr>
              <a:t>p_S</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p_W</a:t>
            </a:r>
            <a:r>
              <a:rPr lang="en-US" sz="1400" dirty="0">
                <a:latin typeface="Consolas" panose="020B0609020204030204" pitchFamily="49" charset="0"/>
              </a:rPr>
              <a:t> = </a:t>
            </a:r>
            <a:r>
              <a:rPr lang="en-US" sz="1400" dirty="0" err="1">
                <a:latin typeface="Consolas" panose="020B0609020204030204" pitchFamily="49" charset="0"/>
              </a:rPr>
              <a:t>pm.math.switch</a:t>
            </a:r>
            <a:r>
              <a:rPr lang="en-US" sz="1400" dirty="0">
                <a:latin typeface="Consolas" panose="020B0609020204030204" pitchFamily="49" charset="0"/>
              </a:rPr>
              <a:t>(S, </a:t>
            </a:r>
            <a:r>
              <a:rPr lang="en-US" sz="1400" dirty="0" err="1">
                <a:latin typeface="Consolas" panose="020B0609020204030204" pitchFamily="49" charset="0"/>
              </a:rPr>
              <a:t>pm.math.switch</a:t>
            </a:r>
            <a:r>
              <a:rPr lang="en-US" sz="1400" dirty="0">
                <a:latin typeface="Consolas" panose="020B0609020204030204" pitchFamily="49" charset="0"/>
              </a:rPr>
              <a:t>(R, .99, .9), </a:t>
            </a:r>
            <a:r>
              <a:rPr lang="en-US" sz="1400" dirty="0" err="1">
                <a:latin typeface="Consolas" panose="020B0609020204030204" pitchFamily="49" charset="0"/>
              </a:rPr>
              <a:t>pm.math.switch</a:t>
            </a:r>
            <a:r>
              <a:rPr lang="en-US" sz="1400" dirty="0">
                <a:latin typeface="Consolas" panose="020B0609020204030204" pitchFamily="49" charset="0"/>
              </a:rPr>
              <a:t>(R, .8, 0.0))</a:t>
            </a:r>
          </a:p>
          <a:p>
            <a:r>
              <a:rPr lang="en-US" sz="1400" dirty="0">
                <a:latin typeface="Consolas" panose="020B0609020204030204" pitchFamily="49" charset="0"/>
              </a:rPr>
              <a:t>    W = </a:t>
            </a:r>
            <a:r>
              <a:rPr lang="en-US" sz="1400" dirty="0" err="1">
                <a:latin typeface="Consolas" panose="020B0609020204030204" pitchFamily="49" charset="0"/>
              </a:rPr>
              <a:t>pm.Bernoulli</a:t>
            </a:r>
            <a:r>
              <a:rPr lang="en-US" sz="1400" dirty="0">
                <a:latin typeface="Consolas" panose="020B0609020204030204" pitchFamily="49" charset="0"/>
              </a:rPr>
              <a:t>(“W", </a:t>
            </a:r>
            <a:r>
              <a:rPr lang="en-US" sz="1400" dirty="0" err="1">
                <a:latin typeface="Consolas" panose="020B0609020204030204" pitchFamily="49" charset="0"/>
              </a:rPr>
              <a:t>p_W</a:t>
            </a:r>
            <a:r>
              <a:rPr lang="en-US" sz="1400" dirty="0">
                <a:latin typeface="Consolas" panose="020B0609020204030204" pitchFamily="49" charset="0"/>
              </a:rPr>
              <a:t>)</a:t>
            </a:r>
          </a:p>
        </p:txBody>
      </p:sp>
      <p:pic>
        <p:nvPicPr>
          <p:cNvPr id="4" name="Picture 3">
            <a:extLst>
              <a:ext uri="{FF2B5EF4-FFF2-40B4-BE49-F238E27FC236}">
                <a16:creationId xmlns:a16="http://schemas.microsoft.com/office/drawing/2014/main" id="{A0E4C8CB-8C0E-0114-881F-F9DF4841326C}"/>
              </a:ext>
            </a:extLst>
          </p:cNvPr>
          <p:cNvPicPr>
            <a:picLocks noChangeAspect="1"/>
          </p:cNvPicPr>
          <p:nvPr/>
        </p:nvPicPr>
        <p:blipFill>
          <a:blip r:embed="rId2"/>
          <a:stretch>
            <a:fillRect/>
          </a:stretch>
        </p:blipFill>
        <p:spPr>
          <a:xfrm>
            <a:off x="4689781" y="1750406"/>
            <a:ext cx="6897742" cy="3873143"/>
          </a:xfrm>
          <a:prstGeom prst="rect">
            <a:avLst/>
          </a:prstGeom>
        </p:spPr>
      </p:pic>
    </p:spTree>
    <p:extLst>
      <p:ext uri="{BB962C8B-B14F-4D97-AF65-F5344CB8AC3E}">
        <p14:creationId xmlns:p14="http://schemas.microsoft.com/office/powerpoint/2010/main" val="186257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BFDA-8BA3-6A45-F86A-87B409017BBD}"/>
              </a:ext>
            </a:extLst>
          </p:cNvPr>
          <p:cNvSpPr>
            <a:spLocks noGrp="1"/>
          </p:cNvSpPr>
          <p:nvPr>
            <p:ph type="title"/>
          </p:nvPr>
        </p:nvSpPr>
        <p:spPr/>
        <p:txBody>
          <a:bodyPr/>
          <a:lstStyle/>
          <a:p>
            <a:r>
              <a:rPr lang="en-US" dirty="0"/>
              <a:t>Problem # (2.5 points)</a:t>
            </a:r>
          </a:p>
        </p:txBody>
      </p:sp>
      <p:sp>
        <p:nvSpPr>
          <p:cNvPr id="3" name="Content Placeholder 2">
            <a:extLst>
              <a:ext uri="{FF2B5EF4-FFF2-40B4-BE49-F238E27FC236}">
                <a16:creationId xmlns:a16="http://schemas.microsoft.com/office/drawing/2014/main" id="{580E0222-8298-A7AE-1F03-CD54EDC9B090}"/>
              </a:ext>
            </a:extLst>
          </p:cNvPr>
          <p:cNvSpPr>
            <a:spLocks noGrp="1"/>
          </p:cNvSpPr>
          <p:nvPr>
            <p:ph idx="1"/>
          </p:nvPr>
        </p:nvSpPr>
        <p:spPr>
          <a:xfrm>
            <a:off x="618316" y="2386715"/>
            <a:ext cx="6675007" cy="4155380"/>
          </a:xfrm>
        </p:spPr>
        <p:txBody>
          <a:bodyPr>
            <a:normAutofit/>
          </a:bodyPr>
          <a:lstStyle/>
          <a:p>
            <a:pPr marL="0" indent="0" algn="just">
              <a:buNone/>
            </a:pPr>
            <a:r>
              <a:rPr lang="en-US" dirty="0"/>
              <a:t>Suppose I have a box of dice that contains a 4-sided die, a 6-sided die, an 8-sided die, a 12-sided die, and a 20-sided die. If you have ever played Dungeons &amp; Dragons, you know what I am talking about.</a:t>
            </a:r>
          </a:p>
          <a:p>
            <a:pPr marL="0" indent="0" algn="just">
              <a:buNone/>
            </a:pPr>
            <a:endParaRPr lang="en-US" dirty="0"/>
          </a:p>
          <a:p>
            <a:pPr marL="0" indent="0" algn="just">
              <a:buNone/>
            </a:pPr>
            <a:r>
              <a:rPr lang="en-US" dirty="0"/>
              <a:t>Suppose that someone selects a die from the box at random, roll it, and get a 6. What is the probability that he rolled (selected) each die?</a:t>
            </a:r>
          </a:p>
          <a:p>
            <a:pPr marL="0" indent="0" algn="just">
              <a:buNone/>
            </a:pPr>
            <a:endParaRPr lang="en-US" dirty="0"/>
          </a:p>
          <a:p>
            <a:pPr marL="0" indent="0" algn="just">
              <a:buNone/>
            </a:pPr>
            <a:r>
              <a:rPr lang="en-US" dirty="0"/>
              <a:t>Write a (complete) </a:t>
            </a:r>
            <a:r>
              <a:rPr lang="en-US" dirty="0" err="1"/>
              <a:t>PyMC</a:t>
            </a:r>
            <a:r>
              <a:rPr lang="en-US" dirty="0"/>
              <a:t> program to infer the probability of selecting each </a:t>
            </a:r>
            <a:r>
              <a:rPr lang="en-US"/>
              <a:t>dice</a:t>
            </a:r>
            <a:r>
              <a:rPr lang="en-US" dirty="0"/>
              <a:t>.</a:t>
            </a:r>
          </a:p>
          <a:p>
            <a:pPr marL="0" indent="0" algn="just">
              <a:buNone/>
            </a:pPr>
            <a:endParaRPr lang="en-US" dirty="0"/>
          </a:p>
        </p:txBody>
      </p:sp>
      <p:pic>
        <p:nvPicPr>
          <p:cNvPr id="4" name="Picture 3">
            <a:extLst>
              <a:ext uri="{FF2B5EF4-FFF2-40B4-BE49-F238E27FC236}">
                <a16:creationId xmlns:a16="http://schemas.microsoft.com/office/drawing/2014/main" id="{BD771EB6-CFF4-1CD7-73BE-B597D8989F13}"/>
              </a:ext>
            </a:extLst>
          </p:cNvPr>
          <p:cNvPicPr>
            <a:picLocks noChangeAspect="1"/>
          </p:cNvPicPr>
          <p:nvPr/>
        </p:nvPicPr>
        <p:blipFill>
          <a:blip r:embed="rId2"/>
          <a:stretch>
            <a:fillRect/>
          </a:stretch>
        </p:blipFill>
        <p:spPr>
          <a:xfrm>
            <a:off x="8019272" y="1928519"/>
            <a:ext cx="824205" cy="824205"/>
          </a:xfrm>
          <a:prstGeom prst="rect">
            <a:avLst/>
          </a:prstGeom>
        </p:spPr>
      </p:pic>
      <p:pic>
        <p:nvPicPr>
          <p:cNvPr id="5" name="Picture 4">
            <a:extLst>
              <a:ext uri="{FF2B5EF4-FFF2-40B4-BE49-F238E27FC236}">
                <a16:creationId xmlns:a16="http://schemas.microsoft.com/office/drawing/2014/main" id="{C92A4CFB-A6F1-B1F0-2CD3-6186936D5457}"/>
              </a:ext>
            </a:extLst>
          </p:cNvPr>
          <p:cNvPicPr>
            <a:picLocks noChangeAspect="1"/>
          </p:cNvPicPr>
          <p:nvPr/>
        </p:nvPicPr>
        <p:blipFill>
          <a:blip r:embed="rId3"/>
          <a:stretch>
            <a:fillRect/>
          </a:stretch>
        </p:blipFill>
        <p:spPr>
          <a:xfrm>
            <a:off x="7304216" y="2136447"/>
            <a:ext cx="2254315" cy="2254315"/>
          </a:xfrm>
          <a:prstGeom prst="rect">
            <a:avLst/>
          </a:prstGeom>
        </p:spPr>
      </p:pic>
      <p:pic>
        <p:nvPicPr>
          <p:cNvPr id="6" name="Picture 5">
            <a:extLst>
              <a:ext uri="{FF2B5EF4-FFF2-40B4-BE49-F238E27FC236}">
                <a16:creationId xmlns:a16="http://schemas.microsoft.com/office/drawing/2014/main" id="{4205E2F9-2691-1D9F-522D-7BC95CB7094D}"/>
              </a:ext>
            </a:extLst>
          </p:cNvPr>
          <p:cNvPicPr>
            <a:picLocks noChangeAspect="1"/>
          </p:cNvPicPr>
          <p:nvPr/>
        </p:nvPicPr>
        <p:blipFill>
          <a:blip r:embed="rId4"/>
          <a:stretch>
            <a:fillRect/>
          </a:stretch>
        </p:blipFill>
        <p:spPr>
          <a:xfrm>
            <a:off x="7379055" y="3052959"/>
            <a:ext cx="2104636" cy="2104636"/>
          </a:xfrm>
          <a:prstGeom prst="rect">
            <a:avLst/>
          </a:prstGeom>
        </p:spPr>
      </p:pic>
      <p:pic>
        <p:nvPicPr>
          <p:cNvPr id="7" name="Picture 6">
            <a:extLst>
              <a:ext uri="{FF2B5EF4-FFF2-40B4-BE49-F238E27FC236}">
                <a16:creationId xmlns:a16="http://schemas.microsoft.com/office/drawing/2014/main" id="{3E1D7AFC-3B6A-118E-E2ED-85C5E146B633}"/>
              </a:ext>
            </a:extLst>
          </p:cNvPr>
          <p:cNvPicPr>
            <a:picLocks noChangeAspect="1"/>
          </p:cNvPicPr>
          <p:nvPr/>
        </p:nvPicPr>
        <p:blipFill>
          <a:blip r:embed="rId5"/>
          <a:stretch>
            <a:fillRect/>
          </a:stretch>
        </p:blipFill>
        <p:spPr>
          <a:xfrm>
            <a:off x="7506026" y="4464381"/>
            <a:ext cx="1850693" cy="1850693"/>
          </a:xfrm>
          <a:prstGeom prst="rect">
            <a:avLst/>
          </a:prstGeom>
        </p:spPr>
      </p:pic>
      <p:pic>
        <p:nvPicPr>
          <p:cNvPr id="8" name="Picture 7">
            <a:extLst>
              <a:ext uri="{FF2B5EF4-FFF2-40B4-BE49-F238E27FC236}">
                <a16:creationId xmlns:a16="http://schemas.microsoft.com/office/drawing/2014/main" id="{B982BD2D-E2CE-FDFD-57DF-DB754FEBC3F4}"/>
              </a:ext>
            </a:extLst>
          </p:cNvPr>
          <p:cNvPicPr>
            <a:picLocks noChangeAspect="1"/>
          </p:cNvPicPr>
          <p:nvPr/>
        </p:nvPicPr>
        <p:blipFill>
          <a:blip r:embed="rId6"/>
          <a:stretch>
            <a:fillRect/>
          </a:stretch>
        </p:blipFill>
        <p:spPr>
          <a:xfrm>
            <a:off x="7304216" y="5007307"/>
            <a:ext cx="2343150" cy="2343150"/>
          </a:xfrm>
          <a:prstGeom prst="rect">
            <a:avLst/>
          </a:prstGeom>
        </p:spPr>
      </p:pic>
      <p:sp>
        <p:nvSpPr>
          <p:cNvPr id="9" name="TextBox 8">
            <a:extLst>
              <a:ext uri="{FF2B5EF4-FFF2-40B4-BE49-F238E27FC236}">
                <a16:creationId xmlns:a16="http://schemas.microsoft.com/office/drawing/2014/main" id="{5C6DDB48-541E-B570-814D-DB6BD263D1B5}"/>
              </a:ext>
            </a:extLst>
          </p:cNvPr>
          <p:cNvSpPr txBox="1"/>
          <p:nvPr/>
        </p:nvSpPr>
        <p:spPr>
          <a:xfrm>
            <a:off x="9347272" y="2128604"/>
            <a:ext cx="660758" cy="4401205"/>
          </a:xfrm>
          <a:prstGeom prst="rect">
            <a:avLst/>
          </a:prstGeom>
          <a:noFill/>
        </p:spPr>
        <p:txBody>
          <a:bodyPr wrap="none" rtlCol="0">
            <a:spAutoFit/>
          </a:bodyPr>
          <a:lstStyle/>
          <a:p>
            <a:r>
              <a:rPr lang="en-US" sz="2000" dirty="0"/>
              <a:t>D20</a:t>
            </a:r>
          </a:p>
          <a:p>
            <a:endParaRPr lang="en-US" sz="2000" dirty="0"/>
          </a:p>
          <a:p>
            <a:endParaRPr lang="en-US" sz="2000" dirty="0"/>
          </a:p>
          <a:p>
            <a:r>
              <a:rPr lang="en-US" sz="2000" dirty="0"/>
              <a:t>D12</a:t>
            </a:r>
          </a:p>
          <a:p>
            <a:endParaRPr lang="en-US" sz="2000" dirty="0"/>
          </a:p>
          <a:p>
            <a:endParaRPr lang="en-US" sz="2000" dirty="0"/>
          </a:p>
          <a:p>
            <a:r>
              <a:rPr lang="en-US" sz="2000" dirty="0"/>
              <a:t>D8</a:t>
            </a:r>
          </a:p>
          <a:p>
            <a:endParaRPr lang="en-US" sz="2000" dirty="0"/>
          </a:p>
          <a:p>
            <a:endParaRPr lang="en-US" sz="2000" dirty="0"/>
          </a:p>
          <a:p>
            <a:endParaRPr lang="en-US" sz="2000" dirty="0"/>
          </a:p>
          <a:p>
            <a:r>
              <a:rPr lang="en-US" sz="2000" dirty="0"/>
              <a:t>D6</a:t>
            </a:r>
          </a:p>
          <a:p>
            <a:endParaRPr lang="en-US" sz="2000" dirty="0"/>
          </a:p>
          <a:p>
            <a:endParaRPr lang="en-US" sz="2000" dirty="0"/>
          </a:p>
          <a:p>
            <a:r>
              <a:rPr lang="en-US" sz="2000" dirty="0"/>
              <a:t>D4</a:t>
            </a:r>
          </a:p>
        </p:txBody>
      </p:sp>
    </p:spTree>
    <p:extLst>
      <p:ext uri="{BB962C8B-B14F-4D97-AF65-F5344CB8AC3E}">
        <p14:creationId xmlns:p14="http://schemas.microsoft.com/office/powerpoint/2010/main" val="263000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ac401498-dece-458d-8907-1d68e0794796"/>
    <ds:schemaRef ds:uri="b121af5f-6cf0-4f26-a197-6eb3cdb906a8"/>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9A7C0E-D4A6-47BE-8D21-EFB614BE7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1af5f-6cf0-4f26-a197-6eb3cdb906a8"/>
    <ds:schemaRef ds:uri="ac401498-dece-458d-8907-1d68e07947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1819</Words>
  <Application>Microsoft Office PowerPoint</Application>
  <PresentationFormat>Widescreen</PresentationFormat>
  <Paragraphs>163</Paragraphs>
  <Slides>25</Slides>
  <Notes>1</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Quotable</vt:lpstr>
      <vt:lpstr>Probabilistic Programming</vt:lpstr>
      <vt:lpstr>Mock Exam | Discussion | Questions</vt:lpstr>
      <vt:lpstr>Mock Exam</vt:lpstr>
      <vt:lpstr>Question # (0.5 point)</vt:lpstr>
      <vt:lpstr>Question # (0.5 point)</vt:lpstr>
      <vt:lpstr>Problem # (0.5 point)</vt:lpstr>
      <vt:lpstr>Problem # (1.5 points)</vt:lpstr>
      <vt:lpstr>Solution</vt:lpstr>
      <vt:lpstr>Problem # (2.5 points)</vt:lpstr>
      <vt:lpstr>NB: Platonic Solids</vt:lpstr>
      <vt:lpstr>Solution</vt:lpstr>
      <vt:lpstr>Solution</vt:lpstr>
      <vt:lpstr>Solution</vt:lpstr>
      <vt:lpstr>Results</vt:lpstr>
      <vt:lpstr>Problem # (3.5 points)</vt:lpstr>
      <vt:lpstr>Problem # (3.5 points)</vt:lpstr>
      <vt:lpstr>Problem # (3.5 points)</vt:lpstr>
      <vt:lpstr>Solution 1</vt:lpstr>
      <vt:lpstr>Results</vt:lpstr>
      <vt:lpstr>Solution 2: Faster, Better, More Accurate</vt:lpstr>
      <vt:lpstr>Results</vt:lpstr>
      <vt:lpstr>Comparing the Two Results</vt:lpstr>
      <vt:lpstr>PowerPoint Presentation</vt:lpstr>
      <vt:lpstr>Let's rewarded ourselves for our effort</vt:lpstr>
      <vt:lpstr>Discussion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57</cp:revision>
  <dcterms:created xsi:type="dcterms:W3CDTF">2018-09-08T07:39:54Z</dcterms:created>
  <dcterms:modified xsi:type="dcterms:W3CDTF">2024-02-21T03:15:39Z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