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61"/>
  </p:notesMasterIdLst>
  <p:handoutMasterIdLst>
    <p:handoutMasterId r:id="rId62"/>
  </p:handoutMasterIdLst>
  <p:sldIdLst>
    <p:sldId id="256" r:id="rId5"/>
    <p:sldId id="257" r:id="rId6"/>
    <p:sldId id="338" r:id="rId7"/>
    <p:sldId id="340" r:id="rId8"/>
    <p:sldId id="339" r:id="rId9"/>
    <p:sldId id="258" r:id="rId10"/>
    <p:sldId id="341" r:id="rId11"/>
    <p:sldId id="342" r:id="rId12"/>
    <p:sldId id="259" r:id="rId13"/>
    <p:sldId id="343" r:id="rId14"/>
    <p:sldId id="359" r:id="rId15"/>
    <p:sldId id="344" r:id="rId16"/>
    <p:sldId id="261" r:id="rId17"/>
    <p:sldId id="296" r:id="rId18"/>
    <p:sldId id="262" r:id="rId19"/>
    <p:sldId id="298" r:id="rId20"/>
    <p:sldId id="299" r:id="rId21"/>
    <p:sldId id="300" r:id="rId22"/>
    <p:sldId id="302" r:id="rId23"/>
    <p:sldId id="345" r:id="rId24"/>
    <p:sldId id="301" r:id="rId25"/>
    <p:sldId id="347" r:id="rId26"/>
    <p:sldId id="348" r:id="rId27"/>
    <p:sldId id="349" r:id="rId28"/>
    <p:sldId id="350" r:id="rId29"/>
    <p:sldId id="351" r:id="rId30"/>
    <p:sldId id="353" r:id="rId31"/>
    <p:sldId id="274" r:id="rId32"/>
    <p:sldId id="352" r:id="rId33"/>
    <p:sldId id="275" r:id="rId34"/>
    <p:sldId id="276" r:id="rId35"/>
    <p:sldId id="281" r:id="rId36"/>
    <p:sldId id="354" r:id="rId37"/>
    <p:sldId id="355" r:id="rId38"/>
    <p:sldId id="356" r:id="rId39"/>
    <p:sldId id="320" r:id="rId40"/>
    <p:sldId id="321" r:id="rId41"/>
    <p:sldId id="322" r:id="rId42"/>
    <p:sldId id="323" r:id="rId43"/>
    <p:sldId id="357" r:id="rId44"/>
    <p:sldId id="330" r:id="rId45"/>
    <p:sldId id="329" r:id="rId46"/>
    <p:sldId id="307" r:id="rId47"/>
    <p:sldId id="334" r:id="rId48"/>
    <p:sldId id="335" r:id="rId49"/>
    <p:sldId id="308" r:id="rId50"/>
    <p:sldId id="309" r:id="rId51"/>
    <p:sldId id="310" r:id="rId52"/>
    <p:sldId id="312" r:id="rId53"/>
    <p:sldId id="313" r:id="rId54"/>
    <p:sldId id="303" r:id="rId55"/>
    <p:sldId id="314" r:id="rId56"/>
    <p:sldId id="304" r:id="rId57"/>
    <p:sldId id="336" r:id="rId58"/>
    <p:sldId id="337" r:id="rId59"/>
    <p:sldId id="358"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EC6020-FFD2-764D-0D84-EC2EED67D502}" v="2" dt="2024-02-17T09:46:22.804"/>
    <p1510:client id="{F11B7F4D-21F2-4D2D-9521-81A93F18FAB1}" v="1" dt="2024-02-18T20:16:29.799"/>
  </p1510:revLst>
</p1510:revInfo>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346" autoAdjust="0"/>
  </p:normalViewPr>
  <p:slideViewPr>
    <p:cSldViewPr snapToGrid="0">
      <p:cViewPr varScale="1">
        <p:scale>
          <a:sx n="122" d="100"/>
          <a:sy n="122" d="100"/>
        </p:scale>
        <p:origin x="150"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2/18/2024</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2/18/2024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206516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2/18/2024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2/18/2024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2/18/2024</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2/18/2024</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2/18/2024</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2/18/2024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2/18/2024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2/18/2024</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2/18/2024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2/18/2024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2/18/2024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2/18/2024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2/18/2024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2/18/2024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2/18/2024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2/18/2024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2/18/2024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2/18/2024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opescunmarius@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NUL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NUL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hyperlink" Target="https://www.apple.com/privacy/docs/Differential_Privacy_Overview.pdf" TargetMode="Externa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NUL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BD2A-60FD-4D0C-8344-28D7E6E38BA0}"/>
              </a:ext>
            </a:extLst>
          </p:cNvPr>
          <p:cNvSpPr>
            <a:spLocks noGrp="1"/>
          </p:cNvSpPr>
          <p:nvPr>
            <p:ph type="ctrTitle"/>
          </p:nvPr>
        </p:nvSpPr>
        <p:spPr/>
        <p:txBody>
          <a:bodyPr/>
          <a:lstStyle/>
          <a:p>
            <a:r>
              <a:rPr lang="en-US" dirty="0"/>
              <a:t>Probabilistic Programming</a:t>
            </a:r>
          </a:p>
        </p:txBody>
      </p:sp>
      <p:sp>
        <p:nvSpPr>
          <p:cNvPr id="3" name="Subtitle 2">
            <a:extLst>
              <a:ext uri="{FF2B5EF4-FFF2-40B4-BE49-F238E27FC236}">
                <a16:creationId xmlns:a16="http://schemas.microsoft.com/office/drawing/2014/main" id="{805F24E6-2AE8-4FD8-B92D-FE2CE716A235}"/>
              </a:ext>
            </a:extLst>
          </p:cNvPr>
          <p:cNvSpPr>
            <a:spLocks noGrp="1"/>
          </p:cNvSpPr>
          <p:nvPr>
            <p:ph type="subTitle" idx="1"/>
          </p:nvPr>
        </p:nvSpPr>
        <p:spPr>
          <a:xfrm>
            <a:off x="810001" y="5280846"/>
            <a:ext cx="10572000" cy="1398249"/>
          </a:xfrm>
        </p:spPr>
        <p:txBody>
          <a:bodyPr/>
          <a:lstStyle/>
          <a:p>
            <a:r>
              <a:rPr lang="en-US" dirty="0"/>
              <a:t>Marius Popescu</a:t>
            </a:r>
          </a:p>
          <a:p>
            <a:r>
              <a:rPr lang="en-US" sz="1800" dirty="0">
                <a:hlinkClick r:id="rId3"/>
              </a:rPr>
              <a:t>popescunmarius@gmail.com</a:t>
            </a:r>
            <a:endParaRPr lang="en-US" sz="1800" dirty="0"/>
          </a:p>
          <a:p>
            <a:r>
              <a:rPr lang="en-US" dirty="0"/>
              <a:t>2023 - 2024</a:t>
            </a:r>
          </a:p>
          <a:p>
            <a:endParaRPr lang="en-US" dirty="0"/>
          </a:p>
        </p:txBody>
      </p:sp>
    </p:spTree>
    <p:extLst>
      <p:ext uri="{BB962C8B-B14F-4D97-AF65-F5344CB8AC3E}">
        <p14:creationId xmlns:p14="http://schemas.microsoft.com/office/powerpoint/2010/main" val="209388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A4D5B-CFC4-2DA8-96F3-E958EBE5C7B2}"/>
              </a:ext>
            </a:extLst>
          </p:cNvPr>
          <p:cNvSpPr>
            <a:spLocks noGrp="1"/>
          </p:cNvSpPr>
          <p:nvPr>
            <p:ph type="title"/>
          </p:nvPr>
        </p:nvSpPr>
        <p:spPr/>
        <p:txBody>
          <a:bodyPr/>
          <a:lstStyle/>
          <a:p>
            <a:r>
              <a:rPr lang="en-US" b="0" i="0" dirty="0">
                <a:solidFill>
                  <a:srgbClr val="C8C4BD"/>
                </a:solidFill>
                <a:effectLst/>
                <a:latin typeface="-apple-system"/>
              </a:rPr>
              <a:t>Unobserved Random Variables</a:t>
            </a:r>
            <a:br>
              <a:rPr lang="en-US" b="0" i="0" dirty="0">
                <a:solidFill>
                  <a:srgbClr val="C8C4BD"/>
                </a:solidFill>
                <a:effectLst/>
                <a:latin typeface="-apple-system"/>
              </a:rPr>
            </a:br>
            <a:endParaRPr lang="en-US" dirty="0"/>
          </a:p>
        </p:txBody>
      </p:sp>
      <p:sp>
        <p:nvSpPr>
          <p:cNvPr id="3" name="Content Placeholder 2">
            <a:extLst>
              <a:ext uri="{FF2B5EF4-FFF2-40B4-BE49-F238E27FC236}">
                <a16:creationId xmlns:a16="http://schemas.microsoft.com/office/drawing/2014/main" id="{5AE5C47D-6EC4-601A-068E-FDFB926BC56C}"/>
              </a:ext>
            </a:extLst>
          </p:cNvPr>
          <p:cNvSpPr>
            <a:spLocks noGrp="1"/>
          </p:cNvSpPr>
          <p:nvPr>
            <p:ph idx="1"/>
          </p:nvPr>
        </p:nvSpPr>
        <p:spPr/>
        <p:txBody>
          <a:bodyPr/>
          <a:lstStyle/>
          <a:p>
            <a:pPr marL="0" indent="0">
              <a:buNone/>
            </a:pPr>
            <a:r>
              <a:rPr lang="en-US" dirty="0"/>
              <a:t>Every unobserved RV has the following calling signature: name (str), parameter keyword arguments. Thus, a normal prior can be defined in a model context like this:</a:t>
            </a:r>
          </a:p>
          <a:p>
            <a:pPr marL="0" indent="0">
              <a:buNone/>
            </a:pPr>
            <a:endParaRPr lang="en-US" dirty="0"/>
          </a:p>
          <a:p>
            <a:pPr marL="400050" lvl="1" indent="0">
              <a:buNone/>
            </a:pPr>
            <a:r>
              <a:rPr lang="en-US" sz="1400" dirty="0">
                <a:latin typeface="Consolas" panose="020B0609020204030204" pitchFamily="49" charset="0"/>
              </a:rPr>
              <a:t>with </a:t>
            </a:r>
            <a:r>
              <a:rPr lang="en-US" sz="1400" dirty="0" err="1">
                <a:latin typeface="Consolas" panose="020B0609020204030204" pitchFamily="49" charset="0"/>
              </a:rPr>
              <a:t>pm.Model</a:t>
            </a:r>
            <a:r>
              <a:rPr lang="en-US" sz="1400" dirty="0">
                <a:latin typeface="Consolas" panose="020B0609020204030204" pitchFamily="49" charset="0"/>
              </a:rPr>
              <a:t>():</a:t>
            </a:r>
          </a:p>
          <a:p>
            <a:pPr marL="400050" lvl="1" indent="0">
              <a:buNone/>
            </a:pPr>
            <a:r>
              <a:rPr lang="en-US" sz="1400" dirty="0">
                <a:latin typeface="Consolas" panose="020B0609020204030204" pitchFamily="49" charset="0"/>
              </a:rPr>
              <a:t>    x = </a:t>
            </a:r>
            <a:r>
              <a:rPr lang="en-US" sz="1400" dirty="0" err="1">
                <a:latin typeface="Consolas" panose="020B0609020204030204" pitchFamily="49" charset="0"/>
              </a:rPr>
              <a:t>pm.Normal</a:t>
            </a:r>
            <a:r>
              <a:rPr lang="en-US" sz="1400" dirty="0">
                <a:latin typeface="Consolas" panose="020B0609020204030204" pitchFamily="49" charset="0"/>
              </a:rPr>
              <a:t>("x", mu=0, sigma=1)</a:t>
            </a:r>
          </a:p>
          <a:p>
            <a:pPr marL="0" indent="0">
              <a:buNone/>
            </a:pPr>
            <a:endParaRPr lang="en-US" dirty="0"/>
          </a:p>
          <a:p>
            <a:pPr marL="0" indent="0">
              <a:buNone/>
            </a:pPr>
            <a:r>
              <a:rPr lang="en-US" dirty="0"/>
              <a:t>As with the model, we can evaluate its </a:t>
            </a:r>
            <a:r>
              <a:rPr lang="en-US" dirty="0" err="1"/>
              <a:t>logp</a:t>
            </a:r>
            <a:r>
              <a:rPr lang="en-US" dirty="0"/>
              <a:t>:</a:t>
            </a:r>
          </a:p>
          <a:p>
            <a:pPr marL="0" indent="0">
              <a:buNone/>
            </a:pPr>
            <a:endParaRPr lang="en-US" dirty="0"/>
          </a:p>
          <a:p>
            <a:pPr marL="400050" lvl="1" indent="0">
              <a:buNone/>
            </a:pPr>
            <a:r>
              <a:rPr lang="en-US" sz="1400" dirty="0" err="1">
                <a:latin typeface="Consolas" panose="020B0609020204030204" pitchFamily="49" charset="0"/>
              </a:rPr>
              <a:t>pm.logp</a:t>
            </a:r>
            <a:r>
              <a:rPr lang="en-US" sz="1400" dirty="0">
                <a:latin typeface="Consolas" panose="020B0609020204030204" pitchFamily="49" charset="0"/>
              </a:rPr>
              <a:t>(x, 0).eval() # [Output]: array(-0.91893853)</a:t>
            </a:r>
          </a:p>
        </p:txBody>
      </p:sp>
    </p:spTree>
    <p:extLst>
      <p:ext uri="{BB962C8B-B14F-4D97-AF65-F5344CB8AC3E}">
        <p14:creationId xmlns:p14="http://schemas.microsoft.com/office/powerpoint/2010/main" val="3678169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87D41-E9BD-72BC-67D4-D361D96E9E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17E8D9-944B-F1E2-0939-AA2B313B9BA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42237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459CEF-5223-FE5A-462C-8208E867D17D}"/>
              </a:ext>
            </a:extLst>
          </p:cNvPr>
          <p:cNvSpPr>
            <a:spLocks noGrp="1"/>
          </p:cNvSpPr>
          <p:nvPr>
            <p:ph type="title"/>
          </p:nvPr>
        </p:nvSpPr>
        <p:spPr/>
        <p:txBody>
          <a:bodyPr/>
          <a:lstStyle/>
          <a:p>
            <a:r>
              <a:rPr lang="en-US" dirty="0" err="1"/>
              <a:t>PyMC</a:t>
            </a:r>
            <a:r>
              <a:rPr lang="en-US" dirty="0"/>
              <a:t> provides a large suite of built-in probability distributions</a:t>
            </a:r>
          </a:p>
        </p:txBody>
      </p:sp>
      <p:sp>
        <p:nvSpPr>
          <p:cNvPr id="5" name="Text Placeholder 4">
            <a:extLst>
              <a:ext uri="{FF2B5EF4-FFF2-40B4-BE49-F238E27FC236}">
                <a16:creationId xmlns:a16="http://schemas.microsoft.com/office/drawing/2014/main" id="{11078B63-8B5D-4F12-6EA6-9AF00937739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33351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5B8F-EDF3-4D2B-86BB-EF7704FE9A28}"/>
              </a:ext>
            </a:extLst>
          </p:cNvPr>
          <p:cNvSpPr>
            <a:spLocks noGrp="1"/>
          </p:cNvSpPr>
          <p:nvPr>
            <p:ph type="title"/>
          </p:nvPr>
        </p:nvSpPr>
        <p:spPr/>
        <p:txBody>
          <a:bodyPr/>
          <a:lstStyle/>
          <a:p>
            <a:r>
              <a:rPr lang="en-US" dirty="0"/>
              <a:t>Bernoulli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8EE3FA-8603-490F-8346-C9D2C242EA1D}"/>
                  </a:ext>
                </a:extLst>
              </p:cNvPr>
              <p:cNvSpPr>
                <a:spLocks noGrp="1"/>
              </p:cNvSpPr>
              <p:nvPr>
                <p:ph sz="half" idx="1"/>
              </p:nvPr>
            </p:nvSpPr>
            <p:spPr>
              <a:xfrm>
                <a:off x="294860" y="3096931"/>
                <a:ext cx="5483087" cy="3638764"/>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Ber</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𝑘</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e>
                        <m:sup>
                          <m:r>
                            <a:rPr lang="en-US" b="0" i="1" smtClean="0">
                              <a:latin typeface="Cambria Math" panose="02040503050406030204" pitchFamily="18" charset="0"/>
                            </a:rPr>
                            <m:t>1−</m:t>
                          </m:r>
                          <m:r>
                            <a:rPr lang="en-US" b="0" i="1" smtClean="0">
                              <a:latin typeface="Cambria Math" panose="02040503050406030204" pitchFamily="18" charset="0"/>
                            </a:rPr>
                            <m:t>𝑘</m:t>
                          </m:r>
                        </m:sup>
                      </m:sSup>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=0,1</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e>
                          <m:r>
                            <a:rPr lang="en-US" b="0" i="1" smtClean="0">
                              <a:latin typeface="Cambria Math" panose="02040503050406030204" pitchFamily="18" charset="0"/>
                            </a:rPr>
                            <m:t>𝑝</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1</m:t>
                          </m:r>
                        </m:sup>
                        <m:e>
                          <m:r>
                            <a:rPr lang="en-US" b="0" i="1" smtClean="0">
                              <a:latin typeface="Cambria Math" panose="02040503050406030204" pitchFamily="18" charset="0"/>
                            </a:rPr>
                            <m:t>𝑘𝑃</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e>
                      </m:nary>
                      <m:r>
                        <a:rPr lang="en-US" b="0" i="1" smtClean="0">
                          <a:latin typeface="Cambria Math" panose="02040503050406030204" pitchFamily="18" charset="0"/>
                        </a:rPr>
                        <m:t>=</m:t>
                      </m:r>
                      <m:r>
                        <a:rPr lang="en-US" b="0" i="1" smtClean="0">
                          <a:latin typeface="Cambria Math" panose="02040503050406030204" pitchFamily="18" charset="0"/>
                        </a:rPr>
                        <m:t>𝑝</m:t>
                      </m:r>
                    </m:oMath>
                  </m:oMathPara>
                </a14:m>
                <a:endParaRPr lang="en-US" dirty="0"/>
              </a:p>
            </p:txBody>
          </p:sp>
        </mc:Choice>
        <mc:Fallback xmlns="">
          <p:sp>
            <p:nvSpPr>
              <p:cNvPr id="3" name="Content Placeholder 2">
                <a:extLst>
                  <a:ext uri="{FF2B5EF4-FFF2-40B4-BE49-F238E27FC236}">
                    <a16:creationId xmlns:a16="http://schemas.microsoft.com/office/drawing/2014/main" id="{488EE3FA-8603-490F-8346-C9D2C242EA1D}"/>
                  </a:ext>
                </a:extLst>
              </p:cNvPr>
              <p:cNvSpPr>
                <a:spLocks noGrp="1" noRot="1" noChangeAspect="1" noMove="1" noResize="1" noEditPoints="1" noAdjustHandles="1" noChangeArrowheads="1" noChangeShapeType="1" noTextEdit="1"/>
              </p:cNvSpPr>
              <p:nvPr>
                <p:ph sz="half" idx="1"/>
              </p:nvPr>
            </p:nvSpPr>
            <p:spPr>
              <a:xfrm>
                <a:off x="294860" y="3096931"/>
                <a:ext cx="5483087" cy="3638764"/>
              </a:xfrm>
              <a:blipFill>
                <a:blip r:embed="rId2"/>
                <a:stretch>
                  <a:fillRect/>
                </a:stretch>
              </a:blipFill>
            </p:spPr>
            <p:txBody>
              <a:bodyPr/>
              <a:lstStyle/>
              <a:p>
                <a:r>
                  <a:rPr lang="en-US">
                    <a:noFill/>
                  </a:rPr>
                  <a:t> </a:t>
                </a:r>
              </a:p>
            </p:txBody>
          </p:sp>
        </mc:Fallback>
      </mc:AlternateContent>
      <p:pic>
        <p:nvPicPr>
          <p:cNvPr id="5" name="Picture 4" descr="A screenshot of a social media post&#10;&#10;Description generated with very high confidence">
            <a:extLst>
              <a:ext uri="{FF2B5EF4-FFF2-40B4-BE49-F238E27FC236}">
                <a16:creationId xmlns:a16="http://schemas.microsoft.com/office/drawing/2014/main" id="{98EF663E-ECE8-402F-B375-6FD3FB042B2B}"/>
              </a:ext>
            </a:extLst>
          </p:cNvPr>
          <p:cNvPicPr>
            <a:picLocks noChangeAspect="1"/>
          </p:cNvPicPr>
          <p:nvPr/>
        </p:nvPicPr>
        <p:blipFill>
          <a:blip r:embed="rId3"/>
          <a:stretch>
            <a:fillRect/>
          </a:stretch>
        </p:blipFill>
        <p:spPr>
          <a:xfrm>
            <a:off x="6653616" y="1959197"/>
            <a:ext cx="4728382" cy="3531510"/>
          </a:xfrm>
          <a:prstGeom prst="rect">
            <a:avLst/>
          </a:prstGeom>
        </p:spPr>
      </p:pic>
      <p:sp>
        <p:nvSpPr>
          <p:cNvPr id="6" name="TextBox 5">
            <a:extLst>
              <a:ext uri="{FF2B5EF4-FFF2-40B4-BE49-F238E27FC236}">
                <a16:creationId xmlns:a16="http://schemas.microsoft.com/office/drawing/2014/main" id="{61431A1C-A4AF-4634-BAD8-E1C900F89A4E}"/>
              </a:ext>
            </a:extLst>
          </p:cNvPr>
          <p:cNvSpPr txBox="1"/>
          <p:nvPr/>
        </p:nvSpPr>
        <p:spPr>
          <a:xfrm>
            <a:off x="7633252" y="5847600"/>
            <a:ext cx="2967479" cy="307777"/>
          </a:xfrm>
          <a:prstGeom prst="rect">
            <a:avLst/>
          </a:prstGeom>
          <a:noFill/>
        </p:spPr>
        <p:txBody>
          <a:bodyPr wrap="none" rtlCol="0">
            <a:spAutoFit/>
          </a:bodyPr>
          <a:lstStyle/>
          <a:p>
            <a:r>
              <a:rPr lang="en-US" sz="1400" dirty="0">
                <a:latin typeface="Consolas" panose="020B0609020204030204" pitchFamily="49" charset="0"/>
              </a:rPr>
              <a:t>Z = </a:t>
            </a:r>
            <a:r>
              <a:rPr lang="en-US" sz="1400" dirty="0" err="1">
                <a:latin typeface="Consolas" panose="020B0609020204030204" pitchFamily="49" charset="0"/>
              </a:rPr>
              <a:t>pymc.Bernoulli</a:t>
            </a:r>
            <a:r>
              <a:rPr lang="en-US" sz="1400" dirty="0">
                <a:latin typeface="Consolas" panose="020B0609020204030204" pitchFamily="49" charset="0"/>
              </a:rPr>
              <a:t>(“Z”, p=p)</a:t>
            </a:r>
          </a:p>
        </p:txBody>
      </p:sp>
    </p:spTree>
    <p:extLst>
      <p:ext uri="{BB962C8B-B14F-4D97-AF65-F5344CB8AC3E}">
        <p14:creationId xmlns:p14="http://schemas.microsoft.com/office/powerpoint/2010/main" val="1055937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5B8F-EDF3-4D2B-86BB-EF7704FE9A28}"/>
              </a:ext>
            </a:extLst>
          </p:cNvPr>
          <p:cNvSpPr>
            <a:spLocks noGrp="1"/>
          </p:cNvSpPr>
          <p:nvPr>
            <p:ph type="title"/>
          </p:nvPr>
        </p:nvSpPr>
        <p:spPr/>
        <p:txBody>
          <a:bodyPr/>
          <a:lstStyle/>
          <a:p>
            <a:r>
              <a:rPr lang="en-US" dirty="0"/>
              <a:t>Poisson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8EE3FA-8603-490F-8346-C9D2C242EA1D}"/>
                  </a:ext>
                </a:extLst>
              </p:cNvPr>
              <p:cNvSpPr>
                <a:spLocks noGrp="1"/>
              </p:cNvSpPr>
              <p:nvPr>
                <p:ph sz="half" idx="1"/>
              </p:nvPr>
            </p:nvSpPr>
            <p:spPr>
              <a:xfrm>
                <a:off x="294860" y="3096931"/>
                <a:ext cx="5483087" cy="3638764"/>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Poi</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𝜆</m:t>
                              </m:r>
                            </m:e>
                            <m:sup>
                              <m:r>
                                <a:rPr lang="en-US" b="0" i="1" smtClean="0">
                                  <a:latin typeface="Cambria Math" panose="02040503050406030204" pitchFamily="18" charset="0"/>
                                </a:rPr>
                                <m:t>𝑘</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up>
                          </m:sSup>
                        </m:num>
                        <m:den>
                          <m:r>
                            <a:rPr lang="en-US" b="0" i="1" smtClean="0">
                              <a:latin typeface="Cambria Math" panose="02040503050406030204" pitchFamily="18" charset="0"/>
                            </a:rPr>
                            <m:t>𝑘</m:t>
                          </m:r>
                          <m:r>
                            <a:rPr lang="en-US" b="0" i="1" smtClean="0">
                              <a:latin typeface="Cambria Math" panose="02040503050406030204" pitchFamily="18" charset="0"/>
                            </a:rPr>
                            <m:t>!</m:t>
                          </m:r>
                        </m:den>
                      </m:f>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=0,1,2,…,  </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ℝ</m:t>
                          </m:r>
                        </m:e>
                        <m:sub>
                          <m:r>
                            <a:rPr lang="en-US" b="0" i="1" smtClean="0">
                              <a:latin typeface="Cambria Math" panose="02040503050406030204" pitchFamily="18" charset="0"/>
                              <a:ea typeface="Cambria Math" panose="02040503050406030204" pitchFamily="18" charset="0"/>
                            </a:rPr>
                            <m:t>&gt;0</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e>
                          <m:r>
                            <a:rPr lang="en-US" b="0" i="1" smtClean="0">
                              <a:latin typeface="Cambria Math" panose="02040503050406030204" pitchFamily="18" charset="0"/>
                              <a:ea typeface="Cambria Math" panose="02040503050406030204" pitchFamily="18" charset="0"/>
                            </a:rPr>
                            <m:t>𝜆</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rPr>
                            <m:t>𝑘𝑃</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e>
                      </m:nary>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oMath>
                  </m:oMathPara>
                </a14:m>
                <a:endParaRPr lang="en-US" dirty="0"/>
              </a:p>
            </p:txBody>
          </p:sp>
        </mc:Choice>
        <mc:Fallback xmlns="">
          <p:sp>
            <p:nvSpPr>
              <p:cNvPr id="3" name="Content Placeholder 2">
                <a:extLst>
                  <a:ext uri="{FF2B5EF4-FFF2-40B4-BE49-F238E27FC236}">
                    <a16:creationId xmlns:a16="http://schemas.microsoft.com/office/drawing/2014/main" id="{488EE3FA-8603-490F-8346-C9D2C242EA1D}"/>
                  </a:ext>
                </a:extLst>
              </p:cNvPr>
              <p:cNvSpPr>
                <a:spLocks noGrp="1" noRot="1" noChangeAspect="1" noMove="1" noResize="1" noEditPoints="1" noAdjustHandles="1" noChangeArrowheads="1" noChangeShapeType="1" noTextEdit="1"/>
              </p:cNvSpPr>
              <p:nvPr>
                <p:ph sz="half" idx="1"/>
              </p:nvPr>
            </p:nvSpPr>
            <p:spPr>
              <a:xfrm>
                <a:off x="294860" y="3096931"/>
                <a:ext cx="5483087" cy="3638764"/>
              </a:xfrm>
              <a:blipFill>
                <a:blip r:embed="rId2"/>
                <a:stretch>
                  <a:fillRect/>
                </a:stretch>
              </a:blipFill>
            </p:spPr>
            <p:txBody>
              <a:bodyPr/>
              <a:lstStyle/>
              <a:p>
                <a:r>
                  <a:rPr lang="en-US">
                    <a:noFill/>
                  </a:rPr>
                  <a:t> </a:t>
                </a:r>
              </a:p>
            </p:txBody>
          </p:sp>
        </mc:Fallback>
      </mc:AlternateContent>
      <p:pic>
        <p:nvPicPr>
          <p:cNvPr id="7" name="Picture 6" descr="A close up of a piece of paper&#10;&#10;Description generated with high confidence">
            <a:extLst>
              <a:ext uri="{FF2B5EF4-FFF2-40B4-BE49-F238E27FC236}">
                <a16:creationId xmlns:a16="http://schemas.microsoft.com/office/drawing/2014/main" id="{D51B17D9-6BC6-4291-9B73-EC2EC62BCBF7}"/>
              </a:ext>
            </a:extLst>
          </p:cNvPr>
          <p:cNvPicPr>
            <a:picLocks noChangeAspect="1"/>
          </p:cNvPicPr>
          <p:nvPr/>
        </p:nvPicPr>
        <p:blipFill>
          <a:blip r:embed="rId3"/>
          <a:stretch>
            <a:fillRect/>
          </a:stretch>
        </p:blipFill>
        <p:spPr>
          <a:xfrm>
            <a:off x="4705350" y="1979336"/>
            <a:ext cx="7486650" cy="2581275"/>
          </a:xfrm>
          <a:prstGeom prst="rect">
            <a:avLst/>
          </a:prstGeom>
        </p:spPr>
      </p:pic>
      <p:sp>
        <p:nvSpPr>
          <p:cNvPr id="5" name="TextBox 4">
            <a:extLst>
              <a:ext uri="{FF2B5EF4-FFF2-40B4-BE49-F238E27FC236}">
                <a16:creationId xmlns:a16="http://schemas.microsoft.com/office/drawing/2014/main" id="{45D75A4C-64FC-4F10-B3A3-3A205826DC3F}"/>
              </a:ext>
            </a:extLst>
          </p:cNvPr>
          <p:cNvSpPr txBox="1"/>
          <p:nvPr/>
        </p:nvSpPr>
        <p:spPr>
          <a:xfrm>
            <a:off x="6891131" y="5405157"/>
            <a:ext cx="3265638" cy="307777"/>
          </a:xfrm>
          <a:prstGeom prst="rect">
            <a:avLst/>
          </a:prstGeom>
          <a:noFill/>
        </p:spPr>
        <p:txBody>
          <a:bodyPr wrap="none" rtlCol="0">
            <a:spAutoFit/>
          </a:bodyPr>
          <a:lstStyle/>
          <a:p>
            <a:r>
              <a:rPr lang="en-US" sz="1400" dirty="0">
                <a:latin typeface="Consolas" panose="020B0609020204030204" pitchFamily="49" charset="0"/>
              </a:rPr>
              <a:t>Z=</a:t>
            </a:r>
            <a:r>
              <a:rPr lang="en-US" sz="1400" dirty="0" err="1">
                <a:latin typeface="Consolas" panose="020B0609020204030204" pitchFamily="49" charset="0"/>
              </a:rPr>
              <a:t>pymc.Poisson</a:t>
            </a:r>
            <a:r>
              <a:rPr lang="en-US" sz="1400" dirty="0">
                <a:latin typeface="Consolas" panose="020B0609020204030204" pitchFamily="49" charset="0"/>
              </a:rPr>
              <a:t>(“Z”, mu=lambda_)</a:t>
            </a:r>
          </a:p>
        </p:txBody>
      </p:sp>
    </p:spTree>
    <p:extLst>
      <p:ext uri="{BB962C8B-B14F-4D97-AF65-F5344CB8AC3E}">
        <p14:creationId xmlns:p14="http://schemas.microsoft.com/office/powerpoint/2010/main" val="2544510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1D6A12-9022-4CB2-B047-0E7C068B71A6}"/>
              </a:ext>
            </a:extLst>
          </p:cNvPr>
          <p:cNvSpPr>
            <a:spLocks noGrp="1"/>
          </p:cNvSpPr>
          <p:nvPr>
            <p:ph type="title"/>
          </p:nvPr>
        </p:nvSpPr>
        <p:spPr/>
        <p:txBody>
          <a:bodyPr/>
          <a:lstStyle/>
          <a:p>
            <a:r>
              <a:rPr lang="en-US" dirty="0"/>
              <a:t>Normal Distribution </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8A36327-6265-485E-BC58-921C1DFB1D65}"/>
                  </a:ext>
                </a:extLst>
              </p:cNvPr>
              <p:cNvSpPr>
                <a:spLocks noGrp="1"/>
              </p:cNvSpPr>
              <p:nvPr>
                <p:ph idx="1"/>
              </p:nvPr>
            </p:nvSpPr>
            <p:spPr>
              <a:xfrm>
                <a:off x="119269" y="4219122"/>
                <a:ext cx="5883965" cy="2442477"/>
              </a:xfrm>
            </p:spPr>
            <p:txBody>
              <a:bodyPr>
                <a:normAutofit fontScale="85000" lnSpcReduction="10000"/>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𝜏</m:t>
                              </m:r>
                            </m:den>
                          </m:f>
                        </m:e>
                      </m:d>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𝜏</m:t>
                      </m:r>
                      <m:r>
                        <a:rPr lang="en-US" i="1">
                          <a:latin typeface="Cambria Math" panose="02040503050406030204" pitchFamily="18" charset="0"/>
                          <a:ea typeface="Cambria Math" panose="02040503050406030204" pitchFamily="18" charset="0"/>
                        </a:rPr>
                        <m:t> </m:t>
                      </m:r>
                      <m:r>
                        <m:rPr>
                          <m:nor/>
                        </m:rPr>
                        <a:rPr lang="en-US" i="0">
                          <a:latin typeface="Cambria Math" panose="02040503050406030204" pitchFamily="18" charset="0"/>
                          <a:ea typeface="Cambria Math" panose="02040503050406030204" pitchFamily="18" charset="0"/>
                        </a:rPr>
                        <m:t>(</m:t>
                      </m:r>
                      <m:r>
                        <m:rPr>
                          <m:nor/>
                        </m:rPr>
                        <a:rPr lang="en-US" i="0">
                          <a:latin typeface="Cambria Math" panose="02040503050406030204" pitchFamily="18" charset="0"/>
                          <a:ea typeface="Cambria Math" panose="02040503050406030204" pitchFamily="18" charset="0"/>
                        </a:rPr>
                        <m:t>precision</m:t>
                      </m:r>
                      <m:r>
                        <m:rPr>
                          <m:nor/>
                        </m:rPr>
                        <a:rPr lang="en-US" b="0" i="0" smtClean="0">
                          <a:latin typeface="Cambria Math" panose="02040503050406030204" pitchFamily="18" charset="0"/>
                          <a:ea typeface="Cambria Math" panose="02040503050406030204" pitchFamily="18" charset="0"/>
                        </a:rPr>
                        <m:t> </m:t>
                      </m:r>
                      <m:r>
                        <m:rPr>
                          <m:nor/>
                        </m:rPr>
                        <a:rPr lang="en-US" i="0">
                          <a:latin typeface="Cambria Math" panose="02040503050406030204" pitchFamily="18" charset="0"/>
                          <a:ea typeface="Cambria Math" panose="02040503050406030204" pitchFamily="18" charset="0"/>
                        </a:rPr>
                        <m:t>of</m:t>
                      </m:r>
                      <m:r>
                        <m:rPr>
                          <m:nor/>
                        </m:rPr>
                        <a:rPr lang="en-US" i="0">
                          <a:latin typeface="Cambria Math" panose="02040503050406030204" pitchFamily="18" charset="0"/>
                          <a:ea typeface="Cambria Math" panose="02040503050406030204" pitchFamily="18" charset="0"/>
                        </a:rPr>
                        <m:t> </m:t>
                      </m:r>
                      <m:r>
                        <m:rPr>
                          <m:nor/>
                        </m:rPr>
                        <a:rPr lang="en-US" i="0">
                          <a:latin typeface="Cambria Math" panose="02040503050406030204" pitchFamily="18" charset="0"/>
                          <a:ea typeface="Cambria Math" panose="02040503050406030204" pitchFamily="18" charset="0"/>
                        </a:rPr>
                        <m:t>the</m:t>
                      </m:r>
                      <m:r>
                        <m:rPr>
                          <m:nor/>
                        </m:rPr>
                        <a:rPr lang="en-US" i="0">
                          <a:latin typeface="Cambria Math" panose="02040503050406030204" pitchFamily="18" charset="0"/>
                          <a:ea typeface="Cambria Math" panose="02040503050406030204" pitchFamily="18" charset="0"/>
                        </a:rPr>
                        <m:t> </m:t>
                      </m:r>
                      <m:r>
                        <m:rPr>
                          <m:nor/>
                        </m:rPr>
                        <a:rPr lang="en-US" i="0">
                          <a:latin typeface="Cambria Math" panose="02040503050406030204" pitchFamily="18" charset="0"/>
                          <a:ea typeface="Cambria Math" panose="02040503050406030204" pitchFamily="18" charset="0"/>
                        </a:rPr>
                        <m:t>distribution</m:t>
                      </m:r>
                      <m:r>
                        <m:rPr>
                          <m:nor/>
                        </m:rPr>
                        <a:rPr lang="en-US" b="0" i="0" smtClean="0">
                          <a:latin typeface="Cambria Math" panose="02040503050406030204" pitchFamily="18" charset="0"/>
                          <a:ea typeface="Cambria Math" panose="02040503050406030204" pitchFamily="18" charset="0"/>
                        </a:rPr>
                        <m:t>)</m:t>
                      </m:r>
                      <m:r>
                        <m:rPr>
                          <m:nor/>
                        </m:rPr>
                        <a:rPr lang="en-US" i="0">
                          <a:latin typeface="Cambria Math" panose="02040503050406030204" pitchFamily="18" charset="0"/>
                          <a:ea typeface="Cambria Math" panose="02040503050406030204" pitchFamily="18" charset="0"/>
                        </a:rPr>
                        <m:t> </m:t>
                      </m:r>
                      <m:r>
                        <m:rPr>
                          <m:nor/>
                        </m:rPr>
                        <a:rPr lang="en-US" i="0">
                          <a:latin typeface="Cambria Math" panose="02040503050406030204" pitchFamily="18" charset="0"/>
                          <a:ea typeface="Cambria Math" panose="02040503050406030204" pitchFamily="18" charset="0"/>
                        </a:rPr>
                        <m:t>corresponds</m:t>
                      </m:r>
                      <m:r>
                        <m:rPr>
                          <m:nor/>
                        </m:rPr>
                        <a:rPr lang="en-US" i="0">
                          <a:latin typeface="Cambria Math" panose="02040503050406030204" pitchFamily="18" charset="0"/>
                          <a:ea typeface="Cambria Math" panose="02040503050406030204" pitchFamily="18" charset="0"/>
                        </a:rPr>
                        <m:t> </m:t>
                      </m:r>
                      <m:r>
                        <m:rPr>
                          <m:nor/>
                        </m:rPr>
                        <a:rPr lang="en-US" i="0">
                          <a:latin typeface="Cambria Math" panose="02040503050406030204" pitchFamily="18" charset="0"/>
                          <a:ea typeface="Cambria Math" panose="02040503050406030204" pitchFamily="18" charset="0"/>
                        </a:rPr>
                        <m:t>to</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 </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𝑍</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𝜏</m:t>
                          </m:r>
                        </m:e>
                      </m:d>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𝜏</m:t>
                              </m:r>
                            </m:num>
                            <m:den>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den>
                          </m:f>
                        </m:e>
                      </m:rad>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𝜏</m:t>
                              </m:r>
                            </m:num>
                            <m:den>
                              <m:r>
                                <a:rPr lang="en-US" b="0" i="1" smtClean="0">
                                  <a:latin typeface="Cambria Math" panose="02040503050406030204" pitchFamily="18" charset="0"/>
                                  <a:ea typeface="Cambria Math" panose="02040503050406030204" pitchFamily="18" charset="0"/>
                                </a:rPr>
                                <m:t>2</m:t>
                              </m:r>
                            </m:den>
                          </m:f>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&gt;0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𝜏</m:t>
                          </m:r>
                        </m:e>
                      </m:d>
                      <m:r>
                        <a:rPr lang="en-US" b="0" i="1" smtClean="0">
                          <a:latin typeface="Cambria Math" panose="02040503050406030204" pitchFamily="18" charset="0"/>
                          <a:ea typeface="Cambria Math" panose="02040503050406030204" pitchFamily="18" charset="0"/>
                        </a:rPr>
                        <m:t>=</m:t>
                      </m:r>
                      <m:nary>
                        <m:naryPr>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ea typeface="Cambria Math" panose="02040503050406030204" pitchFamily="18" charset="0"/>
                            </a:rPr>
                            <m:t>𝑧</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𝑍</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𝜏</m:t>
                              </m:r>
                            </m:e>
                          </m:d>
                          <m:r>
                            <a:rPr lang="en-US" b="0" i="1" smtClean="0">
                              <a:latin typeface="Cambria Math" panose="02040503050406030204" pitchFamily="18" charset="0"/>
                              <a:ea typeface="Cambria Math" panose="02040503050406030204" pitchFamily="18" charset="0"/>
                            </a:rPr>
                            <m:t>𝑑𝑧</m:t>
                          </m:r>
                        </m:e>
                      </m:nary>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oMath>
                  </m:oMathPara>
                </a14:m>
                <a:endParaRPr lang="en-US" dirty="0"/>
              </a:p>
            </p:txBody>
          </p:sp>
        </mc:Choice>
        <mc:Fallback xmlns="">
          <p:sp>
            <p:nvSpPr>
              <p:cNvPr id="6" name="Content Placeholder 5">
                <a:extLst>
                  <a:ext uri="{FF2B5EF4-FFF2-40B4-BE49-F238E27FC236}">
                    <a16:creationId xmlns:a16="http://schemas.microsoft.com/office/drawing/2014/main" id="{D8A36327-6265-485E-BC58-921C1DFB1D65}"/>
                  </a:ext>
                </a:extLst>
              </p:cNvPr>
              <p:cNvSpPr>
                <a:spLocks noGrp="1" noRot="1" noChangeAspect="1" noMove="1" noResize="1" noEditPoints="1" noAdjustHandles="1" noChangeArrowheads="1" noChangeShapeType="1" noTextEdit="1"/>
              </p:cNvSpPr>
              <p:nvPr>
                <p:ph idx="1"/>
              </p:nvPr>
            </p:nvSpPr>
            <p:spPr>
              <a:xfrm>
                <a:off x="119269" y="4219122"/>
                <a:ext cx="5883965" cy="2442477"/>
              </a:xfrm>
              <a:blipFill>
                <a:blip r:embed="rId2"/>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D403932-9F77-4CFA-AC93-667D5D867E76}"/>
              </a:ext>
            </a:extLst>
          </p:cNvPr>
          <p:cNvSpPr txBox="1"/>
          <p:nvPr/>
        </p:nvSpPr>
        <p:spPr>
          <a:xfrm>
            <a:off x="6586331" y="5440361"/>
            <a:ext cx="3464410" cy="307777"/>
          </a:xfrm>
          <a:prstGeom prst="rect">
            <a:avLst/>
          </a:prstGeom>
          <a:noFill/>
        </p:spPr>
        <p:txBody>
          <a:bodyPr wrap="none" rtlCol="0">
            <a:spAutoFit/>
          </a:bodyPr>
          <a:lstStyle/>
          <a:p>
            <a:r>
              <a:rPr lang="en-US" sz="1400" dirty="0">
                <a:latin typeface="Consolas" panose="020B0609020204030204" pitchFamily="49" charset="0"/>
              </a:rPr>
              <a:t>Z=</a:t>
            </a:r>
            <a:r>
              <a:rPr lang="en-US" sz="1400" dirty="0" err="1">
                <a:latin typeface="Consolas" panose="020B0609020204030204" pitchFamily="49" charset="0"/>
              </a:rPr>
              <a:t>pymc.Normal</a:t>
            </a:r>
            <a:r>
              <a:rPr lang="en-US" sz="1400" dirty="0">
                <a:latin typeface="Consolas" panose="020B0609020204030204" pitchFamily="49" charset="0"/>
              </a:rPr>
              <a:t>(“Z”, mu, </a:t>
            </a:r>
            <a:r>
              <a:rPr lang="en-US" sz="1400" dirty="0" err="1">
                <a:latin typeface="Consolas" panose="020B0609020204030204" pitchFamily="49" charset="0"/>
              </a:rPr>
              <a:t>sigma|tau</a:t>
            </a:r>
            <a:r>
              <a:rPr lang="en-US" sz="1400" dirty="0">
                <a:latin typeface="Consolas" panose="020B0609020204030204" pitchFamily="49" charset="0"/>
              </a:rPr>
              <a:t>)</a:t>
            </a:r>
          </a:p>
        </p:txBody>
      </p:sp>
      <p:pic>
        <p:nvPicPr>
          <p:cNvPr id="3" name="Picture 2" descr="A close up of a map&#10;&#10;Description generated with high confidence">
            <a:extLst>
              <a:ext uri="{FF2B5EF4-FFF2-40B4-BE49-F238E27FC236}">
                <a16:creationId xmlns:a16="http://schemas.microsoft.com/office/drawing/2014/main" id="{A08659B6-FDC8-4807-99BC-C0729EAFB157}"/>
              </a:ext>
            </a:extLst>
          </p:cNvPr>
          <p:cNvPicPr>
            <a:picLocks noChangeAspect="1"/>
          </p:cNvPicPr>
          <p:nvPr/>
        </p:nvPicPr>
        <p:blipFill>
          <a:blip r:embed="rId3"/>
          <a:stretch>
            <a:fillRect/>
          </a:stretch>
        </p:blipFill>
        <p:spPr>
          <a:xfrm>
            <a:off x="4894608" y="2236756"/>
            <a:ext cx="7067550" cy="2228850"/>
          </a:xfrm>
          <a:prstGeom prst="rect">
            <a:avLst/>
          </a:prstGeom>
        </p:spPr>
      </p:pic>
    </p:spTree>
    <p:extLst>
      <p:ext uri="{BB962C8B-B14F-4D97-AF65-F5344CB8AC3E}">
        <p14:creationId xmlns:p14="http://schemas.microsoft.com/office/powerpoint/2010/main" val="3076637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1D6A12-9022-4CB2-B047-0E7C068B71A6}"/>
              </a:ext>
            </a:extLst>
          </p:cNvPr>
          <p:cNvSpPr>
            <a:spLocks noGrp="1"/>
          </p:cNvSpPr>
          <p:nvPr>
            <p:ph type="title"/>
          </p:nvPr>
        </p:nvSpPr>
        <p:spPr/>
        <p:txBody>
          <a:bodyPr/>
          <a:lstStyle/>
          <a:p>
            <a:r>
              <a:rPr lang="en-US" dirty="0"/>
              <a:t>Exponential Distribution </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8A36327-6265-485E-BC58-921C1DFB1D65}"/>
                  </a:ext>
                </a:extLst>
              </p:cNvPr>
              <p:cNvSpPr>
                <a:spLocks noGrp="1"/>
              </p:cNvSpPr>
              <p:nvPr>
                <p:ph idx="1"/>
              </p:nvPr>
            </p:nvSpPr>
            <p:spPr>
              <a:xfrm>
                <a:off x="212034" y="3968335"/>
                <a:ext cx="5883965" cy="2442477"/>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Exp</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𝑍</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𝜆</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𝑧</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e>
                          <m:r>
                            <a:rPr lang="en-US" b="0" i="1" smtClean="0">
                              <a:latin typeface="Cambria Math" panose="02040503050406030204" pitchFamily="18" charset="0"/>
                              <a:ea typeface="Cambria Math" panose="02040503050406030204" pitchFamily="18" charset="0"/>
                            </a:rPr>
                            <m:t>𝜆</m:t>
                          </m:r>
                        </m:e>
                      </m:d>
                      <m:r>
                        <a:rPr lang="en-US" b="0" i="1" smtClean="0">
                          <a:latin typeface="Cambria Math" panose="02040503050406030204" pitchFamily="18" charset="0"/>
                          <a:ea typeface="Cambria Math" panose="02040503050406030204" pitchFamily="18" charset="0"/>
                        </a:rPr>
                        <m:t>=</m:t>
                      </m:r>
                      <m:nary>
                        <m:naryPr>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ea typeface="Cambria Math" panose="02040503050406030204" pitchFamily="18" charset="0"/>
                            </a:rPr>
                            <m:t>𝑧</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𝑍</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𝜆</m:t>
                              </m:r>
                            </m:e>
                          </m:d>
                          <m:r>
                            <a:rPr lang="en-US" b="0" i="1" smtClean="0">
                              <a:latin typeface="Cambria Math" panose="02040503050406030204" pitchFamily="18" charset="0"/>
                              <a:ea typeface="Cambria Math" panose="02040503050406030204" pitchFamily="18" charset="0"/>
                            </a:rPr>
                            <m:t>𝑑𝑧</m:t>
                          </m:r>
                        </m:e>
                      </m:nary>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𝜆</m:t>
                          </m:r>
                        </m:den>
                      </m:f>
                    </m:oMath>
                  </m:oMathPara>
                </a14:m>
                <a:endParaRPr lang="en-US" dirty="0"/>
              </a:p>
            </p:txBody>
          </p:sp>
        </mc:Choice>
        <mc:Fallback xmlns="">
          <p:sp>
            <p:nvSpPr>
              <p:cNvPr id="6" name="Content Placeholder 5">
                <a:extLst>
                  <a:ext uri="{FF2B5EF4-FFF2-40B4-BE49-F238E27FC236}">
                    <a16:creationId xmlns:a16="http://schemas.microsoft.com/office/drawing/2014/main" id="{D8A36327-6265-485E-BC58-921C1DFB1D65}"/>
                  </a:ext>
                </a:extLst>
              </p:cNvPr>
              <p:cNvSpPr>
                <a:spLocks noGrp="1" noRot="1" noChangeAspect="1" noMove="1" noResize="1" noEditPoints="1" noAdjustHandles="1" noChangeArrowheads="1" noChangeShapeType="1" noTextEdit="1"/>
              </p:cNvSpPr>
              <p:nvPr>
                <p:ph idx="1"/>
              </p:nvPr>
            </p:nvSpPr>
            <p:spPr>
              <a:xfrm>
                <a:off x="212034" y="3968335"/>
                <a:ext cx="5883965" cy="2442477"/>
              </a:xfrm>
              <a:blipFill>
                <a:blip r:embed="rId2"/>
                <a:stretch>
                  <a:fillRect/>
                </a:stretch>
              </a:blipFill>
            </p:spPr>
            <p:txBody>
              <a:bodyPr/>
              <a:lstStyle/>
              <a:p>
                <a:r>
                  <a:rPr lang="en-US">
                    <a:noFill/>
                  </a:rPr>
                  <a:t> </a:t>
                </a:r>
              </a:p>
            </p:txBody>
          </p:sp>
        </mc:Fallback>
      </mc:AlternateContent>
      <p:pic>
        <p:nvPicPr>
          <p:cNvPr id="8" name="Picture 7" descr="A close up of a map&#10;&#10;Description generated with high confidence">
            <a:extLst>
              <a:ext uri="{FF2B5EF4-FFF2-40B4-BE49-F238E27FC236}">
                <a16:creationId xmlns:a16="http://schemas.microsoft.com/office/drawing/2014/main" id="{48F7D8F9-1556-40F4-99C2-CF3E452DB742}"/>
              </a:ext>
            </a:extLst>
          </p:cNvPr>
          <p:cNvPicPr>
            <a:picLocks noChangeAspect="1"/>
          </p:cNvPicPr>
          <p:nvPr/>
        </p:nvPicPr>
        <p:blipFill>
          <a:blip r:embed="rId3"/>
          <a:stretch>
            <a:fillRect/>
          </a:stretch>
        </p:blipFill>
        <p:spPr>
          <a:xfrm>
            <a:off x="4829175" y="2052637"/>
            <a:ext cx="7362825" cy="2752725"/>
          </a:xfrm>
          <a:prstGeom prst="rect">
            <a:avLst/>
          </a:prstGeom>
        </p:spPr>
      </p:pic>
      <p:sp>
        <p:nvSpPr>
          <p:cNvPr id="7" name="TextBox 6">
            <a:extLst>
              <a:ext uri="{FF2B5EF4-FFF2-40B4-BE49-F238E27FC236}">
                <a16:creationId xmlns:a16="http://schemas.microsoft.com/office/drawing/2014/main" id="{FD403932-9F77-4CFA-AC93-667D5D867E76}"/>
              </a:ext>
            </a:extLst>
          </p:cNvPr>
          <p:cNvSpPr txBox="1"/>
          <p:nvPr/>
        </p:nvSpPr>
        <p:spPr>
          <a:xfrm>
            <a:off x="6586331" y="5440361"/>
            <a:ext cx="3762568" cy="307777"/>
          </a:xfrm>
          <a:prstGeom prst="rect">
            <a:avLst/>
          </a:prstGeom>
          <a:noFill/>
        </p:spPr>
        <p:txBody>
          <a:bodyPr wrap="none" rtlCol="0">
            <a:spAutoFit/>
          </a:bodyPr>
          <a:lstStyle/>
          <a:p>
            <a:r>
              <a:rPr lang="en-US" sz="1400" dirty="0">
                <a:latin typeface="Consolas" panose="020B0609020204030204" pitchFamily="49" charset="0"/>
              </a:rPr>
              <a:t>Z=</a:t>
            </a:r>
            <a:r>
              <a:rPr lang="en-US" sz="1400" dirty="0" err="1">
                <a:latin typeface="Consolas" panose="020B0609020204030204" pitchFamily="49" charset="0"/>
              </a:rPr>
              <a:t>pymc.Exponential</a:t>
            </a:r>
            <a:r>
              <a:rPr lang="en-US" sz="1400" dirty="0">
                <a:latin typeface="Consolas" panose="020B0609020204030204" pitchFamily="49" charset="0"/>
              </a:rPr>
              <a:t>(“Z”, lam=lambda_)</a:t>
            </a:r>
          </a:p>
        </p:txBody>
      </p:sp>
    </p:spTree>
    <p:extLst>
      <p:ext uri="{BB962C8B-B14F-4D97-AF65-F5344CB8AC3E}">
        <p14:creationId xmlns:p14="http://schemas.microsoft.com/office/powerpoint/2010/main" val="699226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1D6A12-9022-4CB2-B047-0E7C068B71A6}"/>
              </a:ext>
            </a:extLst>
          </p:cNvPr>
          <p:cNvSpPr>
            <a:spLocks noGrp="1"/>
          </p:cNvSpPr>
          <p:nvPr>
            <p:ph type="title"/>
          </p:nvPr>
        </p:nvSpPr>
        <p:spPr/>
        <p:txBody>
          <a:bodyPr/>
          <a:lstStyle/>
          <a:p>
            <a:r>
              <a:rPr lang="en-US" dirty="0"/>
              <a:t>Gamma Distribution </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8A36327-6265-485E-BC58-921C1DFB1D65}"/>
                  </a:ext>
                </a:extLst>
              </p:cNvPr>
              <p:cNvSpPr>
                <a:spLocks noGrp="1"/>
              </p:cNvSpPr>
              <p:nvPr>
                <p:ph idx="1"/>
              </p:nvPr>
            </p:nvSpPr>
            <p:spPr>
              <a:xfrm>
                <a:off x="212034" y="3968335"/>
                <a:ext cx="5883965" cy="2442477"/>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Gamma</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𝑍</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𝛽</m:t>
                              </m:r>
                            </m:e>
                            <m:sup>
                              <m:r>
                                <a:rPr lang="en-US" b="0" i="1" smtClean="0">
                                  <a:latin typeface="Cambria Math" panose="02040503050406030204" pitchFamily="18" charset="0"/>
                                  <a:ea typeface="Cambria Math" panose="02040503050406030204" pitchFamily="18" charset="0"/>
                                </a:rPr>
                                <m:t>𝛼</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𝑧</m:t>
                              </m:r>
                            </m:sup>
                          </m:sSup>
                        </m:num>
                        <m:den>
                          <m:r>
                            <m:rPr>
                              <m:sty m:val="p"/>
                            </m:rPr>
                            <a:rPr lang="el-GR" b="0" i="1" smtClean="0">
                              <a:latin typeface="Cambria Math" panose="02040503050406030204" pitchFamily="18" charset="0"/>
                              <a:ea typeface="Cambria Math" panose="02040503050406030204" pitchFamily="18" charset="0"/>
                            </a:rPr>
                            <m:t>Γ</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&gt;0, </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&gt;0,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nary>
                        <m:naryPr>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ea typeface="Cambria Math" panose="02040503050406030204" pitchFamily="18" charset="0"/>
                            </a:rPr>
                            <m:t>𝑧</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𝑍</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𝑑𝑧</m:t>
                          </m:r>
                        </m:e>
                      </m:nary>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𝛽</m:t>
                          </m:r>
                        </m:den>
                      </m:f>
                    </m:oMath>
                  </m:oMathPara>
                </a14:m>
                <a:endParaRPr lang="en-US" dirty="0"/>
              </a:p>
            </p:txBody>
          </p:sp>
        </mc:Choice>
        <mc:Fallback xmlns="">
          <p:sp>
            <p:nvSpPr>
              <p:cNvPr id="6" name="Content Placeholder 5">
                <a:extLst>
                  <a:ext uri="{FF2B5EF4-FFF2-40B4-BE49-F238E27FC236}">
                    <a16:creationId xmlns:a16="http://schemas.microsoft.com/office/drawing/2014/main" id="{D8A36327-6265-485E-BC58-921C1DFB1D65}"/>
                  </a:ext>
                </a:extLst>
              </p:cNvPr>
              <p:cNvSpPr>
                <a:spLocks noGrp="1" noRot="1" noChangeAspect="1" noMove="1" noResize="1" noEditPoints="1" noAdjustHandles="1" noChangeArrowheads="1" noChangeShapeType="1" noTextEdit="1"/>
              </p:cNvSpPr>
              <p:nvPr>
                <p:ph idx="1"/>
              </p:nvPr>
            </p:nvSpPr>
            <p:spPr>
              <a:xfrm>
                <a:off x="212034" y="3968335"/>
                <a:ext cx="5883965" cy="2442477"/>
              </a:xfrm>
              <a:blipFill>
                <a:blip r:embed="rId2"/>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D403932-9F77-4CFA-AC93-667D5D867E76}"/>
              </a:ext>
            </a:extLst>
          </p:cNvPr>
          <p:cNvSpPr txBox="1"/>
          <p:nvPr/>
        </p:nvSpPr>
        <p:spPr>
          <a:xfrm>
            <a:off x="6586331" y="5440361"/>
            <a:ext cx="3166251" cy="307777"/>
          </a:xfrm>
          <a:prstGeom prst="rect">
            <a:avLst/>
          </a:prstGeom>
          <a:noFill/>
        </p:spPr>
        <p:txBody>
          <a:bodyPr wrap="none" rtlCol="0">
            <a:spAutoFit/>
          </a:bodyPr>
          <a:lstStyle/>
          <a:p>
            <a:r>
              <a:rPr lang="en-US" sz="1400" dirty="0">
                <a:latin typeface="Consolas" panose="020B0609020204030204" pitchFamily="49" charset="0"/>
              </a:rPr>
              <a:t>Z=</a:t>
            </a:r>
            <a:r>
              <a:rPr lang="en-US" sz="1400" dirty="0" err="1">
                <a:latin typeface="Consolas" panose="020B0609020204030204" pitchFamily="49" charset="0"/>
              </a:rPr>
              <a:t>pymc.Gamma</a:t>
            </a:r>
            <a:r>
              <a:rPr lang="en-US" sz="1400" dirty="0">
                <a:latin typeface="Consolas" panose="020B0609020204030204" pitchFamily="49" charset="0"/>
              </a:rPr>
              <a:t>(“Z”, alpha, beta)</a:t>
            </a:r>
          </a:p>
        </p:txBody>
      </p:sp>
      <p:pic>
        <p:nvPicPr>
          <p:cNvPr id="3" name="Picture 2" descr="A close up of a map&#10;&#10;Description generated with high confidence">
            <a:extLst>
              <a:ext uri="{FF2B5EF4-FFF2-40B4-BE49-F238E27FC236}">
                <a16:creationId xmlns:a16="http://schemas.microsoft.com/office/drawing/2014/main" id="{49A2F95B-D4FD-4AAD-9705-8355CA8A9C6F}"/>
              </a:ext>
            </a:extLst>
          </p:cNvPr>
          <p:cNvPicPr>
            <a:picLocks noChangeAspect="1"/>
          </p:cNvPicPr>
          <p:nvPr/>
        </p:nvPicPr>
        <p:blipFill>
          <a:blip r:embed="rId3"/>
          <a:stretch>
            <a:fillRect/>
          </a:stretch>
        </p:blipFill>
        <p:spPr>
          <a:xfrm>
            <a:off x="4921941" y="1928812"/>
            <a:ext cx="7058025" cy="3000375"/>
          </a:xfrm>
          <a:prstGeom prst="rect">
            <a:avLst/>
          </a:prstGeom>
        </p:spPr>
      </p:pic>
    </p:spTree>
    <p:extLst>
      <p:ext uri="{BB962C8B-B14F-4D97-AF65-F5344CB8AC3E}">
        <p14:creationId xmlns:p14="http://schemas.microsoft.com/office/powerpoint/2010/main" val="1136157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1D6A12-9022-4CB2-B047-0E7C068B71A6}"/>
              </a:ext>
            </a:extLst>
          </p:cNvPr>
          <p:cNvSpPr>
            <a:spLocks noGrp="1"/>
          </p:cNvSpPr>
          <p:nvPr>
            <p:ph type="title"/>
          </p:nvPr>
        </p:nvSpPr>
        <p:spPr/>
        <p:txBody>
          <a:bodyPr/>
          <a:lstStyle/>
          <a:p>
            <a:r>
              <a:rPr lang="en-US" dirty="0"/>
              <a:t>Beta Distribution </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8A36327-6265-485E-BC58-921C1DFB1D65}"/>
                  </a:ext>
                </a:extLst>
              </p:cNvPr>
              <p:cNvSpPr>
                <a:spLocks noGrp="1"/>
              </p:cNvSpPr>
              <p:nvPr>
                <p:ph idx="1"/>
              </p:nvPr>
            </p:nvSpPr>
            <p:spPr>
              <a:xfrm>
                <a:off x="212034" y="3968335"/>
                <a:ext cx="6374297" cy="2442477"/>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Beta</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𝑍</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m:rPr>
                            <m:sty m:val="p"/>
                          </m:rPr>
                          <a:rPr lang="el-GR" b="0" i="1" smtClean="0">
                            <a:latin typeface="Cambria Math" panose="02040503050406030204" pitchFamily="18" charset="0"/>
                            <a:ea typeface="Cambria Math" panose="02040503050406030204" pitchFamily="18" charset="0"/>
                          </a:rPr>
                          <m:t>Γ</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num>
                      <m:den>
                        <m:r>
                          <m:rPr>
                            <m:sty m:val="p"/>
                          </m:rPr>
                          <a:rPr lang="el-GR" b="0" i="1" smtClean="0">
                            <a:latin typeface="Cambria Math" panose="02040503050406030204" pitchFamily="18" charset="0"/>
                            <a:ea typeface="Cambria Math" panose="02040503050406030204" pitchFamily="18" charset="0"/>
                          </a:rPr>
                          <m:t>Γ</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Γ</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den>
                    </m:f>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&gt;0, </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&gt;0, 0≺</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&lt;</m:t>
                    </m:r>
                  </m:oMath>
                </a14:m>
                <a:r>
                  <a:rPr lang="en-US" dirty="0"/>
                  <a:t>1</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nary>
                        <m:naryPr>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ea typeface="Cambria Math" panose="02040503050406030204" pitchFamily="18" charset="0"/>
                            </a:rPr>
                            <m:t>𝑧</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𝑍</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𝑑𝑧</m:t>
                          </m:r>
                        </m:e>
                      </m:nary>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den>
                      </m:f>
                    </m:oMath>
                  </m:oMathPara>
                </a14:m>
                <a:endParaRPr lang="en-US" dirty="0"/>
              </a:p>
            </p:txBody>
          </p:sp>
        </mc:Choice>
        <mc:Fallback xmlns="">
          <p:sp>
            <p:nvSpPr>
              <p:cNvPr id="6" name="Content Placeholder 5">
                <a:extLst>
                  <a:ext uri="{FF2B5EF4-FFF2-40B4-BE49-F238E27FC236}">
                    <a16:creationId xmlns:a16="http://schemas.microsoft.com/office/drawing/2014/main" id="{D8A36327-6265-485E-BC58-921C1DFB1D65}"/>
                  </a:ext>
                </a:extLst>
              </p:cNvPr>
              <p:cNvSpPr>
                <a:spLocks noGrp="1" noRot="1" noChangeAspect="1" noMove="1" noResize="1" noEditPoints="1" noAdjustHandles="1" noChangeArrowheads="1" noChangeShapeType="1" noTextEdit="1"/>
              </p:cNvSpPr>
              <p:nvPr>
                <p:ph idx="1"/>
              </p:nvPr>
            </p:nvSpPr>
            <p:spPr>
              <a:xfrm>
                <a:off x="212034" y="3968335"/>
                <a:ext cx="6374297" cy="2442477"/>
              </a:xfrm>
              <a:blipFill>
                <a:blip r:embed="rId2"/>
                <a:stretch>
                  <a:fillRect l="-28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D403932-9F77-4CFA-AC93-667D5D867E76}"/>
              </a:ext>
            </a:extLst>
          </p:cNvPr>
          <p:cNvSpPr txBox="1"/>
          <p:nvPr/>
        </p:nvSpPr>
        <p:spPr>
          <a:xfrm>
            <a:off x="7089914" y="5453613"/>
            <a:ext cx="3166251" cy="307777"/>
          </a:xfrm>
          <a:prstGeom prst="rect">
            <a:avLst/>
          </a:prstGeom>
          <a:noFill/>
        </p:spPr>
        <p:txBody>
          <a:bodyPr wrap="none" rtlCol="0">
            <a:spAutoFit/>
          </a:bodyPr>
          <a:lstStyle/>
          <a:p>
            <a:r>
              <a:rPr lang="en-US" sz="1400" dirty="0">
                <a:latin typeface="Consolas" panose="020B0609020204030204" pitchFamily="49" charset="0"/>
              </a:rPr>
              <a:t>Z=</a:t>
            </a:r>
            <a:r>
              <a:rPr lang="en-US" sz="1400" dirty="0" err="1">
                <a:latin typeface="Consolas" panose="020B0609020204030204" pitchFamily="49" charset="0"/>
              </a:rPr>
              <a:t>pymc.Beta</a:t>
            </a:r>
            <a:r>
              <a:rPr lang="en-US" sz="1400" dirty="0">
                <a:latin typeface="Consolas" panose="020B0609020204030204" pitchFamily="49" charset="0"/>
              </a:rPr>
              <a:t>(“Z”, alpha, beta)</a:t>
            </a:r>
          </a:p>
        </p:txBody>
      </p:sp>
      <p:pic>
        <p:nvPicPr>
          <p:cNvPr id="4" name="Picture 3" descr="A close up of a map&#10;&#10;Description generated with high confidence">
            <a:extLst>
              <a:ext uri="{FF2B5EF4-FFF2-40B4-BE49-F238E27FC236}">
                <a16:creationId xmlns:a16="http://schemas.microsoft.com/office/drawing/2014/main" id="{A09CA4C9-96EF-4EB7-9350-0DB98EB48373}"/>
              </a:ext>
            </a:extLst>
          </p:cNvPr>
          <p:cNvPicPr>
            <a:picLocks noChangeAspect="1"/>
          </p:cNvPicPr>
          <p:nvPr/>
        </p:nvPicPr>
        <p:blipFill>
          <a:blip r:embed="rId3"/>
          <a:stretch>
            <a:fillRect/>
          </a:stretch>
        </p:blipFill>
        <p:spPr>
          <a:xfrm>
            <a:off x="5064816" y="1895267"/>
            <a:ext cx="6915150" cy="2828925"/>
          </a:xfrm>
          <a:prstGeom prst="rect">
            <a:avLst/>
          </a:prstGeom>
        </p:spPr>
      </p:pic>
    </p:spTree>
    <p:extLst>
      <p:ext uri="{BB962C8B-B14F-4D97-AF65-F5344CB8AC3E}">
        <p14:creationId xmlns:p14="http://schemas.microsoft.com/office/powerpoint/2010/main" val="134466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1D6A12-9022-4CB2-B047-0E7C068B71A6}"/>
              </a:ext>
            </a:extLst>
          </p:cNvPr>
          <p:cNvSpPr>
            <a:spLocks noGrp="1"/>
          </p:cNvSpPr>
          <p:nvPr>
            <p:ph type="title"/>
          </p:nvPr>
        </p:nvSpPr>
        <p:spPr/>
        <p:txBody>
          <a:bodyPr/>
          <a:lstStyle/>
          <a:p>
            <a:r>
              <a:rPr lang="en-US" dirty="0"/>
              <a:t>Multivariate Normal Distribution </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8A36327-6265-485E-BC58-921C1DFB1D65}"/>
                  </a:ext>
                </a:extLst>
              </p:cNvPr>
              <p:cNvSpPr>
                <a:spLocks noGrp="1"/>
              </p:cNvSpPr>
              <p:nvPr>
                <p:ph idx="1"/>
              </p:nvPr>
            </p:nvSpPr>
            <p:spPr>
              <a:xfrm>
                <a:off x="172277" y="2258919"/>
                <a:ext cx="7301949" cy="1704601"/>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 </m:t>
                          </m:r>
                          <m:r>
                            <m:rPr>
                              <m:sty m:val="p"/>
                            </m:rPr>
                            <a:rPr lang="el-GR" i="1">
                              <a:latin typeface="Cambria Math" panose="02040503050406030204" pitchFamily="18" charset="0"/>
                              <a:ea typeface="Cambria Math" panose="02040503050406030204" pitchFamily="18" charset="0"/>
                            </a:rPr>
                            <m:t>Τ</m:t>
                          </m:r>
                        </m:e>
                      </m:d>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Τ</m:t>
                      </m:r>
                      <m:r>
                        <a:rPr lang="en-US" i="1">
                          <a:latin typeface="Cambria Math" panose="02040503050406030204" pitchFamily="18" charset="0"/>
                          <a:ea typeface="Cambria Math" panose="02040503050406030204" pitchFamily="18" charset="0"/>
                        </a:rPr>
                        <m:t> </m:t>
                      </m:r>
                      <m:r>
                        <m:rPr>
                          <m:nor/>
                        </m:rPr>
                        <a:rPr lang="en-US" i="0">
                          <a:latin typeface="Cambria Math" panose="02040503050406030204" pitchFamily="18" charset="0"/>
                          <a:ea typeface="Cambria Math" panose="02040503050406030204" pitchFamily="18" charset="0"/>
                        </a:rPr>
                        <m:t>(</m:t>
                      </m:r>
                      <m:r>
                        <m:rPr>
                          <m:nor/>
                        </m:rPr>
                        <a:rPr lang="en-US" i="0">
                          <a:latin typeface="Cambria Math" panose="02040503050406030204" pitchFamily="18" charset="0"/>
                          <a:ea typeface="Cambria Math" panose="02040503050406030204" pitchFamily="18" charset="0"/>
                        </a:rPr>
                        <m:t>precision</m:t>
                      </m:r>
                      <m:r>
                        <m:rPr>
                          <m:nor/>
                        </m:rPr>
                        <a:rPr lang="en-US" b="0" i="0" smtClean="0">
                          <a:latin typeface="Cambria Math" panose="02040503050406030204" pitchFamily="18" charset="0"/>
                          <a:ea typeface="Cambria Math" panose="02040503050406030204" pitchFamily="18" charset="0"/>
                        </a:rPr>
                        <m:t> </m:t>
                      </m:r>
                      <m:r>
                        <m:rPr>
                          <m:nor/>
                        </m:rPr>
                        <a:rPr lang="en-US" i="0">
                          <a:latin typeface="Cambria Math" panose="02040503050406030204" pitchFamily="18" charset="0"/>
                          <a:ea typeface="Cambria Math" panose="02040503050406030204" pitchFamily="18" charset="0"/>
                        </a:rPr>
                        <m:t>of</m:t>
                      </m:r>
                      <m:r>
                        <m:rPr>
                          <m:nor/>
                        </m:rPr>
                        <a:rPr lang="en-US" i="0">
                          <a:latin typeface="Cambria Math" panose="02040503050406030204" pitchFamily="18" charset="0"/>
                          <a:ea typeface="Cambria Math" panose="02040503050406030204" pitchFamily="18" charset="0"/>
                        </a:rPr>
                        <m:t> </m:t>
                      </m:r>
                      <m:r>
                        <m:rPr>
                          <m:nor/>
                        </m:rPr>
                        <a:rPr lang="en-US" i="0">
                          <a:latin typeface="Cambria Math" panose="02040503050406030204" pitchFamily="18" charset="0"/>
                          <a:ea typeface="Cambria Math" panose="02040503050406030204" pitchFamily="18" charset="0"/>
                        </a:rPr>
                        <m:t>the</m:t>
                      </m:r>
                      <m:r>
                        <m:rPr>
                          <m:nor/>
                        </m:rPr>
                        <a:rPr lang="en-US" i="0">
                          <a:latin typeface="Cambria Math" panose="02040503050406030204" pitchFamily="18" charset="0"/>
                          <a:ea typeface="Cambria Math" panose="02040503050406030204" pitchFamily="18" charset="0"/>
                        </a:rPr>
                        <m:t> </m:t>
                      </m:r>
                      <m:r>
                        <m:rPr>
                          <m:nor/>
                        </m:rPr>
                        <a:rPr lang="en-US" i="0">
                          <a:latin typeface="Cambria Math" panose="02040503050406030204" pitchFamily="18" charset="0"/>
                          <a:ea typeface="Cambria Math" panose="02040503050406030204" pitchFamily="18" charset="0"/>
                        </a:rPr>
                        <m:t>distribution</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is</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the</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inverse</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of</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the</m:t>
                      </m:r>
                      <m:r>
                        <m:rPr>
                          <m:nor/>
                        </m:rPr>
                        <a:rPr lang="en-US" b="0" i="0" smtClean="0">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covariance</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matrix</m:t>
                      </m:r>
                      <m:r>
                        <m:rPr>
                          <m:nor/>
                        </m:rPr>
                        <a:rPr lang="en-US" i="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Σ</m:t>
                      </m:r>
                      <m:r>
                        <a:rPr lang="en-US" b="0" i="1" smtClean="0">
                          <a:latin typeface="Cambria Math" panose="02040503050406030204" pitchFamily="18" charset="0"/>
                          <a:ea typeface="Cambria Math" panose="02040503050406030204" pitchFamily="18" charset="0"/>
                        </a:rPr>
                        <m:t> </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𝑍</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𝜏</m:t>
                          </m:r>
                        </m:e>
                      </m:d>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f>
                            <m:fPr>
                              <m:ctrlPr>
                                <a:rPr lang="en-US" b="0" i="1" smtClean="0">
                                  <a:latin typeface="Cambria Math" panose="02040503050406030204" pitchFamily="18" charset="0"/>
                                  <a:ea typeface="Cambria Math" panose="02040503050406030204" pitchFamily="18" charset="0"/>
                                </a:rPr>
                              </m:ctrlPr>
                            </m:fPr>
                            <m:num>
                              <m:d>
                                <m:dPr>
                                  <m:begChr m:val="|"/>
                                  <m:endChr m:val="|"/>
                                  <m:ctrlPr>
                                    <a:rPr lang="en-US" b="0" i="1" smtClean="0">
                                      <a:latin typeface="Cambria Math" panose="02040503050406030204" pitchFamily="18" charset="0"/>
                                      <a:ea typeface="Cambria Math" panose="02040503050406030204" pitchFamily="18" charset="0"/>
                                    </a:rPr>
                                  </m:ctrlPr>
                                </m:dPr>
                                <m:e>
                                  <m:r>
                                    <m:rPr>
                                      <m:sty m:val="p"/>
                                    </m:rPr>
                                    <a:rPr lang="el-GR" b="0" i="1" smtClean="0">
                                      <a:latin typeface="Cambria Math" panose="02040503050406030204" pitchFamily="18" charset="0"/>
                                      <a:ea typeface="Cambria Math" panose="02040503050406030204" pitchFamily="18" charset="0"/>
                                    </a:rPr>
                                    <m:t>Τ</m:t>
                                  </m:r>
                                </m:e>
                              </m:d>
                            </m:num>
                            <m:den>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den>
                          </m:f>
                        </m:e>
                      </m:rad>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e>
                              </m:d>
                            </m:e>
                            <m:sup>
                              <m:r>
                                <a:rPr lang="en-US" b="0" i="1" smtClean="0">
                                  <a:latin typeface="Cambria Math" panose="02040503050406030204" pitchFamily="18" charset="0"/>
                                  <a:ea typeface="Cambria Math" panose="02040503050406030204" pitchFamily="18" charset="0"/>
                                </a:rPr>
                                <m:t>;</m:t>
                              </m:r>
                            </m:sup>
                          </m:sSup>
                          <m:r>
                            <m:rPr>
                              <m:sty m:val="p"/>
                            </m:rPr>
                            <a:rPr lang="el-GR" b="0" i="1" smtClean="0">
                              <a:latin typeface="Cambria Math" panose="02040503050406030204" pitchFamily="18" charset="0"/>
                              <a:ea typeface="Cambria Math" panose="02040503050406030204" pitchFamily="18" charset="0"/>
                            </a:rPr>
                            <m:t>Τ</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sup>
                      </m:sSup>
                    </m:oMath>
                  </m:oMathPara>
                </a14:m>
                <a:endParaRPr lang="en-US" dirty="0"/>
              </a:p>
            </p:txBody>
          </p:sp>
        </mc:Choice>
        <mc:Fallback xmlns="">
          <p:sp>
            <p:nvSpPr>
              <p:cNvPr id="6" name="Content Placeholder 5">
                <a:extLst>
                  <a:ext uri="{FF2B5EF4-FFF2-40B4-BE49-F238E27FC236}">
                    <a16:creationId xmlns:a16="http://schemas.microsoft.com/office/drawing/2014/main" id="{D8A36327-6265-485E-BC58-921C1DFB1D65}"/>
                  </a:ext>
                </a:extLst>
              </p:cNvPr>
              <p:cNvSpPr>
                <a:spLocks noGrp="1" noRot="1" noChangeAspect="1" noMove="1" noResize="1" noEditPoints="1" noAdjustHandles="1" noChangeArrowheads="1" noChangeShapeType="1" noTextEdit="1"/>
              </p:cNvSpPr>
              <p:nvPr>
                <p:ph idx="1"/>
              </p:nvPr>
            </p:nvSpPr>
            <p:spPr>
              <a:xfrm>
                <a:off x="172277" y="2258919"/>
                <a:ext cx="7301949" cy="1704601"/>
              </a:xfrm>
              <a:blipFill>
                <a:blip r:embed="rId2"/>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D403932-9F77-4CFA-AC93-667D5D867E76}"/>
              </a:ext>
            </a:extLst>
          </p:cNvPr>
          <p:cNvSpPr txBox="1"/>
          <p:nvPr/>
        </p:nvSpPr>
        <p:spPr>
          <a:xfrm>
            <a:off x="810000" y="4546181"/>
            <a:ext cx="6744154" cy="307777"/>
          </a:xfrm>
          <a:prstGeom prst="rect">
            <a:avLst/>
          </a:prstGeom>
          <a:noFill/>
        </p:spPr>
        <p:txBody>
          <a:bodyPr wrap="none" rtlCol="0">
            <a:spAutoFit/>
          </a:bodyPr>
          <a:lstStyle/>
          <a:p>
            <a:r>
              <a:rPr lang="en-US" sz="1400" dirty="0">
                <a:latin typeface="Consolas" panose="020B0609020204030204" pitchFamily="49" charset="0"/>
              </a:rPr>
              <a:t>Z = </a:t>
            </a:r>
            <a:r>
              <a:rPr lang="en-US" sz="1400" dirty="0" err="1">
                <a:latin typeface="Consolas" panose="020B0609020204030204" pitchFamily="49" charset="0"/>
              </a:rPr>
              <a:t>pm.MvNormal</a:t>
            </a:r>
            <a:r>
              <a:rPr lang="en-US" sz="1400" dirty="0">
                <a:latin typeface="Consolas" panose="020B0609020204030204" pitchFamily="49" charset="0"/>
              </a:rPr>
              <a:t>("Z", mu=</a:t>
            </a:r>
            <a:r>
              <a:rPr lang="en-US" sz="1400" dirty="0" err="1">
                <a:latin typeface="Consolas" panose="020B0609020204030204" pitchFamily="49" charset="0"/>
              </a:rPr>
              <a:t>np.array</a:t>
            </a:r>
            <a:r>
              <a:rPr lang="en-US" sz="1400" dirty="0">
                <a:latin typeface="Consolas" panose="020B0609020204030204" pitchFamily="49" charset="0"/>
              </a:rPr>
              <a:t>([2.,4., 6.]), </a:t>
            </a:r>
            <a:r>
              <a:rPr lang="en-US" sz="1400" dirty="0" err="1">
                <a:latin typeface="Consolas" panose="020B0609020204030204" pitchFamily="49" charset="0"/>
              </a:rPr>
              <a:t>cov</a:t>
            </a:r>
            <a:r>
              <a:rPr lang="en-US" sz="1400" dirty="0">
                <a:latin typeface="Consolas" panose="020B0609020204030204" pitchFamily="49" charset="0"/>
              </a:rPr>
              <a:t>=</a:t>
            </a:r>
            <a:r>
              <a:rPr lang="en-US" sz="1400" dirty="0" err="1">
                <a:latin typeface="Consolas" panose="020B0609020204030204" pitchFamily="49" charset="0"/>
              </a:rPr>
              <a:t>np.identity</a:t>
            </a:r>
            <a:r>
              <a:rPr lang="en-US" sz="1400" dirty="0">
                <a:latin typeface="Consolas" panose="020B0609020204030204" pitchFamily="49" charset="0"/>
              </a:rPr>
              <a:t>(3))</a:t>
            </a:r>
          </a:p>
        </p:txBody>
      </p:sp>
      <p:pic>
        <p:nvPicPr>
          <p:cNvPr id="1026" name="Picture 2" descr="https://www.mathworks.com/help/examples/stats/win64/ComputeTheMultivariateNormalPdfExample_01.png">
            <a:extLst>
              <a:ext uri="{FF2B5EF4-FFF2-40B4-BE49-F238E27FC236}">
                <a16:creationId xmlns:a16="http://schemas.microsoft.com/office/drawing/2014/main" id="{33CE283C-69D1-4F57-9B10-FCD02942D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486" y="2085974"/>
            <a:ext cx="3915465" cy="2936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378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2265BC-9135-47AB-BB99-A80A26D7F287}"/>
              </a:ext>
            </a:extLst>
          </p:cNvPr>
          <p:cNvSpPr>
            <a:spLocks noGrp="1"/>
          </p:cNvSpPr>
          <p:nvPr>
            <p:ph type="title"/>
          </p:nvPr>
        </p:nvSpPr>
        <p:spPr/>
        <p:txBody>
          <a:bodyPr/>
          <a:lstStyle/>
          <a:p>
            <a:r>
              <a:rPr lang="en-US" dirty="0"/>
              <a:t>PyMC Framework</a:t>
            </a:r>
          </a:p>
        </p:txBody>
      </p:sp>
      <p:sp>
        <p:nvSpPr>
          <p:cNvPr id="6" name="Text Placeholder 5">
            <a:extLst>
              <a:ext uri="{FF2B5EF4-FFF2-40B4-BE49-F238E27FC236}">
                <a16:creationId xmlns:a16="http://schemas.microsoft.com/office/drawing/2014/main" id="{944C29DF-80D3-42D1-B574-26B37E9B6A48}"/>
              </a:ext>
            </a:extLst>
          </p:cNvPr>
          <p:cNvSpPr>
            <a:spLocks noGrp="1"/>
          </p:cNvSpPr>
          <p:nvPr>
            <p:ph type="body" idx="1"/>
          </p:nvPr>
        </p:nvSpPr>
        <p:spPr/>
        <p:txBody>
          <a:bodyPr/>
          <a:lstStyle/>
          <a:p>
            <a:r>
              <a:rPr lang="en-US" dirty="0"/>
              <a:t>Introductory Overview of </a:t>
            </a:r>
            <a:r>
              <a:rPr lang="en-US" dirty="0" err="1"/>
              <a:t>PyMC</a:t>
            </a:r>
            <a:endParaRPr lang="en-US" dirty="0"/>
          </a:p>
        </p:txBody>
      </p:sp>
    </p:spTree>
    <p:extLst>
      <p:ext uri="{BB962C8B-B14F-4D97-AF65-F5344CB8AC3E}">
        <p14:creationId xmlns:p14="http://schemas.microsoft.com/office/powerpoint/2010/main" val="4149719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2ED35F-BDEF-BCCF-004D-30B11B253761}"/>
              </a:ext>
            </a:extLst>
          </p:cNvPr>
          <p:cNvSpPr>
            <a:spLocks noGrp="1"/>
          </p:cNvSpPr>
          <p:nvPr>
            <p:ph type="ctrTitle"/>
          </p:nvPr>
        </p:nvSpPr>
        <p:spPr/>
        <p:txBody>
          <a:bodyPr/>
          <a:lstStyle/>
          <a:p>
            <a:r>
              <a:rPr lang="en-US" dirty="0"/>
              <a:t>There Are More</a:t>
            </a:r>
          </a:p>
        </p:txBody>
      </p:sp>
      <p:sp>
        <p:nvSpPr>
          <p:cNvPr id="5" name="Subtitle 4">
            <a:extLst>
              <a:ext uri="{FF2B5EF4-FFF2-40B4-BE49-F238E27FC236}">
                <a16:creationId xmlns:a16="http://schemas.microsoft.com/office/drawing/2014/main" id="{0FE30F8B-3682-DB8B-266C-54C2A05C353B}"/>
              </a:ext>
            </a:extLst>
          </p:cNvPr>
          <p:cNvSpPr>
            <a:spLocks noGrp="1"/>
          </p:cNvSpPr>
          <p:nvPr>
            <p:ph type="subTitle" idx="1"/>
          </p:nvPr>
        </p:nvSpPr>
        <p:spPr/>
        <p:txBody>
          <a:bodyPr/>
          <a:lstStyle/>
          <a:p>
            <a:r>
              <a:rPr lang="en-US" dirty="0"/>
              <a:t>https://www.pymc.io/projects/docs/en/stable/api/distributions.html</a:t>
            </a:r>
          </a:p>
        </p:txBody>
      </p:sp>
    </p:spTree>
    <p:extLst>
      <p:ext uri="{BB962C8B-B14F-4D97-AF65-F5344CB8AC3E}">
        <p14:creationId xmlns:p14="http://schemas.microsoft.com/office/powerpoint/2010/main" val="1356135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4086A-9721-4E42-A47D-15E1FF73B377}"/>
              </a:ext>
            </a:extLst>
          </p:cNvPr>
          <p:cNvSpPr>
            <a:spLocks noGrp="1"/>
          </p:cNvSpPr>
          <p:nvPr>
            <p:ph type="title"/>
          </p:nvPr>
        </p:nvSpPr>
        <p:spPr/>
        <p:txBody>
          <a:bodyPr/>
          <a:lstStyle/>
          <a:p>
            <a:r>
              <a:rPr lang="en-US" dirty="0"/>
              <a:t>Wishart Distribution</a:t>
            </a:r>
          </a:p>
        </p:txBody>
      </p:sp>
      <p:sp>
        <p:nvSpPr>
          <p:cNvPr id="3" name="Content Placeholder 2">
            <a:extLst>
              <a:ext uri="{FF2B5EF4-FFF2-40B4-BE49-F238E27FC236}">
                <a16:creationId xmlns:a16="http://schemas.microsoft.com/office/drawing/2014/main" id="{50439110-1988-49F7-877B-8450DCEEF6C8}"/>
              </a:ext>
            </a:extLst>
          </p:cNvPr>
          <p:cNvSpPr>
            <a:spLocks noGrp="1"/>
          </p:cNvSpPr>
          <p:nvPr>
            <p:ph idx="1"/>
          </p:nvPr>
        </p:nvSpPr>
        <p:spPr>
          <a:xfrm>
            <a:off x="334539" y="2328304"/>
            <a:ext cx="4071340" cy="3636511"/>
          </a:xfrm>
        </p:spPr>
        <p:txBody>
          <a:bodyPr/>
          <a:lstStyle/>
          <a:p>
            <a:pPr algn="just"/>
            <a:r>
              <a:rPr lang="en-US" dirty="0"/>
              <a:t>Wishart distribution is a distribution over all positive semi-definite matrices</a:t>
            </a:r>
          </a:p>
          <a:p>
            <a:pPr algn="just"/>
            <a:r>
              <a:rPr lang="en-US" dirty="0"/>
              <a:t>Covariance matrices are positive-definite, hence the Wishart is an appropriate prior for covariance matrices</a:t>
            </a:r>
          </a:p>
        </p:txBody>
      </p:sp>
      <p:pic>
        <p:nvPicPr>
          <p:cNvPr id="5" name="Picture 4" descr="A picture containing object&#10;&#10;Description generated with very high confidence">
            <a:extLst>
              <a:ext uri="{FF2B5EF4-FFF2-40B4-BE49-F238E27FC236}">
                <a16:creationId xmlns:a16="http://schemas.microsoft.com/office/drawing/2014/main" id="{F66A6190-4C1F-4293-AF97-4E717F3E3178}"/>
              </a:ext>
            </a:extLst>
          </p:cNvPr>
          <p:cNvPicPr>
            <a:picLocks noChangeAspect="1"/>
          </p:cNvPicPr>
          <p:nvPr/>
        </p:nvPicPr>
        <p:blipFill>
          <a:blip r:embed="rId2"/>
          <a:stretch>
            <a:fillRect/>
          </a:stretch>
        </p:blipFill>
        <p:spPr>
          <a:xfrm>
            <a:off x="4895850" y="2425433"/>
            <a:ext cx="7296150" cy="3124200"/>
          </a:xfrm>
          <a:prstGeom prst="rect">
            <a:avLst/>
          </a:prstGeom>
        </p:spPr>
      </p:pic>
    </p:spTree>
    <p:extLst>
      <p:ext uri="{BB962C8B-B14F-4D97-AF65-F5344CB8AC3E}">
        <p14:creationId xmlns:p14="http://schemas.microsoft.com/office/powerpoint/2010/main" val="4156500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C2EB5C-761B-0CBD-E34A-0E5A4A5F92AD}"/>
              </a:ext>
            </a:extLst>
          </p:cNvPr>
          <p:cNvPicPr>
            <a:picLocks noChangeAspect="1"/>
          </p:cNvPicPr>
          <p:nvPr/>
        </p:nvPicPr>
        <p:blipFill>
          <a:blip r:embed="rId2"/>
          <a:stretch>
            <a:fillRect/>
          </a:stretch>
        </p:blipFill>
        <p:spPr>
          <a:xfrm>
            <a:off x="2200275" y="0"/>
            <a:ext cx="7791450" cy="6858000"/>
          </a:xfrm>
          <a:prstGeom prst="rect">
            <a:avLst/>
          </a:prstGeom>
        </p:spPr>
      </p:pic>
    </p:spTree>
    <p:extLst>
      <p:ext uri="{BB962C8B-B14F-4D97-AF65-F5344CB8AC3E}">
        <p14:creationId xmlns:p14="http://schemas.microsoft.com/office/powerpoint/2010/main" val="3873817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76C44B-346C-5118-7D36-041C9509E15C}"/>
              </a:ext>
            </a:extLst>
          </p:cNvPr>
          <p:cNvPicPr>
            <a:picLocks noChangeAspect="1"/>
          </p:cNvPicPr>
          <p:nvPr/>
        </p:nvPicPr>
        <p:blipFill>
          <a:blip r:embed="rId2"/>
          <a:stretch>
            <a:fillRect/>
          </a:stretch>
        </p:blipFill>
        <p:spPr>
          <a:xfrm>
            <a:off x="252412" y="0"/>
            <a:ext cx="11687175" cy="6858000"/>
          </a:xfrm>
          <a:prstGeom prst="rect">
            <a:avLst/>
          </a:prstGeom>
        </p:spPr>
      </p:pic>
    </p:spTree>
    <p:extLst>
      <p:ext uri="{BB962C8B-B14F-4D97-AF65-F5344CB8AC3E}">
        <p14:creationId xmlns:p14="http://schemas.microsoft.com/office/powerpoint/2010/main" val="3451962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FA6CE8-62FB-FE96-DB11-E42CFC4617D6}"/>
              </a:ext>
            </a:extLst>
          </p:cNvPr>
          <p:cNvPicPr>
            <a:picLocks noChangeAspect="1"/>
          </p:cNvPicPr>
          <p:nvPr/>
        </p:nvPicPr>
        <p:blipFill>
          <a:blip r:embed="rId2"/>
          <a:stretch>
            <a:fillRect/>
          </a:stretch>
        </p:blipFill>
        <p:spPr>
          <a:xfrm>
            <a:off x="1276546" y="0"/>
            <a:ext cx="9638907" cy="6858000"/>
          </a:xfrm>
          <a:prstGeom prst="rect">
            <a:avLst/>
          </a:prstGeom>
        </p:spPr>
      </p:pic>
    </p:spTree>
    <p:extLst>
      <p:ext uri="{BB962C8B-B14F-4D97-AF65-F5344CB8AC3E}">
        <p14:creationId xmlns:p14="http://schemas.microsoft.com/office/powerpoint/2010/main" val="468931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0440-7BED-47BF-6322-968B0856BFD5}"/>
              </a:ext>
            </a:extLst>
          </p:cNvPr>
          <p:cNvSpPr>
            <a:spLocks noGrp="1"/>
          </p:cNvSpPr>
          <p:nvPr>
            <p:ph type="title"/>
          </p:nvPr>
        </p:nvSpPr>
        <p:spPr/>
        <p:txBody>
          <a:bodyPr/>
          <a:lstStyle/>
          <a:p>
            <a:r>
              <a:rPr lang="en-US" dirty="0"/>
              <a:t>Observed Random Variables</a:t>
            </a:r>
          </a:p>
        </p:txBody>
      </p:sp>
      <p:sp>
        <p:nvSpPr>
          <p:cNvPr id="3" name="Content Placeholder 2">
            <a:extLst>
              <a:ext uri="{FF2B5EF4-FFF2-40B4-BE49-F238E27FC236}">
                <a16:creationId xmlns:a16="http://schemas.microsoft.com/office/drawing/2014/main" id="{A7B31C59-34A2-F064-ED61-035BC199AF8F}"/>
              </a:ext>
            </a:extLst>
          </p:cNvPr>
          <p:cNvSpPr>
            <a:spLocks noGrp="1"/>
          </p:cNvSpPr>
          <p:nvPr>
            <p:ph idx="1"/>
          </p:nvPr>
        </p:nvSpPr>
        <p:spPr/>
        <p:txBody>
          <a:bodyPr/>
          <a:lstStyle/>
          <a:p>
            <a:pPr marL="0" indent="0">
              <a:buNone/>
            </a:pPr>
            <a:r>
              <a:rPr lang="en-US" dirty="0"/>
              <a:t>Observed RVs are defined just like unobserved RVs but require data to be passed into the </a:t>
            </a:r>
            <a:r>
              <a:rPr lang="en-US" sz="1400" dirty="0">
                <a:latin typeface="Consolas" panose="020B0609020204030204" pitchFamily="49" charset="0"/>
              </a:rPr>
              <a:t>observed</a:t>
            </a:r>
            <a:r>
              <a:rPr lang="en-US" dirty="0"/>
              <a:t> keyword argument:</a:t>
            </a:r>
          </a:p>
          <a:p>
            <a:pPr marL="0" indent="0">
              <a:buNone/>
            </a:pPr>
            <a:endParaRPr lang="en-US" dirty="0"/>
          </a:p>
          <a:p>
            <a:pPr marL="400050" lvl="1" indent="0">
              <a:buNone/>
            </a:pPr>
            <a:r>
              <a:rPr lang="en-US" sz="1400" dirty="0">
                <a:latin typeface="Consolas" panose="020B0609020204030204" pitchFamily="49" charset="0"/>
              </a:rPr>
              <a:t>with </a:t>
            </a:r>
            <a:r>
              <a:rPr lang="en-US" sz="1400" dirty="0" err="1">
                <a:latin typeface="Consolas" panose="020B0609020204030204" pitchFamily="49" charset="0"/>
              </a:rPr>
              <a:t>pm.Model</a:t>
            </a:r>
            <a:r>
              <a:rPr lang="en-US" sz="1400" dirty="0">
                <a:latin typeface="Consolas" panose="020B0609020204030204" pitchFamily="49" charset="0"/>
              </a:rPr>
              <a:t>():</a:t>
            </a:r>
          </a:p>
          <a:p>
            <a:pPr marL="400050" lvl="1" indent="0">
              <a:buNone/>
            </a:pPr>
            <a:r>
              <a:rPr lang="en-US" sz="1400" dirty="0">
                <a:latin typeface="Consolas" panose="020B0609020204030204" pitchFamily="49" charset="0"/>
              </a:rPr>
              <a:t>    </a:t>
            </a:r>
            <a:r>
              <a:rPr lang="en-US" sz="1400" dirty="0" err="1">
                <a:latin typeface="Consolas" panose="020B0609020204030204" pitchFamily="49" charset="0"/>
              </a:rPr>
              <a:t>obs</a:t>
            </a:r>
            <a:r>
              <a:rPr lang="en-US" sz="1400" dirty="0">
                <a:latin typeface="Consolas" panose="020B0609020204030204" pitchFamily="49" charset="0"/>
              </a:rPr>
              <a:t> = </a:t>
            </a:r>
            <a:r>
              <a:rPr lang="en-US" sz="1400" dirty="0" err="1">
                <a:latin typeface="Consolas" panose="020B0609020204030204" pitchFamily="49" charset="0"/>
              </a:rPr>
              <a:t>pm.Normal</a:t>
            </a:r>
            <a:r>
              <a:rPr lang="en-US" sz="1400" dirty="0">
                <a:latin typeface="Consolas" panose="020B0609020204030204" pitchFamily="49" charset="0"/>
              </a:rPr>
              <a:t>("x", mu=0, sigma=1, observed=</a:t>
            </a:r>
            <a:r>
              <a:rPr lang="en-US" sz="1400" dirty="0" err="1">
                <a:latin typeface="Consolas" panose="020B0609020204030204" pitchFamily="49" charset="0"/>
              </a:rPr>
              <a:t>rng.standard_normal</a:t>
            </a:r>
            <a:r>
              <a:rPr lang="en-US" sz="1400" dirty="0">
                <a:latin typeface="Consolas" panose="020B0609020204030204" pitchFamily="49" charset="0"/>
              </a:rPr>
              <a:t>(100))</a:t>
            </a:r>
          </a:p>
          <a:p>
            <a:pPr marL="0" indent="0">
              <a:buNone/>
            </a:pPr>
            <a:endParaRPr lang="en-US" dirty="0"/>
          </a:p>
          <a:p>
            <a:pPr marL="0" indent="0">
              <a:buNone/>
            </a:pPr>
            <a:r>
              <a:rPr lang="en-US" sz="1400" dirty="0">
                <a:latin typeface="Consolas" panose="020B0609020204030204" pitchFamily="49" charset="0"/>
              </a:rPr>
              <a:t>observed</a:t>
            </a:r>
            <a:r>
              <a:rPr lang="en-US" dirty="0"/>
              <a:t> supports lists, </a:t>
            </a:r>
            <a:r>
              <a:rPr lang="en-US" sz="1400" dirty="0" err="1">
                <a:latin typeface="Consolas" panose="020B0609020204030204" pitchFamily="49" charset="0"/>
              </a:rPr>
              <a:t>numpy.ndarray</a:t>
            </a:r>
            <a:r>
              <a:rPr lang="en-US" sz="1400" dirty="0">
                <a:latin typeface="Consolas" panose="020B0609020204030204" pitchFamily="49" charset="0"/>
              </a:rPr>
              <a:t> </a:t>
            </a:r>
            <a:r>
              <a:rPr lang="en-US" dirty="0"/>
              <a:t>and </a:t>
            </a:r>
            <a:r>
              <a:rPr lang="en-US" sz="1400" dirty="0" err="1">
                <a:latin typeface="Consolas" panose="020B0609020204030204" pitchFamily="49" charset="0"/>
              </a:rPr>
              <a:t>pytensor</a:t>
            </a:r>
            <a:r>
              <a:rPr lang="en-US" dirty="0"/>
              <a:t> data structures.</a:t>
            </a:r>
          </a:p>
        </p:txBody>
      </p:sp>
    </p:spTree>
    <p:extLst>
      <p:ext uri="{BB962C8B-B14F-4D97-AF65-F5344CB8AC3E}">
        <p14:creationId xmlns:p14="http://schemas.microsoft.com/office/powerpoint/2010/main" val="1003117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F78B3-8AE7-899E-9504-427F3F261767}"/>
              </a:ext>
            </a:extLst>
          </p:cNvPr>
          <p:cNvSpPr>
            <a:spLocks noGrp="1"/>
          </p:cNvSpPr>
          <p:nvPr>
            <p:ph type="title"/>
          </p:nvPr>
        </p:nvSpPr>
        <p:spPr/>
        <p:txBody>
          <a:bodyPr/>
          <a:lstStyle/>
          <a:p>
            <a:r>
              <a:rPr lang="en-US" dirty="0"/>
              <a:t>Lists of RVs / higher-dimensional RVs</a:t>
            </a:r>
          </a:p>
        </p:txBody>
      </p:sp>
      <p:sp>
        <p:nvSpPr>
          <p:cNvPr id="3" name="Content Placeholder 2">
            <a:extLst>
              <a:ext uri="{FF2B5EF4-FFF2-40B4-BE49-F238E27FC236}">
                <a16:creationId xmlns:a16="http://schemas.microsoft.com/office/drawing/2014/main" id="{5DA50F1D-DB03-A2DB-D6A2-146B824CCEEE}"/>
              </a:ext>
            </a:extLst>
          </p:cNvPr>
          <p:cNvSpPr>
            <a:spLocks noGrp="1"/>
          </p:cNvSpPr>
          <p:nvPr>
            <p:ph idx="1"/>
          </p:nvPr>
        </p:nvSpPr>
        <p:spPr>
          <a:xfrm>
            <a:off x="818712" y="2059619"/>
            <a:ext cx="10554574" cy="4798381"/>
          </a:xfrm>
        </p:spPr>
        <p:txBody>
          <a:bodyPr>
            <a:normAutofit lnSpcReduction="10000"/>
          </a:bodyPr>
          <a:lstStyle/>
          <a:p>
            <a:pPr marL="0" indent="0">
              <a:buNone/>
            </a:pPr>
            <a:r>
              <a:rPr lang="en-US" dirty="0"/>
              <a:t>In many models, we want multiple RVs. Users will sometimes try to create lists of RVs, like this:</a:t>
            </a:r>
          </a:p>
          <a:p>
            <a:pPr marL="400050" lvl="1" indent="0">
              <a:buNone/>
            </a:pPr>
            <a:r>
              <a:rPr lang="en-US" sz="1400" dirty="0">
                <a:latin typeface="Consolas" panose="020B0609020204030204" pitchFamily="49" charset="0"/>
              </a:rPr>
              <a:t>with </a:t>
            </a:r>
            <a:r>
              <a:rPr lang="en-US" sz="1400" dirty="0" err="1">
                <a:latin typeface="Consolas" panose="020B0609020204030204" pitchFamily="49" charset="0"/>
              </a:rPr>
              <a:t>pm.Model</a:t>
            </a:r>
            <a:r>
              <a:rPr lang="en-US" sz="1400" dirty="0">
                <a:latin typeface="Consolas" panose="020B0609020204030204" pitchFamily="49" charset="0"/>
              </a:rPr>
              <a:t>():</a:t>
            </a:r>
          </a:p>
          <a:p>
            <a:pPr marL="400050" lvl="1" indent="0">
              <a:buNone/>
            </a:pPr>
            <a:r>
              <a:rPr lang="en-US" sz="1400" dirty="0">
                <a:latin typeface="Consolas" panose="020B0609020204030204" pitchFamily="49" charset="0"/>
              </a:rPr>
              <a:t>    # bad:</a:t>
            </a:r>
          </a:p>
          <a:p>
            <a:pPr marL="400050" lvl="1" indent="0">
              <a:buNone/>
            </a:pPr>
            <a:r>
              <a:rPr lang="en-US" sz="1400" dirty="0">
                <a:latin typeface="Consolas" panose="020B0609020204030204" pitchFamily="49" charset="0"/>
              </a:rPr>
              <a:t>    x = [</a:t>
            </a:r>
            <a:r>
              <a:rPr lang="en-US" sz="1400" dirty="0" err="1">
                <a:latin typeface="Consolas" panose="020B0609020204030204" pitchFamily="49" charset="0"/>
              </a:rPr>
              <a:t>pm.Normal</a:t>
            </a:r>
            <a:r>
              <a:rPr lang="en-US" sz="1400" dirty="0">
                <a:latin typeface="Consolas" panose="020B0609020204030204" pitchFamily="49" charset="0"/>
              </a:rPr>
              <a:t>(</a:t>
            </a:r>
            <a:r>
              <a:rPr lang="en-US" sz="1400" dirty="0" err="1">
                <a:latin typeface="Consolas" panose="020B0609020204030204" pitchFamily="49" charset="0"/>
              </a:rPr>
              <a:t>f"x</a:t>
            </a:r>
            <a:r>
              <a:rPr lang="en-US" sz="1400" dirty="0">
                <a:latin typeface="Consolas" panose="020B0609020204030204" pitchFamily="49" charset="0"/>
              </a:rPr>
              <a:t>_{</a:t>
            </a:r>
            <a:r>
              <a:rPr lang="en-US" sz="1400" dirty="0" err="1">
                <a:latin typeface="Consolas" panose="020B0609020204030204" pitchFamily="49" charset="0"/>
              </a:rPr>
              <a:t>i</a:t>
            </a:r>
            <a:r>
              <a:rPr lang="en-US" sz="1400" dirty="0">
                <a:latin typeface="Consolas" panose="020B0609020204030204" pitchFamily="49" charset="0"/>
              </a:rPr>
              <a:t>}", mu=0, sigma=1) for </a:t>
            </a:r>
            <a:r>
              <a:rPr lang="en-US" sz="1400" dirty="0" err="1">
                <a:latin typeface="Consolas" panose="020B0609020204030204" pitchFamily="49" charset="0"/>
              </a:rPr>
              <a:t>i</a:t>
            </a:r>
            <a:r>
              <a:rPr lang="en-US" sz="1400" dirty="0">
                <a:latin typeface="Consolas" panose="020B0609020204030204" pitchFamily="49" charset="0"/>
              </a:rPr>
              <a:t> in range(10)]</a:t>
            </a:r>
          </a:p>
          <a:p>
            <a:pPr marL="0" indent="0">
              <a:buNone/>
            </a:pPr>
            <a:r>
              <a:rPr lang="en-US" dirty="0"/>
              <a:t>This works, but it is slow and not recommended. Instead, we can use coordinates:</a:t>
            </a:r>
          </a:p>
          <a:p>
            <a:pPr marL="400050" lvl="1" indent="0">
              <a:buNone/>
            </a:pPr>
            <a:r>
              <a:rPr lang="en-US" sz="1400" dirty="0" err="1">
                <a:latin typeface="Consolas" panose="020B0609020204030204" pitchFamily="49" charset="0"/>
              </a:rPr>
              <a:t>coords</a:t>
            </a:r>
            <a:r>
              <a:rPr lang="en-US" sz="1400" dirty="0">
                <a:latin typeface="Consolas" panose="020B0609020204030204" pitchFamily="49" charset="0"/>
              </a:rPr>
              <a:t> = {"cities": ["Santiago", "Mumbai", "Tokyo"]}</a:t>
            </a:r>
          </a:p>
          <a:p>
            <a:pPr marL="400050" lvl="1" indent="0">
              <a:buNone/>
            </a:pPr>
            <a:r>
              <a:rPr lang="en-US" sz="1400" dirty="0">
                <a:latin typeface="Consolas" panose="020B0609020204030204" pitchFamily="49" charset="0"/>
              </a:rPr>
              <a:t>with </a:t>
            </a:r>
            <a:r>
              <a:rPr lang="en-US" sz="1400" dirty="0" err="1">
                <a:latin typeface="Consolas" panose="020B0609020204030204" pitchFamily="49" charset="0"/>
              </a:rPr>
              <a:t>pm.Model</a:t>
            </a:r>
            <a:r>
              <a:rPr lang="en-US" sz="1400" dirty="0">
                <a:latin typeface="Consolas" panose="020B0609020204030204" pitchFamily="49" charset="0"/>
              </a:rPr>
              <a:t>(</a:t>
            </a:r>
            <a:r>
              <a:rPr lang="en-US" sz="1400" dirty="0" err="1">
                <a:latin typeface="Consolas" panose="020B0609020204030204" pitchFamily="49" charset="0"/>
              </a:rPr>
              <a:t>coords</a:t>
            </a:r>
            <a:r>
              <a:rPr lang="en-US" sz="1400" dirty="0">
                <a:latin typeface="Consolas" panose="020B0609020204030204" pitchFamily="49" charset="0"/>
              </a:rPr>
              <a:t>=</a:t>
            </a:r>
            <a:r>
              <a:rPr lang="en-US" sz="1400" dirty="0" err="1">
                <a:latin typeface="Consolas" panose="020B0609020204030204" pitchFamily="49" charset="0"/>
              </a:rPr>
              <a:t>coords</a:t>
            </a:r>
            <a:r>
              <a:rPr lang="en-US" sz="1400" dirty="0">
                <a:latin typeface="Consolas" panose="020B0609020204030204" pitchFamily="49" charset="0"/>
              </a:rPr>
              <a:t>) as model:</a:t>
            </a:r>
          </a:p>
          <a:p>
            <a:pPr marL="400050" lvl="1" indent="0">
              <a:buNone/>
            </a:pPr>
            <a:r>
              <a:rPr lang="en-US" sz="1400" dirty="0">
                <a:latin typeface="Consolas" panose="020B0609020204030204" pitchFamily="49" charset="0"/>
              </a:rPr>
              <a:t>    # good:</a:t>
            </a:r>
          </a:p>
          <a:p>
            <a:pPr marL="400050" lvl="1" indent="0">
              <a:buNone/>
            </a:pPr>
            <a:r>
              <a:rPr lang="en-US" sz="1400" dirty="0">
                <a:latin typeface="Consolas" panose="020B0609020204030204" pitchFamily="49" charset="0"/>
              </a:rPr>
              <a:t>    x = </a:t>
            </a:r>
            <a:r>
              <a:rPr lang="en-US" sz="1400" dirty="0" err="1">
                <a:latin typeface="Consolas" panose="020B0609020204030204" pitchFamily="49" charset="0"/>
              </a:rPr>
              <a:t>pm.Normal</a:t>
            </a:r>
            <a:r>
              <a:rPr lang="en-US" sz="1400" dirty="0">
                <a:latin typeface="Consolas" panose="020B0609020204030204" pitchFamily="49" charset="0"/>
              </a:rPr>
              <a:t>("x", mu=0, sigma=1, dims="cities")</a:t>
            </a:r>
          </a:p>
          <a:p>
            <a:pPr marL="0" indent="0">
              <a:buNone/>
            </a:pPr>
            <a:r>
              <a:rPr lang="en-US" sz="1400" dirty="0">
                <a:latin typeface="Consolas" panose="020B0609020204030204" pitchFamily="49" charset="0"/>
              </a:rPr>
              <a:t>x</a:t>
            </a:r>
            <a:r>
              <a:rPr lang="en-US" dirty="0"/>
              <a:t> is now a array of length 3 and each of the 3 variables within this array is associated with a label. This will make it very easy to distinguish the 3 different variables when we go to look at results. We can index into this array or do linear algebra operations on it:</a:t>
            </a:r>
          </a:p>
          <a:p>
            <a:pPr marL="0" indent="0">
              <a:buNone/>
            </a:pPr>
            <a:r>
              <a:rPr lang="en-US" sz="1400" dirty="0">
                <a:latin typeface="Consolas" panose="020B0609020204030204" pitchFamily="49" charset="0"/>
              </a:rPr>
              <a:t>with model:</a:t>
            </a:r>
          </a:p>
          <a:p>
            <a:pPr marL="0" indent="0">
              <a:buNone/>
            </a:pPr>
            <a:r>
              <a:rPr lang="en-US" sz="1400" dirty="0">
                <a:latin typeface="Consolas" panose="020B0609020204030204" pitchFamily="49" charset="0"/>
              </a:rPr>
              <a:t>    y = x[0] * x[1]  # indexing is supported</a:t>
            </a:r>
          </a:p>
          <a:p>
            <a:pPr marL="0" indent="0">
              <a:buNone/>
            </a:pPr>
            <a:r>
              <a:rPr lang="en-US" sz="1400" dirty="0">
                <a:latin typeface="Consolas" panose="020B0609020204030204" pitchFamily="49" charset="0"/>
              </a:rPr>
              <a:t>    x.dot(</a:t>
            </a:r>
            <a:r>
              <a:rPr lang="en-US" sz="1400" dirty="0" err="1">
                <a:latin typeface="Consolas" panose="020B0609020204030204" pitchFamily="49" charset="0"/>
              </a:rPr>
              <a:t>x.T</a:t>
            </a:r>
            <a:r>
              <a:rPr lang="en-US" sz="1400" dirty="0">
                <a:latin typeface="Consolas" panose="020B0609020204030204" pitchFamily="49" charset="0"/>
              </a:rPr>
              <a:t>)  # linear algebra is supported</a:t>
            </a:r>
          </a:p>
        </p:txBody>
      </p:sp>
    </p:spTree>
    <p:extLst>
      <p:ext uri="{BB962C8B-B14F-4D97-AF65-F5344CB8AC3E}">
        <p14:creationId xmlns:p14="http://schemas.microsoft.com/office/powerpoint/2010/main" val="2036504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0C575-47BF-B123-4CDF-B68577FC32FE}"/>
              </a:ext>
            </a:extLst>
          </p:cNvPr>
          <p:cNvSpPr>
            <a:spLocks noGrp="1"/>
          </p:cNvSpPr>
          <p:nvPr>
            <p:ph type="title"/>
          </p:nvPr>
        </p:nvSpPr>
        <p:spPr/>
        <p:txBody>
          <a:bodyPr/>
          <a:lstStyle/>
          <a:p>
            <a:r>
              <a:rPr lang="en-US" dirty="0"/>
              <a:t>Initialize Random Variables</a:t>
            </a:r>
          </a:p>
        </p:txBody>
      </p:sp>
      <p:sp>
        <p:nvSpPr>
          <p:cNvPr id="3" name="Content Placeholder 2">
            <a:extLst>
              <a:ext uri="{FF2B5EF4-FFF2-40B4-BE49-F238E27FC236}">
                <a16:creationId xmlns:a16="http://schemas.microsoft.com/office/drawing/2014/main" id="{17EC4B9C-A616-7FFC-3DCC-D3BCFAFFD84C}"/>
              </a:ext>
            </a:extLst>
          </p:cNvPr>
          <p:cNvSpPr>
            <a:spLocks noGrp="1"/>
          </p:cNvSpPr>
          <p:nvPr>
            <p:ph idx="1"/>
          </p:nvPr>
        </p:nvSpPr>
        <p:spPr>
          <a:xfrm>
            <a:off x="284085" y="2222287"/>
            <a:ext cx="11907915" cy="4635713"/>
          </a:xfrm>
        </p:spPr>
        <p:txBody>
          <a:bodyPr/>
          <a:lstStyle/>
          <a:p>
            <a:pPr marL="0" indent="0">
              <a:buNone/>
            </a:pPr>
            <a:r>
              <a:rPr lang="en-US" dirty="0"/>
              <a:t>Though </a:t>
            </a:r>
            <a:r>
              <a:rPr lang="en-US" dirty="0" err="1"/>
              <a:t>PyMC</a:t>
            </a:r>
            <a:r>
              <a:rPr lang="en-US" dirty="0"/>
              <a:t> automatically initializes models, it is sometimes helpful to define initial values for RVs. This can be done via the </a:t>
            </a:r>
            <a:r>
              <a:rPr lang="en-US" sz="1400" dirty="0" err="1">
                <a:latin typeface="Consolas" panose="020B0609020204030204" pitchFamily="49" charset="0"/>
              </a:rPr>
              <a:t>initval</a:t>
            </a:r>
            <a:r>
              <a:rPr lang="en-US" dirty="0"/>
              <a:t> </a:t>
            </a:r>
            <a:r>
              <a:rPr lang="en-US" dirty="0" err="1"/>
              <a:t>kwarg</a:t>
            </a:r>
            <a:r>
              <a:rPr lang="en-US" dirty="0"/>
              <a:t>:</a:t>
            </a:r>
          </a:p>
          <a:p>
            <a:pPr marL="0" indent="0">
              <a:buNone/>
            </a:pPr>
            <a:endParaRPr lang="en-US" dirty="0"/>
          </a:p>
          <a:p>
            <a:pPr marL="400050" lvl="1" indent="0">
              <a:buNone/>
            </a:pPr>
            <a:r>
              <a:rPr lang="en-US" sz="1400" dirty="0">
                <a:latin typeface="Consolas" panose="020B0609020204030204" pitchFamily="49" charset="0"/>
              </a:rPr>
              <a:t>with </a:t>
            </a:r>
            <a:r>
              <a:rPr lang="en-US" sz="1400" dirty="0" err="1">
                <a:latin typeface="Consolas" panose="020B0609020204030204" pitchFamily="49" charset="0"/>
              </a:rPr>
              <a:t>pm.Model</a:t>
            </a:r>
            <a:r>
              <a:rPr lang="en-US" sz="1400" dirty="0">
                <a:latin typeface="Consolas" panose="020B0609020204030204" pitchFamily="49" charset="0"/>
              </a:rPr>
              <a:t>(</a:t>
            </a:r>
            <a:r>
              <a:rPr lang="en-US" sz="1400" dirty="0" err="1">
                <a:latin typeface="Consolas" panose="020B0609020204030204" pitchFamily="49" charset="0"/>
              </a:rPr>
              <a:t>coords</a:t>
            </a:r>
            <a:r>
              <a:rPr lang="en-US" sz="1400" dirty="0">
                <a:latin typeface="Consolas" panose="020B0609020204030204" pitchFamily="49" charset="0"/>
              </a:rPr>
              <a:t>={"</a:t>
            </a:r>
            <a:r>
              <a:rPr lang="en-US" sz="1400" dirty="0" err="1">
                <a:latin typeface="Consolas" panose="020B0609020204030204" pitchFamily="49" charset="0"/>
              </a:rPr>
              <a:t>idx</a:t>
            </a:r>
            <a:r>
              <a:rPr lang="en-US" sz="1400" dirty="0">
                <a:latin typeface="Consolas" panose="020B0609020204030204" pitchFamily="49" charset="0"/>
              </a:rPr>
              <a:t>": </a:t>
            </a:r>
            <a:r>
              <a:rPr lang="en-US" sz="1400" dirty="0" err="1">
                <a:latin typeface="Consolas" panose="020B0609020204030204" pitchFamily="49" charset="0"/>
              </a:rPr>
              <a:t>np.arange</a:t>
            </a:r>
            <a:r>
              <a:rPr lang="en-US" sz="1400" dirty="0">
                <a:latin typeface="Consolas" panose="020B0609020204030204" pitchFamily="49" charset="0"/>
              </a:rPr>
              <a:t>(5)}) as model:</a:t>
            </a:r>
          </a:p>
          <a:p>
            <a:pPr marL="400050" lvl="1" indent="0">
              <a:buNone/>
            </a:pPr>
            <a:r>
              <a:rPr lang="en-US" sz="1400" dirty="0">
                <a:latin typeface="Consolas" panose="020B0609020204030204" pitchFamily="49" charset="0"/>
              </a:rPr>
              <a:t>    x = </a:t>
            </a:r>
            <a:r>
              <a:rPr lang="en-US" sz="1400" dirty="0" err="1">
                <a:latin typeface="Consolas" panose="020B0609020204030204" pitchFamily="49" charset="0"/>
              </a:rPr>
              <a:t>pm.Normal</a:t>
            </a:r>
            <a:r>
              <a:rPr lang="en-US" sz="1400" dirty="0">
                <a:latin typeface="Consolas" panose="020B0609020204030204" pitchFamily="49" charset="0"/>
              </a:rPr>
              <a:t>("x", mu=0, sigma=1, dims="</a:t>
            </a:r>
            <a:r>
              <a:rPr lang="en-US" sz="1400" dirty="0" err="1">
                <a:latin typeface="Consolas" panose="020B0609020204030204" pitchFamily="49" charset="0"/>
              </a:rPr>
              <a:t>idx</a:t>
            </a:r>
            <a:r>
              <a:rPr lang="en-US" sz="1400" dirty="0">
                <a:latin typeface="Consolas" panose="020B0609020204030204" pitchFamily="49" charset="0"/>
              </a:rPr>
              <a:t>")</a:t>
            </a:r>
          </a:p>
          <a:p>
            <a:pPr marL="400050" lvl="1" indent="0">
              <a:buNone/>
            </a:pPr>
            <a:endParaRPr lang="en-US" sz="1400" dirty="0">
              <a:latin typeface="Consolas" panose="020B0609020204030204" pitchFamily="49" charset="0"/>
            </a:endParaRPr>
          </a:p>
          <a:p>
            <a:pPr marL="400050" lvl="1" indent="0">
              <a:buNone/>
            </a:pPr>
            <a:r>
              <a:rPr lang="en-US" sz="1400" dirty="0" err="1">
                <a:latin typeface="Consolas" panose="020B0609020204030204" pitchFamily="49" charset="0"/>
              </a:rPr>
              <a:t>model.initial_point</a:t>
            </a:r>
            <a:r>
              <a:rPr lang="en-US" sz="1400" dirty="0">
                <a:latin typeface="Consolas" panose="020B0609020204030204" pitchFamily="49" charset="0"/>
              </a:rPr>
              <a:t>() # [Output]: {'x': array([0., 0., 0., 0., 0.])}</a:t>
            </a:r>
          </a:p>
          <a:p>
            <a:pPr marL="400050" lvl="1" indent="0">
              <a:buNone/>
            </a:pPr>
            <a:endParaRPr lang="en-US" sz="1400" dirty="0">
              <a:latin typeface="Consolas" panose="020B0609020204030204" pitchFamily="49" charset="0"/>
            </a:endParaRPr>
          </a:p>
          <a:p>
            <a:pPr marL="400050" lvl="1" indent="0">
              <a:buNone/>
            </a:pPr>
            <a:r>
              <a:rPr lang="en-US" sz="1400" dirty="0">
                <a:latin typeface="Consolas" panose="020B0609020204030204" pitchFamily="49" charset="0"/>
              </a:rPr>
              <a:t>with </a:t>
            </a:r>
            <a:r>
              <a:rPr lang="en-US" sz="1400" dirty="0" err="1">
                <a:latin typeface="Consolas" panose="020B0609020204030204" pitchFamily="49" charset="0"/>
              </a:rPr>
              <a:t>pm.Model</a:t>
            </a:r>
            <a:r>
              <a:rPr lang="en-US" sz="1400" dirty="0">
                <a:latin typeface="Consolas" panose="020B0609020204030204" pitchFamily="49" charset="0"/>
              </a:rPr>
              <a:t>(</a:t>
            </a:r>
            <a:r>
              <a:rPr lang="en-US" sz="1400" dirty="0" err="1">
                <a:latin typeface="Consolas" panose="020B0609020204030204" pitchFamily="49" charset="0"/>
              </a:rPr>
              <a:t>coords</a:t>
            </a:r>
            <a:r>
              <a:rPr lang="en-US" sz="1400" dirty="0">
                <a:latin typeface="Consolas" panose="020B0609020204030204" pitchFamily="49" charset="0"/>
              </a:rPr>
              <a:t>={"</a:t>
            </a:r>
            <a:r>
              <a:rPr lang="en-US" sz="1400" dirty="0" err="1">
                <a:latin typeface="Consolas" panose="020B0609020204030204" pitchFamily="49" charset="0"/>
              </a:rPr>
              <a:t>idx</a:t>
            </a:r>
            <a:r>
              <a:rPr lang="en-US" sz="1400" dirty="0">
                <a:latin typeface="Consolas" panose="020B0609020204030204" pitchFamily="49" charset="0"/>
              </a:rPr>
              <a:t>": </a:t>
            </a:r>
            <a:r>
              <a:rPr lang="en-US" sz="1400" dirty="0" err="1">
                <a:latin typeface="Consolas" panose="020B0609020204030204" pitchFamily="49" charset="0"/>
              </a:rPr>
              <a:t>np.arange</a:t>
            </a:r>
            <a:r>
              <a:rPr lang="en-US" sz="1400" dirty="0">
                <a:latin typeface="Consolas" panose="020B0609020204030204" pitchFamily="49" charset="0"/>
              </a:rPr>
              <a:t>(5)}) as model:</a:t>
            </a:r>
          </a:p>
          <a:p>
            <a:pPr marL="400050" lvl="1" indent="0">
              <a:buNone/>
            </a:pPr>
            <a:r>
              <a:rPr lang="en-US" sz="1400" dirty="0">
                <a:latin typeface="Consolas" panose="020B0609020204030204" pitchFamily="49" charset="0"/>
              </a:rPr>
              <a:t>    x = </a:t>
            </a:r>
            <a:r>
              <a:rPr lang="en-US" sz="1400" dirty="0" err="1">
                <a:latin typeface="Consolas" panose="020B0609020204030204" pitchFamily="49" charset="0"/>
              </a:rPr>
              <a:t>pm.Normal</a:t>
            </a:r>
            <a:r>
              <a:rPr lang="en-US" sz="1400" dirty="0">
                <a:latin typeface="Consolas" panose="020B0609020204030204" pitchFamily="49" charset="0"/>
              </a:rPr>
              <a:t>("x", mu=0, sigma=1, dims="</a:t>
            </a:r>
            <a:r>
              <a:rPr lang="en-US" sz="1400" dirty="0" err="1">
                <a:latin typeface="Consolas" panose="020B0609020204030204" pitchFamily="49" charset="0"/>
              </a:rPr>
              <a:t>idx</a:t>
            </a:r>
            <a:r>
              <a:rPr lang="en-US" sz="1400" dirty="0">
                <a:latin typeface="Consolas" panose="020B0609020204030204" pitchFamily="49" charset="0"/>
              </a:rPr>
              <a:t>", </a:t>
            </a:r>
            <a:r>
              <a:rPr lang="en-US" sz="1400" dirty="0" err="1">
                <a:latin typeface="Consolas" panose="020B0609020204030204" pitchFamily="49" charset="0"/>
              </a:rPr>
              <a:t>initval</a:t>
            </a:r>
            <a:r>
              <a:rPr lang="en-US" sz="1400" dirty="0">
                <a:latin typeface="Consolas" panose="020B0609020204030204" pitchFamily="49" charset="0"/>
              </a:rPr>
              <a:t>=</a:t>
            </a:r>
            <a:r>
              <a:rPr lang="en-US" sz="1400" dirty="0" err="1">
                <a:latin typeface="Consolas" panose="020B0609020204030204" pitchFamily="49" charset="0"/>
              </a:rPr>
              <a:t>rng.standard_normal</a:t>
            </a:r>
            <a:r>
              <a:rPr lang="en-US" sz="1400" dirty="0">
                <a:latin typeface="Consolas" panose="020B0609020204030204" pitchFamily="49" charset="0"/>
              </a:rPr>
              <a:t>(5))</a:t>
            </a:r>
          </a:p>
          <a:p>
            <a:pPr marL="400050" lvl="1" indent="0">
              <a:buNone/>
            </a:pPr>
            <a:endParaRPr lang="en-US" sz="1400" dirty="0">
              <a:latin typeface="Consolas" panose="020B0609020204030204" pitchFamily="49" charset="0"/>
            </a:endParaRPr>
          </a:p>
          <a:p>
            <a:pPr marL="400050" lvl="1" indent="0">
              <a:buNone/>
            </a:pPr>
            <a:r>
              <a:rPr lang="en-US" sz="1400" dirty="0" err="1">
                <a:latin typeface="Consolas" panose="020B0609020204030204" pitchFamily="49" charset="0"/>
              </a:rPr>
              <a:t>model.initial_point</a:t>
            </a:r>
            <a:r>
              <a:rPr lang="en-US" sz="1400" dirty="0">
                <a:latin typeface="Consolas" panose="020B0609020204030204" pitchFamily="49" charset="0"/>
              </a:rPr>
              <a:t>() # [Output]: {'x': array([-0.36012097, -0.16168135,  1.07485641, -0.08855632, -0.03857412])}</a:t>
            </a:r>
          </a:p>
        </p:txBody>
      </p:sp>
    </p:spTree>
    <p:extLst>
      <p:ext uri="{BB962C8B-B14F-4D97-AF65-F5344CB8AC3E}">
        <p14:creationId xmlns:p14="http://schemas.microsoft.com/office/powerpoint/2010/main" val="3071631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BBEF-67E5-4491-8592-1229E1CFFBC3}"/>
              </a:ext>
            </a:extLst>
          </p:cNvPr>
          <p:cNvSpPr>
            <a:spLocks noGrp="1"/>
          </p:cNvSpPr>
          <p:nvPr>
            <p:ph type="title"/>
          </p:nvPr>
        </p:nvSpPr>
        <p:spPr/>
        <p:txBody>
          <a:bodyPr/>
          <a:lstStyle/>
          <a:p>
            <a:r>
              <a:rPr lang="en-US" dirty="0"/>
              <a:t>Example: Triangular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0FDCA3-87B2-4AFE-A083-E751E96E1B4A}"/>
                  </a:ext>
                </a:extLst>
              </p:cNvPr>
              <p:cNvSpPr>
                <a:spLocks noGrp="1"/>
              </p:cNvSpPr>
              <p:nvPr>
                <p:ph idx="1"/>
              </p:nvPr>
            </p:nvSpPr>
            <p:spPr>
              <a:xfrm>
                <a:off x="291770" y="2237786"/>
                <a:ext cx="6883946" cy="4403238"/>
              </a:xfrm>
            </p:spPr>
            <p:txBody>
              <a:bodyPr>
                <a:normAutofit/>
              </a:bodyPr>
              <a:lstStyle/>
              <a:p>
                <a:pPr algn="just"/>
                <a:r>
                  <a:rPr lang="en-US" dirty="0"/>
                  <a:t>The </a:t>
                </a:r>
                <a:r>
                  <a:rPr lang="en-US" i="1" dirty="0"/>
                  <a:t>triangular distribution</a:t>
                </a:r>
                <a:r>
                  <a:rPr lang="en-US" dirty="0"/>
                  <a:t> is a continuous probability distribution with lower limit a, upper limit b and mode c, where a &lt; b and a ≤ c ≤ b</a:t>
                </a:r>
              </a:p>
              <a:p>
                <a:r>
                  <a:rPr lang="en-US" dirty="0"/>
                  <a:t>The probability density function:</a:t>
                </a:r>
                <a:endParaRPr lang="en-US" b="0" i="1" dirty="0">
                  <a:latin typeface="Cambria Math" panose="02040503050406030204" pitchFamily="18" charset="0"/>
                </a:endParaRPr>
              </a:p>
              <a:p>
                <a:pPr marL="40005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0                  </m:t>
                              </m:r>
                              <m:r>
                                <m:rPr>
                                  <m:nor/>
                                </m:rPr>
                                <a:rPr lang="en-US" b="0" i="0" smtClean="0">
                                  <a:latin typeface="Cambria Math" panose="02040503050406030204" pitchFamily="18" charset="0"/>
                                </a:rPr>
                                <m:t>  </m:t>
                              </m:r>
                              <m:r>
                                <m:rPr>
                                  <m:nor/>
                                </m:rPr>
                                <a:rPr lang="en-US" b="0" i="0" smtClean="0">
                                  <a:latin typeface="Cambria Math" panose="02040503050406030204" pitchFamily="18" charset="0"/>
                                </a:rPr>
                                <m:t>for</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&lt;</m:t>
                              </m:r>
                              <m:r>
                                <a:rPr lang="en-US" b="0" i="1" smtClean="0">
                                  <a:latin typeface="Cambria Math" panose="02040503050406030204" pitchFamily="18" charset="0"/>
                                </a:rPr>
                                <m:t>𝑎</m:t>
                              </m:r>
                            </m:e>
                            <m:e>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den>
                              </m:f>
                              <m:r>
                                <a:rPr lang="en-US" b="0" i="1" smtClean="0">
                                  <a:latin typeface="Cambria Math" panose="02040503050406030204" pitchFamily="18" charset="0"/>
                                </a:rPr>
                                <m:t>  </m:t>
                              </m:r>
                              <m:r>
                                <m:rPr>
                                  <m:nor/>
                                </m:rPr>
                                <a:rPr lang="en-US" b="0" i="0" smtClean="0">
                                  <a:latin typeface="Cambria Math" panose="02040503050406030204" pitchFamily="18" charset="0"/>
                                </a:rPr>
                                <m:t>for</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𝑐</m:t>
                              </m:r>
                            </m:e>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num>
                                <m:den>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den>
                              </m:f>
                              <m:r>
                                <a:rPr lang="en-US" b="0" i="1"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for</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e>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for</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e>
                              <m:r>
                                <a:rPr lang="en-US" b="0" i="1" smtClean="0">
                                  <a:latin typeface="Cambria Math" panose="02040503050406030204" pitchFamily="18" charset="0"/>
                                  <a:ea typeface="Cambria Math" panose="02040503050406030204" pitchFamily="18" charset="0"/>
                                </a:rPr>
                                <m:t>0                     </m:t>
                              </m:r>
                              <m:r>
                                <m:rPr>
                                  <m:nor/>
                                </m:rPr>
                                <a:rPr lang="en-US" b="0" i="0" smtClean="0">
                                  <a:latin typeface="Cambria Math" panose="02040503050406030204" pitchFamily="18" charset="0"/>
                                  <a:ea typeface="Cambria Math" panose="02040503050406030204" pitchFamily="18" charset="0"/>
                                </a:rPr>
                                <m:t>for</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𝑧</m:t>
                              </m:r>
                            </m:e>
                          </m:eqArr>
                        </m:e>
                      </m:d>
                    </m:oMath>
                  </m:oMathPara>
                </a14:m>
                <a:endParaRPr lang="en-US" dirty="0"/>
              </a:p>
              <a:p>
                <a:pPr algn="just"/>
                <a:r>
                  <a:rPr lang="en-US" dirty="0"/>
                  <a:t>The triangular distribution is often used in ill-defined problems where the underlying distribution is not known, but some knowledge of the limits and mode exists</a:t>
                </a:r>
              </a:p>
            </p:txBody>
          </p:sp>
        </mc:Choice>
        <mc:Fallback xmlns="">
          <p:sp>
            <p:nvSpPr>
              <p:cNvPr id="3" name="Content Placeholder 2">
                <a:extLst>
                  <a:ext uri="{FF2B5EF4-FFF2-40B4-BE49-F238E27FC236}">
                    <a16:creationId xmlns:a16="http://schemas.microsoft.com/office/drawing/2014/main" id="{5C0FDCA3-87B2-4AFE-A083-E751E96E1B4A}"/>
                  </a:ext>
                </a:extLst>
              </p:cNvPr>
              <p:cNvSpPr>
                <a:spLocks noGrp="1" noRot="1" noChangeAspect="1" noMove="1" noResize="1" noEditPoints="1" noAdjustHandles="1" noChangeArrowheads="1" noChangeShapeType="1" noTextEdit="1"/>
              </p:cNvSpPr>
              <p:nvPr>
                <p:ph idx="1"/>
              </p:nvPr>
            </p:nvSpPr>
            <p:spPr>
              <a:xfrm>
                <a:off x="291770" y="2237786"/>
                <a:ext cx="6883946" cy="4403238"/>
              </a:xfrm>
              <a:blipFill>
                <a:blip r:embed="rId2"/>
                <a:stretch>
                  <a:fillRect l="-89" t="-416" r="-709" b="-1939"/>
                </a:stretch>
              </a:blipFill>
            </p:spPr>
            <p:txBody>
              <a:bodyPr/>
              <a:lstStyle/>
              <a:p>
                <a:r>
                  <a:rPr lang="en-US">
                    <a:noFill/>
                  </a:rPr>
                  <a:t> </a:t>
                </a:r>
              </a:p>
            </p:txBody>
          </p:sp>
        </mc:Fallback>
      </mc:AlternateContent>
      <p:pic>
        <p:nvPicPr>
          <p:cNvPr id="1026" name="Picture 2" descr="Plot of the Triangular PMF">
            <a:extLst>
              <a:ext uri="{FF2B5EF4-FFF2-40B4-BE49-F238E27FC236}">
                <a16:creationId xmlns:a16="http://schemas.microsoft.com/office/drawing/2014/main" id="{3176790B-EB4F-498E-8A97-FBBA14F25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2127" y="3506815"/>
            <a:ext cx="3095625"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053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1044B-0BFC-85D3-4561-A2C636D10178}"/>
              </a:ext>
            </a:extLst>
          </p:cNvPr>
          <p:cNvSpPr>
            <a:spLocks noGrp="1"/>
          </p:cNvSpPr>
          <p:nvPr>
            <p:ph type="title"/>
          </p:nvPr>
        </p:nvSpPr>
        <p:spPr/>
        <p:txBody>
          <a:bodyPr/>
          <a:lstStyle/>
          <a:p>
            <a:r>
              <a:rPr lang="en-US" dirty="0"/>
              <a:t>Custom Distributions</a:t>
            </a:r>
          </a:p>
        </p:txBody>
      </p:sp>
      <p:sp>
        <p:nvSpPr>
          <p:cNvPr id="3" name="Content Placeholder 2">
            <a:extLst>
              <a:ext uri="{FF2B5EF4-FFF2-40B4-BE49-F238E27FC236}">
                <a16:creationId xmlns:a16="http://schemas.microsoft.com/office/drawing/2014/main" id="{EEEABECD-66D0-C7A7-9559-8B8B1D3B3EEE}"/>
              </a:ext>
            </a:extLst>
          </p:cNvPr>
          <p:cNvSpPr>
            <a:spLocks noGrp="1"/>
          </p:cNvSpPr>
          <p:nvPr>
            <p:ph idx="1"/>
          </p:nvPr>
        </p:nvSpPr>
        <p:spPr/>
        <p:txBody>
          <a:bodyPr/>
          <a:lstStyle/>
          <a:p>
            <a:pPr marL="0" indent="0">
              <a:buNone/>
            </a:pPr>
            <a:r>
              <a:rPr lang="en-US" sz="1400" dirty="0" err="1">
                <a:latin typeface="Consolas" panose="020B0609020204030204" pitchFamily="49" charset="0"/>
              </a:rPr>
              <a:t>pymc.CustomDist</a:t>
            </a:r>
            <a:r>
              <a:rPr lang="en-US" dirty="0"/>
              <a:t> is a helper class to create custom distributions</a:t>
            </a:r>
          </a:p>
          <a:p>
            <a:pPr marL="0" indent="0">
              <a:buNone/>
            </a:pPr>
            <a:endParaRPr lang="en-US" dirty="0"/>
          </a:p>
          <a:p>
            <a:pPr marL="0" indent="0">
              <a:buNone/>
            </a:pPr>
            <a:r>
              <a:rPr lang="en-US" dirty="0"/>
              <a:t>A user can provide a </a:t>
            </a:r>
            <a:r>
              <a:rPr lang="en-US" sz="1400" dirty="0">
                <a:latin typeface="Consolas" panose="020B0609020204030204" pitchFamily="49" charset="0"/>
              </a:rPr>
              <a:t>random</a:t>
            </a:r>
            <a:r>
              <a:rPr lang="en-US" dirty="0"/>
              <a:t> function that returns numerical draws (e.g., via NumPy routines), and a </a:t>
            </a:r>
            <a:r>
              <a:rPr lang="en-US" sz="1400" dirty="0" err="1">
                <a:latin typeface="Consolas" panose="020B0609020204030204" pitchFamily="49" charset="0"/>
              </a:rPr>
              <a:t>logp</a:t>
            </a:r>
            <a:r>
              <a:rPr lang="en-US" dirty="0"/>
              <a:t> function that must return an Python graph that represents the </a:t>
            </a:r>
            <a:r>
              <a:rPr lang="en-US" dirty="0" err="1"/>
              <a:t>logp</a:t>
            </a:r>
            <a:r>
              <a:rPr lang="en-US" dirty="0"/>
              <a:t> graph when evaluated. This is used for </a:t>
            </a:r>
            <a:r>
              <a:rPr lang="en-US" dirty="0" err="1"/>
              <a:t>mcmc</a:t>
            </a:r>
            <a:r>
              <a:rPr lang="en-US" dirty="0"/>
              <a:t> sampling.</a:t>
            </a:r>
          </a:p>
        </p:txBody>
      </p:sp>
    </p:spTree>
    <p:extLst>
      <p:ext uri="{BB962C8B-B14F-4D97-AF65-F5344CB8AC3E}">
        <p14:creationId xmlns:p14="http://schemas.microsoft.com/office/powerpoint/2010/main" val="4029843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C32FC5-6EC9-485C-9D11-CCFD6F7609FB}"/>
              </a:ext>
            </a:extLst>
          </p:cNvPr>
          <p:cNvSpPr>
            <a:spLocks noGrp="1"/>
          </p:cNvSpPr>
          <p:nvPr>
            <p:ph type="title"/>
          </p:nvPr>
        </p:nvSpPr>
        <p:spPr/>
        <p:txBody>
          <a:bodyPr/>
          <a:lstStyle/>
          <a:p>
            <a:r>
              <a:rPr lang="en-US" dirty="0" err="1"/>
              <a:t>PyMC</a:t>
            </a:r>
            <a:r>
              <a:rPr lang="en-US" dirty="0"/>
              <a:t> Framework</a:t>
            </a:r>
          </a:p>
        </p:txBody>
      </p:sp>
      <p:sp>
        <p:nvSpPr>
          <p:cNvPr id="5" name="Content Placeholder 4">
            <a:extLst>
              <a:ext uri="{FF2B5EF4-FFF2-40B4-BE49-F238E27FC236}">
                <a16:creationId xmlns:a16="http://schemas.microsoft.com/office/drawing/2014/main" id="{5A84E2C5-A990-47A7-80C6-9775DF6E2473}"/>
              </a:ext>
            </a:extLst>
          </p:cNvPr>
          <p:cNvSpPr>
            <a:spLocks noGrp="1"/>
          </p:cNvSpPr>
          <p:nvPr>
            <p:ph idx="1"/>
          </p:nvPr>
        </p:nvSpPr>
        <p:spPr>
          <a:xfrm>
            <a:off x="559293" y="2148396"/>
            <a:ext cx="11114844" cy="4709604"/>
          </a:xfrm>
        </p:spPr>
        <p:txBody>
          <a:bodyPr>
            <a:normAutofit/>
          </a:bodyPr>
          <a:lstStyle/>
          <a:p>
            <a:pPr algn="just"/>
            <a:r>
              <a:rPr lang="en-US" dirty="0"/>
              <a:t>Probabilistic Programming (PP) allows flexible specification of Bayesian statistical models in code.</a:t>
            </a:r>
          </a:p>
          <a:p>
            <a:pPr algn="just"/>
            <a:r>
              <a:rPr lang="en-US" dirty="0" err="1"/>
              <a:t>PyMC</a:t>
            </a:r>
            <a:r>
              <a:rPr lang="en-US" dirty="0"/>
              <a:t> is a PP framework with an intuitive and readable, yet powerful, syntax that is close to the natural syntax statisticians use to describe models. </a:t>
            </a:r>
            <a:r>
              <a:rPr lang="en-US" dirty="0" err="1"/>
              <a:t>PyMC</a:t>
            </a:r>
            <a:r>
              <a:rPr lang="en-US" dirty="0"/>
              <a:t> allows for model specification in Python code, rather than in a domain-specific language, making it easy to learn, customize, and debug.  </a:t>
            </a:r>
          </a:p>
          <a:p>
            <a:pPr algn="just"/>
            <a:r>
              <a:rPr lang="en-US" dirty="0"/>
              <a:t>Once we have defined our model, we have to perform inference to approximate the posterior distribution. </a:t>
            </a:r>
            <a:r>
              <a:rPr lang="en-US" dirty="0" err="1"/>
              <a:t>PyMC</a:t>
            </a:r>
            <a:r>
              <a:rPr lang="en-US" dirty="0"/>
              <a:t> supports two broad classes of inference: sampling and variational inference:</a:t>
            </a:r>
          </a:p>
          <a:p>
            <a:pPr lvl="1" algn="just">
              <a:buFont typeface="Arial" panose="020B0604020202020204" pitchFamily="34" charset="0"/>
              <a:buChar char="•"/>
            </a:pPr>
            <a:r>
              <a:rPr lang="en-US" dirty="0" err="1"/>
              <a:t>PyMC</a:t>
            </a:r>
            <a:r>
              <a:rPr lang="en-US"/>
              <a:t> features </a:t>
            </a:r>
            <a:r>
              <a:rPr lang="en-US" dirty="0"/>
              <a:t>next-generation Markov chain Monte Carlo (MCMC) sampling algorithms such as the No-U-Turn Sampler (NUTS), a self-tuning variant of Hamiltonian Monte Carlo (HMC). This class of samplers works well on high-dimensional and complex posterior distributions and allows many complex models to be fit without specialized knowledge about fitting algorithms.</a:t>
            </a:r>
          </a:p>
          <a:p>
            <a:pPr lvl="1" algn="just">
              <a:buFont typeface="Arial" panose="020B0604020202020204" pitchFamily="34" charset="0"/>
              <a:buChar char="•"/>
            </a:pPr>
            <a:r>
              <a:rPr lang="en-US" dirty="0" err="1"/>
              <a:t>PyMC</a:t>
            </a:r>
            <a:r>
              <a:rPr lang="en-US" dirty="0"/>
              <a:t> supports various Variational Inference techniques. While these methods are much faster, they are often also less accurate and can lead to biased inference.</a:t>
            </a:r>
          </a:p>
        </p:txBody>
      </p:sp>
    </p:spTree>
    <p:extLst>
      <p:ext uri="{BB962C8B-B14F-4D97-AF65-F5344CB8AC3E}">
        <p14:creationId xmlns:p14="http://schemas.microsoft.com/office/powerpoint/2010/main" val="2777644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FCDE-2387-4892-A587-06C78F097BEC}"/>
              </a:ext>
            </a:extLst>
          </p:cNvPr>
          <p:cNvSpPr>
            <a:spLocks noGrp="1"/>
          </p:cNvSpPr>
          <p:nvPr>
            <p:ph type="title"/>
          </p:nvPr>
        </p:nvSpPr>
        <p:spPr/>
        <p:txBody>
          <a:bodyPr/>
          <a:lstStyle/>
          <a:p>
            <a:r>
              <a:rPr lang="en-US" dirty="0"/>
              <a:t>Example: Triangular Distribution</a:t>
            </a:r>
          </a:p>
        </p:txBody>
      </p:sp>
      <p:sp>
        <p:nvSpPr>
          <p:cNvPr id="3" name="Content Placeholder 2">
            <a:extLst>
              <a:ext uri="{FF2B5EF4-FFF2-40B4-BE49-F238E27FC236}">
                <a16:creationId xmlns:a16="http://schemas.microsoft.com/office/drawing/2014/main" id="{F841FA87-AEE1-4560-97AF-D6CEF15A74AC}"/>
              </a:ext>
            </a:extLst>
          </p:cNvPr>
          <p:cNvSpPr>
            <a:spLocks noGrp="1"/>
          </p:cNvSpPr>
          <p:nvPr>
            <p:ph idx="1"/>
          </p:nvPr>
        </p:nvSpPr>
        <p:spPr>
          <a:xfrm>
            <a:off x="818712" y="2077374"/>
            <a:ext cx="10554574" cy="4780625"/>
          </a:xfrm>
        </p:spPr>
        <p:txBody>
          <a:bodyPr>
            <a:normAutofit fontScale="77500" lnSpcReduction="20000"/>
          </a:bodyPr>
          <a:lstStyle/>
          <a:p>
            <a:pPr marL="0" indent="0">
              <a:buNone/>
            </a:pPr>
            <a:r>
              <a:rPr lang="en-US" sz="1400" dirty="0">
                <a:latin typeface="Consolas" panose="020B0609020204030204" pitchFamily="49" charset="0"/>
              </a:rPr>
              <a:t>def </a:t>
            </a:r>
            <a:r>
              <a:rPr lang="en-US" sz="1400" dirty="0" err="1">
                <a:latin typeface="Consolas" panose="020B0609020204030204" pitchFamily="49" charset="0"/>
              </a:rPr>
              <a:t>triangular_logp</a:t>
            </a:r>
            <a:r>
              <a:rPr lang="en-US" sz="1400" dirty="0">
                <a:latin typeface="Consolas" panose="020B0609020204030204" pitchFamily="49" charset="0"/>
              </a:rPr>
              <a:t>(value, a, b, c):</a:t>
            </a:r>
          </a:p>
          <a:p>
            <a:pPr marL="0" indent="0">
              <a:buNone/>
            </a:pPr>
            <a:r>
              <a:rPr lang="en-US" sz="1400" dirty="0">
                <a:latin typeface="Consolas" panose="020B0609020204030204" pitchFamily="49" charset="0"/>
              </a:rPr>
              <a:t>    if a &lt;= value &lt; c:</a:t>
            </a:r>
          </a:p>
          <a:p>
            <a:pPr marL="0" indent="0">
              <a:buNone/>
            </a:pPr>
            <a:r>
              <a:rPr lang="en-US" sz="1400" dirty="0">
                <a:latin typeface="Consolas" panose="020B0609020204030204" pitchFamily="49" charset="0"/>
              </a:rPr>
              <a:t>        return np.log((2. * (value - a)) / ((b - a) * (c - a)))</a:t>
            </a:r>
          </a:p>
          <a:p>
            <a:pPr marL="0" indent="0">
              <a:buNone/>
            </a:pPr>
            <a:r>
              <a:rPr lang="en-US" sz="1400" dirty="0">
                <a:latin typeface="Consolas" panose="020B0609020204030204" pitchFamily="49" charset="0"/>
              </a:rPr>
              <a:t>    if value == c:</a:t>
            </a:r>
          </a:p>
          <a:p>
            <a:pPr marL="0" indent="0">
              <a:buNone/>
            </a:pPr>
            <a:r>
              <a:rPr lang="en-US" sz="1400" dirty="0">
                <a:latin typeface="Consolas" panose="020B0609020204030204" pitchFamily="49" charset="0"/>
              </a:rPr>
              <a:t>        return np.log(2. / (b - a))</a:t>
            </a:r>
          </a:p>
          <a:p>
            <a:pPr marL="0" indent="0">
              <a:buNone/>
            </a:pPr>
            <a:r>
              <a:rPr lang="en-US" sz="1400" dirty="0">
                <a:latin typeface="Consolas" panose="020B0609020204030204" pitchFamily="49" charset="0"/>
              </a:rPr>
              <a:t>    if c &lt; value &lt;= b:</a:t>
            </a:r>
          </a:p>
          <a:p>
            <a:pPr marL="0" indent="0">
              <a:buNone/>
            </a:pPr>
            <a:r>
              <a:rPr lang="en-US" sz="1400" dirty="0">
                <a:latin typeface="Consolas" panose="020B0609020204030204" pitchFamily="49" charset="0"/>
              </a:rPr>
              <a:t>        return np.log((2. * (b - value)) / ((b - a) * (b - c)))</a:t>
            </a:r>
          </a:p>
          <a:p>
            <a:pPr marL="0" indent="0">
              <a:buNone/>
            </a:pPr>
            <a:r>
              <a:rPr lang="en-US" sz="1400" dirty="0">
                <a:latin typeface="Consolas" panose="020B0609020204030204" pitchFamily="49" charset="0"/>
              </a:rPr>
              <a:t>    return -np.inf</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def </a:t>
            </a:r>
            <a:r>
              <a:rPr lang="en-US" sz="1400" dirty="0" err="1">
                <a:latin typeface="Consolas" panose="020B0609020204030204" pitchFamily="49" charset="0"/>
              </a:rPr>
              <a:t>triangular_random</a:t>
            </a:r>
            <a:r>
              <a:rPr lang="en-US" sz="1400" dirty="0">
                <a:latin typeface="Consolas" panose="020B0609020204030204" pitchFamily="49" charset="0"/>
              </a:rPr>
              <a:t>(a, b, c, </a:t>
            </a:r>
            <a:r>
              <a:rPr lang="en-US" sz="1400" dirty="0" err="1">
                <a:latin typeface="Consolas" panose="020B0609020204030204" pitchFamily="49" charset="0"/>
              </a:rPr>
              <a:t>rng</a:t>
            </a:r>
            <a:r>
              <a:rPr lang="en-US" sz="1400" dirty="0">
                <a:latin typeface="Consolas" panose="020B0609020204030204" pitchFamily="49" charset="0"/>
              </a:rPr>
              <a:t>=None, size=None):</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np.random.triangular</a:t>
            </a:r>
            <a:r>
              <a:rPr lang="en-US" sz="1400" dirty="0">
                <a:latin typeface="Consolas" panose="020B0609020204030204" pitchFamily="49" charset="0"/>
              </a:rPr>
              <a:t>(a, c, b, size)                       </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with </a:t>
            </a:r>
            <a:r>
              <a:rPr lang="en-US" sz="1400" dirty="0" err="1">
                <a:latin typeface="Consolas" panose="020B0609020204030204" pitchFamily="49" charset="0"/>
              </a:rPr>
              <a:t>pm.Model</a:t>
            </a:r>
            <a:r>
              <a:rPr lang="en-US" sz="1400" dirty="0">
                <a:latin typeface="Consolas" panose="020B0609020204030204" pitchFamily="49" charset="0"/>
              </a:rPr>
              <a:t>() as model:                                  </a:t>
            </a:r>
          </a:p>
          <a:p>
            <a:pPr marL="0" indent="0">
              <a:buNone/>
            </a:pPr>
            <a:r>
              <a:rPr lang="en-US" sz="1400" dirty="0">
                <a:latin typeface="Consolas" panose="020B0609020204030204" pitchFamily="49" charset="0"/>
              </a:rPr>
              <a:t>    Z = </a:t>
            </a:r>
            <a:r>
              <a:rPr lang="en-US" sz="1400" dirty="0" err="1">
                <a:latin typeface="Consolas" panose="020B0609020204030204" pitchFamily="49" charset="0"/>
              </a:rPr>
              <a:t>pm.CustomDist</a:t>
            </a:r>
            <a:r>
              <a:rPr lang="en-US" sz="1400" dirty="0">
                <a:latin typeface="Consolas" panose="020B0609020204030204" pitchFamily="49" charset="0"/>
              </a:rPr>
              <a:t>(</a:t>
            </a:r>
          </a:p>
          <a:p>
            <a:pPr marL="0" indent="0">
              <a:buNone/>
            </a:pPr>
            <a:r>
              <a:rPr lang="en-US" sz="1400" dirty="0">
                <a:latin typeface="Consolas" panose="020B0609020204030204" pitchFamily="49" charset="0"/>
              </a:rPr>
              <a:t>        'Z',</a:t>
            </a:r>
          </a:p>
          <a:p>
            <a:pPr marL="0" indent="0">
              <a:buNone/>
            </a:pPr>
            <a:r>
              <a:rPr lang="en-US" sz="1400" dirty="0">
                <a:latin typeface="Consolas" panose="020B0609020204030204" pitchFamily="49" charset="0"/>
              </a:rPr>
              <a:t>        -3, 8, 0,</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logp</a:t>
            </a:r>
            <a:r>
              <a:rPr lang="en-US" sz="1400" dirty="0">
                <a:latin typeface="Consolas" panose="020B0609020204030204" pitchFamily="49" charset="0"/>
              </a:rPr>
              <a:t>=</a:t>
            </a:r>
            <a:r>
              <a:rPr lang="en-US" sz="1400" dirty="0" err="1">
                <a:latin typeface="Consolas" panose="020B0609020204030204" pitchFamily="49" charset="0"/>
              </a:rPr>
              <a:t>triangular_logp</a:t>
            </a:r>
            <a:r>
              <a:rPr lang="en-US" sz="1400" dirty="0">
                <a:latin typeface="Consolas" panose="020B0609020204030204" pitchFamily="49" charset="0"/>
              </a:rPr>
              <a:t>,</a:t>
            </a:r>
          </a:p>
          <a:p>
            <a:pPr marL="0" indent="0">
              <a:buNone/>
            </a:pPr>
            <a:r>
              <a:rPr lang="en-US" sz="1400" dirty="0">
                <a:latin typeface="Consolas" panose="020B0609020204030204" pitchFamily="49" charset="0"/>
              </a:rPr>
              <a:t>        random=</a:t>
            </a:r>
            <a:r>
              <a:rPr lang="en-US" sz="1400" dirty="0" err="1">
                <a:latin typeface="Consolas" panose="020B0609020204030204" pitchFamily="49" charset="0"/>
              </a:rPr>
              <a:t>triangular_random</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p>
        </p:txBody>
      </p:sp>
    </p:spTree>
    <p:extLst>
      <p:ext uri="{BB962C8B-B14F-4D97-AF65-F5344CB8AC3E}">
        <p14:creationId xmlns:p14="http://schemas.microsoft.com/office/powerpoint/2010/main" val="1188600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FCDE-2387-4892-A587-06C78F097BEC}"/>
              </a:ext>
            </a:extLst>
          </p:cNvPr>
          <p:cNvSpPr>
            <a:spLocks noGrp="1"/>
          </p:cNvSpPr>
          <p:nvPr>
            <p:ph type="title"/>
          </p:nvPr>
        </p:nvSpPr>
        <p:spPr/>
        <p:txBody>
          <a:bodyPr/>
          <a:lstStyle/>
          <a:p>
            <a:r>
              <a:rPr lang="en-US" dirty="0"/>
              <a:t>Example: Triangular Distribution</a:t>
            </a:r>
          </a:p>
        </p:txBody>
      </p:sp>
      <p:sp>
        <p:nvSpPr>
          <p:cNvPr id="3" name="Content Placeholder 2">
            <a:extLst>
              <a:ext uri="{FF2B5EF4-FFF2-40B4-BE49-F238E27FC236}">
                <a16:creationId xmlns:a16="http://schemas.microsoft.com/office/drawing/2014/main" id="{F841FA87-AEE1-4560-97AF-D6CEF15A74AC}"/>
              </a:ext>
            </a:extLst>
          </p:cNvPr>
          <p:cNvSpPr>
            <a:spLocks noGrp="1"/>
          </p:cNvSpPr>
          <p:nvPr>
            <p:ph idx="1"/>
          </p:nvPr>
        </p:nvSpPr>
        <p:spPr>
          <a:xfrm>
            <a:off x="818712" y="2222287"/>
            <a:ext cx="3985763" cy="4496228"/>
          </a:xfrm>
        </p:spPr>
        <p:txBody>
          <a:bodyPr>
            <a:normAutofit/>
          </a:bodyPr>
          <a:lstStyle/>
          <a:p>
            <a:pPr marL="0" indent="0">
              <a:buNone/>
            </a:pPr>
            <a:r>
              <a:rPr lang="en-US" sz="1400" dirty="0" err="1">
                <a:latin typeface="Consolas" panose="020B0609020204030204" pitchFamily="49" charset="0"/>
              </a:rPr>
              <a:t>Z_samples</a:t>
            </a:r>
            <a:r>
              <a:rPr lang="en-US" sz="1400" dirty="0">
                <a:latin typeface="Consolas" panose="020B0609020204030204" pitchFamily="49" charset="0"/>
              </a:rPr>
              <a:t> = </a:t>
            </a:r>
            <a:r>
              <a:rPr lang="en-US" sz="1400" dirty="0" err="1">
                <a:latin typeface="Consolas" panose="020B0609020204030204" pitchFamily="49" charset="0"/>
              </a:rPr>
              <a:t>pm.draw</a:t>
            </a:r>
            <a:r>
              <a:rPr lang="en-US" sz="1400" dirty="0">
                <a:latin typeface="Consolas" panose="020B0609020204030204" pitchFamily="49" charset="0"/>
              </a:rPr>
              <a:t>(Z, draws=40000)</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plt.hist</a:t>
            </a:r>
            <a:r>
              <a:rPr lang="en-US" sz="1400" dirty="0">
                <a:latin typeface="Consolas" panose="020B0609020204030204" pitchFamily="49" charset="0"/>
              </a:rPr>
              <a:t>(</a:t>
            </a:r>
            <a:r>
              <a:rPr lang="en-US" sz="1400" dirty="0" err="1">
                <a:latin typeface="Consolas" panose="020B0609020204030204" pitchFamily="49" charset="0"/>
              </a:rPr>
              <a:t>Z_samples</a:t>
            </a:r>
            <a:r>
              <a:rPr lang="en-US" sz="1400" dirty="0">
                <a:latin typeface="Consolas" panose="020B0609020204030204" pitchFamily="49" charset="0"/>
              </a:rPr>
              <a:t>, bins = 40)</a:t>
            </a:r>
          </a:p>
          <a:p>
            <a:pPr marL="0" indent="0">
              <a:buNone/>
            </a:pPr>
            <a:r>
              <a:rPr lang="en-US" sz="1400" dirty="0" err="1">
                <a:latin typeface="Consolas" panose="020B0609020204030204" pitchFamily="49" charset="0"/>
              </a:rPr>
              <a:t>plt.show</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p:txBody>
      </p:sp>
      <p:pic>
        <p:nvPicPr>
          <p:cNvPr id="5" name="Picture 4">
            <a:extLst>
              <a:ext uri="{FF2B5EF4-FFF2-40B4-BE49-F238E27FC236}">
                <a16:creationId xmlns:a16="http://schemas.microsoft.com/office/drawing/2014/main" id="{144BEDBC-11B8-44E0-B683-ED732775183A}"/>
              </a:ext>
            </a:extLst>
          </p:cNvPr>
          <p:cNvPicPr>
            <a:picLocks noChangeAspect="1"/>
          </p:cNvPicPr>
          <p:nvPr/>
        </p:nvPicPr>
        <p:blipFill>
          <a:blip r:embed="rId2"/>
          <a:stretch>
            <a:fillRect/>
          </a:stretch>
        </p:blipFill>
        <p:spPr>
          <a:xfrm>
            <a:off x="5529826" y="2058259"/>
            <a:ext cx="5852172" cy="4352553"/>
          </a:xfrm>
          <a:prstGeom prst="rect">
            <a:avLst/>
          </a:prstGeom>
        </p:spPr>
      </p:pic>
    </p:spTree>
    <p:extLst>
      <p:ext uri="{BB962C8B-B14F-4D97-AF65-F5344CB8AC3E}">
        <p14:creationId xmlns:p14="http://schemas.microsoft.com/office/powerpoint/2010/main" val="1988655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B29E09-5CA9-4828-8593-414E52387986}"/>
              </a:ext>
            </a:extLst>
          </p:cNvPr>
          <p:cNvSpPr>
            <a:spLocks noGrp="1"/>
          </p:cNvSpPr>
          <p:nvPr>
            <p:ph type="title"/>
          </p:nvPr>
        </p:nvSpPr>
        <p:spPr/>
        <p:txBody>
          <a:bodyPr/>
          <a:lstStyle/>
          <a:p>
            <a:r>
              <a:rPr lang="en-US" dirty="0"/>
              <a:t>PyMC Deterministic Variables</a:t>
            </a:r>
          </a:p>
        </p:txBody>
      </p:sp>
      <p:sp>
        <p:nvSpPr>
          <p:cNvPr id="5" name="Text Placeholder 4">
            <a:extLst>
              <a:ext uri="{FF2B5EF4-FFF2-40B4-BE49-F238E27FC236}">
                <a16:creationId xmlns:a16="http://schemas.microsoft.com/office/drawing/2014/main" id="{091FAC70-5602-4444-BE0D-04C89C0D6E8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22686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F2ADB5-1773-492C-8B1B-E1F58E102C6D}"/>
              </a:ext>
            </a:extLst>
          </p:cNvPr>
          <p:cNvSpPr>
            <a:spLocks noGrp="1"/>
          </p:cNvSpPr>
          <p:nvPr>
            <p:ph type="title"/>
          </p:nvPr>
        </p:nvSpPr>
        <p:spPr/>
        <p:txBody>
          <a:bodyPr/>
          <a:lstStyle/>
          <a:p>
            <a:r>
              <a:rPr lang="en-US" dirty="0"/>
              <a:t>Deterministic variables</a:t>
            </a:r>
          </a:p>
        </p:txBody>
      </p:sp>
      <p:sp>
        <p:nvSpPr>
          <p:cNvPr id="5" name="Content Placeholder 4">
            <a:extLst>
              <a:ext uri="{FF2B5EF4-FFF2-40B4-BE49-F238E27FC236}">
                <a16:creationId xmlns:a16="http://schemas.microsoft.com/office/drawing/2014/main" id="{93FB27C7-E0B2-A37B-ABFB-5582E69E1840}"/>
              </a:ext>
            </a:extLst>
          </p:cNvPr>
          <p:cNvSpPr>
            <a:spLocks noGrp="1"/>
          </p:cNvSpPr>
          <p:nvPr>
            <p:ph idx="1"/>
          </p:nvPr>
        </p:nvSpPr>
        <p:spPr>
          <a:xfrm>
            <a:off x="417250" y="2222287"/>
            <a:ext cx="11354540" cy="3636511"/>
          </a:xfrm>
        </p:spPr>
        <p:txBody>
          <a:bodyPr/>
          <a:lstStyle/>
          <a:p>
            <a:pPr marL="0" indent="0" algn="just">
              <a:buNone/>
            </a:pPr>
            <a:r>
              <a:rPr lang="en-US" i="1" dirty="0"/>
              <a:t>Deterministic</a:t>
            </a:r>
            <a:r>
              <a:rPr lang="en-US" dirty="0"/>
              <a:t> variables are variables that are not random if the variables' parameters and components were known, but they are random by nature:</a:t>
            </a:r>
          </a:p>
          <a:p>
            <a:pPr marL="0" indent="0" algn="just">
              <a:buNone/>
            </a:pPr>
            <a:endParaRPr lang="en-US" dirty="0"/>
          </a:p>
          <a:p>
            <a:pPr marL="1371600" lvl="3" indent="0" algn="just">
              <a:buNone/>
            </a:pPr>
            <a:r>
              <a:rPr lang="en-US" sz="1400" dirty="0">
                <a:latin typeface="Consolas" panose="020B0609020204030204" pitchFamily="49" charset="0"/>
              </a:rPr>
              <a:t>with </a:t>
            </a:r>
            <a:r>
              <a:rPr lang="en-US" sz="1400" dirty="0" err="1">
                <a:latin typeface="Consolas" panose="020B0609020204030204" pitchFamily="49" charset="0"/>
              </a:rPr>
              <a:t>pm.Model</a:t>
            </a:r>
            <a:r>
              <a:rPr lang="en-US" sz="1400" dirty="0">
                <a:latin typeface="Consolas" panose="020B0609020204030204" pitchFamily="49" charset="0"/>
              </a:rPr>
              <a:t>():</a:t>
            </a:r>
          </a:p>
          <a:p>
            <a:pPr marL="1371600" lvl="3" indent="0" algn="just">
              <a:buNone/>
            </a:pPr>
            <a:r>
              <a:rPr lang="en-US" sz="1400" dirty="0">
                <a:latin typeface="Consolas" panose="020B0609020204030204" pitchFamily="49" charset="0"/>
              </a:rPr>
              <a:t>    x = </a:t>
            </a:r>
            <a:r>
              <a:rPr lang="en-US" sz="1400" dirty="0" err="1">
                <a:latin typeface="Consolas" panose="020B0609020204030204" pitchFamily="49" charset="0"/>
              </a:rPr>
              <a:t>pm.Normal</a:t>
            </a:r>
            <a:r>
              <a:rPr lang="en-US" sz="1400" dirty="0">
                <a:latin typeface="Consolas" panose="020B0609020204030204" pitchFamily="49" charset="0"/>
              </a:rPr>
              <a:t>("x", mu=0, sigma=1)</a:t>
            </a:r>
          </a:p>
          <a:p>
            <a:pPr marL="1371600" lvl="3" indent="0" algn="just">
              <a:buNone/>
            </a:pPr>
            <a:r>
              <a:rPr lang="en-US" sz="1400" dirty="0">
                <a:latin typeface="Consolas" panose="020B0609020204030204" pitchFamily="49" charset="0"/>
              </a:rPr>
              <a:t>    y = </a:t>
            </a:r>
            <a:r>
              <a:rPr lang="en-US" sz="1400" dirty="0" err="1">
                <a:latin typeface="Consolas" panose="020B0609020204030204" pitchFamily="49" charset="0"/>
              </a:rPr>
              <a:t>pm.Gamma</a:t>
            </a:r>
            <a:r>
              <a:rPr lang="en-US" sz="1400" dirty="0">
                <a:latin typeface="Consolas" panose="020B0609020204030204" pitchFamily="49" charset="0"/>
              </a:rPr>
              <a:t>("y", alpha=1, beta=1)</a:t>
            </a:r>
          </a:p>
          <a:p>
            <a:pPr marL="1371600" lvl="3" indent="0" algn="just">
              <a:buNone/>
            </a:pPr>
            <a:r>
              <a:rPr lang="en-US" sz="1400" dirty="0">
                <a:latin typeface="Consolas" panose="020B0609020204030204" pitchFamily="49" charset="0"/>
              </a:rPr>
              <a:t>    summed = x + y  # variable summed is deterministic, but its value is random. What distribution?</a:t>
            </a:r>
          </a:p>
          <a:p>
            <a:pPr marL="0" indent="0">
              <a:buNone/>
            </a:pPr>
            <a:endParaRPr lang="en-US" dirty="0"/>
          </a:p>
        </p:txBody>
      </p:sp>
    </p:spTree>
    <p:extLst>
      <p:ext uri="{BB962C8B-B14F-4D97-AF65-F5344CB8AC3E}">
        <p14:creationId xmlns:p14="http://schemas.microsoft.com/office/powerpoint/2010/main" val="5900696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2ECD-6AB4-B811-76C8-3A9FB5ED139F}"/>
              </a:ext>
            </a:extLst>
          </p:cNvPr>
          <p:cNvSpPr>
            <a:spLocks noGrp="1"/>
          </p:cNvSpPr>
          <p:nvPr>
            <p:ph type="title"/>
          </p:nvPr>
        </p:nvSpPr>
        <p:spPr/>
        <p:txBody>
          <a:bodyPr/>
          <a:lstStyle/>
          <a:p>
            <a:r>
              <a:rPr lang="en-US" dirty="0"/>
              <a:t>Deterministic variables</a:t>
            </a:r>
          </a:p>
        </p:txBody>
      </p:sp>
      <p:sp>
        <p:nvSpPr>
          <p:cNvPr id="3" name="Content Placeholder 2">
            <a:extLst>
              <a:ext uri="{FF2B5EF4-FFF2-40B4-BE49-F238E27FC236}">
                <a16:creationId xmlns:a16="http://schemas.microsoft.com/office/drawing/2014/main" id="{6E8D2A61-A6C2-9F25-BBE6-CFF8410CDF0A}"/>
              </a:ext>
            </a:extLst>
          </p:cNvPr>
          <p:cNvSpPr>
            <a:spLocks noGrp="1"/>
          </p:cNvSpPr>
          <p:nvPr>
            <p:ph idx="1"/>
          </p:nvPr>
        </p:nvSpPr>
        <p:spPr>
          <a:xfrm>
            <a:off x="818712" y="1953087"/>
            <a:ext cx="10554574" cy="4904913"/>
          </a:xfrm>
        </p:spPr>
        <p:txBody>
          <a:bodyPr>
            <a:normAutofit lnSpcReduction="10000"/>
          </a:bodyPr>
          <a:lstStyle/>
          <a:p>
            <a:pPr marL="0" indent="0">
              <a:buNone/>
            </a:pPr>
            <a:r>
              <a:rPr lang="en-US" dirty="0" err="1"/>
              <a:t>PyMC</a:t>
            </a:r>
            <a:r>
              <a:rPr lang="en-US" dirty="0"/>
              <a:t> allows you to freely do algebra with RVs in all kinds of ways:</a:t>
            </a:r>
          </a:p>
          <a:p>
            <a:pPr marL="400050" lvl="1" indent="0">
              <a:buNone/>
            </a:pPr>
            <a:r>
              <a:rPr lang="en-US" sz="1400" dirty="0">
                <a:latin typeface="Consolas" panose="020B0609020204030204" pitchFamily="49" charset="0"/>
              </a:rPr>
              <a:t>with </a:t>
            </a:r>
            <a:r>
              <a:rPr lang="en-US" sz="1400" dirty="0" err="1">
                <a:latin typeface="Consolas" panose="020B0609020204030204" pitchFamily="49" charset="0"/>
              </a:rPr>
              <a:t>pm.Model</a:t>
            </a:r>
            <a:r>
              <a:rPr lang="en-US" sz="1400" dirty="0">
                <a:latin typeface="Consolas" panose="020B0609020204030204" pitchFamily="49" charset="0"/>
              </a:rPr>
              <a:t>():</a:t>
            </a:r>
          </a:p>
          <a:p>
            <a:pPr marL="400050" lvl="1" indent="0">
              <a:buNone/>
            </a:pPr>
            <a:r>
              <a:rPr lang="en-US" sz="1400" dirty="0">
                <a:latin typeface="Consolas" panose="020B0609020204030204" pitchFamily="49" charset="0"/>
              </a:rPr>
              <a:t>    x = </a:t>
            </a:r>
            <a:r>
              <a:rPr lang="en-US" sz="1400" dirty="0" err="1">
                <a:latin typeface="Consolas" panose="020B0609020204030204" pitchFamily="49" charset="0"/>
              </a:rPr>
              <a:t>pm.Normal</a:t>
            </a:r>
            <a:r>
              <a:rPr lang="en-US" sz="1400" dirty="0">
                <a:latin typeface="Consolas" panose="020B0609020204030204" pitchFamily="49" charset="0"/>
              </a:rPr>
              <a:t>("x", mu=0, sigma=1)</a:t>
            </a:r>
          </a:p>
          <a:p>
            <a:pPr marL="400050" lvl="1" indent="0">
              <a:buNone/>
            </a:pPr>
            <a:r>
              <a:rPr lang="en-US" sz="1400" dirty="0">
                <a:latin typeface="Consolas" panose="020B0609020204030204" pitchFamily="49" charset="0"/>
              </a:rPr>
              <a:t>    y = </a:t>
            </a:r>
            <a:r>
              <a:rPr lang="en-US" sz="1400" dirty="0" err="1">
                <a:latin typeface="Consolas" panose="020B0609020204030204" pitchFamily="49" charset="0"/>
              </a:rPr>
              <a:t>pm.Gamma</a:t>
            </a:r>
            <a:r>
              <a:rPr lang="en-US" sz="1400" dirty="0">
                <a:latin typeface="Consolas" panose="020B0609020204030204" pitchFamily="49" charset="0"/>
              </a:rPr>
              <a:t>("y", alpha=1, beta=1)</a:t>
            </a:r>
          </a:p>
          <a:p>
            <a:pPr marL="400050" lvl="1" indent="0">
              <a:buNone/>
            </a:pPr>
            <a:r>
              <a:rPr lang="en-US" sz="1400" dirty="0">
                <a:latin typeface="Consolas" panose="020B0609020204030204" pitchFamily="49" charset="0"/>
              </a:rPr>
              <a:t>    plus_2 = x + 2</a:t>
            </a:r>
          </a:p>
          <a:p>
            <a:pPr marL="400050" lvl="1" indent="0">
              <a:buNone/>
            </a:pPr>
            <a:r>
              <a:rPr lang="en-US" sz="1400" dirty="0">
                <a:latin typeface="Consolas" panose="020B0609020204030204" pitchFamily="49" charset="0"/>
              </a:rPr>
              <a:t>    summed = x + y</a:t>
            </a:r>
          </a:p>
          <a:p>
            <a:pPr marL="400050" lvl="1" indent="0">
              <a:buNone/>
            </a:pPr>
            <a:r>
              <a:rPr lang="en-US" sz="1400" dirty="0">
                <a:latin typeface="Consolas" panose="020B0609020204030204" pitchFamily="49" charset="0"/>
              </a:rPr>
              <a:t>    squared = x**2</a:t>
            </a:r>
          </a:p>
          <a:p>
            <a:pPr marL="400050" lvl="1" indent="0">
              <a:buNone/>
            </a:pPr>
            <a:r>
              <a:rPr lang="en-US" sz="1400" dirty="0">
                <a:latin typeface="Consolas" panose="020B0609020204030204" pitchFamily="49" charset="0"/>
              </a:rPr>
              <a:t>    </a:t>
            </a:r>
            <a:r>
              <a:rPr lang="en-US" sz="1400" dirty="0" err="1">
                <a:latin typeface="Consolas" panose="020B0609020204030204" pitchFamily="49" charset="0"/>
              </a:rPr>
              <a:t>sined</a:t>
            </a:r>
            <a:r>
              <a:rPr lang="en-US" sz="1400" dirty="0">
                <a:latin typeface="Consolas" panose="020B0609020204030204" pitchFamily="49" charset="0"/>
              </a:rPr>
              <a:t> = </a:t>
            </a:r>
            <a:r>
              <a:rPr lang="en-US" sz="1400" dirty="0" err="1">
                <a:latin typeface="Consolas" panose="020B0609020204030204" pitchFamily="49" charset="0"/>
              </a:rPr>
              <a:t>pm.math.sin</a:t>
            </a:r>
            <a:r>
              <a:rPr lang="en-US" sz="1400" dirty="0">
                <a:latin typeface="Consolas" panose="020B0609020204030204" pitchFamily="49" charset="0"/>
              </a:rPr>
              <a:t>(x)</a:t>
            </a:r>
          </a:p>
          <a:p>
            <a:pPr marL="0" indent="0">
              <a:buNone/>
            </a:pPr>
            <a:r>
              <a:rPr lang="en-US" dirty="0"/>
              <a:t>Though these transformations work seamlessly, their results are not stored automatically. Thus, if you want to keep track of a transformed variable (</a:t>
            </a:r>
            <a:r>
              <a:rPr lang="en-US" sz="1400" dirty="0">
                <a:latin typeface="Consolas" panose="020B0609020204030204" pitchFamily="49" charset="0"/>
              </a:rPr>
              <a:t>trace</a:t>
            </a:r>
            <a:r>
              <a:rPr lang="en-US" dirty="0"/>
              <a:t>), you have to use </a:t>
            </a:r>
            <a:r>
              <a:rPr lang="en-US" sz="1400" dirty="0" err="1">
                <a:latin typeface="Consolas" panose="020B0609020204030204" pitchFamily="49" charset="0"/>
              </a:rPr>
              <a:t>pm.Deterministic</a:t>
            </a:r>
            <a:r>
              <a:rPr lang="en-US" dirty="0"/>
              <a:t>:</a:t>
            </a:r>
          </a:p>
          <a:p>
            <a:pPr marL="400050" lvl="1" indent="0">
              <a:buNone/>
            </a:pPr>
            <a:r>
              <a:rPr lang="en-US" sz="1400" dirty="0">
                <a:latin typeface="Consolas" panose="020B0609020204030204" pitchFamily="49" charset="0"/>
              </a:rPr>
              <a:t>with </a:t>
            </a:r>
            <a:r>
              <a:rPr lang="en-US" sz="1400" dirty="0" err="1">
                <a:latin typeface="Consolas" panose="020B0609020204030204" pitchFamily="49" charset="0"/>
              </a:rPr>
              <a:t>pm.Model</a:t>
            </a:r>
            <a:r>
              <a:rPr lang="en-US" sz="1400" dirty="0">
                <a:latin typeface="Consolas" panose="020B0609020204030204" pitchFamily="49" charset="0"/>
              </a:rPr>
              <a:t>():</a:t>
            </a:r>
          </a:p>
          <a:p>
            <a:pPr marL="400050" lvl="1" indent="0">
              <a:buNone/>
            </a:pPr>
            <a:r>
              <a:rPr lang="en-US" sz="1400" dirty="0">
                <a:latin typeface="Consolas" panose="020B0609020204030204" pitchFamily="49" charset="0"/>
              </a:rPr>
              <a:t>    x = </a:t>
            </a:r>
            <a:r>
              <a:rPr lang="en-US" sz="1400" dirty="0" err="1">
                <a:latin typeface="Consolas" panose="020B0609020204030204" pitchFamily="49" charset="0"/>
              </a:rPr>
              <a:t>pm.Normal</a:t>
            </a:r>
            <a:r>
              <a:rPr lang="en-US" sz="1400" dirty="0">
                <a:latin typeface="Consolas" panose="020B0609020204030204" pitchFamily="49" charset="0"/>
              </a:rPr>
              <a:t>("x", mu=0, sigma=1)</a:t>
            </a:r>
          </a:p>
          <a:p>
            <a:pPr marL="400050" lvl="1" indent="0">
              <a:buNone/>
            </a:pPr>
            <a:r>
              <a:rPr lang="en-US" sz="1400" dirty="0">
                <a:latin typeface="Consolas" panose="020B0609020204030204" pitchFamily="49" charset="0"/>
              </a:rPr>
              <a:t>    plus_2 = </a:t>
            </a:r>
            <a:r>
              <a:rPr lang="en-US" sz="1400" dirty="0" err="1">
                <a:latin typeface="Consolas" panose="020B0609020204030204" pitchFamily="49" charset="0"/>
              </a:rPr>
              <a:t>pm.Deterministic</a:t>
            </a:r>
            <a:r>
              <a:rPr lang="en-US" sz="1400" dirty="0">
                <a:latin typeface="Consolas" panose="020B0609020204030204" pitchFamily="49" charset="0"/>
              </a:rPr>
              <a:t>("x plus 2", x + 2)</a:t>
            </a:r>
          </a:p>
          <a:p>
            <a:pPr marL="0" indent="0">
              <a:buNone/>
            </a:pPr>
            <a:r>
              <a:rPr lang="en-US" dirty="0"/>
              <a:t>Note that </a:t>
            </a:r>
            <a:r>
              <a:rPr lang="en-US" sz="1400" dirty="0">
                <a:latin typeface="Consolas" panose="020B0609020204030204" pitchFamily="49" charset="0"/>
              </a:rPr>
              <a:t>plus_2</a:t>
            </a:r>
            <a:r>
              <a:rPr lang="en-US" dirty="0"/>
              <a:t> can be used in the identical way to above, we only tell </a:t>
            </a:r>
            <a:r>
              <a:rPr lang="en-US" dirty="0" err="1"/>
              <a:t>PyMC</a:t>
            </a:r>
            <a:r>
              <a:rPr lang="en-US" dirty="0"/>
              <a:t> to keep track of this RV for us.</a:t>
            </a:r>
          </a:p>
        </p:txBody>
      </p:sp>
      <p:sp>
        <p:nvSpPr>
          <p:cNvPr id="4" name="Wave 3">
            <a:extLst>
              <a:ext uri="{FF2B5EF4-FFF2-40B4-BE49-F238E27FC236}">
                <a16:creationId xmlns:a16="http://schemas.microsoft.com/office/drawing/2014/main" id="{8DFE6A46-AC2B-B539-8D5D-1FF265313508}"/>
              </a:ext>
            </a:extLst>
          </p:cNvPr>
          <p:cNvSpPr/>
          <p:nvPr/>
        </p:nvSpPr>
        <p:spPr>
          <a:xfrm>
            <a:off x="3577700" y="3491143"/>
            <a:ext cx="4216894" cy="914400"/>
          </a:xfrm>
          <a:prstGeom prst="wav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expression that we are making must be compatible with </a:t>
            </a:r>
            <a:r>
              <a:rPr lang="en-US" sz="1400" dirty="0" err="1">
                <a:latin typeface="Consolas" panose="020B0609020204030204" pitchFamily="49" charset="0"/>
              </a:rPr>
              <a:t>pytensor</a:t>
            </a:r>
            <a:endParaRPr lang="en-US" sz="1400" dirty="0">
              <a:latin typeface="Consolas" panose="020B0609020204030204" pitchFamily="49" charset="0"/>
            </a:endParaRPr>
          </a:p>
        </p:txBody>
      </p:sp>
    </p:spTree>
    <p:extLst>
      <p:ext uri="{BB962C8B-B14F-4D97-AF65-F5344CB8AC3E}">
        <p14:creationId xmlns:p14="http://schemas.microsoft.com/office/powerpoint/2010/main" val="387065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553E25-5279-9F3C-52BE-26DDEEC55E3E}"/>
              </a:ext>
            </a:extLst>
          </p:cNvPr>
          <p:cNvSpPr>
            <a:spLocks noGrp="1"/>
          </p:cNvSpPr>
          <p:nvPr>
            <p:ph type="title"/>
          </p:nvPr>
        </p:nvSpPr>
        <p:spPr/>
        <p:txBody>
          <a:bodyPr/>
          <a:lstStyle/>
          <a:p>
            <a:r>
              <a:rPr lang="en-US" sz="3200" dirty="0"/>
              <a:t>Not covered yet</a:t>
            </a:r>
          </a:p>
        </p:txBody>
      </p:sp>
      <p:pic>
        <p:nvPicPr>
          <p:cNvPr id="10" name="Picture 9">
            <a:extLst>
              <a:ext uri="{FF2B5EF4-FFF2-40B4-BE49-F238E27FC236}">
                <a16:creationId xmlns:a16="http://schemas.microsoft.com/office/drawing/2014/main" id="{9E88EF1F-3869-6461-5888-BA2DED000425}"/>
              </a:ext>
            </a:extLst>
          </p:cNvPr>
          <p:cNvPicPr>
            <a:picLocks noChangeAspect="1"/>
          </p:cNvPicPr>
          <p:nvPr/>
        </p:nvPicPr>
        <p:blipFill>
          <a:blip r:embed="rId2"/>
          <a:stretch>
            <a:fillRect/>
          </a:stretch>
        </p:blipFill>
        <p:spPr>
          <a:xfrm>
            <a:off x="5106139" y="0"/>
            <a:ext cx="6471821" cy="6858000"/>
          </a:xfrm>
          <a:prstGeom prst="rect">
            <a:avLst/>
          </a:prstGeom>
        </p:spPr>
      </p:pic>
      <p:cxnSp>
        <p:nvCxnSpPr>
          <p:cNvPr id="12" name="Straight Arrow Connector 11">
            <a:extLst>
              <a:ext uri="{FF2B5EF4-FFF2-40B4-BE49-F238E27FC236}">
                <a16:creationId xmlns:a16="http://schemas.microsoft.com/office/drawing/2014/main" id="{DA7DF01C-7419-FE35-867D-83699CF37DEB}"/>
              </a:ext>
            </a:extLst>
          </p:cNvPr>
          <p:cNvCxnSpPr>
            <a:cxnSpLocks/>
            <a:endCxn id="18" idx="3"/>
          </p:cNvCxnSpPr>
          <p:nvPr/>
        </p:nvCxnSpPr>
        <p:spPr>
          <a:xfrm flipH="1">
            <a:off x="3782843" y="2077376"/>
            <a:ext cx="1342411" cy="2685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76AEBF35-1174-08AD-9527-DE545454D57F}"/>
              </a:ext>
            </a:extLst>
          </p:cNvPr>
          <p:cNvSpPr/>
          <p:nvPr/>
        </p:nvSpPr>
        <p:spPr>
          <a:xfrm>
            <a:off x="1314851" y="4425272"/>
            <a:ext cx="2467992" cy="6747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Next Lectures</a:t>
            </a:r>
          </a:p>
        </p:txBody>
      </p:sp>
      <p:cxnSp>
        <p:nvCxnSpPr>
          <p:cNvPr id="20" name="Straight Arrow Connector 19">
            <a:extLst>
              <a:ext uri="{FF2B5EF4-FFF2-40B4-BE49-F238E27FC236}">
                <a16:creationId xmlns:a16="http://schemas.microsoft.com/office/drawing/2014/main" id="{3740EB4C-93CF-DC08-14A0-87DC46CFF27A}"/>
              </a:ext>
            </a:extLst>
          </p:cNvPr>
          <p:cNvCxnSpPr>
            <a:cxnSpLocks/>
            <a:endCxn id="18" idx="3"/>
          </p:cNvCxnSpPr>
          <p:nvPr/>
        </p:nvCxnSpPr>
        <p:spPr>
          <a:xfrm flipH="1">
            <a:off x="3782843" y="2569839"/>
            <a:ext cx="1342411" cy="2192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995CE0F-04AE-8DE1-6946-DEDCD7C69327}"/>
              </a:ext>
            </a:extLst>
          </p:cNvPr>
          <p:cNvCxnSpPr>
            <a:cxnSpLocks/>
            <a:endCxn id="18" idx="3"/>
          </p:cNvCxnSpPr>
          <p:nvPr/>
        </p:nvCxnSpPr>
        <p:spPr>
          <a:xfrm flipH="1">
            <a:off x="3782843" y="2743200"/>
            <a:ext cx="1323296" cy="2019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CAF06D1-D92A-5B18-EA48-F93C160B5F41}"/>
              </a:ext>
            </a:extLst>
          </p:cNvPr>
          <p:cNvCxnSpPr>
            <a:cxnSpLocks/>
            <a:endCxn id="18" idx="3"/>
          </p:cNvCxnSpPr>
          <p:nvPr/>
        </p:nvCxnSpPr>
        <p:spPr>
          <a:xfrm flipH="1">
            <a:off x="3782843" y="2929631"/>
            <a:ext cx="1323296" cy="1832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Arrow: Right 48">
            <a:extLst>
              <a:ext uri="{FF2B5EF4-FFF2-40B4-BE49-F238E27FC236}">
                <a16:creationId xmlns:a16="http://schemas.microsoft.com/office/drawing/2014/main" id="{9D5F62F4-012F-D3F7-F7DC-0AE45419F3A5}"/>
              </a:ext>
            </a:extLst>
          </p:cNvPr>
          <p:cNvSpPr/>
          <p:nvPr/>
        </p:nvSpPr>
        <p:spPr>
          <a:xfrm rot="9027524">
            <a:off x="3672316" y="4308258"/>
            <a:ext cx="1544350" cy="2591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Right 49">
            <a:extLst>
              <a:ext uri="{FF2B5EF4-FFF2-40B4-BE49-F238E27FC236}">
                <a16:creationId xmlns:a16="http://schemas.microsoft.com/office/drawing/2014/main" id="{618D836A-D07D-327A-2F55-E4CA2AE9CA43}"/>
              </a:ext>
            </a:extLst>
          </p:cNvPr>
          <p:cNvSpPr/>
          <p:nvPr/>
        </p:nvSpPr>
        <p:spPr>
          <a:xfrm rot="9058160">
            <a:off x="3714242" y="4545641"/>
            <a:ext cx="1514527" cy="1093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100A0F28-FA68-E687-0FB6-3583DDECD335}"/>
              </a:ext>
            </a:extLst>
          </p:cNvPr>
          <p:cNvSpPr/>
          <p:nvPr/>
        </p:nvSpPr>
        <p:spPr>
          <a:xfrm rot="9430291" flipV="1">
            <a:off x="3751155" y="4672621"/>
            <a:ext cx="1478039"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1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fill="hold"/>
                                        <p:tgtEl>
                                          <p:spTgt spid="42"/>
                                        </p:tgtEl>
                                        <p:attrNameLst>
                                          <p:attrName>ppt_x</p:attrName>
                                        </p:attrNameLst>
                                      </p:cBhvr>
                                      <p:tavLst>
                                        <p:tav tm="0">
                                          <p:val>
                                            <p:strVal val="#ppt_x"/>
                                          </p:val>
                                        </p:tav>
                                        <p:tav tm="100000">
                                          <p:val>
                                            <p:strVal val="#ppt_x"/>
                                          </p:val>
                                        </p:tav>
                                      </p:tavLst>
                                    </p:anim>
                                    <p:anim calcmode="lin" valueType="num">
                                      <p:cBhvr additive="base">
                                        <p:cTn id="24" dur="500" fill="hold"/>
                                        <p:tgtEl>
                                          <p:spTgt spid="4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500" fill="hold"/>
                                        <p:tgtEl>
                                          <p:spTgt spid="49"/>
                                        </p:tgtEl>
                                        <p:attrNameLst>
                                          <p:attrName>ppt_x</p:attrName>
                                        </p:attrNameLst>
                                      </p:cBhvr>
                                      <p:tavLst>
                                        <p:tav tm="0">
                                          <p:val>
                                            <p:strVal val="#ppt_x"/>
                                          </p:val>
                                        </p:tav>
                                        <p:tav tm="100000">
                                          <p:val>
                                            <p:strVal val="#ppt_x"/>
                                          </p:val>
                                        </p:tav>
                                      </p:tavLst>
                                    </p:anim>
                                    <p:anim calcmode="lin" valueType="num">
                                      <p:cBhvr additive="base">
                                        <p:cTn id="28" dur="500" fill="hold"/>
                                        <p:tgtEl>
                                          <p:spTgt spid="4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fill="hold"/>
                                        <p:tgtEl>
                                          <p:spTgt spid="50"/>
                                        </p:tgtEl>
                                        <p:attrNameLst>
                                          <p:attrName>ppt_x</p:attrName>
                                        </p:attrNameLst>
                                      </p:cBhvr>
                                      <p:tavLst>
                                        <p:tav tm="0">
                                          <p:val>
                                            <p:strVal val="#ppt_x"/>
                                          </p:val>
                                        </p:tav>
                                        <p:tav tm="100000">
                                          <p:val>
                                            <p:strVal val="#ppt_x"/>
                                          </p:val>
                                        </p:tav>
                                      </p:tavLst>
                                    </p:anim>
                                    <p:anim calcmode="lin" valueType="num">
                                      <p:cBhvr additive="base">
                                        <p:cTn id="32" dur="500" fill="hold"/>
                                        <p:tgtEl>
                                          <p:spTgt spid="5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anim calcmode="lin" valueType="num">
                                      <p:cBhvr additive="base">
                                        <p:cTn id="35" dur="500" fill="hold"/>
                                        <p:tgtEl>
                                          <p:spTgt spid="51"/>
                                        </p:tgtEl>
                                        <p:attrNameLst>
                                          <p:attrName>ppt_x</p:attrName>
                                        </p:attrNameLst>
                                      </p:cBhvr>
                                      <p:tavLst>
                                        <p:tav tm="0">
                                          <p:val>
                                            <p:strVal val="#ppt_x"/>
                                          </p:val>
                                        </p:tav>
                                        <p:tav tm="100000">
                                          <p:val>
                                            <p:strVal val="#ppt_x"/>
                                          </p:val>
                                        </p:tav>
                                      </p:tavLst>
                                    </p:anim>
                                    <p:anim calcmode="lin" valueType="num">
                                      <p:cBhvr additive="base">
                                        <p:cTn id="3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9" grpId="0" animBg="1"/>
      <p:bldP spid="50" grpId="0" animBg="1"/>
      <p:bldP spid="5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9C8114-DA0C-4B46-8CBA-C04AC9B2A7C0}"/>
              </a:ext>
            </a:extLst>
          </p:cNvPr>
          <p:cNvSpPr>
            <a:spLocks noGrp="1"/>
          </p:cNvSpPr>
          <p:nvPr>
            <p:ph type="title"/>
          </p:nvPr>
        </p:nvSpPr>
        <p:spPr>
          <a:xfrm>
            <a:off x="650929" y="606669"/>
            <a:ext cx="11042541" cy="3813527"/>
          </a:xfrm>
        </p:spPr>
        <p:txBody>
          <a:bodyPr/>
          <a:lstStyle/>
          <a:p>
            <a:r>
              <a:rPr lang="en-US" dirty="0"/>
              <a:t>Example: How to Conduct Embarrassing Polls</a:t>
            </a:r>
          </a:p>
        </p:txBody>
      </p:sp>
      <p:sp>
        <p:nvSpPr>
          <p:cNvPr id="5" name="Text Placeholder 4">
            <a:extLst>
              <a:ext uri="{FF2B5EF4-FFF2-40B4-BE49-F238E27FC236}">
                <a16:creationId xmlns:a16="http://schemas.microsoft.com/office/drawing/2014/main" id="{258531FF-5239-4DD7-8644-A35BDFB2B038}"/>
              </a:ext>
            </a:extLst>
          </p:cNvPr>
          <p:cNvSpPr>
            <a:spLocks noGrp="1"/>
          </p:cNvSpPr>
          <p:nvPr>
            <p:ph type="body" idx="1"/>
          </p:nvPr>
        </p:nvSpPr>
        <p:spPr/>
        <p:txBody>
          <a:bodyPr/>
          <a:lstStyle/>
          <a:p>
            <a:r>
              <a:rPr lang="en-US" dirty="0"/>
              <a:t>Cheating among Students</a:t>
            </a:r>
          </a:p>
        </p:txBody>
      </p:sp>
    </p:spTree>
    <p:extLst>
      <p:ext uri="{BB962C8B-B14F-4D97-AF65-F5344CB8AC3E}">
        <p14:creationId xmlns:p14="http://schemas.microsoft.com/office/powerpoint/2010/main" val="764935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9C89-08A6-4353-8612-E3D859C5DDE4}"/>
              </a:ext>
            </a:extLst>
          </p:cNvPr>
          <p:cNvSpPr>
            <a:spLocks noGrp="1"/>
          </p:cNvSpPr>
          <p:nvPr>
            <p:ph type="title"/>
          </p:nvPr>
        </p:nvSpPr>
        <p:spPr/>
        <p:txBody>
          <a:bodyPr/>
          <a:lstStyle/>
          <a:p>
            <a:r>
              <a:rPr lang="en-US" dirty="0"/>
              <a:t>Differential Privacy</a:t>
            </a:r>
          </a:p>
        </p:txBody>
      </p:sp>
      <p:sp>
        <p:nvSpPr>
          <p:cNvPr id="3" name="Text Placeholder 2">
            <a:extLst>
              <a:ext uri="{FF2B5EF4-FFF2-40B4-BE49-F238E27FC236}">
                <a16:creationId xmlns:a16="http://schemas.microsoft.com/office/drawing/2014/main" id="{3FCDF992-3F7B-44D5-B4CA-475BB30482C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10991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DD2E6-1666-464A-B6B0-CAF4DF1CD511}"/>
              </a:ext>
            </a:extLst>
          </p:cNvPr>
          <p:cNvSpPr>
            <a:spLocks noGrp="1"/>
          </p:cNvSpPr>
          <p:nvPr>
            <p:ph type="title"/>
          </p:nvPr>
        </p:nvSpPr>
        <p:spPr/>
        <p:txBody>
          <a:bodyPr/>
          <a:lstStyle/>
          <a:p>
            <a:r>
              <a:rPr lang="en-US" dirty="0"/>
              <a:t>“ANONYMIZED DATA ISN’T”</a:t>
            </a:r>
          </a:p>
        </p:txBody>
      </p:sp>
      <p:sp>
        <p:nvSpPr>
          <p:cNvPr id="3" name="Text Placeholder 2">
            <a:extLst>
              <a:ext uri="{FF2B5EF4-FFF2-40B4-BE49-F238E27FC236}">
                <a16:creationId xmlns:a16="http://schemas.microsoft.com/office/drawing/2014/main" id="{07477CB6-A314-42C0-AABE-F59428A62A8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217953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FB873F19-9A83-4F2E-99AF-A86FAC9E9987}"/>
              </a:ext>
            </a:extLst>
          </p:cNvPr>
          <p:cNvPicPr>
            <a:picLocks noChangeAspect="1"/>
          </p:cNvPicPr>
          <p:nvPr/>
        </p:nvPicPr>
        <p:blipFill>
          <a:blip r:embed="rId2"/>
          <a:stretch>
            <a:fillRect/>
          </a:stretch>
        </p:blipFill>
        <p:spPr>
          <a:xfrm>
            <a:off x="4417791" y="80071"/>
            <a:ext cx="7774209" cy="5972585"/>
          </a:xfrm>
          <a:prstGeom prst="rect">
            <a:avLst/>
          </a:prstGeom>
        </p:spPr>
      </p:pic>
      <p:pic>
        <p:nvPicPr>
          <p:cNvPr id="7" name="Picture 6" descr="A close up of a mans face&#10;&#10;Description automatically generated">
            <a:extLst>
              <a:ext uri="{FF2B5EF4-FFF2-40B4-BE49-F238E27FC236}">
                <a16:creationId xmlns:a16="http://schemas.microsoft.com/office/drawing/2014/main" id="{BB79A595-4BF3-410E-BFE2-A9BF41A73333}"/>
              </a:ext>
            </a:extLst>
          </p:cNvPr>
          <p:cNvPicPr>
            <a:picLocks noChangeAspect="1"/>
          </p:cNvPicPr>
          <p:nvPr/>
        </p:nvPicPr>
        <p:blipFill>
          <a:blip r:embed="rId3"/>
          <a:stretch>
            <a:fillRect/>
          </a:stretch>
        </p:blipFill>
        <p:spPr>
          <a:xfrm>
            <a:off x="420111" y="263670"/>
            <a:ext cx="3057525" cy="2562225"/>
          </a:xfrm>
          <a:prstGeom prst="rect">
            <a:avLst/>
          </a:prstGeom>
        </p:spPr>
      </p:pic>
      <p:sp>
        <p:nvSpPr>
          <p:cNvPr id="8" name="TextBox 7">
            <a:extLst>
              <a:ext uri="{FF2B5EF4-FFF2-40B4-BE49-F238E27FC236}">
                <a16:creationId xmlns:a16="http://schemas.microsoft.com/office/drawing/2014/main" id="{DE58AB9C-9C7C-40A2-8AFE-66C297F98760}"/>
              </a:ext>
            </a:extLst>
          </p:cNvPr>
          <p:cNvSpPr txBox="1"/>
          <p:nvPr/>
        </p:nvSpPr>
        <p:spPr>
          <a:xfrm>
            <a:off x="0" y="4032106"/>
            <a:ext cx="4661151" cy="2554545"/>
          </a:xfrm>
          <a:prstGeom prst="rect">
            <a:avLst/>
          </a:prstGeom>
          <a:noFill/>
        </p:spPr>
        <p:txBody>
          <a:bodyPr wrap="square" rtlCol="0">
            <a:spAutoFit/>
          </a:bodyPr>
          <a:lstStyle/>
          <a:p>
            <a:pPr algn="just"/>
            <a:r>
              <a:rPr lang="en-US" sz="1600" dirty="0" err="1"/>
              <a:t>Samarati</a:t>
            </a:r>
            <a:r>
              <a:rPr lang="en-US" sz="1600" dirty="0"/>
              <a:t>, </a:t>
            </a:r>
            <a:r>
              <a:rPr lang="en-US" sz="1600" dirty="0" err="1"/>
              <a:t>Pierangela</a:t>
            </a:r>
            <a:r>
              <a:rPr lang="en-US" sz="1600" dirty="0"/>
              <a:t>; Sweeney, Latanya (1998). "Protecting privacy when disclosing information: k-anonymity and its enforcement through generalization and suppression". Harvard Data Privacy Lab.</a:t>
            </a:r>
          </a:p>
          <a:p>
            <a:pPr algn="just"/>
            <a:r>
              <a:rPr lang="en-US" sz="1600" dirty="0"/>
              <a:t> </a:t>
            </a:r>
          </a:p>
          <a:p>
            <a:pPr algn="just"/>
            <a:r>
              <a:rPr lang="en-US" sz="1600" dirty="0"/>
              <a:t>L. Sweeney. k-anonymity: a model for protecting privacy. International Journal on Uncertainty, Fuzziness and Knowledge-based Systems, 10 </a:t>
            </a:r>
            <a:r>
              <a:rPr lang="ja-JP" altLang="en-US" sz="1600" dirty="0"/>
              <a:t>卌</a:t>
            </a:r>
            <a:r>
              <a:rPr lang="en-US" altLang="ja-JP" sz="1600" dirty="0"/>
              <a:t>, 2002; 557-570.</a:t>
            </a:r>
            <a:endParaRPr lang="en-US" sz="1600" dirty="0"/>
          </a:p>
        </p:txBody>
      </p:sp>
    </p:spTree>
    <p:extLst>
      <p:ext uri="{BB962C8B-B14F-4D97-AF65-F5344CB8AC3E}">
        <p14:creationId xmlns:p14="http://schemas.microsoft.com/office/powerpoint/2010/main" val="1939131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AD256F-73D3-A041-1AE9-94E43CEC194D}"/>
              </a:ext>
            </a:extLst>
          </p:cNvPr>
          <p:cNvSpPr>
            <a:spLocks noGrp="1"/>
          </p:cNvSpPr>
          <p:nvPr>
            <p:ph type="title"/>
          </p:nvPr>
        </p:nvSpPr>
        <p:spPr/>
        <p:txBody>
          <a:bodyPr/>
          <a:lstStyle/>
          <a:p>
            <a:r>
              <a:rPr lang="en-US" dirty="0"/>
              <a:t>Model Specification</a:t>
            </a:r>
          </a:p>
        </p:txBody>
      </p:sp>
      <p:sp>
        <p:nvSpPr>
          <p:cNvPr id="5" name="Text Placeholder 4">
            <a:extLst>
              <a:ext uri="{FF2B5EF4-FFF2-40B4-BE49-F238E27FC236}">
                <a16:creationId xmlns:a16="http://schemas.microsoft.com/office/drawing/2014/main" id="{11159DA5-0238-E801-FE3B-70EA0E9EA34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87820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6E27B0-31D6-4FB2-8100-83B8A9933B04}"/>
              </a:ext>
            </a:extLst>
          </p:cNvPr>
          <p:cNvSpPr>
            <a:spLocks noGrp="1"/>
          </p:cNvSpPr>
          <p:nvPr>
            <p:ph type="title"/>
          </p:nvPr>
        </p:nvSpPr>
        <p:spPr/>
        <p:txBody>
          <a:bodyPr/>
          <a:lstStyle/>
          <a:p>
            <a:r>
              <a:rPr lang="en-US" dirty="0"/>
              <a:t>Learning and Privacy</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A8600CE-AFA3-4A55-9996-F399E44A4EF3}"/>
                  </a:ext>
                </a:extLst>
              </p:cNvPr>
              <p:cNvSpPr>
                <a:spLocks noGrp="1"/>
              </p:cNvSpPr>
              <p:nvPr>
                <p:ph idx="1"/>
              </p:nvPr>
            </p:nvSpPr>
            <p:spPr/>
            <p:txBody>
              <a:bodyPr/>
              <a:lstStyle/>
              <a:p>
                <a:r>
                  <a:rPr lang="en-US" dirty="0"/>
                  <a:t>To do machine learning, we need data</a:t>
                </a:r>
              </a:p>
              <a:p>
                <a:r>
                  <a:rPr lang="en-US" dirty="0"/>
                  <a:t>What if the data contains sensitive information? </a:t>
                </a:r>
              </a:p>
              <a:p>
                <a:pPr marL="685800" lvl="1">
                  <a:buFont typeface="Wingdings" panose="05000000000000000000" pitchFamily="2" charset="2"/>
                  <a:buChar char="Ø"/>
                </a:pPr>
                <a:r>
                  <a:rPr lang="en-US" dirty="0"/>
                  <a:t>medical data, web search query data, salary data, student grade data</a:t>
                </a:r>
              </a:p>
              <a:p>
                <a:r>
                  <a:rPr lang="en-US" dirty="0"/>
                  <a:t>Even if the (person running the) learning algorithm can be trusted, perhaps the output of the algorithm reveals sensitive info</a:t>
                </a:r>
              </a:p>
              <a:p>
                <a:r>
                  <a:rPr lang="en-US" dirty="0"/>
                  <a:t>E.g., SVM or perceptron on medical data:</a:t>
                </a:r>
              </a:p>
              <a:p>
                <a:pPr marL="685800" lvl="1">
                  <a:buFont typeface="Wingdings" panose="05000000000000000000" pitchFamily="2" charset="2"/>
                  <a:buChar char="Ø"/>
                </a:pPr>
                <a:r>
                  <a:rPr lang="en-US" dirty="0"/>
                  <a:t>Suppose feature 𝑗 is has-green-hair and the learned 𝑤 has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en-US" b="0" dirty="0">
                  <a:ea typeface="Cambria Math" panose="02040503050406030204" pitchFamily="18" charset="0"/>
                </a:endParaRPr>
              </a:p>
              <a:p>
                <a:pPr marL="685800" lvl="1">
                  <a:buFont typeface="Wingdings" panose="05000000000000000000" pitchFamily="2" charset="2"/>
                  <a:buChar char="Ø"/>
                </a:pPr>
                <a:r>
                  <a:rPr lang="en-US" dirty="0"/>
                  <a:t>If there is only one person in town with green hair, you know they were in the study</a:t>
                </a:r>
              </a:p>
            </p:txBody>
          </p:sp>
        </mc:Choice>
        <mc:Fallback xmlns="">
          <p:sp>
            <p:nvSpPr>
              <p:cNvPr id="5" name="Content Placeholder 4">
                <a:extLst>
                  <a:ext uri="{FF2B5EF4-FFF2-40B4-BE49-F238E27FC236}">
                    <a16:creationId xmlns:a16="http://schemas.microsoft.com/office/drawing/2014/main" id="{AA8600CE-AFA3-4A55-9996-F399E44A4EF3}"/>
                  </a:ext>
                </a:extLst>
              </p:cNvPr>
              <p:cNvSpPr>
                <a:spLocks noGrp="1" noRot="1" noChangeAspect="1" noMove="1" noResize="1" noEditPoints="1" noAdjustHandles="1" noChangeArrowheads="1" noChangeShapeType="1" noTextEdit="1"/>
              </p:cNvSpPr>
              <p:nvPr>
                <p:ph idx="1"/>
              </p:nvPr>
            </p:nvSpPr>
            <p:spPr>
              <a:blipFill>
                <a:blip r:embed="rId2"/>
                <a:stretch>
                  <a:fillRect l="-58"/>
                </a:stretch>
              </a:blipFill>
            </p:spPr>
            <p:txBody>
              <a:bodyPr/>
              <a:lstStyle/>
              <a:p>
                <a:r>
                  <a:rPr lang="en-US">
                    <a:noFill/>
                  </a:rPr>
                  <a:t> </a:t>
                </a:r>
              </a:p>
            </p:txBody>
          </p:sp>
        </mc:Fallback>
      </mc:AlternateContent>
    </p:spTree>
    <p:extLst>
      <p:ext uri="{BB962C8B-B14F-4D97-AF65-F5344CB8AC3E}">
        <p14:creationId xmlns:p14="http://schemas.microsoft.com/office/powerpoint/2010/main" val="1123531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BE1BA-60F5-4F70-A351-E1A446E1C577}"/>
              </a:ext>
            </a:extLst>
          </p:cNvPr>
          <p:cNvSpPr>
            <a:spLocks noGrp="1"/>
          </p:cNvSpPr>
          <p:nvPr>
            <p:ph type="title"/>
          </p:nvPr>
        </p:nvSpPr>
        <p:spPr/>
        <p:txBody>
          <a:bodyPr/>
          <a:lstStyle/>
          <a:p>
            <a:r>
              <a:rPr lang="en-US" dirty="0"/>
              <a:t>Differential Privacy</a:t>
            </a:r>
          </a:p>
        </p:txBody>
      </p:sp>
      <p:sp>
        <p:nvSpPr>
          <p:cNvPr id="3" name="Content Placeholder 2">
            <a:extLst>
              <a:ext uri="{FF2B5EF4-FFF2-40B4-BE49-F238E27FC236}">
                <a16:creationId xmlns:a16="http://schemas.microsoft.com/office/drawing/2014/main" id="{6C78134E-08DF-40E0-B408-A0F77A5FC799}"/>
              </a:ext>
            </a:extLst>
          </p:cNvPr>
          <p:cNvSpPr>
            <a:spLocks noGrp="1"/>
          </p:cNvSpPr>
          <p:nvPr>
            <p:ph idx="1"/>
          </p:nvPr>
        </p:nvSpPr>
        <p:spPr>
          <a:xfrm>
            <a:off x="818712" y="2222287"/>
            <a:ext cx="6407711" cy="3636511"/>
          </a:xfrm>
        </p:spPr>
        <p:txBody>
          <a:bodyPr/>
          <a:lstStyle/>
          <a:p>
            <a:pPr marL="0" indent="0" algn="just">
              <a:buNone/>
            </a:pPr>
            <a:r>
              <a:rPr lang="en-US" dirty="0"/>
              <a:t>Differential privacy requires that adding or removing the data record of a single individual not change the probability of any outcome by “much”. It requires this of an algorithm even in the worst case, no matter what records the other individuals have provided and no matter how unusual the added or removed data is.</a:t>
            </a:r>
          </a:p>
          <a:p>
            <a:pPr marL="0" indent="0" algn="just">
              <a:buNone/>
            </a:pPr>
            <a:r>
              <a:rPr lang="en-US" dirty="0"/>
              <a:t>It guarantees that no matter what your data is, and no matter what thing you are concerned about occurring because of the use of your data, that thing becomes (almost) no more likely if you allow your data to be included in the study, compared to if you do not.</a:t>
            </a:r>
          </a:p>
        </p:txBody>
      </p:sp>
      <p:pic>
        <p:nvPicPr>
          <p:cNvPr id="4" name="Picture 3">
            <a:extLst>
              <a:ext uri="{FF2B5EF4-FFF2-40B4-BE49-F238E27FC236}">
                <a16:creationId xmlns:a16="http://schemas.microsoft.com/office/drawing/2014/main" id="{A6530E1C-EFA4-2797-F999-389D7FEA0083}"/>
              </a:ext>
            </a:extLst>
          </p:cNvPr>
          <p:cNvPicPr>
            <a:picLocks noChangeAspect="1"/>
          </p:cNvPicPr>
          <p:nvPr/>
        </p:nvPicPr>
        <p:blipFill>
          <a:blip r:embed="rId2"/>
          <a:stretch>
            <a:fillRect/>
          </a:stretch>
        </p:blipFill>
        <p:spPr>
          <a:xfrm>
            <a:off x="8722752" y="2560480"/>
            <a:ext cx="2097206" cy="3139712"/>
          </a:xfrm>
          <a:prstGeom prst="rect">
            <a:avLst/>
          </a:prstGeom>
        </p:spPr>
      </p:pic>
    </p:spTree>
    <p:extLst>
      <p:ext uri="{BB962C8B-B14F-4D97-AF65-F5344CB8AC3E}">
        <p14:creationId xmlns:p14="http://schemas.microsoft.com/office/powerpoint/2010/main" val="37398064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AA23F-7A7E-469A-B1CB-DCCE07E1D9DC}"/>
              </a:ext>
            </a:extLst>
          </p:cNvPr>
          <p:cNvSpPr>
            <a:spLocks noGrp="1"/>
          </p:cNvSpPr>
          <p:nvPr>
            <p:ph type="title"/>
          </p:nvPr>
        </p:nvSpPr>
        <p:spPr/>
        <p:txBody>
          <a:bodyPr/>
          <a:lstStyle/>
          <a:p>
            <a:r>
              <a:rPr lang="en-US" dirty="0"/>
              <a:t>Differential Privacy</a:t>
            </a:r>
          </a:p>
        </p:txBody>
      </p:sp>
      <p:sp>
        <p:nvSpPr>
          <p:cNvPr id="3" name="Content Placeholder 2">
            <a:extLst>
              <a:ext uri="{FF2B5EF4-FFF2-40B4-BE49-F238E27FC236}">
                <a16:creationId xmlns:a16="http://schemas.microsoft.com/office/drawing/2014/main" id="{BD47661E-B1D3-4B59-827C-3D8B059875FD}"/>
              </a:ext>
            </a:extLst>
          </p:cNvPr>
          <p:cNvSpPr>
            <a:spLocks noGrp="1"/>
          </p:cNvSpPr>
          <p:nvPr>
            <p:ph idx="1"/>
          </p:nvPr>
        </p:nvSpPr>
        <p:spPr/>
        <p:txBody>
          <a:bodyPr/>
          <a:lstStyle/>
          <a:p>
            <a:pPr marL="0" indent="0" algn="just">
              <a:buNone/>
            </a:pPr>
            <a:r>
              <a:rPr lang="en-US" dirty="0"/>
              <a:t>Differential privacy is a mathematical formalization of the foregoing idea—that we should be comparing what someone might learn from an analysis if any particular person’s data was included in the dataset with what someone might learn if it was not.</a:t>
            </a:r>
          </a:p>
          <a:p>
            <a:pPr marL="0" indent="0" algn="just">
              <a:buNone/>
            </a:pPr>
            <a:r>
              <a:rPr lang="en-US" dirty="0"/>
              <a:t>Differential privacy uses randomness to deliberately add noise to computations, in a way that promises that any one person’s data cannot be reverse-engineered from the results.</a:t>
            </a:r>
          </a:p>
        </p:txBody>
      </p:sp>
    </p:spTree>
    <p:extLst>
      <p:ext uri="{BB962C8B-B14F-4D97-AF65-F5344CB8AC3E}">
        <p14:creationId xmlns:p14="http://schemas.microsoft.com/office/powerpoint/2010/main" val="22085929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2C2669-9735-4893-A9B8-8ECF2F9A8FF0}"/>
              </a:ext>
            </a:extLst>
          </p:cNvPr>
          <p:cNvSpPr>
            <a:spLocks noGrp="1"/>
          </p:cNvSpPr>
          <p:nvPr>
            <p:ph type="title"/>
          </p:nvPr>
        </p:nvSpPr>
        <p:spPr/>
        <p:txBody>
          <a:bodyPr/>
          <a:lstStyle/>
          <a:p>
            <a:r>
              <a:rPr lang="en-US" dirty="0"/>
              <a:t>Privacy Algorithm</a:t>
            </a:r>
          </a:p>
        </p:txBody>
      </p:sp>
      <p:sp>
        <p:nvSpPr>
          <p:cNvPr id="5" name="Content Placeholder 4">
            <a:extLst>
              <a:ext uri="{FF2B5EF4-FFF2-40B4-BE49-F238E27FC236}">
                <a16:creationId xmlns:a16="http://schemas.microsoft.com/office/drawing/2014/main" id="{1CD29FDF-51E8-4C65-A293-070F2BE0A428}"/>
              </a:ext>
            </a:extLst>
          </p:cNvPr>
          <p:cNvSpPr>
            <a:spLocks noGrp="1"/>
          </p:cNvSpPr>
          <p:nvPr>
            <p:ph idx="1"/>
          </p:nvPr>
        </p:nvSpPr>
        <p:spPr>
          <a:xfrm>
            <a:off x="623566" y="2305921"/>
            <a:ext cx="10554574" cy="3636511"/>
          </a:xfrm>
        </p:spPr>
        <p:txBody>
          <a:bodyPr/>
          <a:lstStyle/>
          <a:p>
            <a:pPr marL="0" indent="0" algn="just">
              <a:buNone/>
            </a:pPr>
            <a:r>
              <a:rPr lang="en-US" dirty="0"/>
              <a:t>In the interview process for each student, the student flips a coin, hidden from the interviewer. The student agrees to answer honestly if the coin comes up heads. Otherwise, if the coin comes up tails, the student (secretly) flips the coin again, and answers "Yes, I did cheat" if the coin flip lands heads, and "No, I did not cheat", if the coin flip lands tails. This way, the interviewer does not know if a "Yes" was the result of a guilty plea, or a Heads on a second coin toss. Thus privacy is preserved and the researchers receive honest answers.</a:t>
            </a:r>
          </a:p>
          <a:p>
            <a:pPr marL="0" indent="0" algn="just">
              <a:buNone/>
            </a:pPr>
            <a:endParaRPr lang="en-US" dirty="0"/>
          </a:p>
          <a:p>
            <a:pPr marL="0" indent="0" algn="just">
              <a:buNone/>
            </a:pPr>
            <a:r>
              <a:rPr lang="en-US" dirty="0"/>
              <a:t>Warner, S. L. (March 1965). "</a:t>
            </a:r>
            <a:r>
              <a:rPr lang="en-US" dirty="0" err="1"/>
              <a:t>Randomised</a:t>
            </a:r>
            <a:r>
              <a:rPr lang="en-US" dirty="0"/>
              <a:t> response: a survey technique for eliminating evasive answer bias". Journal of the American Statistical Association.</a:t>
            </a:r>
          </a:p>
        </p:txBody>
      </p:sp>
    </p:spTree>
    <p:extLst>
      <p:ext uri="{BB962C8B-B14F-4D97-AF65-F5344CB8AC3E}">
        <p14:creationId xmlns:p14="http://schemas.microsoft.com/office/powerpoint/2010/main" val="36746891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piece of paper&#10;&#10;Description automatically generated">
            <a:extLst>
              <a:ext uri="{FF2B5EF4-FFF2-40B4-BE49-F238E27FC236}">
                <a16:creationId xmlns:a16="http://schemas.microsoft.com/office/drawing/2014/main" id="{1986B0E9-7A2A-4689-808E-DA87FF30C754}"/>
              </a:ext>
            </a:extLst>
          </p:cNvPr>
          <p:cNvPicPr>
            <a:picLocks noChangeAspect="1"/>
          </p:cNvPicPr>
          <p:nvPr/>
        </p:nvPicPr>
        <p:blipFill>
          <a:blip r:embed="rId2"/>
          <a:stretch>
            <a:fillRect/>
          </a:stretch>
        </p:blipFill>
        <p:spPr>
          <a:xfrm>
            <a:off x="2397980" y="0"/>
            <a:ext cx="7396040" cy="6858000"/>
          </a:xfrm>
          <a:prstGeom prst="rect">
            <a:avLst/>
          </a:prstGeom>
        </p:spPr>
      </p:pic>
    </p:spTree>
    <p:extLst>
      <p:ext uri="{BB962C8B-B14F-4D97-AF65-F5344CB8AC3E}">
        <p14:creationId xmlns:p14="http://schemas.microsoft.com/office/powerpoint/2010/main" val="21992098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29493-4B9D-41F3-8F33-5FCF4B18913A}"/>
              </a:ext>
            </a:extLst>
          </p:cNvPr>
          <p:cNvSpPr>
            <a:spLocks noGrp="1"/>
          </p:cNvSpPr>
          <p:nvPr>
            <p:ph type="title"/>
          </p:nvPr>
        </p:nvSpPr>
        <p:spPr/>
        <p:txBody>
          <a:bodyPr/>
          <a:lstStyle/>
          <a:p>
            <a:r>
              <a:rPr lang="en-US" dirty="0"/>
              <a:t>Randomized Response Differential Privacy</a:t>
            </a:r>
          </a:p>
        </p:txBody>
      </p:sp>
      <p:pic>
        <p:nvPicPr>
          <p:cNvPr id="4" name="Picture 3">
            <a:extLst>
              <a:ext uri="{FF2B5EF4-FFF2-40B4-BE49-F238E27FC236}">
                <a16:creationId xmlns:a16="http://schemas.microsoft.com/office/drawing/2014/main" id="{979DC964-234C-4D3B-A157-F60F1BE36192}"/>
              </a:ext>
            </a:extLst>
          </p:cNvPr>
          <p:cNvPicPr>
            <a:picLocks noChangeAspect="1"/>
          </p:cNvPicPr>
          <p:nvPr/>
        </p:nvPicPr>
        <p:blipFill>
          <a:blip r:embed="rId2"/>
          <a:stretch>
            <a:fillRect/>
          </a:stretch>
        </p:blipFill>
        <p:spPr>
          <a:xfrm>
            <a:off x="810000" y="3744090"/>
            <a:ext cx="10813774" cy="884583"/>
          </a:xfrm>
          <a:prstGeom prst="rect">
            <a:avLst/>
          </a:prstGeom>
        </p:spPr>
      </p:pic>
    </p:spTree>
    <p:extLst>
      <p:ext uri="{BB962C8B-B14F-4D97-AF65-F5344CB8AC3E}">
        <p14:creationId xmlns:p14="http://schemas.microsoft.com/office/powerpoint/2010/main" val="7966721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C9C9-6CB4-4959-B4C1-90A4FBC0D36F}"/>
              </a:ext>
            </a:extLst>
          </p:cNvPr>
          <p:cNvSpPr>
            <a:spLocks noGrp="1"/>
          </p:cNvSpPr>
          <p:nvPr>
            <p:ph type="title"/>
          </p:nvPr>
        </p:nvSpPr>
        <p:spPr>
          <a:xfrm>
            <a:off x="720671" y="447188"/>
            <a:ext cx="10802319" cy="970450"/>
          </a:xfrm>
        </p:spPr>
        <p:txBody>
          <a:bodyPr/>
          <a:lstStyle/>
          <a:p>
            <a:r>
              <a:rPr lang="en-US" dirty="0"/>
              <a:t>Using </a:t>
            </a:r>
            <a:r>
              <a:rPr lang="en-US" dirty="0" err="1"/>
              <a:t>PyMC</a:t>
            </a:r>
            <a:r>
              <a:rPr lang="en-US" dirty="0"/>
              <a:t> to dig through this noisy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4D9E2-100D-461E-AF6A-02F8CDA3DF70}"/>
                  </a:ext>
                </a:extLst>
              </p:cNvPr>
              <p:cNvSpPr>
                <a:spLocks noGrp="1"/>
              </p:cNvSpPr>
              <p:nvPr>
                <p:ph idx="1"/>
              </p:nvPr>
            </p:nvSpPr>
            <p:spPr/>
            <p:txBody>
              <a:bodyPr/>
              <a:lstStyle/>
              <a:p>
                <a:r>
                  <a:rPr lang="en-US" dirty="0"/>
                  <a:t>Suppose 100 students are being surveyed for cheating, and we wish to find </a:t>
                </a:r>
                <a14:m>
                  <m:oMath xmlns:m="http://schemas.openxmlformats.org/officeDocument/2006/math">
                    <m:r>
                      <a:rPr lang="en-US" b="0" i="1" smtClean="0">
                        <a:latin typeface="Cambria Math" panose="02040503050406030204" pitchFamily="18" charset="0"/>
                      </a:rPr>
                      <m:t>𝑝</m:t>
                    </m:r>
                  </m:oMath>
                </a14:m>
                <a:r>
                  <a:rPr lang="en-US" dirty="0"/>
                  <a:t>, the proportion of cheaters</a:t>
                </a:r>
              </a:p>
              <a:p>
                <a:r>
                  <a:rPr lang="en-US" dirty="0"/>
                  <a:t>Since we are quite ignorant about  </a:t>
                </a:r>
                <a14:m>
                  <m:oMath xmlns:m="http://schemas.openxmlformats.org/officeDocument/2006/math">
                    <m:r>
                      <a:rPr lang="en-US" b="0" i="1" smtClean="0">
                        <a:latin typeface="Cambria Math" panose="02040503050406030204" pitchFamily="18" charset="0"/>
                      </a:rPr>
                      <m:t>𝑝</m:t>
                    </m:r>
                  </m:oMath>
                </a14:m>
                <a:r>
                  <a:rPr lang="en-US" dirty="0"/>
                  <a:t>, we will assign it a Uniform(0,1) prior</a:t>
                </a:r>
              </a:p>
              <a:p>
                <a:endParaRPr lang="en-US" dirty="0"/>
              </a:p>
              <a:p>
                <a:pPr marL="400050" lvl="1" indent="0">
                  <a:buNone/>
                </a:pPr>
                <a:r>
                  <a:rPr lang="en-US" sz="1400" dirty="0">
                    <a:latin typeface="Consolas" panose="020B0609020204030204" pitchFamily="49" charset="0"/>
                  </a:rPr>
                  <a:t>N = 100</a:t>
                </a:r>
              </a:p>
              <a:p>
                <a:pPr marL="400050" lvl="1" indent="0">
                  <a:buNone/>
                </a:pPr>
                <a:r>
                  <a:rPr lang="en-US" sz="1400" dirty="0">
                    <a:latin typeface="Consolas" panose="020B0609020204030204" pitchFamily="49" charset="0"/>
                  </a:rPr>
                  <a:t>with </a:t>
                </a:r>
                <a:r>
                  <a:rPr lang="en-US" sz="1400" dirty="0" err="1">
                    <a:latin typeface="Consolas" panose="020B0609020204030204" pitchFamily="49" charset="0"/>
                  </a:rPr>
                  <a:t>pm.Model</a:t>
                </a:r>
                <a:r>
                  <a:rPr lang="en-US" sz="1400" dirty="0">
                    <a:latin typeface="Consolas" panose="020B0609020204030204" pitchFamily="49" charset="0"/>
                  </a:rPr>
                  <a:t>() as model:</a:t>
                </a:r>
              </a:p>
              <a:p>
                <a:pPr marL="400050" lvl="1" indent="0">
                  <a:buNone/>
                </a:pPr>
                <a:r>
                  <a:rPr lang="en-US" sz="1400" dirty="0">
                    <a:latin typeface="Consolas" panose="020B0609020204030204" pitchFamily="49" charset="0"/>
                  </a:rPr>
                  <a:t>    p = </a:t>
                </a:r>
                <a:r>
                  <a:rPr lang="en-US" sz="1400" dirty="0" err="1">
                    <a:latin typeface="Consolas" panose="020B0609020204030204" pitchFamily="49" charset="0"/>
                  </a:rPr>
                  <a:t>pm.Uniform</a:t>
                </a:r>
                <a:r>
                  <a:rPr lang="en-US" sz="1400" dirty="0">
                    <a:latin typeface="Consolas" panose="020B0609020204030204" pitchFamily="49" charset="0"/>
                  </a:rPr>
                  <a:t>("</a:t>
                </a:r>
                <a:r>
                  <a:rPr lang="en-US" sz="1400" dirty="0" err="1">
                    <a:latin typeface="Consolas" panose="020B0609020204030204" pitchFamily="49" charset="0"/>
                  </a:rPr>
                  <a:t>freq_cheating</a:t>
                </a:r>
                <a:r>
                  <a:rPr lang="en-US" sz="1400" dirty="0">
                    <a:latin typeface="Consolas" panose="020B0609020204030204" pitchFamily="49" charset="0"/>
                  </a:rPr>
                  <a:t>", 0, 1)</a:t>
                </a:r>
              </a:p>
            </p:txBody>
          </p:sp>
        </mc:Choice>
        <mc:Fallback xmlns="">
          <p:sp>
            <p:nvSpPr>
              <p:cNvPr id="3" name="Content Placeholder 2">
                <a:extLst>
                  <a:ext uri="{FF2B5EF4-FFF2-40B4-BE49-F238E27FC236}">
                    <a16:creationId xmlns:a16="http://schemas.microsoft.com/office/drawing/2014/main" id="{69C4D9E2-100D-461E-AF6A-02F8CDA3DF70}"/>
                  </a:ext>
                </a:extLst>
              </p:cNvPr>
              <p:cNvSpPr>
                <a:spLocks noGrp="1" noRot="1" noChangeAspect="1" noMove="1" noResize="1" noEditPoints="1" noAdjustHandles="1" noChangeArrowheads="1" noChangeShapeType="1" noTextEdit="1"/>
              </p:cNvSpPr>
              <p:nvPr>
                <p:ph idx="1"/>
              </p:nvPr>
            </p:nvSpPr>
            <p:spPr>
              <a:blipFill>
                <a:blip r:embed="rId2"/>
                <a:stretch>
                  <a:fillRect l="-58"/>
                </a:stretch>
              </a:blipFill>
            </p:spPr>
            <p:txBody>
              <a:bodyPr/>
              <a:lstStyle/>
              <a:p>
                <a:r>
                  <a:rPr lang="en-US">
                    <a:noFill/>
                  </a:rPr>
                  <a:t> </a:t>
                </a:r>
              </a:p>
            </p:txBody>
          </p:sp>
        </mc:Fallback>
      </mc:AlternateContent>
    </p:spTree>
    <p:extLst>
      <p:ext uri="{BB962C8B-B14F-4D97-AF65-F5344CB8AC3E}">
        <p14:creationId xmlns:p14="http://schemas.microsoft.com/office/powerpoint/2010/main" val="40330325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C9C9-6CB4-4959-B4C1-90A4FBC0D36F}"/>
              </a:ext>
            </a:extLst>
          </p:cNvPr>
          <p:cNvSpPr>
            <a:spLocks noGrp="1"/>
          </p:cNvSpPr>
          <p:nvPr>
            <p:ph type="title"/>
          </p:nvPr>
        </p:nvSpPr>
        <p:spPr>
          <a:xfrm>
            <a:off x="720671" y="447188"/>
            <a:ext cx="10802319" cy="970450"/>
          </a:xfrm>
        </p:spPr>
        <p:txBody>
          <a:bodyPr/>
          <a:lstStyle/>
          <a:p>
            <a:r>
              <a:rPr lang="en-US" dirty="0"/>
              <a:t>Using </a:t>
            </a:r>
            <a:r>
              <a:rPr lang="en-US" dirty="0" err="1"/>
              <a:t>PyMC</a:t>
            </a:r>
            <a:r>
              <a:rPr lang="en-US" dirty="0"/>
              <a:t> to dig through this noisy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4D9E2-100D-461E-AF6A-02F8CDA3DF70}"/>
                  </a:ext>
                </a:extLst>
              </p:cNvPr>
              <p:cNvSpPr>
                <a:spLocks noGrp="1"/>
              </p:cNvSpPr>
              <p:nvPr>
                <p:ph idx="1"/>
              </p:nvPr>
            </p:nvSpPr>
            <p:spPr>
              <a:xfrm>
                <a:off x="0" y="2077375"/>
                <a:ext cx="12192000" cy="4780625"/>
              </a:xfrm>
            </p:spPr>
            <p:txBody>
              <a:bodyPr/>
              <a:lstStyle/>
              <a:p>
                <a:r>
                  <a:rPr lang="en-US" dirty="0"/>
                  <a:t>We assign Bernoulli random variables to the 100 students: 1 implies they cheated and 0 implies they did not</a:t>
                </a:r>
              </a:p>
              <a:p>
                <a:pPr marL="400050" lvl="1" indent="0">
                  <a:buNone/>
                </a:pPr>
                <a:r>
                  <a:rPr lang="en-US" sz="1400" dirty="0">
                    <a:latin typeface="Consolas" panose="020B0609020204030204" pitchFamily="49" charset="0"/>
                  </a:rPr>
                  <a:t>with model:</a:t>
                </a:r>
              </a:p>
              <a:p>
                <a:pPr marL="400050" lvl="1" indent="0">
                  <a:buNone/>
                </a:pPr>
                <a:r>
                  <a:rPr lang="en-US" sz="1400" dirty="0">
                    <a:latin typeface="Consolas" panose="020B0609020204030204" pitchFamily="49" charset="0"/>
                  </a:rPr>
                  <a:t>    </a:t>
                </a:r>
                <a:r>
                  <a:rPr lang="en-US" sz="1400" dirty="0" err="1">
                    <a:latin typeface="Consolas" panose="020B0609020204030204" pitchFamily="49" charset="0"/>
                  </a:rPr>
                  <a:t>true_answers</a:t>
                </a:r>
                <a:r>
                  <a:rPr lang="en-US" sz="1400" dirty="0">
                    <a:latin typeface="Consolas" panose="020B0609020204030204" pitchFamily="49" charset="0"/>
                  </a:rPr>
                  <a:t> = </a:t>
                </a:r>
                <a:r>
                  <a:rPr lang="en-US" sz="1400" dirty="0" err="1">
                    <a:latin typeface="Consolas" panose="020B0609020204030204" pitchFamily="49" charset="0"/>
                  </a:rPr>
                  <a:t>pm.Bernoulli</a:t>
                </a:r>
                <a:r>
                  <a:rPr lang="en-US" sz="1400" dirty="0">
                    <a:latin typeface="Consolas" panose="020B0609020204030204" pitchFamily="49" charset="0"/>
                  </a:rPr>
                  <a:t>("truths", p, shape=N, </a:t>
                </a:r>
                <a:r>
                  <a:rPr lang="en-US" sz="1400" dirty="0" err="1">
                    <a:latin typeface="Consolas" panose="020B0609020204030204" pitchFamily="49" charset="0"/>
                  </a:rPr>
                  <a:t>initval</a:t>
                </a:r>
                <a:r>
                  <a:rPr lang="en-US" sz="1400" dirty="0">
                    <a:latin typeface="Consolas" panose="020B0609020204030204" pitchFamily="49" charset="0"/>
                  </a:rPr>
                  <a:t>=</a:t>
                </a:r>
                <a:r>
                  <a:rPr lang="en-US" sz="1400" dirty="0" err="1">
                    <a:latin typeface="Consolas" panose="020B0609020204030204" pitchFamily="49" charset="0"/>
                  </a:rPr>
                  <a:t>np.random.binomial</a:t>
                </a:r>
                <a:r>
                  <a:rPr lang="en-US" sz="1400" dirty="0">
                    <a:latin typeface="Consolas" panose="020B0609020204030204" pitchFamily="49" charset="0"/>
                  </a:rPr>
                  <a:t>(1, 0.5, N))</a:t>
                </a:r>
              </a:p>
              <a:p>
                <a:r>
                  <a:rPr lang="en-US" dirty="0"/>
                  <a:t>The first coin-flip can be modeled by sampling 100 Bernoulli random variables with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denote a 1 as a Heads and 0 a Tails</a:t>
                </a:r>
              </a:p>
              <a:p>
                <a:pPr marL="400050" lvl="1" indent="0">
                  <a:buNone/>
                </a:pPr>
                <a:r>
                  <a:rPr lang="en-US" sz="1400" dirty="0">
                    <a:latin typeface="Consolas" panose="020B0609020204030204" pitchFamily="49" charset="0"/>
                  </a:rPr>
                  <a:t>with model:</a:t>
                </a:r>
              </a:p>
              <a:p>
                <a:pPr marL="400050" lvl="1" indent="0">
                  <a:buNone/>
                </a:pPr>
                <a:r>
                  <a:rPr lang="en-US" sz="1400" dirty="0">
                    <a:latin typeface="Consolas" panose="020B0609020204030204" pitchFamily="49" charset="0"/>
                  </a:rPr>
                  <a:t>    </a:t>
                </a:r>
                <a:r>
                  <a:rPr lang="en-US" sz="1400" dirty="0" err="1">
                    <a:latin typeface="Consolas" panose="020B0609020204030204" pitchFamily="49" charset="0"/>
                  </a:rPr>
                  <a:t>first_coin_flips</a:t>
                </a:r>
                <a:r>
                  <a:rPr lang="en-US" sz="1400" dirty="0">
                    <a:latin typeface="Consolas" panose="020B0609020204030204" pitchFamily="49" charset="0"/>
                  </a:rPr>
                  <a:t> = </a:t>
                </a:r>
                <a:r>
                  <a:rPr lang="en-US" sz="1400" dirty="0" err="1">
                    <a:latin typeface="Consolas" panose="020B0609020204030204" pitchFamily="49" charset="0"/>
                  </a:rPr>
                  <a:t>pm.Bernoulli</a:t>
                </a:r>
                <a:r>
                  <a:rPr lang="en-US" sz="1400" dirty="0">
                    <a:latin typeface="Consolas" panose="020B0609020204030204" pitchFamily="49" charset="0"/>
                  </a:rPr>
                  <a:t>("</a:t>
                </a:r>
                <a:r>
                  <a:rPr lang="en-US" sz="1400" dirty="0" err="1">
                    <a:latin typeface="Consolas" panose="020B0609020204030204" pitchFamily="49" charset="0"/>
                  </a:rPr>
                  <a:t>first_flips</a:t>
                </a:r>
                <a:r>
                  <a:rPr lang="en-US" sz="1400" dirty="0">
                    <a:latin typeface="Consolas" panose="020B0609020204030204" pitchFamily="49" charset="0"/>
                  </a:rPr>
                  <a:t>", 0.5, shape=N, </a:t>
                </a:r>
                <a:r>
                  <a:rPr lang="en-US" sz="1400" dirty="0" err="1">
                    <a:latin typeface="Consolas" panose="020B0609020204030204" pitchFamily="49" charset="0"/>
                  </a:rPr>
                  <a:t>initval</a:t>
                </a:r>
                <a:r>
                  <a:rPr lang="en-US" sz="1400" dirty="0">
                    <a:latin typeface="Consolas" panose="020B0609020204030204" pitchFamily="49" charset="0"/>
                  </a:rPr>
                  <a:t>=</a:t>
                </a:r>
                <a:r>
                  <a:rPr lang="en-US" sz="1400" dirty="0" err="1">
                    <a:latin typeface="Consolas" panose="020B0609020204030204" pitchFamily="49" charset="0"/>
                  </a:rPr>
                  <a:t>np.random.binomial</a:t>
                </a:r>
                <a:r>
                  <a:rPr lang="en-US" sz="1400" dirty="0">
                    <a:latin typeface="Consolas" panose="020B0609020204030204" pitchFamily="49" charset="0"/>
                  </a:rPr>
                  <a:t>(1, 0.5, N))</a:t>
                </a:r>
              </a:p>
              <a:p>
                <a:r>
                  <a:rPr lang="en-US" dirty="0"/>
                  <a:t>Although not everyone flips a second time, we can still model the possible realization of second coin-flips:</a:t>
                </a:r>
              </a:p>
              <a:p>
                <a:pPr marL="400050" lvl="1" indent="0">
                  <a:buNone/>
                </a:pPr>
                <a:r>
                  <a:rPr lang="en-US" sz="1400" dirty="0">
                    <a:latin typeface="Consolas" panose="020B0609020204030204" pitchFamily="49" charset="0"/>
                  </a:rPr>
                  <a:t>with model:</a:t>
                </a:r>
              </a:p>
              <a:p>
                <a:pPr marL="400050" lvl="1" indent="0">
                  <a:buNone/>
                </a:pPr>
                <a:r>
                  <a:rPr lang="en-US" sz="1400" dirty="0">
                    <a:latin typeface="Consolas" panose="020B0609020204030204" pitchFamily="49" charset="0"/>
                  </a:rPr>
                  <a:t>    </a:t>
                </a:r>
                <a:r>
                  <a:rPr lang="en-US" sz="1400" dirty="0" err="1">
                    <a:latin typeface="Consolas" panose="020B0609020204030204" pitchFamily="49" charset="0"/>
                  </a:rPr>
                  <a:t>second_coin_flips</a:t>
                </a:r>
                <a:r>
                  <a:rPr lang="en-US" sz="1400" dirty="0">
                    <a:latin typeface="Consolas" panose="020B0609020204030204" pitchFamily="49" charset="0"/>
                  </a:rPr>
                  <a:t> = </a:t>
                </a:r>
                <a:r>
                  <a:rPr lang="en-US" sz="1400" dirty="0" err="1">
                    <a:latin typeface="Consolas" panose="020B0609020204030204" pitchFamily="49" charset="0"/>
                  </a:rPr>
                  <a:t>pm.Bernoulli</a:t>
                </a:r>
                <a:r>
                  <a:rPr lang="en-US" sz="1400" dirty="0">
                    <a:latin typeface="Consolas" panose="020B0609020204030204" pitchFamily="49" charset="0"/>
                  </a:rPr>
                  <a:t>("</a:t>
                </a:r>
                <a:r>
                  <a:rPr lang="en-US" sz="1400" dirty="0" err="1">
                    <a:latin typeface="Consolas" panose="020B0609020204030204" pitchFamily="49" charset="0"/>
                  </a:rPr>
                  <a:t>second_flips</a:t>
                </a:r>
                <a:r>
                  <a:rPr lang="en-US" sz="1400" dirty="0">
                    <a:latin typeface="Consolas" panose="020B0609020204030204" pitchFamily="49" charset="0"/>
                  </a:rPr>
                  <a:t>", 0.5, shape=N, </a:t>
                </a:r>
                <a:r>
                  <a:rPr lang="en-US" sz="1400" dirty="0" err="1">
                    <a:latin typeface="Consolas" panose="020B0609020204030204" pitchFamily="49" charset="0"/>
                  </a:rPr>
                  <a:t>initval</a:t>
                </a:r>
                <a:r>
                  <a:rPr lang="en-US" sz="1400" dirty="0">
                    <a:latin typeface="Consolas" panose="020B0609020204030204" pitchFamily="49" charset="0"/>
                  </a:rPr>
                  <a:t>=</a:t>
                </a:r>
                <a:r>
                  <a:rPr lang="en-US" sz="1400" dirty="0" err="1">
                    <a:latin typeface="Consolas" panose="020B0609020204030204" pitchFamily="49" charset="0"/>
                  </a:rPr>
                  <a:t>np.random.binomial</a:t>
                </a:r>
                <a:r>
                  <a:rPr lang="en-US" sz="1400" dirty="0">
                    <a:latin typeface="Consolas" panose="020B0609020204030204" pitchFamily="49" charset="0"/>
                  </a:rPr>
                  <a:t>(1, 0.5, N))</a:t>
                </a:r>
              </a:p>
              <a:p>
                <a:pPr marL="0" indent="0">
                  <a:buNone/>
                </a:pPr>
                <a:endParaRPr lang="en-US" sz="1400" dirty="0">
                  <a:latin typeface="Consolas" panose="020B0609020204030204" pitchFamily="49" charset="0"/>
                </a:endParaRPr>
              </a:p>
            </p:txBody>
          </p:sp>
        </mc:Choice>
        <mc:Fallback xmlns="">
          <p:sp>
            <p:nvSpPr>
              <p:cNvPr id="3" name="Content Placeholder 2">
                <a:extLst>
                  <a:ext uri="{FF2B5EF4-FFF2-40B4-BE49-F238E27FC236}">
                    <a16:creationId xmlns:a16="http://schemas.microsoft.com/office/drawing/2014/main" id="{69C4D9E2-100D-461E-AF6A-02F8CDA3DF70}"/>
                  </a:ext>
                </a:extLst>
              </p:cNvPr>
              <p:cNvSpPr>
                <a:spLocks noGrp="1" noRot="1" noChangeAspect="1" noMove="1" noResize="1" noEditPoints="1" noAdjustHandles="1" noChangeArrowheads="1" noChangeShapeType="1" noTextEdit="1"/>
              </p:cNvSpPr>
              <p:nvPr>
                <p:ph idx="1"/>
              </p:nvPr>
            </p:nvSpPr>
            <p:spPr>
              <a:xfrm>
                <a:off x="0" y="2077375"/>
                <a:ext cx="12192000" cy="4780625"/>
              </a:xfrm>
              <a:blipFill>
                <a:blip r:embed="rId2"/>
                <a:stretch>
                  <a:fillRect l="-50" r="-400"/>
                </a:stretch>
              </a:blipFill>
            </p:spPr>
            <p:txBody>
              <a:bodyPr/>
              <a:lstStyle/>
              <a:p>
                <a:r>
                  <a:rPr lang="en-US">
                    <a:noFill/>
                  </a:rPr>
                  <a:t> </a:t>
                </a:r>
              </a:p>
            </p:txBody>
          </p:sp>
        </mc:Fallback>
      </mc:AlternateContent>
    </p:spTree>
    <p:extLst>
      <p:ext uri="{BB962C8B-B14F-4D97-AF65-F5344CB8AC3E}">
        <p14:creationId xmlns:p14="http://schemas.microsoft.com/office/powerpoint/2010/main" val="412986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C9C9-6CB4-4959-B4C1-90A4FBC0D36F}"/>
              </a:ext>
            </a:extLst>
          </p:cNvPr>
          <p:cNvSpPr>
            <a:spLocks noGrp="1"/>
          </p:cNvSpPr>
          <p:nvPr>
            <p:ph type="title"/>
          </p:nvPr>
        </p:nvSpPr>
        <p:spPr>
          <a:xfrm>
            <a:off x="720671" y="447188"/>
            <a:ext cx="10802319" cy="970450"/>
          </a:xfrm>
        </p:spPr>
        <p:txBody>
          <a:bodyPr/>
          <a:lstStyle/>
          <a:p>
            <a:r>
              <a:rPr lang="en-US" dirty="0"/>
              <a:t>Using </a:t>
            </a:r>
            <a:r>
              <a:rPr lang="en-US" dirty="0" err="1"/>
              <a:t>PyMC</a:t>
            </a:r>
            <a:r>
              <a:rPr lang="en-US" dirty="0"/>
              <a:t> to dig through this noisy model</a:t>
            </a:r>
          </a:p>
        </p:txBody>
      </p:sp>
      <p:sp>
        <p:nvSpPr>
          <p:cNvPr id="3" name="Content Placeholder 2">
            <a:extLst>
              <a:ext uri="{FF2B5EF4-FFF2-40B4-BE49-F238E27FC236}">
                <a16:creationId xmlns:a16="http://schemas.microsoft.com/office/drawing/2014/main" id="{69C4D9E2-100D-461E-AF6A-02F8CDA3DF70}"/>
              </a:ext>
            </a:extLst>
          </p:cNvPr>
          <p:cNvSpPr>
            <a:spLocks noGrp="1"/>
          </p:cNvSpPr>
          <p:nvPr>
            <p:ph idx="1"/>
          </p:nvPr>
        </p:nvSpPr>
        <p:spPr/>
        <p:txBody>
          <a:bodyPr>
            <a:normAutofit/>
          </a:bodyPr>
          <a:lstStyle/>
          <a:p>
            <a:r>
              <a:rPr lang="en-US" dirty="0"/>
              <a:t>Using previous variables, we can return a possible realization of the observed proportion of "Yes" responses</a:t>
            </a:r>
          </a:p>
          <a:p>
            <a:pPr marL="0" indent="0">
              <a:buNone/>
            </a:pPr>
            <a:r>
              <a:rPr lang="en-US" sz="1400" dirty="0">
                <a:latin typeface="Consolas" panose="020B0609020204030204" pitchFamily="49" charset="0"/>
              </a:rPr>
              <a:t>     with model:</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val</a:t>
            </a:r>
            <a:r>
              <a:rPr lang="en-US" sz="1400" dirty="0">
                <a:latin typeface="Consolas" panose="020B0609020204030204" pitchFamily="49" charset="0"/>
              </a:rPr>
              <a:t> = </a:t>
            </a:r>
            <a:r>
              <a:rPr lang="en-US" sz="1400" dirty="0" err="1">
                <a:latin typeface="Consolas" panose="020B0609020204030204" pitchFamily="49" charset="0"/>
              </a:rPr>
              <a:t>first_coin_flips</a:t>
            </a:r>
            <a:r>
              <a:rPr lang="en-US" sz="1400" dirty="0">
                <a:latin typeface="Consolas" panose="020B0609020204030204" pitchFamily="49" charset="0"/>
              </a:rPr>
              <a:t>*</a:t>
            </a:r>
            <a:r>
              <a:rPr lang="en-US" sz="1400" dirty="0" err="1">
                <a:latin typeface="Consolas" panose="020B0609020204030204" pitchFamily="49" charset="0"/>
              </a:rPr>
              <a:t>true_answers</a:t>
            </a:r>
            <a:r>
              <a:rPr lang="en-US" sz="1400" dirty="0">
                <a:latin typeface="Consolas" panose="020B0609020204030204" pitchFamily="49" charset="0"/>
              </a:rPr>
              <a:t> + (1 - </a:t>
            </a:r>
            <a:r>
              <a:rPr lang="en-US" sz="1400" dirty="0" err="1">
                <a:latin typeface="Consolas" panose="020B0609020204030204" pitchFamily="49" charset="0"/>
              </a:rPr>
              <a:t>first_coin_flips</a:t>
            </a:r>
            <a:r>
              <a:rPr lang="en-US" sz="1400" dirty="0">
                <a:latin typeface="Consolas" panose="020B0609020204030204" pitchFamily="49" charset="0"/>
              </a:rPr>
              <a:t>)*</a:t>
            </a:r>
            <a:r>
              <a:rPr lang="en-US" sz="1400" dirty="0" err="1">
                <a:latin typeface="Consolas" panose="020B0609020204030204" pitchFamily="49" charset="0"/>
              </a:rPr>
              <a:t>second_coin_flips</a:t>
            </a:r>
            <a:endParaRPr lang="en-US" sz="1400" dirty="0">
              <a:latin typeface="Consolas" panose="020B0609020204030204" pitchFamily="49" charset="0"/>
            </a:endParaRPr>
          </a:p>
          <a:p>
            <a:pPr marL="0" indent="0">
              <a:buNone/>
            </a:pPr>
            <a:r>
              <a:rPr lang="en-US" sz="1400" dirty="0">
                <a:latin typeface="Consolas" panose="020B0609020204030204" pitchFamily="49" charset="0"/>
              </a:rPr>
              <a:t>         </a:t>
            </a:r>
            <a:r>
              <a:rPr lang="en-US" sz="1400" dirty="0" err="1">
                <a:latin typeface="Consolas" panose="020B0609020204030204" pitchFamily="49" charset="0"/>
              </a:rPr>
              <a:t>observed_proportion</a:t>
            </a:r>
            <a:r>
              <a:rPr lang="en-US" sz="1400" dirty="0">
                <a:latin typeface="Consolas" panose="020B0609020204030204" pitchFamily="49" charset="0"/>
              </a:rPr>
              <a:t> = </a:t>
            </a:r>
            <a:r>
              <a:rPr lang="en-US" sz="1400" dirty="0" err="1">
                <a:latin typeface="Consolas" panose="020B0609020204030204" pitchFamily="49" charset="0"/>
              </a:rPr>
              <a:t>pm.Deterministic</a:t>
            </a:r>
            <a:r>
              <a:rPr lang="en-US" sz="1400" dirty="0">
                <a:latin typeface="Consolas" panose="020B0609020204030204" pitchFamily="49" charset="0"/>
              </a:rPr>
              <a:t>("</a:t>
            </a:r>
            <a:r>
              <a:rPr lang="en-US" sz="1400" dirty="0" err="1">
                <a:latin typeface="Consolas" panose="020B0609020204030204" pitchFamily="49" charset="0"/>
              </a:rPr>
              <a:t>observed_proportion</a:t>
            </a:r>
            <a:r>
              <a:rPr lang="en-US" sz="1400" dirty="0">
                <a:latin typeface="Consolas" panose="020B0609020204030204" pitchFamily="49" charset="0"/>
              </a:rPr>
              <a:t>", </a:t>
            </a:r>
            <a:r>
              <a:rPr lang="en-US" sz="1400" dirty="0" err="1">
                <a:latin typeface="Consolas" panose="020B0609020204030204" pitchFamily="49" charset="0"/>
              </a:rPr>
              <a:t>pytensor.tensor.sum</a:t>
            </a:r>
            <a:r>
              <a:rPr lang="en-US" sz="1400" dirty="0">
                <a:latin typeface="Consolas" panose="020B0609020204030204" pitchFamily="49" charset="0"/>
              </a:rPr>
              <a:t>(</a:t>
            </a:r>
            <a:r>
              <a:rPr lang="en-US" sz="1400" dirty="0" err="1">
                <a:latin typeface="Consolas" panose="020B0609020204030204" pitchFamily="49" charset="0"/>
              </a:rPr>
              <a:t>val</a:t>
            </a:r>
            <a:r>
              <a:rPr lang="en-US" sz="1400" dirty="0">
                <a:latin typeface="Consolas" panose="020B0609020204030204" pitchFamily="49" charset="0"/>
              </a:rPr>
              <a:t>)/float(N))</a:t>
            </a:r>
          </a:p>
        </p:txBody>
      </p:sp>
    </p:spTree>
    <p:extLst>
      <p:ext uri="{BB962C8B-B14F-4D97-AF65-F5344CB8AC3E}">
        <p14:creationId xmlns:p14="http://schemas.microsoft.com/office/powerpoint/2010/main" val="9216319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C9C9-6CB4-4959-B4C1-90A4FBC0D36F}"/>
              </a:ext>
            </a:extLst>
          </p:cNvPr>
          <p:cNvSpPr>
            <a:spLocks noGrp="1"/>
          </p:cNvSpPr>
          <p:nvPr>
            <p:ph type="title"/>
          </p:nvPr>
        </p:nvSpPr>
        <p:spPr>
          <a:xfrm>
            <a:off x="720671" y="447188"/>
            <a:ext cx="10802319" cy="970450"/>
          </a:xfrm>
        </p:spPr>
        <p:txBody>
          <a:bodyPr/>
          <a:lstStyle/>
          <a:p>
            <a:r>
              <a:rPr lang="en-US" dirty="0"/>
              <a:t>Using </a:t>
            </a:r>
            <a:r>
              <a:rPr lang="en-US" dirty="0" err="1"/>
              <a:t>PyMC</a:t>
            </a:r>
            <a:r>
              <a:rPr lang="en-US" dirty="0"/>
              <a:t> to dig through this noisy model</a:t>
            </a:r>
          </a:p>
        </p:txBody>
      </p:sp>
      <p:sp>
        <p:nvSpPr>
          <p:cNvPr id="3" name="Content Placeholder 2">
            <a:extLst>
              <a:ext uri="{FF2B5EF4-FFF2-40B4-BE49-F238E27FC236}">
                <a16:creationId xmlns:a16="http://schemas.microsoft.com/office/drawing/2014/main" id="{69C4D9E2-100D-461E-AF6A-02F8CDA3DF70}"/>
              </a:ext>
            </a:extLst>
          </p:cNvPr>
          <p:cNvSpPr>
            <a:spLocks noGrp="1"/>
          </p:cNvSpPr>
          <p:nvPr>
            <p:ph idx="1"/>
          </p:nvPr>
        </p:nvSpPr>
        <p:spPr/>
        <p:txBody>
          <a:bodyPr>
            <a:normAutofit/>
          </a:bodyPr>
          <a:lstStyle/>
          <a:p>
            <a:r>
              <a:rPr lang="en-US" dirty="0"/>
              <a:t>Suppose that after performing our coin-flipped interviews the researchers received 35 "Yes" responses. The researchers observe a Binomial random variable, with </a:t>
            </a:r>
            <a:r>
              <a:rPr lang="en-US" sz="1400" dirty="0">
                <a:latin typeface="Consolas" panose="020B0609020204030204" pitchFamily="49" charset="0"/>
              </a:rPr>
              <a:t>N = 100</a:t>
            </a:r>
            <a:r>
              <a:rPr lang="en-US" dirty="0"/>
              <a:t> and </a:t>
            </a:r>
            <a:r>
              <a:rPr lang="en-US" sz="1400" dirty="0">
                <a:latin typeface="Consolas" panose="020B0609020204030204" pitchFamily="49" charset="0"/>
              </a:rPr>
              <a:t>p = </a:t>
            </a:r>
            <a:r>
              <a:rPr lang="en-US" sz="1400" dirty="0" err="1">
                <a:latin typeface="Consolas" panose="020B0609020204030204" pitchFamily="49" charset="0"/>
              </a:rPr>
              <a:t>observed_proportion</a:t>
            </a:r>
            <a:r>
              <a:rPr lang="en-US" dirty="0"/>
              <a:t> with </a:t>
            </a:r>
            <a:r>
              <a:rPr lang="en-US" sz="1400" dirty="0">
                <a:latin typeface="Consolas" panose="020B0609020204030204" pitchFamily="49" charset="0"/>
              </a:rPr>
              <a:t>value = 35</a:t>
            </a:r>
            <a:r>
              <a:rPr lang="en-US" dirty="0"/>
              <a:t>:</a:t>
            </a:r>
          </a:p>
          <a:p>
            <a:endParaRPr lang="en-US" dirty="0"/>
          </a:p>
          <a:p>
            <a:pPr marL="400050" lvl="1" indent="0">
              <a:buNone/>
            </a:pPr>
            <a:r>
              <a:rPr lang="en-US" sz="1400" dirty="0">
                <a:latin typeface="Consolas" panose="020B0609020204030204" pitchFamily="49" charset="0"/>
              </a:rPr>
              <a:t>X = 35</a:t>
            </a:r>
          </a:p>
          <a:p>
            <a:pPr marL="400050" lvl="1" indent="0">
              <a:buNone/>
            </a:pPr>
            <a:endParaRPr lang="en-US" sz="1400" dirty="0">
              <a:latin typeface="Consolas" panose="020B0609020204030204" pitchFamily="49" charset="0"/>
            </a:endParaRPr>
          </a:p>
          <a:p>
            <a:pPr marL="400050" lvl="1" indent="0">
              <a:buNone/>
            </a:pPr>
            <a:r>
              <a:rPr lang="en-US" sz="1400" dirty="0">
                <a:latin typeface="Consolas" panose="020B0609020204030204" pitchFamily="49" charset="0"/>
              </a:rPr>
              <a:t>observations = </a:t>
            </a:r>
            <a:r>
              <a:rPr lang="en-US" sz="1400" dirty="0" err="1">
                <a:latin typeface="Consolas" panose="020B0609020204030204" pitchFamily="49" charset="0"/>
              </a:rPr>
              <a:t>pm.Binomial</a:t>
            </a:r>
            <a:r>
              <a:rPr lang="en-US" sz="1400" dirty="0">
                <a:latin typeface="Consolas" panose="020B0609020204030204" pitchFamily="49" charset="0"/>
              </a:rPr>
              <a:t>("</a:t>
            </a:r>
            <a:r>
              <a:rPr lang="en-US" sz="1400" dirty="0" err="1">
                <a:latin typeface="Consolas" panose="020B0609020204030204" pitchFamily="49" charset="0"/>
              </a:rPr>
              <a:t>obs</a:t>
            </a:r>
            <a:r>
              <a:rPr lang="en-US" sz="1400" dirty="0">
                <a:latin typeface="Consolas" panose="020B0609020204030204" pitchFamily="49" charset="0"/>
              </a:rPr>
              <a:t>", N, </a:t>
            </a:r>
            <a:r>
              <a:rPr lang="en-US" sz="1400" dirty="0" err="1">
                <a:latin typeface="Consolas" panose="020B0609020204030204" pitchFamily="49" charset="0"/>
              </a:rPr>
              <a:t>observed_proportion</a:t>
            </a:r>
            <a:r>
              <a:rPr lang="en-US" sz="1400" dirty="0">
                <a:latin typeface="Consolas" panose="020B0609020204030204" pitchFamily="49" charset="0"/>
              </a:rPr>
              <a:t>, observed=True, value=X)</a:t>
            </a:r>
          </a:p>
        </p:txBody>
      </p:sp>
    </p:spTree>
    <p:extLst>
      <p:ext uri="{BB962C8B-B14F-4D97-AF65-F5344CB8AC3E}">
        <p14:creationId xmlns:p14="http://schemas.microsoft.com/office/powerpoint/2010/main" val="1139731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E22F7-3C0D-F414-257F-86A6BC3446D2}"/>
              </a:ext>
            </a:extLst>
          </p:cNvPr>
          <p:cNvSpPr>
            <a:spLocks noGrp="1"/>
          </p:cNvSpPr>
          <p:nvPr>
            <p:ph type="title"/>
          </p:nvPr>
        </p:nvSpPr>
        <p:spPr/>
        <p:txBody>
          <a:bodyPr/>
          <a:lstStyle/>
          <a:p>
            <a:r>
              <a:rPr lang="en-US" dirty="0"/>
              <a:t>Model Creation</a:t>
            </a:r>
          </a:p>
        </p:txBody>
      </p:sp>
      <p:sp>
        <p:nvSpPr>
          <p:cNvPr id="3" name="Content Placeholder 2">
            <a:extLst>
              <a:ext uri="{FF2B5EF4-FFF2-40B4-BE49-F238E27FC236}">
                <a16:creationId xmlns:a16="http://schemas.microsoft.com/office/drawing/2014/main" id="{BEB97D25-7792-680D-5D72-C3461840EC8E}"/>
              </a:ext>
            </a:extLst>
          </p:cNvPr>
          <p:cNvSpPr>
            <a:spLocks noGrp="1"/>
          </p:cNvSpPr>
          <p:nvPr>
            <p:ph idx="1"/>
          </p:nvPr>
        </p:nvSpPr>
        <p:spPr>
          <a:xfrm>
            <a:off x="818712" y="2222287"/>
            <a:ext cx="10554574" cy="4635713"/>
          </a:xfrm>
        </p:spPr>
        <p:txBody>
          <a:bodyPr/>
          <a:lstStyle/>
          <a:p>
            <a:pPr marL="0" indent="0" algn="just">
              <a:buNone/>
            </a:pPr>
            <a:r>
              <a:rPr lang="en-US" dirty="0"/>
              <a:t>Models in </a:t>
            </a:r>
            <a:r>
              <a:rPr lang="en-US" dirty="0" err="1"/>
              <a:t>PyMC</a:t>
            </a:r>
            <a:r>
              <a:rPr lang="en-US" dirty="0"/>
              <a:t> are centered around the </a:t>
            </a:r>
            <a:r>
              <a:rPr lang="en-US" sz="1400" dirty="0">
                <a:latin typeface="Consolas" panose="020B0609020204030204" pitchFamily="49" charset="0"/>
              </a:rPr>
              <a:t>Model</a:t>
            </a:r>
            <a:r>
              <a:rPr lang="en-US" dirty="0"/>
              <a:t> class. It has references to all random variables (RVs) and computes the model </a:t>
            </a:r>
            <a:r>
              <a:rPr lang="en-US" dirty="0" err="1"/>
              <a:t>logp</a:t>
            </a:r>
            <a:r>
              <a:rPr lang="en-US" dirty="0"/>
              <a:t> and its gradients. Usually, you would instantiate it as part of a </a:t>
            </a:r>
            <a:r>
              <a:rPr lang="en-US" sz="1400" dirty="0">
                <a:latin typeface="Consolas" panose="020B0609020204030204" pitchFamily="49" charset="0"/>
              </a:rPr>
              <a:t>with</a:t>
            </a:r>
            <a:r>
              <a:rPr lang="en-US" dirty="0"/>
              <a:t> context:</a:t>
            </a:r>
          </a:p>
          <a:p>
            <a:pPr marL="400050" lvl="1" indent="0" algn="just">
              <a:buNone/>
            </a:pPr>
            <a:r>
              <a:rPr lang="en-US" sz="1400" dirty="0">
                <a:latin typeface="Consolas" panose="020B0609020204030204" pitchFamily="49" charset="0"/>
              </a:rPr>
              <a:t>with </a:t>
            </a:r>
            <a:r>
              <a:rPr lang="en-US" sz="1400" dirty="0" err="1">
                <a:latin typeface="Consolas" panose="020B0609020204030204" pitchFamily="49" charset="0"/>
              </a:rPr>
              <a:t>pm.Model</a:t>
            </a:r>
            <a:r>
              <a:rPr lang="en-US" sz="1400" dirty="0">
                <a:latin typeface="Consolas" panose="020B0609020204030204" pitchFamily="49" charset="0"/>
              </a:rPr>
              <a:t>() as model:</a:t>
            </a:r>
          </a:p>
          <a:p>
            <a:pPr marL="400050" lvl="1" indent="0" algn="just">
              <a:buNone/>
            </a:pPr>
            <a:r>
              <a:rPr lang="en-US" sz="1400" dirty="0">
                <a:latin typeface="Consolas" panose="020B0609020204030204" pitchFamily="49" charset="0"/>
              </a:rPr>
              <a:t>    mu = </a:t>
            </a:r>
            <a:r>
              <a:rPr lang="en-US" sz="1400" dirty="0" err="1">
                <a:latin typeface="Consolas" panose="020B0609020204030204" pitchFamily="49" charset="0"/>
              </a:rPr>
              <a:t>pm.Normal</a:t>
            </a:r>
            <a:r>
              <a:rPr lang="en-US" sz="1400" dirty="0">
                <a:latin typeface="Consolas" panose="020B0609020204030204" pitchFamily="49" charset="0"/>
              </a:rPr>
              <a:t>("mu", mu=0, sigma=1)</a:t>
            </a:r>
          </a:p>
          <a:p>
            <a:pPr marL="400050" lvl="1" indent="0" algn="just">
              <a:buNone/>
            </a:pPr>
            <a:r>
              <a:rPr lang="en-US" sz="1400" dirty="0">
                <a:latin typeface="Consolas" panose="020B0609020204030204" pitchFamily="49" charset="0"/>
              </a:rPr>
              <a:t>    </a:t>
            </a:r>
            <a:r>
              <a:rPr lang="en-US" sz="1400" dirty="0" err="1">
                <a:latin typeface="Consolas" panose="020B0609020204030204" pitchFamily="49" charset="0"/>
              </a:rPr>
              <a:t>obs</a:t>
            </a:r>
            <a:r>
              <a:rPr lang="en-US" sz="1400" dirty="0">
                <a:latin typeface="Consolas" panose="020B0609020204030204" pitchFamily="49" charset="0"/>
              </a:rPr>
              <a:t> = </a:t>
            </a:r>
            <a:r>
              <a:rPr lang="en-US" sz="1400" dirty="0" err="1">
                <a:latin typeface="Consolas" panose="020B0609020204030204" pitchFamily="49" charset="0"/>
              </a:rPr>
              <a:t>pm.Normal</a:t>
            </a:r>
            <a:r>
              <a:rPr lang="en-US" sz="1400" dirty="0">
                <a:latin typeface="Consolas" panose="020B0609020204030204" pitchFamily="49" charset="0"/>
              </a:rPr>
              <a:t>("</a:t>
            </a:r>
            <a:r>
              <a:rPr lang="en-US" sz="1400" dirty="0" err="1">
                <a:latin typeface="Consolas" panose="020B0609020204030204" pitchFamily="49" charset="0"/>
              </a:rPr>
              <a:t>obs</a:t>
            </a:r>
            <a:r>
              <a:rPr lang="en-US" sz="1400" dirty="0">
                <a:latin typeface="Consolas" panose="020B0609020204030204" pitchFamily="49" charset="0"/>
              </a:rPr>
              <a:t>", mu=mu, sigma=1, observed=</a:t>
            </a:r>
            <a:r>
              <a:rPr lang="en-US" sz="1400" dirty="0" err="1">
                <a:latin typeface="Consolas" panose="020B0609020204030204" pitchFamily="49" charset="0"/>
              </a:rPr>
              <a:t>rng.standard_normal</a:t>
            </a:r>
            <a:r>
              <a:rPr lang="en-US" sz="1400" dirty="0">
                <a:latin typeface="Consolas" panose="020B0609020204030204" pitchFamily="49" charset="0"/>
              </a:rPr>
              <a:t>(100))</a:t>
            </a:r>
          </a:p>
          <a:p>
            <a:pPr marL="400050" lvl="1" indent="0" algn="just">
              <a:buNone/>
            </a:pPr>
            <a:endParaRPr lang="en-US" sz="1400" dirty="0">
              <a:latin typeface="Consolas" panose="020B0609020204030204" pitchFamily="49" charset="0"/>
            </a:endParaRPr>
          </a:p>
          <a:p>
            <a:pPr marL="400050" lvl="1" indent="0" algn="just">
              <a:buNone/>
            </a:pPr>
            <a:r>
              <a:rPr lang="en-US" sz="1400" dirty="0" err="1">
                <a:latin typeface="Consolas" panose="020B0609020204030204" pitchFamily="49" charset="0"/>
              </a:rPr>
              <a:t>model.basic_RVs</a:t>
            </a:r>
            <a:r>
              <a:rPr lang="en-US" sz="1400" dirty="0">
                <a:latin typeface="Consolas" panose="020B0609020204030204" pitchFamily="49" charset="0"/>
              </a:rPr>
              <a:t>                 # [Output]: </a:t>
            </a:r>
            <a:r>
              <a:rPr lang="de-DE" sz="1400" dirty="0">
                <a:latin typeface="Consolas" panose="020B0609020204030204" pitchFamily="49" charset="0"/>
              </a:rPr>
              <a:t>[</a:t>
            </a:r>
            <a:r>
              <a:rPr lang="de-DE" sz="1400" dirty="0" err="1">
                <a:latin typeface="Consolas" panose="020B0609020204030204" pitchFamily="49" charset="0"/>
              </a:rPr>
              <a:t>mu</a:t>
            </a:r>
            <a:r>
              <a:rPr lang="de-DE" sz="1400" dirty="0">
                <a:latin typeface="Consolas" panose="020B0609020204030204" pitchFamily="49" charset="0"/>
              </a:rPr>
              <a:t> ~ N(0, 1), </a:t>
            </a:r>
            <a:r>
              <a:rPr lang="de-DE" sz="1400" dirty="0" err="1">
                <a:latin typeface="Consolas" panose="020B0609020204030204" pitchFamily="49" charset="0"/>
              </a:rPr>
              <a:t>obs</a:t>
            </a:r>
            <a:r>
              <a:rPr lang="de-DE" sz="1400" dirty="0">
                <a:latin typeface="Consolas" panose="020B0609020204030204" pitchFamily="49" charset="0"/>
              </a:rPr>
              <a:t> ~ N(</a:t>
            </a:r>
            <a:r>
              <a:rPr lang="de-DE" sz="1400" dirty="0" err="1">
                <a:latin typeface="Consolas" panose="020B0609020204030204" pitchFamily="49" charset="0"/>
              </a:rPr>
              <a:t>mu</a:t>
            </a:r>
            <a:r>
              <a:rPr lang="de-DE" sz="1400" dirty="0">
                <a:latin typeface="Consolas" panose="020B0609020204030204" pitchFamily="49" charset="0"/>
              </a:rPr>
              <a:t>, 1)]</a:t>
            </a:r>
          </a:p>
          <a:p>
            <a:pPr marL="400050" lvl="1" indent="0" algn="just">
              <a:buNone/>
            </a:pPr>
            <a:r>
              <a:rPr lang="en-US" sz="1400" dirty="0" err="1">
                <a:latin typeface="Consolas" panose="020B0609020204030204" pitchFamily="49" charset="0"/>
              </a:rPr>
              <a:t>model.free_RVs</a:t>
            </a:r>
            <a:r>
              <a:rPr lang="en-US" sz="1400" dirty="0">
                <a:latin typeface="Consolas" panose="020B0609020204030204" pitchFamily="49" charset="0"/>
              </a:rPr>
              <a:t>                  # [Output]: [mu ~ N(0, 1)]</a:t>
            </a:r>
          </a:p>
          <a:p>
            <a:pPr marL="400050" lvl="1" indent="0" algn="just">
              <a:buNone/>
            </a:pPr>
            <a:r>
              <a:rPr lang="en-US" sz="1400" dirty="0" err="1">
                <a:latin typeface="Consolas" panose="020B0609020204030204" pitchFamily="49" charset="0"/>
              </a:rPr>
              <a:t>model.observed_RVs</a:t>
            </a:r>
            <a:r>
              <a:rPr lang="en-US" sz="1400" dirty="0">
                <a:latin typeface="Consolas" panose="020B0609020204030204" pitchFamily="49" charset="0"/>
              </a:rPr>
              <a:t>              # [Output]: [</a:t>
            </a:r>
            <a:r>
              <a:rPr lang="en-US" sz="1400" dirty="0" err="1">
                <a:latin typeface="Consolas" panose="020B0609020204030204" pitchFamily="49" charset="0"/>
              </a:rPr>
              <a:t>obs</a:t>
            </a:r>
            <a:r>
              <a:rPr lang="en-US" sz="1400" dirty="0">
                <a:latin typeface="Consolas" panose="020B0609020204030204" pitchFamily="49" charset="0"/>
              </a:rPr>
              <a:t> ~ N(mu, 1)]</a:t>
            </a:r>
          </a:p>
          <a:p>
            <a:pPr marL="400050" lvl="1" indent="0" algn="just">
              <a:buNone/>
            </a:pPr>
            <a:r>
              <a:rPr lang="en-US" sz="1400" dirty="0" err="1">
                <a:latin typeface="Consolas" panose="020B0609020204030204" pitchFamily="49" charset="0"/>
              </a:rPr>
              <a:t>model.compile_logp</a:t>
            </a:r>
            <a:r>
              <a:rPr lang="en-US" sz="1400" dirty="0">
                <a:latin typeface="Consolas" panose="020B0609020204030204" pitchFamily="49" charset="0"/>
              </a:rPr>
              <a:t>()({"mu": 0}) # [Output]: array(-143.03962875)</a:t>
            </a:r>
          </a:p>
          <a:p>
            <a:pPr marL="400050" lvl="1" indent="0" algn="just">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22214531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C9C9-6CB4-4959-B4C1-90A4FBC0D36F}"/>
              </a:ext>
            </a:extLst>
          </p:cNvPr>
          <p:cNvSpPr>
            <a:spLocks noGrp="1"/>
          </p:cNvSpPr>
          <p:nvPr>
            <p:ph type="title"/>
          </p:nvPr>
        </p:nvSpPr>
        <p:spPr>
          <a:xfrm>
            <a:off x="720671" y="447188"/>
            <a:ext cx="10802319" cy="970450"/>
          </a:xfrm>
        </p:spPr>
        <p:txBody>
          <a:bodyPr/>
          <a:lstStyle/>
          <a:p>
            <a:r>
              <a:rPr lang="en-US" dirty="0"/>
              <a:t>Using </a:t>
            </a:r>
            <a:r>
              <a:rPr lang="en-US" dirty="0" err="1"/>
              <a:t>PyMC</a:t>
            </a:r>
            <a:r>
              <a:rPr lang="en-US" dirty="0"/>
              <a:t> to dig through this noisy model</a:t>
            </a:r>
          </a:p>
        </p:txBody>
      </p:sp>
      <p:sp>
        <p:nvSpPr>
          <p:cNvPr id="3" name="Content Placeholder 2">
            <a:extLst>
              <a:ext uri="{FF2B5EF4-FFF2-40B4-BE49-F238E27FC236}">
                <a16:creationId xmlns:a16="http://schemas.microsoft.com/office/drawing/2014/main" id="{69C4D9E2-100D-461E-AF6A-02F8CDA3DF70}"/>
              </a:ext>
            </a:extLst>
          </p:cNvPr>
          <p:cNvSpPr>
            <a:spLocks noGrp="1"/>
          </p:cNvSpPr>
          <p:nvPr>
            <p:ph idx="1"/>
          </p:nvPr>
        </p:nvSpPr>
        <p:spPr>
          <a:xfrm>
            <a:off x="818711" y="2222287"/>
            <a:ext cx="11238969" cy="3636511"/>
          </a:xfrm>
        </p:spPr>
        <p:txBody>
          <a:bodyPr>
            <a:normAutofit/>
          </a:bodyPr>
          <a:lstStyle/>
          <a:p>
            <a:r>
              <a:rPr lang="en-US" dirty="0"/>
              <a:t>The model:</a:t>
            </a:r>
          </a:p>
          <a:p>
            <a:endParaRPr lang="en-US" dirty="0"/>
          </a:p>
          <a:p>
            <a:pPr marL="400050" lvl="1" indent="0">
              <a:buNone/>
            </a:pPr>
            <a:r>
              <a:rPr lang="en-US" sz="1400" dirty="0">
                <a:latin typeface="Consolas" panose="020B0609020204030204" pitchFamily="49" charset="0"/>
              </a:rPr>
              <a:t>with model:</a:t>
            </a:r>
          </a:p>
          <a:p>
            <a:pPr marL="400050" lvl="1" indent="0">
              <a:buNone/>
            </a:pPr>
            <a:r>
              <a:rPr lang="en-US" sz="1400" dirty="0">
                <a:latin typeface="Consolas" panose="020B0609020204030204" pitchFamily="49" charset="0"/>
              </a:rPr>
              <a:t>    step = </a:t>
            </a:r>
            <a:r>
              <a:rPr lang="en-US" sz="1400" dirty="0" err="1">
                <a:latin typeface="Consolas" panose="020B0609020204030204" pitchFamily="49" charset="0"/>
              </a:rPr>
              <a:t>pm.Metropolis</a:t>
            </a:r>
            <a:r>
              <a:rPr lang="en-US" sz="1400" dirty="0">
                <a:latin typeface="Consolas" panose="020B0609020204030204" pitchFamily="49" charset="0"/>
              </a:rPr>
              <a:t>(vars=[p])</a:t>
            </a:r>
          </a:p>
          <a:p>
            <a:pPr marL="400050" lvl="1" indent="0">
              <a:buNone/>
            </a:pPr>
            <a:r>
              <a:rPr lang="en-US" sz="1400" dirty="0">
                <a:latin typeface="Consolas" panose="020B0609020204030204" pitchFamily="49" charset="0"/>
              </a:rPr>
              <a:t>    trace = </a:t>
            </a:r>
            <a:r>
              <a:rPr lang="en-US" sz="1400" dirty="0" err="1">
                <a:latin typeface="Consolas" panose="020B0609020204030204" pitchFamily="49" charset="0"/>
              </a:rPr>
              <a:t>pm.sample</a:t>
            </a:r>
            <a:r>
              <a:rPr lang="en-US" sz="1400" dirty="0">
                <a:latin typeface="Consolas" panose="020B0609020204030204" pitchFamily="49" charset="0"/>
              </a:rPr>
              <a:t>(25000, tune=15000, step=step, chains=1, </a:t>
            </a:r>
            <a:r>
              <a:rPr lang="en-US" sz="1400" dirty="0" err="1">
                <a:latin typeface="Consolas" panose="020B0609020204030204" pitchFamily="49" charset="0"/>
              </a:rPr>
              <a:t>return_inferencedata</a:t>
            </a:r>
            <a:r>
              <a:rPr lang="en-US" sz="1400" dirty="0">
                <a:latin typeface="Consolas" panose="020B0609020204030204" pitchFamily="49" charset="0"/>
              </a:rPr>
              <a:t>=False)</a:t>
            </a:r>
          </a:p>
          <a:p>
            <a:pPr marL="400050" lvl="1" indent="0">
              <a:buNone/>
            </a:pPr>
            <a:endParaRPr lang="en-US" sz="1400" dirty="0">
              <a:latin typeface="Consolas" panose="020B0609020204030204" pitchFamily="49" charset="0"/>
            </a:endParaRPr>
          </a:p>
          <a:p>
            <a:pPr marL="400050" lvl="1" indent="0">
              <a:buNone/>
            </a:pPr>
            <a:r>
              <a:rPr lang="en-US" sz="1400" dirty="0" err="1">
                <a:latin typeface="Consolas" panose="020B0609020204030204" pitchFamily="49" charset="0"/>
              </a:rPr>
              <a:t>p_trace</a:t>
            </a:r>
            <a:r>
              <a:rPr lang="en-US" sz="1400" dirty="0">
                <a:latin typeface="Consolas" panose="020B0609020204030204" pitchFamily="49" charset="0"/>
              </a:rPr>
              <a:t> = trace["</a:t>
            </a:r>
            <a:r>
              <a:rPr lang="en-US" sz="1400" dirty="0" err="1">
                <a:latin typeface="Consolas" panose="020B0609020204030204" pitchFamily="49" charset="0"/>
              </a:rPr>
              <a:t>freq_cheating</a:t>
            </a:r>
            <a:r>
              <a:rPr lang="en-US" sz="1400" dirty="0">
                <a:latin typeface="Consolas" panose="020B0609020204030204" pitchFamily="49" charset="0"/>
              </a:rPr>
              <a:t>"]</a:t>
            </a:r>
          </a:p>
        </p:txBody>
      </p:sp>
    </p:spTree>
    <p:extLst>
      <p:ext uri="{BB962C8B-B14F-4D97-AF65-F5344CB8AC3E}">
        <p14:creationId xmlns:p14="http://schemas.microsoft.com/office/powerpoint/2010/main" val="11325271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4C46A-4E28-4FCB-AFE0-72D68C39FF35}"/>
              </a:ext>
            </a:extLst>
          </p:cNvPr>
          <p:cNvSpPr>
            <a:spLocks noGrp="1"/>
          </p:cNvSpPr>
          <p:nvPr>
            <p:ph type="title"/>
          </p:nvPr>
        </p:nvSpPr>
        <p:spPr/>
        <p:txBody>
          <a:bodyPr/>
          <a:lstStyle/>
          <a:p>
            <a:r>
              <a:rPr lang="en-US" dirty="0"/>
              <a:t>Posterior Distribution</a:t>
            </a:r>
          </a:p>
        </p:txBody>
      </p:sp>
      <p:pic>
        <p:nvPicPr>
          <p:cNvPr id="5" name="Picture 4" descr="A picture containing screenshot&#10;&#10;Description generated with high confidence">
            <a:extLst>
              <a:ext uri="{FF2B5EF4-FFF2-40B4-BE49-F238E27FC236}">
                <a16:creationId xmlns:a16="http://schemas.microsoft.com/office/drawing/2014/main" id="{4F734445-9905-45EE-9E8B-21D397363C2B}"/>
              </a:ext>
            </a:extLst>
          </p:cNvPr>
          <p:cNvPicPr>
            <a:picLocks noChangeAspect="1"/>
          </p:cNvPicPr>
          <p:nvPr/>
        </p:nvPicPr>
        <p:blipFill>
          <a:blip r:embed="rId2"/>
          <a:stretch>
            <a:fillRect/>
          </a:stretch>
        </p:blipFill>
        <p:spPr>
          <a:xfrm>
            <a:off x="3092312" y="2945709"/>
            <a:ext cx="7067550" cy="2000250"/>
          </a:xfrm>
          <a:prstGeom prst="rect">
            <a:avLst/>
          </a:prstGeom>
        </p:spPr>
      </p:pic>
    </p:spTree>
    <p:extLst>
      <p:ext uri="{BB962C8B-B14F-4D97-AF65-F5344CB8AC3E}">
        <p14:creationId xmlns:p14="http://schemas.microsoft.com/office/powerpoint/2010/main" val="36244207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F053-395A-47A3-B0B9-1E5AD402BB6F}"/>
              </a:ext>
            </a:extLst>
          </p:cNvPr>
          <p:cNvSpPr>
            <a:spLocks noGrp="1"/>
          </p:cNvSpPr>
          <p:nvPr>
            <p:ph type="title"/>
          </p:nvPr>
        </p:nvSpPr>
        <p:spPr/>
        <p:txBody>
          <a:bodyPr/>
          <a:lstStyle/>
          <a:p>
            <a:r>
              <a:rPr lang="en-US" dirty="0"/>
              <a:t>Alternative Simplified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617500-E654-45D9-A61D-1AD368E4E23E}"/>
                  </a:ext>
                </a:extLst>
              </p:cNvPr>
              <p:cNvSpPr>
                <a:spLocks noGrp="1"/>
              </p:cNvSpPr>
              <p:nvPr>
                <p:ph idx="1"/>
              </p:nvPr>
            </p:nvSpPr>
            <p:spPr>
              <a:xfrm>
                <a:off x="278969" y="2183908"/>
                <a:ext cx="11763213" cy="4674092"/>
              </a:xfrm>
            </p:spPr>
            <p:txBody>
              <a:bodyPr>
                <a:normAutofit fontScale="85000" lnSpcReduction="20000"/>
              </a:bodyPr>
              <a:lstStyle/>
              <a:p>
                <a:pPr marL="0" indent="0">
                  <a:buNone/>
                </a:pPr>
                <a:r>
                  <a:rPr lang="en-US" dirty="0"/>
                  <a:t>Given a value for </a:t>
                </a:r>
                <a14:m>
                  <m:oMath xmlns:m="http://schemas.openxmlformats.org/officeDocument/2006/math">
                    <m:r>
                      <a:rPr lang="en-US" b="0" i="1" smtClean="0">
                        <a:latin typeface="Cambria Math" panose="02040503050406030204" pitchFamily="18" charset="0"/>
                      </a:rPr>
                      <m:t>𝑝</m:t>
                    </m:r>
                  </m:oMath>
                </a14:m>
                <a:r>
                  <a:rPr lang="en-US" dirty="0"/>
                  <a:t> we can find the probability the student will answer yes:</a:t>
                </a:r>
              </a:p>
              <a:p>
                <a:pPr marL="0" indent="0">
                  <a:buNone/>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nor/>
                          </m:rPr>
                          <a:rPr lang="en-US" b="0" i="0" smtClean="0">
                            <a:latin typeface="Cambria Math" panose="02040503050406030204" pitchFamily="18" charset="0"/>
                          </a:rPr>
                          <m:t>Yes</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nor/>
                          </m:rPr>
                          <a:rPr lang="en-US" b="0" i="0" smtClean="0">
                            <a:latin typeface="Cambria Math" panose="02040503050406030204" pitchFamily="18" charset="0"/>
                          </a:rPr>
                          <m:t>Heads</m:t>
                        </m:r>
                        <m:r>
                          <m:rPr>
                            <m:nor/>
                          </m:rPr>
                          <a:rPr lang="en-US" b="0" i="0" smtClean="0">
                            <a:latin typeface="Cambria Math" panose="02040503050406030204" pitchFamily="18" charset="0"/>
                          </a:rPr>
                          <m:t> </m:t>
                        </m:r>
                        <m:r>
                          <m:rPr>
                            <m:nor/>
                          </m:rPr>
                          <a:rPr lang="en-US" b="0" i="0" smtClean="0">
                            <a:latin typeface="Cambria Math" panose="02040503050406030204" pitchFamily="18" charset="0"/>
                          </a:rPr>
                          <m:t>on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first</m:t>
                        </m:r>
                        <m:r>
                          <m:rPr>
                            <m:nor/>
                          </m:rPr>
                          <a:rPr lang="en-US" b="0" i="0" smtClean="0">
                            <a:latin typeface="Cambria Math" panose="02040503050406030204" pitchFamily="18" charset="0"/>
                          </a:rPr>
                          <m:t> </m:t>
                        </m:r>
                        <m:r>
                          <m:rPr>
                            <m:nor/>
                          </m:rPr>
                          <a:rPr lang="en-US" b="0" i="0" smtClean="0">
                            <a:latin typeface="Cambria Math" panose="02040503050406030204" pitchFamily="18" charset="0"/>
                          </a:rPr>
                          <m:t>coin</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nor/>
                          </m:rPr>
                          <a:rPr lang="en-US" b="0" i="0" smtClean="0">
                            <a:latin typeface="Cambria Math" panose="02040503050406030204" pitchFamily="18" charset="0"/>
                          </a:rPr>
                          <m:t>cheater</m:t>
                        </m:r>
                      </m:e>
                    </m:d>
                    <m:r>
                      <a:rPr lang="en-US" b="0"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nor/>
                          </m:rPr>
                          <a:rPr lang="en-US" b="0" i="0" smtClean="0">
                            <a:latin typeface="Cambria Math" panose="02040503050406030204" pitchFamily="18" charset="0"/>
                          </a:rPr>
                          <m:t>Tail</m:t>
                        </m:r>
                        <m:r>
                          <m:rPr>
                            <m:nor/>
                          </m:rPr>
                          <a:rPr lang="en-US" i="0">
                            <a:latin typeface="Cambria Math" panose="02040503050406030204" pitchFamily="18" charset="0"/>
                          </a:rPr>
                          <m:t>s</m:t>
                        </m:r>
                        <m:r>
                          <m:rPr>
                            <m:nor/>
                          </m:rPr>
                          <a:rPr lang="en-US" i="0">
                            <a:latin typeface="Cambria Math" panose="02040503050406030204" pitchFamily="18" charset="0"/>
                          </a:rPr>
                          <m:t> </m:t>
                        </m:r>
                        <m:r>
                          <m:rPr>
                            <m:nor/>
                          </m:rPr>
                          <a:rPr lang="en-US" i="0">
                            <a:latin typeface="Cambria Math" panose="02040503050406030204" pitchFamily="18" charset="0"/>
                          </a:rPr>
                          <m:t>on</m:t>
                        </m:r>
                        <m:r>
                          <m:rPr>
                            <m:nor/>
                          </m:rPr>
                          <a:rPr lang="en-US" i="0">
                            <a:latin typeface="Cambria Math" panose="02040503050406030204" pitchFamily="18" charset="0"/>
                          </a:rPr>
                          <m:t> </m:t>
                        </m:r>
                        <m:r>
                          <m:rPr>
                            <m:nor/>
                          </m:rPr>
                          <a:rPr lang="en-US" i="0">
                            <a:latin typeface="Cambria Math" panose="02040503050406030204" pitchFamily="18" charset="0"/>
                          </a:rPr>
                          <m:t>first</m:t>
                        </m:r>
                        <m:r>
                          <m:rPr>
                            <m:nor/>
                          </m:rPr>
                          <a:rPr lang="en-US" i="0">
                            <a:latin typeface="Cambria Math" panose="02040503050406030204" pitchFamily="18" charset="0"/>
                          </a:rPr>
                          <m:t> </m:t>
                        </m:r>
                        <m:r>
                          <m:rPr>
                            <m:nor/>
                          </m:rPr>
                          <a:rPr lang="en-US" i="0">
                            <a:latin typeface="Cambria Math" panose="02040503050406030204" pitchFamily="18" charset="0"/>
                          </a:rPr>
                          <m:t>coin</m:t>
                        </m:r>
                      </m:e>
                    </m:d>
                  </m:oMath>
                </a14:m>
                <a:r>
                  <a:rPr lang="en-US" dirty="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nor/>
                          </m:rPr>
                          <a:rPr lang="en-US" i="0">
                            <a:latin typeface="Cambria Math" panose="02040503050406030204" pitchFamily="18" charset="0"/>
                          </a:rPr>
                          <m:t>Heads</m:t>
                        </m:r>
                        <m:r>
                          <m:rPr>
                            <m:nor/>
                          </m:rPr>
                          <a:rPr lang="en-US" i="0">
                            <a:latin typeface="Cambria Math" panose="02040503050406030204" pitchFamily="18" charset="0"/>
                          </a:rPr>
                          <m:t> </m:t>
                        </m:r>
                        <m:r>
                          <m:rPr>
                            <m:nor/>
                          </m:rPr>
                          <a:rPr lang="en-US" i="0">
                            <a:latin typeface="Cambria Math" panose="02040503050406030204" pitchFamily="18" charset="0"/>
                          </a:rPr>
                          <m:t>on</m:t>
                        </m:r>
                        <m:r>
                          <m:rPr>
                            <m:nor/>
                          </m:rPr>
                          <a:rPr lang="en-US" i="0">
                            <a:latin typeface="Cambria Math" panose="02040503050406030204" pitchFamily="18" charset="0"/>
                          </a:rPr>
                          <m:t> </m:t>
                        </m:r>
                        <m:r>
                          <m:rPr>
                            <m:nor/>
                          </m:rPr>
                          <a:rPr lang="en-US" b="0" i="0" smtClean="0">
                            <a:latin typeface="Cambria Math" panose="02040503050406030204" pitchFamily="18" charset="0"/>
                          </a:rPr>
                          <m:t>second</m:t>
                        </m:r>
                        <m:r>
                          <m:rPr>
                            <m:nor/>
                          </m:rPr>
                          <a:rPr lang="en-US" i="0">
                            <a:latin typeface="Cambria Math" panose="02040503050406030204" pitchFamily="18" charset="0"/>
                          </a:rPr>
                          <m:t> </m:t>
                        </m:r>
                        <m:r>
                          <m:rPr>
                            <m:nor/>
                          </m:rPr>
                          <a:rPr lang="en-US" i="0">
                            <a:latin typeface="Cambria Math" panose="02040503050406030204" pitchFamily="18" charset="0"/>
                          </a:rPr>
                          <m:t>coin</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oMath>
                </a14:m>
                <a:endParaRPr lang="en-US" dirty="0"/>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N = 100</a:t>
                </a:r>
              </a:p>
              <a:p>
                <a:pPr marL="0" indent="0">
                  <a:buNone/>
                </a:pPr>
                <a:r>
                  <a:rPr lang="en-US" sz="1400" dirty="0">
                    <a:latin typeface="Consolas" panose="020B0609020204030204" pitchFamily="49" charset="0"/>
                  </a:rPr>
                  <a:t>with </a:t>
                </a:r>
                <a:r>
                  <a:rPr lang="en-US" sz="1400" dirty="0" err="1">
                    <a:latin typeface="Consolas" panose="020B0609020204030204" pitchFamily="49" charset="0"/>
                  </a:rPr>
                  <a:t>pm.Model</a:t>
                </a:r>
                <a:r>
                  <a:rPr lang="en-US" sz="1400" dirty="0">
                    <a:latin typeface="Consolas" panose="020B0609020204030204" pitchFamily="49" charset="0"/>
                  </a:rPr>
                  <a:t>() as model:</a:t>
                </a:r>
              </a:p>
              <a:p>
                <a:pPr marL="0" indent="0">
                  <a:buNone/>
                </a:pPr>
                <a:r>
                  <a:rPr lang="en-US" sz="1400" dirty="0">
                    <a:latin typeface="Consolas" panose="020B0609020204030204" pitchFamily="49" charset="0"/>
                  </a:rPr>
                  <a:t>    p = </a:t>
                </a:r>
                <a:r>
                  <a:rPr lang="en-US" sz="1400" dirty="0" err="1">
                    <a:latin typeface="Consolas" panose="020B0609020204030204" pitchFamily="49" charset="0"/>
                  </a:rPr>
                  <a:t>pm.Uniform</a:t>
                </a:r>
                <a:r>
                  <a:rPr lang="en-US" sz="1400" dirty="0">
                    <a:latin typeface="Consolas" panose="020B0609020204030204" pitchFamily="49" charset="0"/>
                  </a:rPr>
                  <a:t>("</a:t>
                </a:r>
                <a:r>
                  <a:rPr lang="en-US" sz="1400" dirty="0" err="1">
                    <a:latin typeface="Consolas" panose="020B0609020204030204" pitchFamily="49" charset="0"/>
                  </a:rPr>
                  <a:t>freq_cheating</a:t>
                </a:r>
                <a:r>
                  <a:rPr lang="en-US" sz="1400" dirty="0">
                    <a:latin typeface="Consolas" panose="020B0609020204030204" pitchFamily="49" charset="0"/>
                  </a:rPr>
                  <a:t>", 0, 1)</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p_skewed</a:t>
                </a:r>
                <a:r>
                  <a:rPr lang="en-US" sz="1400" dirty="0">
                    <a:latin typeface="Consolas" panose="020B0609020204030204" pitchFamily="49" charset="0"/>
                  </a:rPr>
                  <a:t> = </a:t>
                </a:r>
                <a:r>
                  <a:rPr lang="en-US" sz="1400" dirty="0" err="1">
                    <a:latin typeface="Consolas" panose="020B0609020204030204" pitchFamily="49" charset="0"/>
                  </a:rPr>
                  <a:t>pm.Deterministic</a:t>
                </a:r>
                <a:r>
                  <a:rPr lang="en-US" sz="1400" dirty="0">
                    <a:latin typeface="Consolas" panose="020B0609020204030204" pitchFamily="49" charset="0"/>
                  </a:rPr>
                  <a:t>("</a:t>
                </a:r>
                <a:r>
                  <a:rPr lang="en-US" sz="1400" dirty="0" err="1">
                    <a:latin typeface="Consolas" panose="020B0609020204030204" pitchFamily="49" charset="0"/>
                  </a:rPr>
                  <a:t>p_skewed</a:t>
                </a:r>
                <a:r>
                  <a:rPr lang="en-US" sz="1400" dirty="0">
                    <a:latin typeface="Consolas" panose="020B0609020204030204" pitchFamily="49" charset="0"/>
                  </a:rPr>
                  <a:t>", 0.5*p + 0.25)</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X = 35</a:t>
                </a:r>
              </a:p>
              <a:p>
                <a:pPr marL="0" indent="0">
                  <a:buNone/>
                </a:pPr>
                <a:r>
                  <a:rPr lang="en-US" sz="1400" dirty="0">
                    <a:latin typeface="Consolas" panose="020B0609020204030204" pitchFamily="49" charset="0"/>
                  </a:rPr>
                  <a:t>with model:</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yes_responses</a:t>
                </a:r>
                <a:r>
                  <a:rPr lang="en-US" sz="1400" dirty="0">
                    <a:latin typeface="Consolas" panose="020B0609020204030204" pitchFamily="49" charset="0"/>
                  </a:rPr>
                  <a:t> = </a:t>
                </a:r>
                <a:r>
                  <a:rPr lang="en-US" sz="1400" dirty="0" err="1">
                    <a:latin typeface="Consolas" panose="020B0609020204030204" pitchFamily="49" charset="0"/>
                  </a:rPr>
                  <a:t>pm.Binomial</a:t>
                </a:r>
                <a:r>
                  <a:rPr lang="en-US" sz="1400" dirty="0">
                    <a:latin typeface="Consolas" panose="020B0609020204030204" pitchFamily="49" charset="0"/>
                  </a:rPr>
                  <a:t>("</a:t>
                </a:r>
                <a:r>
                  <a:rPr lang="en-US" sz="1400" dirty="0" err="1">
                    <a:latin typeface="Consolas" panose="020B0609020204030204" pitchFamily="49" charset="0"/>
                  </a:rPr>
                  <a:t>number_cheaters</a:t>
                </a:r>
                <a:r>
                  <a:rPr lang="en-US" sz="1400" dirty="0">
                    <a:latin typeface="Consolas" panose="020B0609020204030204" pitchFamily="49" charset="0"/>
                  </a:rPr>
                  <a:t>", 100, </a:t>
                </a:r>
                <a:r>
                  <a:rPr lang="en-US" sz="1400" dirty="0" err="1">
                    <a:latin typeface="Consolas" panose="020B0609020204030204" pitchFamily="49" charset="0"/>
                  </a:rPr>
                  <a:t>p_skewed</a:t>
                </a:r>
                <a:r>
                  <a:rPr lang="en-US" sz="1400" dirty="0">
                    <a:latin typeface="Consolas" panose="020B0609020204030204" pitchFamily="49" charset="0"/>
                  </a:rPr>
                  <a:t>, observed=35)</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with model:</a:t>
                </a:r>
              </a:p>
              <a:p>
                <a:pPr marL="0" indent="0">
                  <a:buNone/>
                </a:pPr>
                <a:r>
                  <a:rPr lang="en-US" sz="1400" dirty="0">
                    <a:latin typeface="Consolas" panose="020B0609020204030204" pitchFamily="49" charset="0"/>
                  </a:rPr>
                  <a:t>    step = </a:t>
                </a:r>
                <a:r>
                  <a:rPr lang="en-US" sz="1400" dirty="0" err="1">
                    <a:latin typeface="Consolas" panose="020B0609020204030204" pitchFamily="49" charset="0"/>
                  </a:rPr>
                  <a:t>pm.Metropolis</a:t>
                </a:r>
                <a:r>
                  <a:rPr lang="en-US" sz="1400" dirty="0">
                    <a:latin typeface="Consolas" panose="020B0609020204030204" pitchFamily="49" charset="0"/>
                  </a:rPr>
                  <a:t>()</a:t>
                </a:r>
              </a:p>
              <a:p>
                <a:pPr marL="0" indent="0">
                  <a:buNone/>
                </a:pPr>
                <a:r>
                  <a:rPr lang="en-US" sz="1400" dirty="0">
                    <a:latin typeface="Consolas" panose="020B0609020204030204" pitchFamily="49" charset="0"/>
                  </a:rPr>
                  <a:t>    trace = </a:t>
                </a:r>
                <a:r>
                  <a:rPr lang="en-US" sz="1400" dirty="0" err="1">
                    <a:latin typeface="Consolas" panose="020B0609020204030204" pitchFamily="49" charset="0"/>
                  </a:rPr>
                  <a:t>pm.sample</a:t>
                </a:r>
                <a:r>
                  <a:rPr lang="en-US" sz="1400" dirty="0">
                    <a:latin typeface="Consolas" panose="020B0609020204030204" pitchFamily="49" charset="0"/>
                  </a:rPr>
                  <a:t>(25000, tune=2500, step=step, chains=1, </a:t>
                </a:r>
                <a:r>
                  <a:rPr lang="en-US" sz="1400" dirty="0" err="1">
                    <a:latin typeface="Consolas" panose="020B0609020204030204" pitchFamily="49" charset="0"/>
                  </a:rPr>
                  <a:t>return_inferencedata</a:t>
                </a:r>
                <a:r>
                  <a:rPr lang="en-US" sz="1400" dirty="0">
                    <a:latin typeface="Consolas" panose="020B0609020204030204" pitchFamily="49" charset="0"/>
                  </a:rPr>
                  <a:t>=False)</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p_trace</a:t>
                </a:r>
                <a:r>
                  <a:rPr lang="en-US" sz="1400" dirty="0">
                    <a:latin typeface="Consolas" panose="020B0609020204030204" pitchFamily="49" charset="0"/>
                  </a:rPr>
                  <a:t> = trace["</a:t>
                </a:r>
                <a:r>
                  <a:rPr lang="en-US" sz="1400" dirty="0" err="1">
                    <a:latin typeface="Consolas" panose="020B0609020204030204" pitchFamily="49" charset="0"/>
                  </a:rPr>
                  <a:t>freq_cheating</a:t>
                </a:r>
                <a:r>
                  <a:rPr lang="en-US" sz="1400" dirty="0">
                    <a:latin typeface="Consolas" panose="020B0609020204030204" pitchFamily="49" charset="0"/>
                  </a:rPr>
                  <a:t>"]</a:t>
                </a:r>
              </a:p>
            </p:txBody>
          </p:sp>
        </mc:Choice>
        <mc:Fallback xmlns="">
          <p:sp>
            <p:nvSpPr>
              <p:cNvPr id="3" name="Content Placeholder 2">
                <a:extLst>
                  <a:ext uri="{FF2B5EF4-FFF2-40B4-BE49-F238E27FC236}">
                    <a16:creationId xmlns:a16="http://schemas.microsoft.com/office/drawing/2014/main" id="{DA617500-E654-45D9-A61D-1AD368E4E23E}"/>
                  </a:ext>
                </a:extLst>
              </p:cNvPr>
              <p:cNvSpPr>
                <a:spLocks noGrp="1" noRot="1" noChangeAspect="1" noMove="1" noResize="1" noEditPoints="1" noAdjustHandles="1" noChangeArrowheads="1" noChangeShapeType="1" noTextEdit="1"/>
              </p:cNvSpPr>
              <p:nvPr>
                <p:ph idx="1"/>
              </p:nvPr>
            </p:nvSpPr>
            <p:spPr>
              <a:xfrm>
                <a:off x="278969" y="2183908"/>
                <a:ext cx="11763213" cy="4674092"/>
              </a:xfrm>
              <a:blipFill>
                <a:blip r:embed="rId2"/>
                <a:stretch>
                  <a:fillRect l="-207"/>
                </a:stretch>
              </a:blipFill>
            </p:spPr>
            <p:txBody>
              <a:bodyPr/>
              <a:lstStyle/>
              <a:p>
                <a:r>
                  <a:rPr lang="en-US">
                    <a:noFill/>
                  </a:rPr>
                  <a:t> </a:t>
                </a:r>
              </a:p>
            </p:txBody>
          </p:sp>
        </mc:Fallback>
      </mc:AlternateContent>
    </p:spTree>
    <p:extLst>
      <p:ext uri="{BB962C8B-B14F-4D97-AF65-F5344CB8AC3E}">
        <p14:creationId xmlns:p14="http://schemas.microsoft.com/office/powerpoint/2010/main" val="31782521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782F-F63A-40C9-AA62-53477CA7BAA7}"/>
              </a:ext>
            </a:extLst>
          </p:cNvPr>
          <p:cNvSpPr>
            <a:spLocks noGrp="1"/>
          </p:cNvSpPr>
          <p:nvPr>
            <p:ph type="title"/>
          </p:nvPr>
        </p:nvSpPr>
        <p:spPr/>
        <p:txBody>
          <a:bodyPr/>
          <a:lstStyle/>
          <a:p>
            <a:r>
              <a:rPr lang="en-US" dirty="0"/>
              <a:t>Posterior Distribution</a:t>
            </a:r>
          </a:p>
        </p:txBody>
      </p:sp>
      <p:pic>
        <p:nvPicPr>
          <p:cNvPr id="5" name="Picture 4" descr="A screenshot of a social media post&#10;&#10;Description generated with very high confidence">
            <a:extLst>
              <a:ext uri="{FF2B5EF4-FFF2-40B4-BE49-F238E27FC236}">
                <a16:creationId xmlns:a16="http://schemas.microsoft.com/office/drawing/2014/main" id="{C291DB71-3635-417E-A5DE-9325D3D100A2}"/>
              </a:ext>
            </a:extLst>
          </p:cNvPr>
          <p:cNvPicPr>
            <a:picLocks noChangeAspect="1"/>
          </p:cNvPicPr>
          <p:nvPr/>
        </p:nvPicPr>
        <p:blipFill>
          <a:blip r:embed="rId2"/>
          <a:stretch>
            <a:fillRect/>
          </a:stretch>
        </p:blipFill>
        <p:spPr>
          <a:xfrm>
            <a:off x="2753553" y="2948401"/>
            <a:ext cx="7029450" cy="2047875"/>
          </a:xfrm>
          <a:prstGeom prst="rect">
            <a:avLst/>
          </a:prstGeom>
        </p:spPr>
      </p:pic>
    </p:spTree>
    <p:extLst>
      <p:ext uri="{BB962C8B-B14F-4D97-AF65-F5344CB8AC3E}">
        <p14:creationId xmlns:p14="http://schemas.microsoft.com/office/powerpoint/2010/main" val="7707320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4315D8-2277-4D32-831A-3F545767F497}"/>
              </a:ext>
            </a:extLst>
          </p:cNvPr>
          <p:cNvSpPr>
            <a:spLocks noGrp="1"/>
          </p:cNvSpPr>
          <p:nvPr>
            <p:ph type="title"/>
          </p:nvPr>
        </p:nvSpPr>
        <p:spPr/>
        <p:txBody>
          <a:bodyPr/>
          <a:lstStyle/>
          <a:p>
            <a:r>
              <a:rPr lang="en-US" dirty="0"/>
              <a:t>Out of the Lab and into the Wild</a:t>
            </a:r>
          </a:p>
        </p:txBody>
      </p:sp>
      <p:sp>
        <p:nvSpPr>
          <p:cNvPr id="5" name="Text Placeholder 4">
            <a:extLst>
              <a:ext uri="{FF2B5EF4-FFF2-40B4-BE49-F238E27FC236}">
                <a16:creationId xmlns:a16="http://schemas.microsoft.com/office/drawing/2014/main" id="{CB20C3BD-3C56-41E5-B57F-AD150DB8B92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089179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547A18F-9A5C-4ADF-9C2C-4DE916B609EE}"/>
              </a:ext>
            </a:extLst>
          </p:cNvPr>
          <p:cNvSpPr>
            <a:spLocks noGrp="1"/>
          </p:cNvSpPr>
          <p:nvPr>
            <p:ph type="title"/>
          </p:nvPr>
        </p:nvSpPr>
        <p:spPr/>
        <p:txBody>
          <a:bodyPr/>
          <a:lstStyle/>
          <a:p>
            <a:r>
              <a:rPr lang="en-US" dirty="0"/>
              <a:t>Google</a:t>
            </a:r>
          </a:p>
        </p:txBody>
      </p:sp>
      <p:pic>
        <p:nvPicPr>
          <p:cNvPr id="10" name="Picture 9">
            <a:extLst>
              <a:ext uri="{FF2B5EF4-FFF2-40B4-BE49-F238E27FC236}">
                <a16:creationId xmlns:a16="http://schemas.microsoft.com/office/drawing/2014/main" id="{9A44D6CC-3626-4505-93E4-9BF54ED366FA}"/>
              </a:ext>
            </a:extLst>
          </p:cNvPr>
          <p:cNvPicPr>
            <a:picLocks noChangeAspect="1"/>
          </p:cNvPicPr>
          <p:nvPr/>
        </p:nvPicPr>
        <p:blipFill>
          <a:blip r:embed="rId2"/>
          <a:stretch>
            <a:fillRect/>
          </a:stretch>
        </p:blipFill>
        <p:spPr>
          <a:xfrm>
            <a:off x="365722" y="1824704"/>
            <a:ext cx="4202281" cy="5047673"/>
          </a:xfrm>
          <a:prstGeom prst="rect">
            <a:avLst/>
          </a:prstGeom>
        </p:spPr>
      </p:pic>
      <p:pic>
        <p:nvPicPr>
          <p:cNvPr id="11" name="Picture 10">
            <a:extLst>
              <a:ext uri="{FF2B5EF4-FFF2-40B4-BE49-F238E27FC236}">
                <a16:creationId xmlns:a16="http://schemas.microsoft.com/office/drawing/2014/main" id="{38D4103A-2FC9-47F1-8031-113C29795B07}"/>
              </a:ext>
            </a:extLst>
          </p:cNvPr>
          <p:cNvPicPr>
            <a:picLocks noChangeAspect="1"/>
          </p:cNvPicPr>
          <p:nvPr/>
        </p:nvPicPr>
        <p:blipFill>
          <a:blip r:embed="rId3"/>
          <a:stretch>
            <a:fillRect/>
          </a:stretch>
        </p:blipFill>
        <p:spPr>
          <a:xfrm>
            <a:off x="4906537" y="1966157"/>
            <a:ext cx="7285463" cy="4891843"/>
          </a:xfrm>
          <a:prstGeom prst="rect">
            <a:avLst/>
          </a:prstGeom>
        </p:spPr>
      </p:pic>
      <p:sp>
        <p:nvSpPr>
          <p:cNvPr id="12" name="TextBox 11">
            <a:extLst>
              <a:ext uri="{FF2B5EF4-FFF2-40B4-BE49-F238E27FC236}">
                <a16:creationId xmlns:a16="http://schemas.microsoft.com/office/drawing/2014/main" id="{27BC53A2-5568-480D-943E-ED95A6B5E223}"/>
              </a:ext>
            </a:extLst>
          </p:cNvPr>
          <p:cNvSpPr txBox="1"/>
          <p:nvPr/>
        </p:nvSpPr>
        <p:spPr>
          <a:xfrm>
            <a:off x="6345045" y="622094"/>
            <a:ext cx="5742878" cy="369332"/>
          </a:xfrm>
          <a:prstGeom prst="rect">
            <a:avLst/>
          </a:prstGeom>
          <a:noFill/>
        </p:spPr>
        <p:txBody>
          <a:bodyPr wrap="square" rtlCol="0">
            <a:spAutoFit/>
          </a:bodyPr>
          <a:lstStyle/>
          <a:p>
            <a:r>
              <a:rPr lang="en-US" dirty="0"/>
              <a:t>https://arxiv.org/pdf/1407.6981.pdf</a:t>
            </a:r>
          </a:p>
        </p:txBody>
      </p:sp>
    </p:spTree>
    <p:extLst>
      <p:ext uri="{BB962C8B-B14F-4D97-AF65-F5344CB8AC3E}">
        <p14:creationId xmlns:p14="http://schemas.microsoft.com/office/powerpoint/2010/main" val="34714751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05E24D-7664-4CBF-81AD-D98BC76C05B9}"/>
              </a:ext>
            </a:extLst>
          </p:cNvPr>
          <p:cNvSpPr>
            <a:spLocks noGrp="1"/>
          </p:cNvSpPr>
          <p:nvPr>
            <p:ph type="title"/>
          </p:nvPr>
        </p:nvSpPr>
        <p:spPr/>
        <p:txBody>
          <a:bodyPr/>
          <a:lstStyle/>
          <a:p>
            <a:r>
              <a:rPr lang="en-US" dirty="0"/>
              <a:t>Apple</a:t>
            </a:r>
          </a:p>
        </p:txBody>
      </p:sp>
      <p:sp>
        <p:nvSpPr>
          <p:cNvPr id="6" name="Content Placeholder 5">
            <a:extLst>
              <a:ext uri="{FF2B5EF4-FFF2-40B4-BE49-F238E27FC236}">
                <a16:creationId xmlns:a16="http://schemas.microsoft.com/office/drawing/2014/main" id="{0881E0C5-54E3-45B4-ABAE-42414E91D256}"/>
              </a:ext>
            </a:extLst>
          </p:cNvPr>
          <p:cNvSpPr>
            <a:spLocks noGrp="1"/>
          </p:cNvSpPr>
          <p:nvPr>
            <p:ph idx="1"/>
          </p:nvPr>
        </p:nvSpPr>
        <p:spPr>
          <a:xfrm>
            <a:off x="5169669" y="1138815"/>
            <a:ext cx="6252633" cy="1622857"/>
          </a:xfrm>
        </p:spPr>
        <p:txBody>
          <a:bodyPr/>
          <a:lstStyle/>
          <a:p>
            <a:pPr marL="0" indent="0">
              <a:buNone/>
            </a:pPr>
            <a:r>
              <a:rPr lang="en-US" dirty="0">
                <a:hlinkClick r:id="rId2"/>
              </a:rPr>
              <a:t>https://www.apple.com/privacy/docs/Differential_Privacy_Overview.pdf</a:t>
            </a:r>
            <a:endParaRPr lang="en-US" dirty="0"/>
          </a:p>
        </p:txBody>
      </p:sp>
      <p:pic>
        <p:nvPicPr>
          <p:cNvPr id="8" name="Picture 7">
            <a:extLst>
              <a:ext uri="{FF2B5EF4-FFF2-40B4-BE49-F238E27FC236}">
                <a16:creationId xmlns:a16="http://schemas.microsoft.com/office/drawing/2014/main" id="{1D0E734F-913D-4E43-A7EB-329CA665A675}"/>
              </a:ext>
            </a:extLst>
          </p:cNvPr>
          <p:cNvPicPr>
            <a:picLocks noChangeAspect="1"/>
          </p:cNvPicPr>
          <p:nvPr/>
        </p:nvPicPr>
        <p:blipFill>
          <a:blip r:embed="rId3"/>
          <a:stretch>
            <a:fillRect/>
          </a:stretch>
        </p:blipFill>
        <p:spPr>
          <a:xfrm>
            <a:off x="4098251" y="3105100"/>
            <a:ext cx="7451408" cy="3752900"/>
          </a:xfrm>
          <a:prstGeom prst="rect">
            <a:avLst/>
          </a:prstGeom>
        </p:spPr>
      </p:pic>
    </p:spTree>
    <p:extLst>
      <p:ext uri="{BB962C8B-B14F-4D97-AF65-F5344CB8AC3E}">
        <p14:creationId xmlns:p14="http://schemas.microsoft.com/office/powerpoint/2010/main" val="119286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C32FC5-6EC9-485C-9D11-CCFD6F7609FB}"/>
              </a:ext>
            </a:extLst>
          </p:cNvPr>
          <p:cNvSpPr>
            <a:spLocks noGrp="1"/>
          </p:cNvSpPr>
          <p:nvPr>
            <p:ph type="title"/>
          </p:nvPr>
        </p:nvSpPr>
        <p:spPr/>
        <p:txBody>
          <a:bodyPr/>
          <a:lstStyle/>
          <a:p>
            <a:r>
              <a:rPr lang="en-US" dirty="0"/>
              <a:t>Two Types of Variables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A84E2C5-A990-47A7-80C6-9775DF6E2473}"/>
                  </a:ext>
                </a:extLst>
              </p:cNvPr>
              <p:cNvSpPr>
                <a:spLocks noGrp="1"/>
              </p:cNvSpPr>
              <p:nvPr>
                <p:ph idx="1"/>
              </p:nvPr>
            </p:nvSpPr>
            <p:spPr>
              <a:xfrm>
                <a:off x="202619" y="1989205"/>
                <a:ext cx="11319030" cy="4680536"/>
              </a:xfrm>
            </p:spPr>
            <p:txBody>
              <a:bodyPr>
                <a:normAutofit/>
              </a:bodyPr>
              <a:lstStyle/>
              <a:p>
                <a:pPr algn="just"/>
                <a:r>
                  <a:rPr lang="en-US" dirty="0"/>
                  <a:t>Bayesian </a:t>
                </a:r>
                <a:r>
                  <a:rPr lang="en-US" i="1" dirty="0"/>
                  <a:t>random variables</a:t>
                </a:r>
                <a:r>
                  <a:rPr lang="en-US" dirty="0"/>
                  <a:t> have not necessarily arisen from a physical random process. The Bayesian interpretation of probability is epistemic, meaning random variable </a:t>
                </a:r>
                <a14:m>
                  <m:oMath xmlns:m="http://schemas.openxmlformats.org/officeDocument/2006/math">
                    <m:r>
                      <a:rPr lang="en-US" b="0" i="1" smtClean="0">
                        <a:latin typeface="Cambria Math" panose="02040503050406030204" pitchFamily="18" charset="0"/>
                      </a:rPr>
                      <m:t>𝑍</m:t>
                    </m:r>
                  </m:oMath>
                </a14:m>
                <a:r>
                  <a:rPr lang="en-US" dirty="0"/>
                  <a:t>‘s probability distribution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oMath>
                </a14:m>
                <a:r>
                  <a:rPr lang="en-US" dirty="0"/>
                  <a:t> represents our knowledge and uncertainty about </a:t>
                </a:r>
                <a14:m>
                  <m:oMath xmlns:m="http://schemas.openxmlformats.org/officeDocument/2006/math">
                    <m:r>
                      <a:rPr lang="en-US" b="0" i="1" smtClean="0">
                        <a:latin typeface="Cambria Math" panose="02040503050406030204" pitchFamily="18" charset="0"/>
                      </a:rPr>
                      <m:t>𝑍</m:t>
                    </m:r>
                  </m:oMath>
                </a14:m>
                <a:r>
                  <a:rPr lang="en-US" dirty="0"/>
                  <a:t>‘s value</a:t>
                </a:r>
              </a:p>
              <a:p>
                <a:pPr algn="just"/>
                <a:r>
                  <a:rPr lang="en-US" dirty="0" err="1"/>
                  <a:t>PyMC</a:t>
                </a:r>
                <a:r>
                  <a:rPr lang="en-US" dirty="0"/>
                  <a:t> is concerned with two types of programming (random) variables: </a:t>
                </a:r>
                <a:r>
                  <a:rPr lang="en-US" i="1" dirty="0"/>
                  <a:t>stochastic</a:t>
                </a:r>
                <a:r>
                  <a:rPr lang="en-US" dirty="0"/>
                  <a:t> and </a:t>
                </a:r>
                <a:r>
                  <a:rPr lang="en-US" i="1" dirty="0"/>
                  <a:t>deterministic</a:t>
                </a:r>
              </a:p>
              <a:p>
                <a:pPr lvl="1" algn="just"/>
                <a:r>
                  <a:rPr lang="en-US" i="1" dirty="0"/>
                  <a:t>Stochastic</a:t>
                </a:r>
                <a:r>
                  <a:rPr lang="en-US" dirty="0"/>
                  <a:t> variables are variables that are not deterministic, i.e., even if you knew all the values of the variables' parameters and components, it would still be random. Included in this category are instances of classes </a:t>
                </a:r>
                <a:r>
                  <a:rPr lang="en-US" sz="1400" dirty="0">
                    <a:latin typeface="Consolas" panose="020B0609020204030204" pitchFamily="49" charset="0"/>
                  </a:rPr>
                  <a:t>Poisson</a:t>
                </a:r>
                <a:r>
                  <a:rPr lang="en-US" dirty="0"/>
                  <a:t>, </a:t>
                </a:r>
                <a:r>
                  <a:rPr lang="en-US" sz="1400" dirty="0" err="1">
                    <a:latin typeface="Consolas" panose="020B0609020204030204" pitchFamily="49" charset="0"/>
                  </a:rPr>
                  <a:t>DiscreteUniform</a:t>
                </a:r>
                <a:r>
                  <a:rPr lang="en-US" dirty="0"/>
                  <a:t>, and </a:t>
                </a:r>
                <a:r>
                  <a:rPr lang="en-US" sz="1400" dirty="0">
                    <a:latin typeface="Consolas" panose="020B0609020204030204" pitchFamily="49" charset="0"/>
                  </a:rPr>
                  <a:t>Exponential</a:t>
                </a:r>
              </a:p>
              <a:p>
                <a:pPr lvl="1" algn="just"/>
                <a:r>
                  <a:rPr lang="en-US" i="1" dirty="0"/>
                  <a:t>Deterministic</a:t>
                </a:r>
                <a:r>
                  <a:rPr lang="en-US" dirty="0"/>
                  <a:t> variables are variables that are not random if the variables' parameters and components were known, but it is random by nature:</a:t>
                </a:r>
              </a:p>
              <a:p>
                <a:pPr marL="1371600" lvl="3" indent="0" algn="just">
                  <a:buNone/>
                </a:pPr>
                <a:r>
                  <a:rPr lang="en-US" sz="1400" dirty="0">
                    <a:latin typeface="Consolas" panose="020B0609020204030204" pitchFamily="49" charset="0"/>
                  </a:rPr>
                  <a:t>with </a:t>
                </a:r>
                <a:r>
                  <a:rPr lang="en-US" sz="1400" dirty="0" err="1">
                    <a:latin typeface="Consolas" panose="020B0609020204030204" pitchFamily="49" charset="0"/>
                  </a:rPr>
                  <a:t>pm.Model</a:t>
                </a:r>
                <a:r>
                  <a:rPr lang="en-US" sz="1400" dirty="0">
                    <a:latin typeface="Consolas" panose="020B0609020204030204" pitchFamily="49" charset="0"/>
                  </a:rPr>
                  <a:t>():</a:t>
                </a:r>
              </a:p>
              <a:p>
                <a:pPr marL="1371600" lvl="3" indent="0" algn="just">
                  <a:buNone/>
                </a:pPr>
                <a:r>
                  <a:rPr lang="en-US" sz="1400" dirty="0">
                    <a:latin typeface="Consolas" panose="020B0609020204030204" pitchFamily="49" charset="0"/>
                  </a:rPr>
                  <a:t>    x = </a:t>
                </a:r>
                <a:r>
                  <a:rPr lang="en-US" sz="1400" dirty="0" err="1">
                    <a:latin typeface="Consolas" panose="020B0609020204030204" pitchFamily="49" charset="0"/>
                  </a:rPr>
                  <a:t>pm.Normal</a:t>
                </a:r>
                <a:r>
                  <a:rPr lang="en-US" sz="1400" dirty="0">
                    <a:latin typeface="Consolas" panose="020B0609020204030204" pitchFamily="49" charset="0"/>
                  </a:rPr>
                  <a:t>("x", mu=0, sigma=1)</a:t>
                </a:r>
              </a:p>
              <a:p>
                <a:pPr marL="1371600" lvl="3" indent="0" algn="just">
                  <a:buNone/>
                </a:pPr>
                <a:r>
                  <a:rPr lang="en-US" sz="1400" dirty="0">
                    <a:latin typeface="Consolas" panose="020B0609020204030204" pitchFamily="49" charset="0"/>
                  </a:rPr>
                  <a:t>    y = </a:t>
                </a:r>
                <a:r>
                  <a:rPr lang="en-US" sz="1400" dirty="0" err="1">
                    <a:latin typeface="Consolas" panose="020B0609020204030204" pitchFamily="49" charset="0"/>
                  </a:rPr>
                  <a:t>pm.Gamma</a:t>
                </a:r>
                <a:r>
                  <a:rPr lang="en-US" sz="1400" dirty="0">
                    <a:latin typeface="Consolas" panose="020B0609020204030204" pitchFamily="49" charset="0"/>
                  </a:rPr>
                  <a:t>("y", alpha=1, beta=1)</a:t>
                </a:r>
              </a:p>
              <a:p>
                <a:pPr marL="1371600" lvl="3" indent="0" algn="just">
                  <a:buNone/>
                </a:pPr>
                <a:r>
                  <a:rPr lang="en-US" sz="1400" dirty="0">
                    <a:latin typeface="Consolas" panose="020B0609020204030204" pitchFamily="49" charset="0"/>
                  </a:rPr>
                  <a:t>    summed = x + y  # variable summed is deterministic, but its value is random. What distribution?</a:t>
                </a:r>
              </a:p>
            </p:txBody>
          </p:sp>
        </mc:Choice>
        <mc:Fallback xmlns="">
          <p:sp>
            <p:nvSpPr>
              <p:cNvPr id="5" name="Content Placeholder 4">
                <a:extLst>
                  <a:ext uri="{FF2B5EF4-FFF2-40B4-BE49-F238E27FC236}">
                    <a16:creationId xmlns:a16="http://schemas.microsoft.com/office/drawing/2014/main" id="{5A84E2C5-A990-47A7-80C6-9775DF6E2473}"/>
                  </a:ext>
                </a:extLst>
              </p:cNvPr>
              <p:cNvSpPr>
                <a:spLocks noGrp="1" noRot="1" noChangeAspect="1" noMove="1" noResize="1" noEditPoints="1" noAdjustHandles="1" noChangeArrowheads="1" noChangeShapeType="1" noTextEdit="1"/>
              </p:cNvSpPr>
              <p:nvPr>
                <p:ph idx="1"/>
              </p:nvPr>
            </p:nvSpPr>
            <p:spPr>
              <a:xfrm>
                <a:off x="202619" y="1989205"/>
                <a:ext cx="11319030" cy="4680536"/>
              </a:xfrm>
              <a:blipFill>
                <a:blip r:embed="rId2"/>
                <a:stretch>
                  <a:fillRect l="-54" r="-485"/>
                </a:stretch>
              </a:blipFill>
            </p:spPr>
            <p:txBody>
              <a:bodyPr/>
              <a:lstStyle/>
              <a:p>
                <a:r>
                  <a:rPr lang="en-US">
                    <a:noFill/>
                  </a:rPr>
                  <a:t> </a:t>
                </a:r>
              </a:p>
            </p:txBody>
          </p:sp>
        </mc:Fallback>
      </mc:AlternateContent>
    </p:spTree>
    <p:extLst>
      <p:ext uri="{BB962C8B-B14F-4D97-AF65-F5344CB8AC3E}">
        <p14:creationId xmlns:p14="http://schemas.microsoft.com/office/powerpoint/2010/main" val="2516206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028B0-C812-68C3-98DE-E29A797D2317}"/>
              </a:ext>
            </a:extLst>
          </p:cNvPr>
          <p:cNvSpPr>
            <a:spLocks noGrp="1"/>
          </p:cNvSpPr>
          <p:nvPr>
            <p:ph type="title"/>
          </p:nvPr>
        </p:nvSpPr>
        <p:spPr/>
        <p:txBody>
          <a:bodyPr/>
          <a:lstStyle/>
          <a:p>
            <a:r>
              <a:rPr lang="en-US" dirty="0"/>
              <a:t>Probability Distributions</a:t>
            </a:r>
          </a:p>
        </p:txBody>
      </p:sp>
      <p:sp>
        <p:nvSpPr>
          <p:cNvPr id="3" name="Content Placeholder 2">
            <a:extLst>
              <a:ext uri="{FF2B5EF4-FFF2-40B4-BE49-F238E27FC236}">
                <a16:creationId xmlns:a16="http://schemas.microsoft.com/office/drawing/2014/main" id="{AEED6CE7-98F8-048B-0E70-8242C4B3A321}"/>
              </a:ext>
            </a:extLst>
          </p:cNvPr>
          <p:cNvSpPr>
            <a:spLocks noGrp="1"/>
          </p:cNvSpPr>
          <p:nvPr>
            <p:ph idx="1"/>
          </p:nvPr>
        </p:nvSpPr>
        <p:spPr>
          <a:xfrm>
            <a:off x="818712" y="1997477"/>
            <a:ext cx="10554574" cy="4860524"/>
          </a:xfrm>
        </p:spPr>
        <p:txBody>
          <a:bodyPr>
            <a:normAutofit lnSpcReduction="10000"/>
          </a:bodyPr>
          <a:lstStyle/>
          <a:p>
            <a:pPr marL="0" indent="0">
              <a:buNone/>
            </a:pPr>
            <a:r>
              <a:rPr lang="en-US" dirty="0"/>
              <a:t>Every probabilistic program consists of observed and unobserved Random Variables (RVs). Observed RVs are defined via likelihood distributions, while unobserved RVs are defined via prior distributions. In the </a:t>
            </a:r>
            <a:r>
              <a:rPr lang="en-US" dirty="0" err="1"/>
              <a:t>PyMC</a:t>
            </a:r>
            <a:r>
              <a:rPr lang="en-US" dirty="0"/>
              <a:t> module, the structure for probability distributions looks like this:</a:t>
            </a:r>
          </a:p>
          <a:p>
            <a:pPr marL="0" indent="0">
              <a:buNone/>
            </a:pPr>
            <a:r>
              <a:rPr lang="en-US" dirty="0"/>
              <a:t>Distributions</a:t>
            </a:r>
          </a:p>
          <a:p>
            <a:pPr marL="685800" lvl="1"/>
            <a:r>
              <a:rPr lang="en-US" dirty="0" err="1"/>
              <a:t>pymc:api_distributions_continuous</a:t>
            </a:r>
            <a:endParaRPr lang="en-US" dirty="0"/>
          </a:p>
          <a:p>
            <a:pPr marL="685800" lvl="1"/>
            <a:r>
              <a:rPr lang="en-US" dirty="0" err="1"/>
              <a:t>pymc:api_distributions_discrete</a:t>
            </a:r>
            <a:endParaRPr lang="en-US" dirty="0"/>
          </a:p>
          <a:p>
            <a:pPr marL="685800" lvl="1"/>
            <a:r>
              <a:rPr lang="en-US" dirty="0" err="1"/>
              <a:t>pymc:api_distributions_multivariate</a:t>
            </a:r>
            <a:endParaRPr lang="en-US" dirty="0"/>
          </a:p>
          <a:p>
            <a:pPr marL="685800" lvl="1"/>
            <a:r>
              <a:rPr lang="en-US" dirty="0" err="1"/>
              <a:t>pymc:api_distributions_mixture</a:t>
            </a:r>
            <a:endParaRPr lang="en-US" dirty="0"/>
          </a:p>
          <a:p>
            <a:pPr marL="685800" lvl="1"/>
            <a:r>
              <a:rPr lang="en-US" dirty="0" err="1"/>
              <a:t>pymc:api_distributions_timeseries</a:t>
            </a:r>
            <a:endParaRPr lang="en-US" dirty="0"/>
          </a:p>
          <a:p>
            <a:pPr marL="685800" lvl="1"/>
            <a:r>
              <a:rPr lang="en-US" dirty="0" err="1"/>
              <a:t>pymc:api_distributions_truncated</a:t>
            </a:r>
            <a:endParaRPr lang="en-US" dirty="0"/>
          </a:p>
          <a:p>
            <a:pPr marL="685800" lvl="1"/>
            <a:r>
              <a:rPr lang="en-US" dirty="0" err="1"/>
              <a:t>pymc:api_distributions_censored</a:t>
            </a:r>
            <a:endParaRPr lang="en-US" dirty="0"/>
          </a:p>
          <a:p>
            <a:pPr marL="685800" lvl="1"/>
            <a:r>
              <a:rPr lang="en-US" dirty="0" err="1"/>
              <a:t>pymc:api_distributions_simulator</a:t>
            </a:r>
            <a:endParaRPr lang="en-US" dirty="0"/>
          </a:p>
          <a:p>
            <a:pPr marL="685800" lvl="1"/>
            <a:r>
              <a:rPr lang="en-US" dirty="0" err="1"/>
              <a:t>pymc:api_distributions_transformations</a:t>
            </a:r>
            <a:endParaRPr lang="en-US" dirty="0"/>
          </a:p>
          <a:p>
            <a:pPr marL="685800" lvl="1"/>
            <a:r>
              <a:rPr lang="en-US" dirty="0" err="1"/>
              <a:t>pymc:api_distributions_utilities</a:t>
            </a:r>
            <a:r>
              <a:rPr lang="en-US" dirty="0"/>
              <a:t> (define custom distribution)</a:t>
            </a:r>
          </a:p>
        </p:txBody>
      </p:sp>
    </p:spTree>
    <p:extLst>
      <p:ext uri="{BB962C8B-B14F-4D97-AF65-F5344CB8AC3E}">
        <p14:creationId xmlns:p14="http://schemas.microsoft.com/office/powerpoint/2010/main" val="2616679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F82198-B4EE-4C03-BDFD-59D118E6EAFA}"/>
              </a:ext>
            </a:extLst>
          </p:cNvPr>
          <p:cNvSpPr>
            <a:spLocks noGrp="1"/>
          </p:cNvSpPr>
          <p:nvPr>
            <p:ph type="title"/>
          </p:nvPr>
        </p:nvSpPr>
        <p:spPr/>
        <p:txBody>
          <a:bodyPr/>
          <a:lstStyle/>
          <a:p>
            <a:r>
              <a:rPr lang="en-US" dirty="0"/>
              <a:t>Bayes’ Theorem (Memento)</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D9377BF-E52E-4E27-9C06-5E378011B940}"/>
                  </a:ext>
                </a:extLst>
              </p:cNvPr>
              <p:cNvSpPr>
                <a:spLocks noGrp="1"/>
              </p:cNvSpPr>
              <p:nvPr>
                <p:ph idx="1"/>
              </p:nvPr>
            </p:nvSpPr>
            <p:spPr>
              <a:xfrm>
                <a:off x="818712" y="2222287"/>
                <a:ext cx="5179132" cy="3636511"/>
              </a:xfrm>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e>
                        <m:e>
                          <m:r>
                            <a:rPr lang="en-US" i="1">
                              <a:latin typeface="Cambria Math" panose="02040503050406030204" pitchFamily="18" charset="0"/>
                            </a:rPr>
                            <m:t>𝐵</m:t>
                          </m:r>
                        </m:e>
                      </m:d>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𝐵</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𝐵</m:t>
                          </m:r>
                        </m:e>
                        <m:e>
                          <m:r>
                            <a:rPr lang="en-US" i="1">
                              <a:latin typeface="Cambria Math" panose="02040503050406030204" pitchFamily="18" charset="0"/>
                            </a:rPr>
                            <m:t>𝐴</m:t>
                          </m:r>
                        </m:e>
                      </m:d>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den>
                      </m:f>
                    </m:oMath>
                  </m:oMathPara>
                </a14:m>
                <a:endParaRPr lang="en-US" dirty="0"/>
              </a:p>
            </p:txBody>
          </p:sp>
        </mc:Choice>
        <mc:Fallback xmlns="">
          <p:sp>
            <p:nvSpPr>
              <p:cNvPr id="5" name="Content Placeholder 4">
                <a:extLst>
                  <a:ext uri="{FF2B5EF4-FFF2-40B4-BE49-F238E27FC236}">
                    <a16:creationId xmlns:a16="http://schemas.microsoft.com/office/drawing/2014/main" id="{7D9377BF-E52E-4E27-9C06-5E378011B940}"/>
                  </a:ext>
                </a:extLst>
              </p:cNvPr>
              <p:cNvSpPr>
                <a:spLocks noGrp="1" noRot="1" noChangeAspect="1" noMove="1" noResize="1" noEditPoints="1" noAdjustHandles="1" noChangeArrowheads="1" noChangeShapeType="1" noTextEdit="1"/>
              </p:cNvSpPr>
              <p:nvPr>
                <p:ph idx="1"/>
              </p:nvPr>
            </p:nvSpPr>
            <p:spPr>
              <a:xfrm>
                <a:off x="818712" y="2222287"/>
                <a:ext cx="5179132" cy="3636511"/>
              </a:xfrm>
              <a:blipFill>
                <a:blip r:embed="rId2"/>
                <a:stretch>
                  <a:fillRect/>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9FE970C-250E-4082-B660-6AA6FDEA5299}"/>
              </a:ext>
            </a:extLst>
          </p:cNvPr>
          <p:cNvPicPr>
            <a:picLocks noChangeAspect="1"/>
          </p:cNvPicPr>
          <p:nvPr/>
        </p:nvPicPr>
        <p:blipFill>
          <a:blip r:embed="rId3"/>
          <a:stretch>
            <a:fillRect/>
          </a:stretch>
        </p:blipFill>
        <p:spPr>
          <a:xfrm>
            <a:off x="8209905" y="2607267"/>
            <a:ext cx="2095500" cy="2247900"/>
          </a:xfrm>
          <a:prstGeom prst="rect">
            <a:avLst/>
          </a:prstGeom>
        </p:spPr>
      </p:pic>
      <p:sp>
        <p:nvSpPr>
          <p:cNvPr id="7" name="TextBox 6">
            <a:extLst>
              <a:ext uri="{FF2B5EF4-FFF2-40B4-BE49-F238E27FC236}">
                <a16:creationId xmlns:a16="http://schemas.microsoft.com/office/drawing/2014/main" id="{69A89252-13CD-4488-ABCB-3490B7DAA427}"/>
              </a:ext>
            </a:extLst>
          </p:cNvPr>
          <p:cNvSpPr txBox="1"/>
          <p:nvPr/>
        </p:nvSpPr>
        <p:spPr>
          <a:xfrm>
            <a:off x="8549769" y="5036950"/>
            <a:ext cx="1415772" cy="369332"/>
          </a:xfrm>
          <a:prstGeom prst="rect">
            <a:avLst/>
          </a:prstGeom>
          <a:noFill/>
        </p:spPr>
        <p:txBody>
          <a:bodyPr wrap="none" rtlCol="0">
            <a:spAutoFit/>
          </a:bodyPr>
          <a:lstStyle/>
          <a:p>
            <a:r>
              <a:rPr lang="en-US" dirty="0"/>
              <a:t>1702 - 1761</a:t>
            </a:r>
          </a:p>
        </p:txBody>
      </p:sp>
    </p:spTree>
    <p:extLst>
      <p:ext uri="{BB962C8B-B14F-4D97-AF65-F5344CB8AC3E}">
        <p14:creationId xmlns:p14="http://schemas.microsoft.com/office/powerpoint/2010/main" val="3797719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4F34-C99A-46EA-9615-752BEAC78156}"/>
              </a:ext>
            </a:extLst>
          </p:cNvPr>
          <p:cNvSpPr>
            <a:spLocks noGrp="1"/>
          </p:cNvSpPr>
          <p:nvPr>
            <p:ph type="title"/>
          </p:nvPr>
        </p:nvSpPr>
        <p:spPr/>
        <p:txBody>
          <a:bodyPr/>
          <a:lstStyle/>
          <a:p>
            <a:r>
              <a:rPr lang="en-US" dirty="0"/>
              <a:t>Bayesian Modeling (Memento)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47F915-1603-4C8F-BB1D-F7377DC27D4A}"/>
                  </a:ext>
                </a:extLst>
              </p:cNvPr>
              <p:cNvSpPr>
                <a:spLocks noGrp="1"/>
              </p:cNvSpPr>
              <p:nvPr>
                <p:ph idx="1"/>
              </p:nvPr>
            </p:nvSpPr>
            <p:spPr>
              <a:xfrm>
                <a:off x="2949729" y="2601995"/>
                <a:ext cx="2466929" cy="2458201"/>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m:rPr>
                          <m:nor/>
                        </m:rPr>
                        <a:rPr lang="en-US" b="0" i="0" smtClean="0">
                          <a:latin typeface="Cambria Math" panose="02040503050406030204" pitchFamily="18" charset="0"/>
                        </a:rPr>
                        <m:t>observed</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data</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model</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parameters</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ea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8147F915-1603-4C8F-BB1D-F7377DC27D4A}"/>
                  </a:ext>
                </a:extLst>
              </p:cNvPr>
              <p:cNvSpPr>
                <a:spLocks noGrp="1" noRot="1" noChangeAspect="1" noMove="1" noResize="1" noEditPoints="1" noAdjustHandles="1" noChangeArrowheads="1" noChangeShapeType="1" noTextEdit="1"/>
              </p:cNvSpPr>
              <p:nvPr>
                <p:ph idx="1"/>
              </p:nvPr>
            </p:nvSpPr>
            <p:spPr>
              <a:xfrm>
                <a:off x="2949729" y="2601995"/>
                <a:ext cx="2466929" cy="2458201"/>
              </a:xfr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1275DE6-E87C-43E0-AF33-AC3339A0819B}"/>
              </a:ext>
            </a:extLst>
          </p:cNvPr>
          <p:cNvSpPr txBox="1"/>
          <p:nvPr/>
        </p:nvSpPr>
        <p:spPr>
          <a:xfrm>
            <a:off x="6927742" y="3138492"/>
            <a:ext cx="1936749" cy="369332"/>
          </a:xfrm>
          <a:prstGeom prst="rect">
            <a:avLst/>
          </a:prstGeom>
          <a:noFill/>
        </p:spPr>
        <p:txBody>
          <a:bodyPr wrap="none" rtlCol="0">
            <a:spAutoFit/>
          </a:bodyPr>
          <a:lstStyle/>
          <a:p>
            <a:r>
              <a:rPr lang="en-US" b="1" dirty="0"/>
              <a:t>Prior Distribution</a:t>
            </a:r>
          </a:p>
        </p:txBody>
      </p:sp>
      <p:cxnSp>
        <p:nvCxnSpPr>
          <p:cNvPr id="6" name="Straight Arrow Connector 5">
            <a:extLst>
              <a:ext uri="{FF2B5EF4-FFF2-40B4-BE49-F238E27FC236}">
                <a16:creationId xmlns:a16="http://schemas.microsoft.com/office/drawing/2014/main" id="{BD0CA68F-B7E1-4D91-BA78-4BCB1AB66620}"/>
              </a:ext>
            </a:extLst>
          </p:cNvPr>
          <p:cNvCxnSpPr>
            <a:cxnSpLocks/>
          </p:cNvCxnSpPr>
          <p:nvPr/>
        </p:nvCxnSpPr>
        <p:spPr>
          <a:xfrm flipH="1">
            <a:off x="4936212" y="3429000"/>
            <a:ext cx="2812941" cy="484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EAA06D7-3769-490B-87EC-595FF318CCFD}"/>
              </a:ext>
            </a:extLst>
          </p:cNvPr>
          <p:cNvSpPr txBox="1"/>
          <p:nvPr/>
        </p:nvSpPr>
        <p:spPr>
          <a:xfrm>
            <a:off x="650929" y="5625885"/>
            <a:ext cx="2406428" cy="369332"/>
          </a:xfrm>
          <a:prstGeom prst="rect">
            <a:avLst/>
          </a:prstGeom>
          <a:noFill/>
        </p:spPr>
        <p:txBody>
          <a:bodyPr wrap="none" rtlCol="0">
            <a:spAutoFit/>
          </a:bodyPr>
          <a:lstStyle/>
          <a:p>
            <a:r>
              <a:rPr lang="en-US" b="1" dirty="0"/>
              <a:t>Posterior Distribution</a:t>
            </a:r>
          </a:p>
        </p:txBody>
      </p:sp>
      <p:cxnSp>
        <p:nvCxnSpPr>
          <p:cNvPr id="11" name="Straight Arrow Connector 10">
            <a:extLst>
              <a:ext uri="{FF2B5EF4-FFF2-40B4-BE49-F238E27FC236}">
                <a16:creationId xmlns:a16="http://schemas.microsoft.com/office/drawing/2014/main" id="{02E60F1D-99B5-4192-A9A5-6FCAB9324C28}"/>
              </a:ext>
            </a:extLst>
          </p:cNvPr>
          <p:cNvCxnSpPr>
            <a:cxnSpLocks/>
          </p:cNvCxnSpPr>
          <p:nvPr/>
        </p:nvCxnSpPr>
        <p:spPr>
          <a:xfrm flipV="1">
            <a:off x="1549831" y="4258179"/>
            <a:ext cx="1670156" cy="1460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866A7D4-5E0D-4EBB-AB38-ED6F930261BC}"/>
              </a:ext>
            </a:extLst>
          </p:cNvPr>
          <p:cNvSpPr txBox="1"/>
          <p:nvPr/>
        </p:nvSpPr>
        <p:spPr>
          <a:xfrm>
            <a:off x="457448" y="3323158"/>
            <a:ext cx="1321196" cy="369332"/>
          </a:xfrm>
          <a:prstGeom prst="rect">
            <a:avLst/>
          </a:prstGeom>
          <a:noFill/>
        </p:spPr>
        <p:txBody>
          <a:bodyPr wrap="none" rtlCol="0">
            <a:spAutoFit/>
          </a:bodyPr>
          <a:lstStyle/>
          <a:p>
            <a:r>
              <a:rPr lang="en-US" b="1" dirty="0"/>
              <a:t>Likelihood</a:t>
            </a:r>
          </a:p>
        </p:txBody>
      </p:sp>
      <p:cxnSp>
        <p:nvCxnSpPr>
          <p:cNvPr id="17" name="Straight Arrow Connector 16">
            <a:extLst>
              <a:ext uri="{FF2B5EF4-FFF2-40B4-BE49-F238E27FC236}">
                <a16:creationId xmlns:a16="http://schemas.microsoft.com/office/drawing/2014/main" id="{064AB2CA-CD13-4D5B-B531-677A7AAE2698}"/>
              </a:ext>
            </a:extLst>
          </p:cNvPr>
          <p:cNvCxnSpPr>
            <a:cxnSpLocks/>
          </p:cNvCxnSpPr>
          <p:nvPr/>
        </p:nvCxnSpPr>
        <p:spPr>
          <a:xfrm>
            <a:off x="1039684" y="3618854"/>
            <a:ext cx="3067367" cy="385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74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428C8830B16C84DADC92B96DF46C5D8" ma:contentTypeVersion="6" ma:contentTypeDescription="Create a new document." ma:contentTypeScope="" ma:versionID="c110d8f6262e3b7c2cdd37b2905a6490">
  <xsd:schema xmlns:xsd="http://www.w3.org/2001/XMLSchema" xmlns:xs="http://www.w3.org/2001/XMLSchema" xmlns:p="http://schemas.microsoft.com/office/2006/metadata/properties" xmlns:ns2="b121af5f-6cf0-4f26-a197-6eb3cdb906a8" xmlns:ns3="ac401498-dece-458d-8907-1d68e0794796" targetNamespace="http://schemas.microsoft.com/office/2006/metadata/properties" ma:root="true" ma:fieldsID="e89f0e88e722a5cffc16dbe1d898c580" ns2:_="" ns3:_="">
    <xsd:import namespace="b121af5f-6cf0-4f26-a197-6eb3cdb906a8"/>
    <xsd:import namespace="ac401498-dece-458d-8907-1d68e079479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21af5f-6cf0-4f26-a197-6eb3cdb906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c401498-dece-458d-8907-1d68e079479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04BB5A-E52E-4003-B42A-E7077C0C40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21af5f-6cf0-4f26-a197-6eb3cdb906a8"/>
    <ds:schemaRef ds:uri="ac401498-dece-458d-8907-1d68e07947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DC75368-59C6-47C9-94A5-81D396CCE5D1}">
  <ds:schemaRefs>
    <ds:schemaRef ds:uri="http://schemas.microsoft.com/sharepoint/v3/contenttype/forms"/>
  </ds:schemaRefs>
</ds:datastoreItem>
</file>

<file path=customXml/itemProps3.xml><?xml version="1.0" encoding="utf-8"?>
<ds:datastoreItem xmlns:ds="http://schemas.openxmlformats.org/officeDocument/2006/customXml" ds:itemID="{9A1DE3E1-BE43-4468-8986-14BA0CF36A3F}">
  <ds:schemaRefs>
    <ds:schemaRef ds:uri="http://schemas.microsoft.com/office/2006/documentManagement/types"/>
    <ds:schemaRef ds:uri="http://purl.org/dc/elements/1.1/"/>
    <ds:schemaRef ds:uri="6dc4bcd6-49db-4c07-9060-8acfc67cef9f"/>
    <ds:schemaRef ds:uri="http://schemas.microsoft.com/office/2006/metadata/properties"/>
    <ds:schemaRef ds:uri="http://purl.org/dc/terms/"/>
    <ds:schemaRef ds:uri="http://purl.org/dc/dcmitype/"/>
    <ds:schemaRef ds:uri="http://schemas.microsoft.com/office/infopath/2007/PartnerControls"/>
    <ds:schemaRef ds:uri="http://schemas.microsoft.com/sharepoint/v3"/>
    <ds:schemaRef ds:uri="http://schemas.openxmlformats.org/package/2006/metadata/core-properties"/>
    <ds:schemaRef ds:uri="fb0879af-3eba-417a-a55a-ffe6dcd6ca77"/>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0</TotalTime>
  <Words>3590</Words>
  <Application>Microsoft Office PowerPoint</Application>
  <PresentationFormat>Widescreen</PresentationFormat>
  <Paragraphs>297</Paragraphs>
  <Slides>56</Slides>
  <Notes>1</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Quotable</vt:lpstr>
      <vt:lpstr>Probabilistic Programming</vt:lpstr>
      <vt:lpstr>PyMC Framework</vt:lpstr>
      <vt:lpstr>PyMC Framework</vt:lpstr>
      <vt:lpstr>Model Specification</vt:lpstr>
      <vt:lpstr>Model Creation</vt:lpstr>
      <vt:lpstr>Two Types of Variables</vt:lpstr>
      <vt:lpstr>Probability Distributions</vt:lpstr>
      <vt:lpstr>Bayes’ Theorem (Memento)</vt:lpstr>
      <vt:lpstr>Bayesian Modeling (Memento)</vt:lpstr>
      <vt:lpstr>Unobserved Random Variables </vt:lpstr>
      <vt:lpstr>PowerPoint Presentation</vt:lpstr>
      <vt:lpstr>PyMC provides a large suite of built-in probability distributions</vt:lpstr>
      <vt:lpstr>Bernoulli Distribution</vt:lpstr>
      <vt:lpstr>Poisson Distribution</vt:lpstr>
      <vt:lpstr>Normal Distribution </vt:lpstr>
      <vt:lpstr>Exponential Distribution </vt:lpstr>
      <vt:lpstr>Gamma Distribution </vt:lpstr>
      <vt:lpstr>Beta Distribution </vt:lpstr>
      <vt:lpstr>Multivariate Normal Distribution </vt:lpstr>
      <vt:lpstr>There Are More</vt:lpstr>
      <vt:lpstr>Wishart Distribution</vt:lpstr>
      <vt:lpstr>PowerPoint Presentation</vt:lpstr>
      <vt:lpstr>PowerPoint Presentation</vt:lpstr>
      <vt:lpstr>PowerPoint Presentation</vt:lpstr>
      <vt:lpstr>Observed Random Variables</vt:lpstr>
      <vt:lpstr>Lists of RVs / higher-dimensional RVs</vt:lpstr>
      <vt:lpstr>Initialize Random Variables</vt:lpstr>
      <vt:lpstr>Example: Triangular Distribution</vt:lpstr>
      <vt:lpstr>Custom Distributions</vt:lpstr>
      <vt:lpstr>Example: Triangular Distribution</vt:lpstr>
      <vt:lpstr>Example: Triangular Distribution</vt:lpstr>
      <vt:lpstr>PyMC Deterministic Variables</vt:lpstr>
      <vt:lpstr>Deterministic variables</vt:lpstr>
      <vt:lpstr>Deterministic variables</vt:lpstr>
      <vt:lpstr>Not covered yet</vt:lpstr>
      <vt:lpstr>Example: How to Conduct Embarrassing Polls</vt:lpstr>
      <vt:lpstr>Differential Privacy</vt:lpstr>
      <vt:lpstr>“ANONYMIZED DATA ISN’T”</vt:lpstr>
      <vt:lpstr>PowerPoint Presentation</vt:lpstr>
      <vt:lpstr>Learning and Privacy</vt:lpstr>
      <vt:lpstr>Differential Privacy</vt:lpstr>
      <vt:lpstr>Differential Privacy</vt:lpstr>
      <vt:lpstr>Privacy Algorithm</vt:lpstr>
      <vt:lpstr>PowerPoint Presentation</vt:lpstr>
      <vt:lpstr>Randomized Response Differential Privacy</vt:lpstr>
      <vt:lpstr>Using PyMC to dig through this noisy model</vt:lpstr>
      <vt:lpstr>Using PyMC to dig through this noisy model</vt:lpstr>
      <vt:lpstr>Using PyMC to dig through this noisy model</vt:lpstr>
      <vt:lpstr>Using PyMC to dig through this noisy model</vt:lpstr>
      <vt:lpstr>Using PyMC to dig through this noisy model</vt:lpstr>
      <vt:lpstr>Posterior Distribution</vt:lpstr>
      <vt:lpstr>Alternative Simplified Model</vt:lpstr>
      <vt:lpstr>Posterior Distribution</vt:lpstr>
      <vt:lpstr>Out of the Lab and into the Wild</vt:lpstr>
      <vt:lpstr>Google</vt:lpstr>
      <vt:lpstr>Apple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Probabilistic Programming</dc:title>
  <dc:creator/>
  <cp:lastModifiedBy/>
  <cp:revision>23</cp:revision>
  <dcterms:created xsi:type="dcterms:W3CDTF">2018-09-08T07:39:54Z</dcterms:created>
  <dcterms:modified xsi:type="dcterms:W3CDTF">2024-02-18T20:16:31Z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0x0101009428C8830B16C84DADC92B96DF46C5D8</vt:lpwstr>
  </property>
</Properties>
</file>