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8"/>
  </p:notesMasterIdLst>
  <p:handoutMasterIdLst>
    <p:handoutMasterId r:id="rId59"/>
  </p:handoutMasterIdLst>
  <p:sldIdLst>
    <p:sldId id="256" r:id="rId5"/>
    <p:sldId id="329" r:id="rId6"/>
    <p:sldId id="257" r:id="rId7"/>
    <p:sldId id="259" r:id="rId8"/>
    <p:sldId id="258" r:id="rId9"/>
    <p:sldId id="261" r:id="rId10"/>
    <p:sldId id="260" r:id="rId11"/>
    <p:sldId id="262" r:id="rId12"/>
    <p:sldId id="263" r:id="rId13"/>
    <p:sldId id="291" r:id="rId14"/>
    <p:sldId id="292" r:id="rId15"/>
    <p:sldId id="294" r:id="rId16"/>
    <p:sldId id="293" r:id="rId17"/>
    <p:sldId id="295" r:id="rId18"/>
    <p:sldId id="296" r:id="rId19"/>
    <p:sldId id="267" r:id="rId20"/>
    <p:sldId id="264" r:id="rId21"/>
    <p:sldId id="322" r:id="rId22"/>
    <p:sldId id="268" r:id="rId23"/>
    <p:sldId id="323" r:id="rId24"/>
    <p:sldId id="324" r:id="rId25"/>
    <p:sldId id="325" r:id="rId26"/>
    <p:sldId id="327" r:id="rId27"/>
    <p:sldId id="326" r:id="rId28"/>
    <p:sldId id="271" r:id="rId29"/>
    <p:sldId id="272" r:id="rId30"/>
    <p:sldId id="273" r:id="rId31"/>
    <p:sldId id="274" r:id="rId32"/>
    <p:sldId id="277" r:id="rId33"/>
    <p:sldId id="275" r:id="rId34"/>
    <p:sldId id="279" r:id="rId35"/>
    <p:sldId id="280" r:id="rId36"/>
    <p:sldId id="281" r:id="rId37"/>
    <p:sldId id="282" r:id="rId38"/>
    <p:sldId id="283" r:id="rId39"/>
    <p:sldId id="276" r:id="rId40"/>
    <p:sldId id="285" r:id="rId41"/>
    <p:sldId id="284" r:id="rId42"/>
    <p:sldId id="286" r:id="rId43"/>
    <p:sldId id="287" r:id="rId44"/>
    <p:sldId id="288" r:id="rId45"/>
    <p:sldId id="289" r:id="rId46"/>
    <p:sldId id="328" r:id="rId47"/>
    <p:sldId id="313" r:id="rId48"/>
    <p:sldId id="314" r:id="rId49"/>
    <p:sldId id="297" r:id="rId50"/>
    <p:sldId id="315" r:id="rId51"/>
    <p:sldId id="317" r:id="rId52"/>
    <p:sldId id="316" r:id="rId53"/>
    <p:sldId id="318" r:id="rId54"/>
    <p:sldId id="319" r:id="rId55"/>
    <p:sldId id="320" r:id="rId56"/>
    <p:sldId id="32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D2E41-60F3-4194-A2F1-AEE93A28DE84}" v="2" dt="2024-01-28T15:07:44.541"/>
    <p1510:client id="{90E9D8DC-E3BB-464B-B4A6-28FC0208F0E7}" v="2" dt="2024-01-28T09:52:24.504"/>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50"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1/28/2024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140.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2023 - 2024</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61961" y="4280670"/>
                <a:ext cx="12130007" cy="2510295"/>
              </a:xfrm>
            </p:spPr>
            <p:txBody>
              <a:bodyPr>
                <a:normAutofit lnSpcReduction="10000"/>
              </a:bodyPr>
              <a:lstStyle/>
              <a:p>
                <a:pPr algn="just"/>
                <a:r>
                  <a:rPr lang="en-US" sz="1800" dirty="0"/>
                  <a:t>A Markov chain is a special type of </a:t>
                </a:r>
                <a:r>
                  <a:rPr lang="en-US" sz="1800" i="1" dirty="0"/>
                  <a:t>stochastic process</a:t>
                </a:r>
                <a:r>
                  <a:rPr lang="en-US" sz="1800" dirty="0"/>
                  <a:t>. The standard definition of a stochastic process is an ordered collection of random variables: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𝑇</m:t>
                        </m:r>
                      </m:e>
                    </m:d>
                  </m:oMath>
                </a14:m>
                <a:r>
                  <a:rPr lang="en-US" sz="1800" dirty="0"/>
                  <a:t> where </a:t>
                </a:r>
                <a14:m>
                  <m:oMath xmlns:m="http://schemas.openxmlformats.org/officeDocument/2006/math">
                    <m:r>
                      <a:rPr lang="en-US" sz="1800" i="1">
                        <a:latin typeface="Cambria Math" panose="02040503050406030204" pitchFamily="18" charset="0"/>
                      </a:rPr>
                      <m:t>𝑡</m:t>
                    </m:r>
                  </m:oMath>
                </a14:m>
                <a:r>
                  <a:rPr lang="en-US" sz="1800" dirty="0"/>
                  <a:t> is frequently (but not necessarily) a time index.</a:t>
                </a:r>
              </a:p>
              <a:p>
                <a:pPr algn="just"/>
                <a:r>
                  <a:rPr lang="en-US" sz="1800" dirty="0"/>
                  <a:t>If we think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oMath>
                </a14:m>
                <a:r>
                  <a:rPr lang="en-US" sz="1800" dirty="0"/>
                  <a:t> as a state </a:t>
                </a:r>
                <a14:m>
                  <m:oMath xmlns:m="http://schemas.openxmlformats.org/officeDocument/2006/math">
                    <m:r>
                      <a:rPr lang="en-US" sz="1800" i="1">
                        <a:latin typeface="Cambria Math" panose="02040503050406030204" pitchFamily="18" charset="0"/>
                      </a:rPr>
                      <m:t>𝑋</m:t>
                    </m:r>
                  </m:oMath>
                </a14:m>
                <a:r>
                  <a:rPr lang="en-US" sz="1800" dirty="0"/>
                  <a:t> at time </a:t>
                </a:r>
                <a14:m>
                  <m:oMath xmlns:m="http://schemas.openxmlformats.org/officeDocument/2006/math">
                    <m:r>
                      <a:rPr lang="en-US" sz="1800" i="1">
                        <a:latin typeface="Cambria Math" panose="02040503050406030204" pitchFamily="18" charset="0"/>
                      </a:rPr>
                      <m:t>𝑡</m:t>
                    </m:r>
                  </m:oMath>
                </a14:m>
                <a:r>
                  <a:rPr lang="en-US" sz="1800" dirty="0"/>
                  <a:t>, and invoke the following dependence condition on each state:</a:t>
                </a: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d>
                      <m:r>
                        <a:rPr lang="en-US" sz="1800" i="1">
                          <a:latin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dirty="0"/>
              </a:p>
              <a:p>
                <a:pPr algn="just"/>
                <a:r>
                  <a:rPr lang="en-US" sz="1800" dirty="0"/>
                  <a:t>then the stochastic process is known as a Markov chain. This conditioning specifies that the future depends on the current state, but not past states. Thus, the Markov chain wanders about the state space, remembering only where it has just been in the last time step. The collection of transition probabilities is sometimes called a </a:t>
                </a:r>
                <a:r>
                  <a:rPr lang="en-US" sz="1800" i="1" dirty="0"/>
                  <a:t>transition matrix</a:t>
                </a:r>
                <a:r>
                  <a:rPr lang="en-US" sz="1800" dirty="0"/>
                  <a:t> when dealing with discrete states, or more generally, a </a:t>
                </a:r>
                <a:r>
                  <a:rPr lang="en-US" sz="1800" i="1" dirty="0"/>
                  <a:t>transition kernel</a:t>
                </a:r>
                <a:r>
                  <a:rPr lang="en-US" sz="1800" dirty="0"/>
                  <a:t>.</a:t>
                </a:r>
              </a:p>
            </p:txBody>
          </p:sp>
        </mc:Choice>
        <mc:Fallback xmlns="">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61961" y="4280670"/>
                <a:ext cx="12130007" cy="2510295"/>
              </a:xfrm>
              <a:blipFill>
                <a:blip r:embed="rId2"/>
                <a:stretch>
                  <a:fillRect l="-402" t="-971" r="-452" b="-2427"/>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971" y="285258"/>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AAA6AF-0E39-4C02-A8BF-486CC6315BD9}"/>
                  </a:ext>
                </a:extLst>
              </p:cNvPr>
              <p:cNvSpPr txBox="1"/>
              <p:nvPr/>
            </p:nvSpPr>
            <p:spPr>
              <a:xfrm>
                <a:off x="4688238" y="1939580"/>
                <a:ext cx="7205242" cy="23091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space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B</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states</m:t>
                      </m:r>
                      <m:r>
                        <m:rPr>
                          <m:nor/>
                        </m:rPr>
                        <a:rPr lang="en-US" b="0" i="0" smtClean="0">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 </m:t>
                      </m:r>
                      <m:r>
                        <m:rPr>
                          <m:nor/>
                        </m:rPr>
                        <a:rPr lang="en-US" b="0" i="0" smtClean="0">
                          <a:latin typeface="Cambria Math" panose="02040503050406030204" pitchFamily="18" charset="0"/>
                        </a:rPr>
                        <m:t>the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initial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states</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nor/>
                                </m:rPr>
                                <a:rPr lang="en-US" b="0" i="0" smtClean="0">
                                  <a:latin typeface="Cambria Math" panose="02040503050406030204" pitchFamily="18" charset="0"/>
                                </a:rPr>
                                <m:t>A</m:t>
                              </m:r>
                              <m:r>
                                <a:rPr lang="en-US" b="0" i="1" smtClean="0">
                                  <a:latin typeface="Cambria Math" panose="02040503050406030204" pitchFamily="18" charset="0"/>
                                </a:rPr>
                                <m:t>      </m:t>
                              </m:r>
                              <m:r>
                                <m:rPr>
                                  <m:nor/>
                                </m:rPr>
                                <a:rPr lang="en-US" b="0" i="0" smtClean="0">
                                  <a:latin typeface="Cambria Math" panose="02040503050406030204" pitchFamily="18" charset="0"/>
                                </a:rPr>
                                <m:t>B</m:t>
                              </m:r>
                            </m:e>
                            <m:e>
                              <m:r>
                                <a:rPr lang="en-US" b="0" i="1" smtClean="0">
                                  <a:latin typeface="Cambria Math" panose="02040503050406030204" pitchFamily="18" charset="0"/>
                                </a:rPr>
                                <m:t>0.5   0.5</m:t>
                              </m:r>
                            </m:e>
                          </m:eqArr>
                        </m:e>
                      </m:d>
                    </m:oMath>
                  </m:oMathPara>
                </a14:m>
                <a:endParaRPr lang="en-US" dirty="0"/>
              </a:p>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 </m:t>
                      </m:r>
                      <m:r>
                        <m:rPr>
                          <m:nor/>
                        </m:rPr>
                        <a:rPr lang="en-US" b="0" i="0" smtClean="0">
                          <a:latin typeface="Cambria Math" panose="02040503050406030204" pitchFamily="18" charset="0"/>
                        </a:rPr>
                        <m:t>A</m:t>
                      </m:r>
                      <m:r>
                        <m:rPr>
                          <m:nor/>
                        </m:rPr>
                        <a:rPr lang="en-US" b="0" i="0" smtClean="0">
                          <a:latin typeface="Cambria Math" panose="02040503050406030204" pitchFamily="18" charset="0"/>
                        </a:rPr>
                        <m:t>        </m:t>
                      </m:r>
                      <m:r>
                        <m:rPr>
                          <m:nor/>
                        </m:rPr>
                        <a:rPr lang="en-US" b="0" i="0" smtClean="0">
                          <a:latin typeface="Cambria Math" panose="02040503050406030204" pitchFamily="18" charset="0"/>
                        </a:rPr>
                        <m:t>B</m:t>
                      </m:r>
                      <m:r>
                        <m:rPr>
                          <m:nor/>
                        </m:rPr>
                        <a:rPr lang="en-US" b="0" i="0" smtClean="0">
                          <a:latin typeface="Cambria Math" panose="02040503050406030204" pitchFamily="18" charset="0"/>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nor/>
                                <m:brk m:alnAt="7"/>
                              </m:rPr>
                              <a:rPr lang="en-US" b="0" i="0" smtClean="0">
                                <a:latin typeface="Cambria Math" panose="02040503050406030204" pitchFamily="18" charset="0"/>
                              </a:rPr>
                              <m:t>A</m:t>
                            </m:r>
                          </m:e>
                        </m:mr>
                        <m:mr>
                          <m:e>
                            <m:r>
                              <m:rPr>
                                <m:nor/>
                              </m:rPr>
                              <a:rPr lang="en-US" b="0" i="0" smtClean="0">
                                <a:latin typeface="Cambria Math" panose="02040503050406030204" pitchFamily="18" charset="0"/>
                              </a:rPr>
                              <m:t>B</m:t>
                            </m:r>
                          </m:e>
                        </m:mr>
                      </m:m>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0.3     0.7</m:t>
                              </m:r>
                            </m:e>
                            <m:e>
                              <m:r>
                                <a:rPr lang="en-US" b="0" i="1" smtClean="0">
                                  <a:latin typeface="Cambria Math" panose="02040503050406030204" pitchFamily="18" charset="0"/>
                                </a:rPr>
                                <m:t>0.8     0.2</m:t>
                              </m:r>
                            </m:e>
                          </m:eqArr>
                        </m:e>
                      </m:d>
                      <m:r>
                        <a:rPr lang="en-US" b="0" i="1" smtClean="0">
                          <a:latin typeface="Cambria Math" panose="02040503050406030204" pitchFamily="18" charset="0"/>
                        </a:rPr>
                        <m:t>  </m:t>
                      </m:r>
                      <m:r>
                        <m:rPr>
                          <m:nor/>
                        </m:rPr>
                        <a:rPr lang="en-US" b="0" i="0" smtClean="0">
                          <a:latin typeface="Cambria Math" panose="02040503050406030204" pitchFamily="18" charset="0"/>
                        </a:rPr>
                        <m:t>transition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matrix</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0.5  0.5</m:t>
                          </m:r>
                        </m:e>
                      </m:d>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0.3     0.7</m:t>
                              </m:r>
                            </m:e>
                            <m:e>
                              <m:r>
                                <a:rPr lang="en-US" i="1">
                                  <a:latin typeface="Cambria Math" panose="02040503050406030204" pitchFamily="18" charset="0"/>
                                </a:rPr>
                                <m:t>0.8     0.2</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0.55  0.45</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𝑃</m:t>
                      </m:r>
                      <m:r>
                        <a:rPr lang="en-US" b="0" i="1" smtClean="0">
                          <a:latin typeface="Cambria Math" panose="02040503050406030204" pitchFamily="18" charset="0"/>
                        </a:rPr>
                        <m:t>,   …</m:t>
                      </m:r>
                    </m:oMath>
                  </m:oMathPara>
                </a14:m>
                <a:endParaRPr lang="en-US" dirty="0"/>
              </a:p>
            </p:txBody>
          </p:sp>
        </mc:Choice>
        <mc:Fallback xmlns="">
          <p:sp>
            <p:nvSpPr>
              <p:cNvPr id="2" name="TextBox 1">
                <a:extLst>
                  <a:ext uri="{FF2B5EF4-FFF2-40B4-BE49-F238E27FC236}">
                    <a16:creationId xmlns:a16="http://schemas.microsoft.com/office/drawing/2014/main" id="{54AAA6AF-0E39-4C02-A8BF-486CC6315BD9}"/>
                  </a:ext>
                </a:extLst>
              </p:cNvPr>
              <p:cNvSpPr txBox="1">
                <a:spLocks noRot="1" noChangeAspect="1" noMove="1" noResize="1" noEditPoints="1" noAdjustHandles="1" noChangeArrowheads="1" noChangeShapeType="1" noTextEdit="1"/>
              </p:cNvSpPr>
              <p:nvPr/>
            </p:nvSpPr>
            <p:spPr>
              <a:xfrm>
                <a:off x="4688238" y="1939580"/>
                <a:ext cx="7205242" cy="23091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86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073150" y="4726984"/>
                <a:ext cx="10790631" cy="2030276"/>
              </a:xfrm>
            </p:spPr>
            <p:txBody>
              <a:bodyPr>
                <a:normAutofit/>
              </a:bodyPr>
              <a:lstStyle/>
              <a:p>
                <a:pPr algn="just"/>
                <a:r>
                  <a:rPr lang="en-US" sz="1800" dirty="0"/>
                  <a:t>A </a:t>
                </a:r>
                <a:r>
                  <a:rPr lang="en-US" sz="1800" i="1" dirty="0"/>
                  <a:t>stationary distribution</a:t>
                </a:r>
                <a:r>
                  <a:rPr lang="en-US" sz="1800" dirty="0"/>
                  <a:t> of a Markov chain is a probability distribution that remains unchanged in the Markov chain as time progresses:</a:t>
                </a:r>
              </a:p>
              <a:p>
                <a:pPr algn="just"/>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𝑃</m:t>
                      </m:r>
                    </m:oMath>
                  </m:oMathPara>
                </a14:m>
                <a:endParaRPr lang="en-US" sz="1800" b="0" dirty="0">
                  <a:ea typeface="Cambria Math" panose="02040503050406030204" pitchFamily="18" charset="0"/>
                </a:endParaRPr>
              </a:p>
              <a:p>
                <a:pPr algn="just"/>
                <a:endParaRPr lang="en-US" sz="1800" dirty="0"/>
              </a:p>
              <a:p>
                <a:pPr algn="just"/>
                <a:r>
                  <a:rPr lang="en-US" sz="1800" i="1" dirty="0"/>
                  <a:t>Ergodic Markov chains</a:t>
                </a:r>
                <a:r>
                  <a:rPr lang="en-US" sz="1800" dirty="0"/>
                  <a:t> have a unique stationary distribution</a:t>
                </a:r>
              </a:p>
            </p:txBody>
          </p:sp>
        </mc:Choice>
        <mc:Fallback xmlns="">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073150" y="4726984"/>
                <a:ext cx="10790631" cy="2030276"/>
              </a:xfrm>
              <a:blipFill>
                <a:blip r:embed="rId2"/>
                <a:stretch>
                  <a:fillRect l="-452" r="-508"/>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974" y="804451"/>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BB2D17-890A-430D-BE68-3A5BD5B53DEC}"/>
                  </a:ext>
                </a:extLst>
              </p:cNvPr>
              <p:cNvSpPr txBox="1"/>
              <p:nvPr/>
            </p:nvSpPr>
            <p:spPr>
              <a:xfrm>
                <a:off x="6468465" y="2266277"/>
                <a:ext cx="3684663" cy="23254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15</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15</m:t>
                              </m:r>
                            </m:den>
                          </m:f>
                        </m:e>
                      </m:d>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d>
                        <m:dPr>
                          <m:ctrlPr>
                            <a:rPr lang="en-US" i="1" smtClean="0">
                              <a:latin typeface="Cambria Math" panose="02040503050406030204" pitchFamily="18" charset="0"/>
                              <a:ea typeface="Cambria Math" panose="02040503050406030204" pitchFamily="18" charset="0"/>
                            </a:rPr>
                          </m:ctrlPr>
                        </m:dPr>
                        <m:e>
                          <m:eqArr>
                            <m:eqArrPr>
                              <m:ctrlPr>
                                <a:rPr lang="en-US" i="1" smtClean="0">
                                  <a:latin typeface="Cambria Math" panose="02040503050406030204" pitchFamily="18" charset="0"/>
                                  <a:ea typeface="Cambria Math" panose="02040503050406030204" pitchFamily="18" charset="0"/>
                                </a:rPr>
                              </m:ctrlPr>
                            </m:eqArr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10</m:t>
                                  </m:r>
                                </m:den>
                              </m:f>
                            </m:e>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10</m:t>
                                  </m:r>
                                </m:den>
                              </m:f>
                            </m:e>
                          </m:eqAr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oMath>
                  </m:oMathPara>
                </a14:m>
                <a:endParaRPr lang="en-US" dirty="0"/>
              </a:p>
            </p:txBody>
          </p:sp>
        </mc:Choice>
        <mc:Fallback xmlns="">
          <p:sp>
            <p:nvSpPr>
              <p:cNvPr id="2" name="TextBox 1">
                <a:extLst>
                  <a:ext uri="{FF2B5EF4-FFF2-40B4-BE49-F238E27FC236}">
                    <a16:creationId xmlns:a16="http://schemas.microsoft.com/office/drawing/2014/main" id="{34BB2D17-890A-430D-BE68-3A5BD5B53DEC}"/>
                  </a:ext>
                </a:extLst>
              </p:cNvPr>
              <p:cNvSpPr txBox="1">
                <a:spLocks noRot="1" noChangeAspect="1" noMove="1" noResize="1" noEditPoints="1" noAdjustHandles="1" noChangeArrowheads="1" noChangeShapeType="1" noTextEdit="1"/>
              </p:cNvSpPr>
              <p:nvPr/>
            </p:nvSpPr>
            <p:spPr>
              <a:xfrm>
                <a:off x="6468465" y="2266277"/>
                <a:ext cx="3684663" cy="232544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89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7CE707-D3E4-4B2B-8F02-A172D89B2F69}"/>
              </a:ext>
            </a:extLst>
          </p:cNvPr>
          <p:cNvSpPr>
            <a:spLocks noGrp="1"/>
          </p:cNvSpPr>
          <p:nvPr>
            <p:ph type="title"/>
          </p:nvPr>
        </p:nvSpPr>
        <p:spPr/>
        <p:txBody>
          <a:bodyPr/>
          <a:lstStyle/>
          <a:p>
            <a:r>
              <a:rPr lang="en-US" dirty="0"/>
              <a:t>MCMC: A Class of Algorithms</a:t>
            </a:r>
          </a:p>
        </p:txBody>
      </p:sp>
      <p:sp>
        <p:nvSpPr>
          <p:cNvPr id="6" name="Content Placeholder 5">
            <a:extLst>
              <a:ext uri="{FF2B5EF4-FFF2-40B4-BE49-F238E27FC236}">
                <a16:creationId xmlns:a16="http://schemas.microsoft.com/office/drawing/2014/main" id="{761C135C-7C78-4B71-9232-EC018C4DB525}"/>
              </a:ext>
            </a:extLst>
          </p:cNvPr>
          <p:cNvSpPr>
            <a:spLocks noGrp="1"/>
          </p:cNvSpPr>
          <p:nvPr>
            <p:ph idx="1"/>
          </p:nvPr>
        </p:nvSpPr>
        <p:spPr/>
        <p:txBody>
          <a:bodyPr/>
          <a:lstStyle/>
          <a:p>
            <a:pPr algn="just"/>
            <a:r>
              <a:rPr lang="en-US" dirty="0"/>
              <a:t>Design a Markov chain that has the desired distribution (posterior distribution) as its stationary distribution (step function / method)</a:t>
            </a:r>
          </a:p>
          <a:p>
            <a:pPr algn="just"/>
            <a:r>
              <a:rPr lang="en-US" dirty="0"/>
              <a:t>Simulate (Monte Carlo) the Markov chain a sufficient number of steps to reach its stationary distribution (burn-in)</a:t>
            </a:r>
          </a:p>
          <a:p>
            <a:pPr algn="just"/>
            <a:r>
              <a:rPr lang="en-US" dirty="0"/>
              <a:t>Simulate the Markov chain to sample from the desired distribution (posterior distribution) </a:t>
            </a:r>
          </a:p>
        </p:txBody>
      </p:sp>
    </p:spTree>
    <p:extLst>
      <p:ext uri="{BB962C8B-B14F-4D97-AF65-F5344CB8AC3E}">
        <p14:creationId xmlns:p14="http://schemas.microsoft.com/office/powerpoint/2010/main" val="334692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2D0-F0D2-4883-8CF2-91E0C4891CB5}"/>
              </a:ext>
            </a:extLst>
          </p:cNvPr>
          <p:cNvSpPr>
            <a:spLocks noGrp="1"/>
          </p:cNvSpPr>
          <p:nvPr>
            <p:ph type="title"/>
          </p:nvPr>
        </p:nvSpPr>
        <p:spPr/>
        <p:txBody>
          <a:bodyPr/>
          <a:lstStyle/>
          <a:p>
            <a:r>
              <a:rPr lang="en-US" dirty="0"/>
              <a:t>Monte Carlo Method</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B4B40BA-ACE1-40C3-83CC-3A5457F883DB}"/>
                  </a:ext>
                </a:extLst>
              </p:cNvPr>
              <p:cNvSpPr>
                <a:spLocks noGrp="1"/>
              </p:cNvSpPr>
              <p:nvPr>
                <p:ph type="body" sz="half" idx="2"/>
              </p:nvPr>
            </p:nvSpPr>
            <p:spPr>
              <a:xfrm>
                <a:off x="1073151" y="3239146"/>
                <a:ext cx="9457947" cy="3525864"/>
              </a:xfrm>
            </p:spPr>
            <p:txBody>
              <a:bodyPr>
                <a:normAutofit lnSpcReduction="10000"/>
              </a:bodyPr>
              <a:lstStyle/>
              <a:p>
                <a:pPr algn="just"/>
                <a:r>
                  <a:rPr lang="en-US" sz="1800" dirty="0"/>
                  <a:t>Monte Carlo methods are a broad class of computational algorithms that rely on repeated random sampling to obtain numerical results. Their essential idea is using randomness to solve problems that might be deterministic in principle</a:t>
                </a:r>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m:t>
                      </m:r>
                      <m:r>
                        <a:rPr lang="en-US" sz="1800" b="0" i="1" smtClean="0">
                          <a:latin typeface="Cambria Math" panose="02040503050406030204" pitchFamily="18" charset="0"/>
                        </a:rPr>
                        <m:t>=</m:t>
                      </m:r>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h</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 </m:t>
                          </m:r>
                          <m:r>
                            <m:rPr>
                              <m:nor/>
                            </m:rPr>
                            <a:rPr lang="en-US" sz="1800" b="0" i="0" smtClean="0">
                              <a:latin typeface="Cambria Math" panose="02040503050406030204" pitchFamily="18" charset="0"/>
                            </a:rPr>
                            <m:t>a</m:t>
                          </m:r>
                          <m:r>
                            <m:rPr>
                              <m:nor/>
                            </m:rPr>
                            <a:rPr lang="en-US" sz="1800" b="0" i="0" smtClean="0">
                              <a:latin typeface="Cambria Math" panose="02040503050406030204" pitchFamily="18" charset="0"/>
                            </a:rPr>
                            <m:t> </m:t>
                          </m:r>
                          <m:r>
                            <m:rPr>
                              <m:nor/>
                            </m:rPr>
                            <a:rPr lang="en-US" sz="1800">
                              <a:latin typeface="Cambria Math" panose="02040503050406030204" pitchFamily="18" charset="0"/>
                            </a:rPr>
                            <m:t>probability</m:t>
                          </m:r>
                          <m:r>
                            <m:rPr>
                              <m:nor/>
                            </m:rPr>
                            <a:rPr lang="en-US" sz="1800">
                              <a:latin typeface="Cambria Math" panose="02040503050406030204" pitchFamily="18" charset="0"/>
                            </a:rPr>
                            <m:t> </m:t>
                          </m:r>
                          <m:r>
                            <m:rPr>
                              <m:nor/>
                            </m:rPr>
                            <a:rPr lang="en-US" sz="1800">
                              <a:latin typeface="Cambria Math" panose="02040503050406030204" pitchFamily="18" charset="0"/>
                            </a:rPr>
                            <m:t>density</m:t>
                          </m:r>
                          <m:r>
                            <m:rPr>
                              <m:nor/>
                            </m:rPr>
                            <a:rPr lang="en-US" sz="1800">
                              <a:latin typeface="Cambria Math" panose="02040503050406030204" pitchFamily="18" charset="0"/>
                            </a:rPr>
                            <m:t> </m:t>
                          </m:r>
                          <m:r>
                            <m:rPr>
                              <m:nor/>
                            </m:rPr>
                            <a:rPr lang="en-US" sz="1800">
                              <a:latin typeface="Cambria Math" panose="02040503050406030204" pitchFamily="18" charset="0"/>
                            </a:rPr>
                            <m:t>function</m:t>
                          </m:r>
                        </m:e>
                      </m:nary>
                    </m:oMath>
                  </m:oMathPara>
                </a14:m>
                <a:endParaRPr lang="en-US" sz="1800" dirty="0"/>
              </a:p>
              <a:p>
                <a:pPr algn="just"/>
                <a:r>
                  <a:rPr lang="en-US" sz="1800" dirty="0"/>
                  <a:t>If we can produce a reasonable number of random vectors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t> sampled from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 </m:t>
                    </m:r>
                  </m:oMath>
                </a14:m>
                <a:r>
                  <a:rPr lang="en-US" sz="1800" dirty="0"/>
                  <a:t>we can use these values to approximate the unknown integral by finite sums:</a:t>
                </a:r>
              </a:p>
              <a:p>
                <a:pPr algn="just"/>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h</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e>
                      </m:nary>
                    </m:oMath>
                  </m:oMathPara>
                </a14:m>
                <a:endParaRPr lang="en-US" sz="1800" dirty="0"/>
              </a:p>
              <a:p>
                <a:pPr algn="just"/>
                <a:r>
                  <a:rPr lang="en-US" sz="1800" dirty="0"/>
                  <a:t>By the strong law of large numbers: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𝐼</m:t>
                    </m:r>
                  </m:oMath>
                </a14:m>
                <a:r>
                  <a:rPr lang="en-US" sz="1800" dirty="0"/>
                  <a:t> with probability 1</a:t>
                </a:r>
              </a:p>
            </p:txBody>
          </p:sp>
        </mc:Choice>
        <mc:Fallback xmlns="">
          <p:sp>
            <p:nvSpPr>
              <p:cNvPr id="4" name="Text Placeholder 3">
                <a:extLst>
                  <a:ext uri="{FF2B5EF4-FFF2-40B4-BE49-F238E27FC236}">
                    <a16:creationId xmlns:a16="http://schemas.microsoft.com/office/drawing/2014/main" id="{DB4B40BA-ACE1-40C3-83CC-3A5457F883DB}"/>
                  </a:ext>
                </a:extLst>
              </p:cNvPr>
              <p:cNvSpPr>
                <a:spLocks noGrp="1" noRot="1" noChangeAspect="1" noMove="1" noResize="1" noEditPoints="1" noAdjustHandles="1" noChangeArrowheads="1" noChangeShapeType="1" noTextEdit="1"/>
              </p:cNvSpPr>
              <p:nvPr>
                <p:ph type="body" sz="half" idx="2"/>
              </p:nvPr>
            </p:nvSpPr>
            <p:spPr>
              <a:xfrm>
                <a:off x="1073151" y="3239146"/>
                <a:ext cx="9457947" cy="3525864"/>
              </a:xfrm>
              <a:blipFill>
                <a:blip r:embed="rId2"/>
                <a:stretch>
                  <a:fillRect l="-515" t="-864" r="-515" b="-1727"/>
                </a:stretch>
              </a:blipFill>
            </p:spPr>
            <p:txBody>
              <a:bodyPr/>
              <a:lstStyle/>
              <a:p>
                <a:r>
                  <a:rPr lang="en-US">
                    <a:noFill/>
                  </a:rPr>
                  <a:t> </a:t>
                </a:r>
              </a:p>
            </p:txBody>
          </p:sp>
        </mc:Fallback>
      </mc:AlternateContent>
      <p:pic>
        <p:nvPicPr>
          <p:cNvPr id="6" name="Picture 5" descr="A close up of a piece of paper&#10;&#10;Description generated with high confidence">
            <a:extLst>
              <a:ext uri="{FF2B5EF4-FFF2-40B4-BE49-F238E27FC236}">
                <a16:creationId xmlns:a16="http://schemas.microsoft.com/office/drawing/2014/main" id="{DAE0D64B-AB4B-4AF3-A7AA-D6AB89673503}"/>
              </a:ext>
            </a:extLst>
          </p:cNvPr>
          <p:cNvPicPr>
            <a:picLocks noChangeAspect="1"/>
          </p:cNvPicPr>
          <p:nvPr/>
        </p:nvPicPr>
        <p:blipFill>
          <a:blip r:embed="rId3"/>
          <a:stretch>
            <a:fillRect/>
          </a:stretch>
        </p:blipFill>
        <p:spPr>
          <a:xfrm>
            <a:off x="5475818" y="446088"/>
            <a:ext cx="2095500" cy="2095500"/>
          </a:xfrm>
          <a:prstGeom prst="rect">
            <a:avLst/>
          </a:prstGeom>
        </p:spPr>
      </p:pic>
      <p:sp>
        <p:nvSpPr>
          <p:cNvPr id="8" name="TextBox 7">
            <a:extLst>
              <a:ext uri="{FF2B5EF4-FFF2-40B4-BE49-F238E27FC236}">
                <a16:creationId xmlns:a16="http://schemas.microsoft.com/office/drawing/2014/main" id="{AFE66334-2384-4A3F-AA2C-960462A69645}"/>
              </a:ext>
            </a:extLst>
          </p:cNvPr>
          <p:cNvSpPr txBox="1"/>
          <p:nvPr/>
        </p:nvSpPr>
        <p:spPr>
          <a:xfrm>
            <a:off x="7865388" y="681864"/>
            <a:ext cx="4130299" cy="1477328"/>
          </a:xfrm>
          <a:prstGeom prst="rect">
            <a:avLst/>
          </a:prstGeom>
          <a:noFill/>
        </p:spPr>
        <p:txBody>
          <a:bodyPr wrap="square" rtlCol="0">
            <a:spAutoFit/>
          </a:bodyPr>
          <a:lstStyle/>
          <a:p>
            <a:pPr algn="just"/>
            <a:r>
              <a:rPr lang="en-US" dirty="0"/>
              <a:t>Monte Carlo method applied to approximating the value of π. After placing 30,000 random points, the estimate for π is within 0.07% of the actual value.</a:t>
            </a:r>
          </a:p>
        </p:txBody>
      </p:sp>
    </p:spTree>
    <p:extLst>
      <p:ext uri="{BB962C8B-B14F-4D97-AF65-F5344CB8AC3E}">
        <p14:creationId xmlns:p14="http://schemas.microsoft.com/office/powerpoint/2010/main" val="289749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2B79-4103-4974-9970-76BF7D75CE61}"/>
              </a:ext>
            </a:extLst>
          </p:cNvPr>
          <p:cNvSpPr>
            <a:spLocks noGrp="1"/>
          </p:cNvSpPr>
          <p:nvPr>
            <p:ph type="title"/>
          </p:nvPr>
        </p:nvSpPr>
        <p:spPr/>
        <p:txBody>
          <a:bodyPr/>
          <a:lstStyle/>
          <a:p>
            <a:r>
              <a:rPr lang="en-US" dirty="0"/>
              <a:t>The Metropolis-Hastings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AD0986-FEA7-4BE4-9C9A-3841904F7CD9}"/>
                  </a:ext>
                </a:extLst>
              </p:cNvPr>
              <p:cNvSpPr>
                <a:spLocks noGrp="1"/>
              </p:cNvSpPr>
              <p:nvPr>
                <p:ph idx="1"/>
              </p:nvPr>
            </p:nvSpPr>
            <p:spPr>
              <a:xfrm>
                <a:off x="818712" y="2222287"/>
                <a:ext cx="10554574" cy="4465232"/>
              </a:xfrm>
            </p:spPr>
            <p:txBody>
              <a:bodyPr/>
              <a:lstStyle/>
              <a:p>
                <a:pPr algn="just"/>
                <a:r>
                  <a:rPr lang="en-US" dirty="0"/>
                  <a:t>The Metropolis-Hastings algorithm generates candidate state transitions from an alternate distribution, and accepts or rejects each candidate probabilistically.</a:t>
                </a:r>
              </a:p>
              <a:p>
                <a:pPr algn="just"/>
                <a:r>
                  <a:rPr lang="en-US" dirty="0"/>
                  <a:t>A proposal distribution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will be used to propose the next candidate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from the current state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The proposal distribution must be able to explore the entire space.</a:t>
                </a:r>
              </a:p>
              <a:p>
                <a:pPr algn="just"/>
                <a:r>
                  <a:rPr lang="en-US" dirty="0"/>
                  <a:t>The proposed parameter value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accepted with some probability given by the acceptance probability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min</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num>
                      <m:den>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e>
                            <m:r>
                              <a:rPr lang="en-US" b="0" i="1" smtClean="0">
                                <a:latin typeface="Cambria Math" panose="02040503050406030204" pitchFamily="18" charset="0"/>
                                <a:ea typeface="Cambria Math" panose="02040503050406030204" pitchFamily="18" charset="0"/>
                              </a:rPr>
                              <m:t>𝜃</m:t>
                            </m:r>
                          </m:e>
                        </m:d>
                      </m:den>
                    </m:f>
                    <m:r>
                      <a:rPr lang="en-US" b="0" i="1" smtClean="0">
                        <a:latin typeface="Cambria Math" panose="02040503050406030204" pitchFamily="18" charset="0"/>
                        <a:ea typeface="Cambria Math" panose="02040503050406030204" pitchFamily="18" charset="0"/>
                      </a:rPr>
                      <m:t>)</m:t>
                    </m:r>
                  </m:oMath>
                </a14:m>
                <a:r>
                  <a:rPr lang="en-US" dirty="0"/>
                  <a:t>. If the proposal distribution is symmetric (as originally proposed by Metropolis) then: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α</m:t>
                    </m:r>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θ</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min</m:t>
                    </m:r>
                    <m:r>
                      <a:rPr lang="en-US" i="1">
                        <a:latin typeface="Cambria Math" panose="02040503050406030204" pitchFamily="18" charset="0"/>
                        <a:ea typeface="Cambria Math" panose="02040503050406030204" pitchFamily="18" charset="0"/>
                      </a:rPr>
                      <m:t>⁡(1,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e>
                        </m:d>
                      </m:num>
                      <m:den>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den>
                    </m:f>
                    <m:r>
                      <a:rPr lang="en-US" i="1">
                        <a:latin typeface="Cambria Math" panose="02040503050406030204" pitchFamily="18" charset="0"/>
                        <a:ea typeface="Cambria Math" panose="02040503050406030204" pitchFamily="18" charset="0"/>
                      </a:rPr>
                      <m:t>)</m:t>
                    </m:r>
                  </m:oMath>
                </a14:m>
                <a:r>
                  <a:rPr lang="en-US" dirty="0"/>
                  <a:t>.</a:t>
                </a:r>
              </a:p>
              <a:p>
                <a:pPr algn="just"/>
                <a:r>
                  <a:rPr lang="en-US" dirty="0"/>
                  <a:t>The chain is generated from the proposed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as follow</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accepted</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Uniform</m:t>
                              </m:r>
                              <m:r>
                                <a:rPr lang="en-US" b="0" i="1" smtClean="0">
                                  <a:latin typeface="Cambria Math" panose="02040503050406030204" pitchFamily="18" charset="0"/>
                                  <a:ea typeface="Cambria Math" panose="02040503050406030204" pitchFamily="18" charset="0"/>
                                </a:rPr>
                                <m:t>(0,1)</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𝑡</m:t>
                                  </m:r>
                                </m:sup>
                              </m:sSup>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otherwise</m:t>
                              </m:r>
                              <m:r>
                                <m:rPr>
                                  <m:nor/>
                                </m:rPr>
                                <a:rPr lang="en-US" b="0" i="0" smtClean="0">
                                  <a:latin typeface="Cambria Math" panose="02040503050406030204" pitchFamily="18" charset="0"/>
                                  <a:ea typeface="Cambria Math" panose="02040503050406030204" pitchFamily="18" charset="0"/>
                                </a:rPr>
                                <m:t>                                                                 </m:t>
                              </m:r>
                            </m:e>
                          </m:eqArr>
                        </m:e>
                      </m:d>
                    </m:oMath>
                  </m:oMathPara>
                </a14:m>
                <a:endParaRPr lang="en-US" b="0" dirty="0"/>
              </a:p>
            </p:txBody>
          </p:sp>
        </mc:Choice>
        <mc:Fallback xmlns="">
          <p:sp>
            <p:nvSpPr>
              <p:cNvPr id="3" name="Content Placeholder 2">
                <a:extLst>
                  <a:ext uri="{FF2B5EF4-FFF2-40B4-BE49-F238E27FC236}">
                    <a16:creationId xmlns:a16="http://schemas.microsoft.com/office/drawing/2014/main" id="{EDAD0986-FEA7-4BE4-9C9A-3841904F7CD9}"/>
                  </a:ext>
                </a:extLst>
              </p:cNvPr>
              <p:cNvSpPr>
                <a:spLocks noGrp="1" noRot="1" noChangeAspect="1" noMove="1" noResize="1" noEditPoints="1" noAdjustHandles="1" noChangeArrowheads="1" noChangeShapeType="1" noTextEdit="1"/>
              </p:cNvSpPr>
              <p:nvPr>
                <p:ph idx="1"/>
              </p:nvPr>
            </p:nvSpPr>
            <p:spPr>
              <a:xfrm>
                <a:off x="818712" y="2222287"/>
                <a:ext cx="10554574" cy="4465232"/>
              </a:xfrm>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343578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1F0A4-18F7-4169-B0A2-4D7523516335}"/>
              </a:ext>
            </a:extLst>
          </p:cNvPr>
          <p:cNvSpPr>
            <a:spLocks noGrp="1"/>
          </p:cNvSpPr>
          <p:nvPr>
            <p:ph type="title"/>
          </p:nvPr>
        </p:nvSpPr>
        <p:spPr/>
        <p:txBody>
          <a:bodyPr/>
          <a:lstStyle/>
          <a:p>
            <a:r>
              <a:rPr lang="en-US" dirty="0"/>
              <a:t>MCMC in </a:t>
            </a:r>
            <a:r>
              <a:rPr lang="en-US" dirty="0" err="1"/>
              <a:t>PyMC</a:t>
            </a:r>
            <a:endParaRPr lang="en-US" dirty="0"/>
          </a:p>
        </p:txBody>
      </p:sp>
      <p:sp>
        <p:nvSpPr>
          <p:cNvPr id="5" name="Text Placeholder 4">
            <a:extLst>
              <a:ext uri="{FF2B5EF4-FFF2-40B4-BE49-F238E27FC236}">
                <a16:creationId xmlns:a16="http://schemas.microsoft.com/office/drawing/2014/main" id="{27160D56-D6A2-41FA-B7AB-F508F06D16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092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A1A74-EF7E-4909-A1E1-78B222704CC6}"/>
              </a:ext>
            </a:extLst>
          </p:cNvPr>
          <p:cNvSpPr>
            <a:spLocks noGrp="1"/>
          </p:cNvSpPr>
          <p:nvPr>
            <p:ph type="title"/>
          </p:nvPr>
        </p:nvSpPr>
        <p:spPr/>
        <p:txBody>
          <a:bodyPr/>
          <a:lstStyle/>
          <a:p>
            <a:r>
              <a:rPr lang="en-US" dirty="0"/>
              <a:t>Mixture Model</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6B141B1-CF2E-4EE1-B627-5C4EC034B7B9}"/>
                  </a:ext>
                </a:extLst>
              </p:cNvPr>
              <p:cNvSpPr>
                <a:spLocks noGrp="1"/>
              </p:cNvSpPr>
              <p:nvPr>
                <p:ph type="body" sz="half" idx="2"/>
              </p:nvPr>
            </p:nvSpPr>
            <p:spPr>
              <a:xfrm>
                <a:off x="1073151" y="3022600"/>
                <a:ext cx="10549006" cy="3835400"/>
              </a:xfrm>
            </p:spPr>
            <p:txBody>
              <a:bodyPr>
                <a:normAutofit/>
              </a:bodyPr>
              <a:lstStyle/>
              <a:p>
                <a:r>
                  <a:rPr lang="en-US" sz="1800" dirty="0"/>
                  <a:t>It appears the data has a bimodal form, that is, it appears to have two peaks, one near 120 and the other near 200. Perhaps there are two clusters within this dataset.</a:t>
                </a:r>
              </a:p>
              <a:p>
                <a:r>
                  <a:rPr lang="en-US" sz="1800" dirty="0"/>
                  <a:t>We can propose how the data might have been created:</a:t>
                </a:r>
              </a:p>
              <a:p>
                <a:pPr marL="342900" indent="-342900">
                  <a:buFont typeface="+mj-lt"/>
                  <a:buAutoNum type="arabicPeriod"/>
                </a:pPr>
                <a:r>
                  <a:rPr lang="en-US" sz="1800" dirty="0"/>
                  <a:t>For each data point, choose cluster 1 with probability </a:t>
                </a:r>
                <a14:m>
                  <m:oMath xmlns:m="http://schemas.openxmlformats.org/officeDocument/2006/math">
                    <m:r>
                      <a:rPr lang="en-US" sz="1800" b="0" i="1" smtClean="0">
                        <a:latin typeface="Cambria Math" panose="02040503050406030204" pitchFamily="18" charset="0"/>
                      </a:rPr>
                      <m:t>𝑝</m:t>
                    </m:r>
                  </m:oMath>
                </a14:m>
                <a:r>
                  <a:rPr lang="en-US" sz="1800" dirty="0"/>
                  <a:t>, else choose cluster 2.</a:t>
                </a:r>
              </a:p>
              <a:p>
                <a:pPr marL="342900" indent="-342900">
                  <a:buFont typeface="+mj-lt"/>
                  <a:buAutoNum type="arabicPeriod"/>
                </a:pPr>
                <a:r>
                  <a:rPr lang="en-US" sz="1800" dirty="0"/>
                  <a:t>Draw a random variate from a Normal distribution with parameters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𝜎</m:t>
                        </m:r>
                      </m:e>
                      <m:sub>
                        <m:r>
                          <a:rPr lang="en-US" sz="1800" b="0" i="1" smtClean="0">
                            <a:latin typeface="Cambria Math" panose="02040503050406030204" pitchFamily="18" charset="0"/>
                          </a:rPr>
                          <m:t>𝑖</m:t>
                        </m:r>
                      </m:sub>
                    </m:sSub>
                  </m:oMath>
                </a14:m>
                <a:r>
                  <a:rPr lang="en-US" sz="1800" dirty="0"/>
                  <a:t> where </a:t>
                </a:r>
                <a14:m>
                  <m:oMath xmlns:m="http://schemas.openxmlformats.org/officeDocument/2006/math">
                    <m:r>
                      <a:rPr lang="en-US" sz="1800" b="0" i="1" smtClean="0">
                        <a:latin typeface="Cambria Math" panose="02040503050406030204" pitchFamily="18" charset="0"/>
                      </a:rPr>
                      <m:t>𝑖</m:t>
                    </m:r>
                  </m:oMath>
                </a14:m>
                <a:r>
                  <a:rPr lang="en-US" sz="1800" dirty="0"/>
                  <a:t> was chosen in step 1.</a:t>
                </a:r>
              </a:p>
              <a:p>
                <a:pPr marL="342900" indent="-342900">
                  <a:buFont typeface="+mj-lt"/>
                  <a:buAutoNum type="arabicPeriod"/>
                </a:pPr>
                <a:r>
                  <a:rPr lang="en-US" sz="1800" dirty="0"/>
                  <a:t>Repeat.</a:t>
                </a:r>
              </a:p>
              <a:p>
                <a:r>
                  <a:rPr lang="en-US" sz="1800" dirty="0"/>
                  <a:t>This algorithm would create a similar effect as the observed dataset, so we choose this as our model. Of course, we do not know </a:t>
                </a:r>
                <a14:m>
                  <m:oMath xmlns:m="http://schemas.openxmlformats.org/officeDocument/2006/math">
                    <m:r>
                      <a:rPr lang="en-US" sz="1800" b="0" i="1" smtClean="0">
                        <a:latin typeface="Cambria Math" panose="02040503050406030204" pitchFamily="18" charset="0"/>
                      </a:rPr>
                      <m:t>𝑝</m:t>
                    </m:r>
                  </m:oMath>
                </a14:m>
                <a:r>
                  <a:rPr lang="en-US" sz="1800" dirty="0"/>
                  <a:t> or the parameters of the Normal distributions. Hence we must infer, or learn, these unknowns.</a:t>
                </a:r>
              </a:p>
            </p:txBody>
          </p:sp>
        </mc:Choice>
        <mc:Fallback xmlns="">
          <p:sp>
            <p:nvSpPr>
              <p:cNvPr id="6" name="Text Placeholder 5">
                <a:extLst>
                  <a:ext uri="{FF2B5EF4-FFF2-40B4-BE49-F238E27FC236}">
                    <a16:creationId xmlns:a16="http://schemas.microsoft.com/office/drawing/2014/main" id="{06B141B1-CF2E-4EE1-B627-5C4EC034B7B9}"/>
                  </a:ext>
                </a:extLst>
              </p:cNvPr>
              <p:cNvSpPr>
                <a:spLocks noGrp="1" noRot="1" noChangeAspect="1" noMove="1" noResize="1" noEditPoints="1" noAdjustHandles="1" noChangeArrowheads="1" noChangeShapeType="1" noTextEdit="1"/>
              </p:cNvSpPr>
              <p:nvPr>
                <p:ph type="body" sz="half" idx="2"/>
              </p:nvPr>
            </p:nvSpPr>
            <p:spPr>
              <a:xfrm>
                <a:off x="1073151" y="3022600"/>
                <a:ext cx="10549006" cy="3835400"/>
              </a:xfrm>
              <a:blipFill>
                <a:blip r:embed="rId2"/>
                <a:stretch>
                  <a:fillRect l="-462" r="-404"/>
                </a:stretch>
              </a:blipFill>
            </p:spPr>
            <p:txBody>
              <a:bodyPr/>
              <a:lstStyle/>
              <a:p>
                <a:r>
                  <a:rPr lang="en-US">
                    <a:noFill/>
                  </a:rPr>
                  <a:t> </a:t>
                </a:r>
              </a:p>
            </p:txBody>
          </p:sp>
        </mc:Fallback>
      </mc:AlternateContent>
      <p:pic>
        <p:nvPicPr>
          <p:cNvPr id="8" name="Picture 7" descr="A screenshot of a cell phone&#10;&#10;Description generated with very high confidence">
            <a:extLst>
              <a:ext uri="{FF2B5EF4-FFF2-40B4-BE49-F238E27FC236}">
                <a16:creationId xmlns:a16="http://schemas.microsoft.com/office/drawing/2014/main" id="{63CB44F9-1A94-49BF-BD83-E9AE79A0CBE3}"/>
              </a:ext>
            </a:extLst>
          </p:cNvPr>
          <p:cNvPicPr>
            <a:picLocks noChangeAspect="1"/>
          </p:cNvPicPr>
          <p:nvPr/>
        </p:nvPicPr>
        <p:blipFill>
          <a:blip r:embed="rId3"/>
          <a:stretch>
            <a:fillRect/>
          </a:stretch>
        </p:blipFill>
        <p:spPr>
          <a:xfrm>
            <a:off x="4756033" y="427273"/>
            <a:ext cx="7191375" cy="2562225"/>
          </a:xfrm>
          <a:prstGeom prst="rect">
            <a:avLst/>
          </a:prstGeom>
        </p:spPr>
      </p:pic>
    </p:spTree>
    <p:extLst>
      <p:ext uri="{BB962C8B-B14F-4D97-AF65-F5344CB8AC3E}">
        <p14:creationId xmlns:p14="http://schemas.microsoft.com/office/powerpoint/2010/main" val="154550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48BF-2357-4F9A-8B02-71A8ECCCEF13}"/>
              </a:ext>
            </a:extLst>
          </p:cNvPr>
          <p:cNvSpPr>
            <a:spLocks noGrp="1"/>
          </p:cNvSpPr>
          <p:nvPr>
            <p:ph type="title"/>
          </p:nvPr>
        </p:nvSpPr>
        <p:spPr/>
        <p:txBody>
          <a:bodyPr/>
          <a:lstStyle/>
          <a:p>
            <a:r>
              <a:rPr lang="en-US" dirty="0"/>
              <a:t>Example: Unsupervised Clustering using a Mixture Model</a:t>
            </a:r>
          </a:p>
        </p:txBody>
      </p:sp>
      <p:sp>
        <p:nvSpPr>
          <p:cNvPr id="3" name="Content Placeholder 2">
            <a:extLst>
              <a:ext uri="{FF2B5EF4-FFF2-40B4-BE49-F238E27FC236}">
                <a16:creationId xmlns:a16="http://schemas.microsoft.com/office/drawing/2014/main" id="{A5DB3E04-315C-4060-ACD6-F501F727CE9F}"/>
              </a:ext>
            </a:extLst>
          </p:cNvPr>
          <p:cNvSpPr>
            <a:spLocks noGrp="1"/>
          </p:cNvSpPr>
          <p:nvPr>
            <p:ph idx="1"/>
          </p:nvPr>
        </p:nvSpPr>
        <p:spPr>
          <a:xfrm>
            <a:off x="818712" y="2222288"/>
            <a:ext cx="10554574" cy="626930"/>
          </a:xfrm>
        </p:spPr>
        <p:txBody>
          <a:bodyPr/>
          <a:lstStyle/>
          <a:p>
            <a:pPr marL="0" indent="0">
              <a:buNone/>
            </a:pPr>
            <a:r>
              <a:rPr lang="en-US" dirty="0"/>
              <a:t>Suppose we are given the following dataset. What does the data suggest? </a:t>
            </a:r>
          </a:p>
        </p:txBody>
      </p:sp>
      <p:pic>
        <p:nvPicPr>
          <p:cNvPr id="5" name="Picture 4" descr="A screenshot of a cell phone&#10;&#10;Description generated with very high confidence">
            <a:extLst>
              <a:ext uri="{FF2B5EF4-FFF2-40B4-BE49-F238E27FC236}">
                <a16:creationId xmlns:a16="http://schemas.microsoft.com/office/drawing/2014/main" id="{54CF2EE0-E9F5-4A6D-8907-445251E46CF4}"/>
              </a:ext>
            </a:extLst>
          </p:cNvPr>
          <p:cNvPicPr>
            <a:picLocks noChangeAspect="1"/>
          </p:cNvPicPr>
          <p:nvPr/>
        </p:nvPicPr>
        <p:blipFill>
          <a:blip r:embed="rId2"/>
          <a:stretch>
            <a:fillRect/>
          </a:stretch>
        </p:blipFill>
        <p:spPr>
          <a:xfrm>
            <a:off x="2500311" y="3429000"/>
            <a:ext cx="7191375" cy="2562225"/>
          </a:xfrm>
          <a:prstGeom prst="rect">
            <a:avLst/>
          </a:prstGeom>
        </p:spPr>
      </p:pic>
    </p:spTree>
    <p:extLst>
      <p:ext uri="{BB962C8B-B14F-4D97-AF65-F5344CB8AC3E}">
        <p14:creationId xmlns:p14="http://schemas.microsoft.com/office/powerpoint/2010/main" val="2121592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93D6-E28F-1D15-A3D3-491EC677ACD4}"/>
              </a:ext>
            </a:extLst>
          </p:cNvPr>
          <p:cNvSpPr>
            <a:spLocks noGrp="1"/>
          </p:cNvSpPr>
          <p:nvPr>
            <p:ph type="title"/>
          </p:nvPr>
        </p:nvSpPr>
        <p:spPr/>
        <p:txBody>
          <a:bodyPr/>
          <a:lstStyle/>
          <a:p>
            <a:r>
              <a:rPr lang="en-US" dirty="0"/>
              <a:t>MCMC Sampling</a:t>
            </a:r>
          </a:p>
        </p:txBody>
      </p:sp>
      <p:sp>
        <p:nvSpPr>
          <p:cNvPr id="3" name="Content Placeholder 2">
            <a:extLst>
              <a:ext uri="{FF2B5EF4-FFF2-40B4-BE49-F238E27FC236}">
                <a16:creationId xmlns:a16="http://schemas.microsoft.com/office/drawing/2014/main" id="{F65C0B45-28C5-8E7C-B8D3-913E8E2579CE}"/>
              </a:ext>
            </a:extLst>
          </p:cNvPr>
          <p:cNvSpPr>
            <a:spLocks noGrp="1"/>
          </p:cNvSpPr>
          <p:nvPr>
            <p:ph idx="1"/>
          </p:nvPr>
        </p:nvSpPr>
        <p:spPr>
          <a:xfrm>
            <a:off x="818712" y="2222287"/>
            <a:ext cx="10554574" cy="4635713"/>
          </a:xfrm>
        </p:spPr>
        <p:txBody>
          <a:bodyPr/>
          <a:lstStyle/>
          <a:p>
            <a:pPr marL="0" indent="0" algn="just">
              <a:buNone/>
            </a:pPr>
            <a:r>
              <a:rPr lang="en-US" dirty="0"/>
              <a:t>Any sampling that we do within the context of </a:t>
            </a:r>
            <a:r>
              <a:rPr lang="en-US" sz="1400" dirty="0">
                <a:latin typeface="Consolas" panose="020B0609020204030204" pitchFamily="49" charset="0"/>
              </a:rPr>
              <a:t>Model()</a:t>
            </a:r>
            <a:r>
              <a:rPr lang="en-US" dirty="0"/>
              <a:t> will be done only on the model whose context in which we are working. We will tell our model to explore the space that we have so far defined by defining the sampling methods, in this case </a:t>
            </a:r>
            <a:r>
              <a:rPr lang="en-US" sz="1400" dirty="0">
                <a:latin typeface="Consolas" panose="020B0609020204030204" pitchFamily="49" charset="0"/>
              </a:rPr>
              <a:t>Metropolis() </a:t>
            </a:r>
            <a:r>
              <a:rPr lang="en-US" dirty="0"/>
              <a:t>for our continuous variables and </a:t>
            </a:r>
            <a:r>
              <a:rPr lang="en-US" sz="1400" dirty="0" err="1">
                <a:latin typeface="Consolas" panose="020B0609020204030204" pitchFamily="49" charset="0"/>
              </a:rPr>
              <a:t>CategoricalGibbsMetropolis</a:t>
            </a:r>
            <a:r>
              <a:rPr lang="en-US" sz="1400" dirty="0">
                <a:latin typeface="Consolas" panose="020B0609020204030204" pitchFamily="49" charset="0"/>
              </a:rPr>
              <a:t>()</a:t>
            </a:r>
            <a:r>
              <a:rPr lang="en-US" dirty="0"/>
              <a:t> for our categorical variable. We will use these sampling methods together to explore the space by using </a:t>
            </a:r>
            <a:r>
              <a:rPr lang="en-US" sz="1400" dirty="0">
                <a:latin typeface="Consolas" panose="020B0609020204030204" pitchFamily="49" charset="0"/>
              </a:rPr>
              <a:t>sample( iterations, step )</a:t>
            </a:r>
            <a:r>
              <a:rPr lang="en-US" dirty="0"/>
              <a:t>, where iterations is the number of steps you wish the algorithm to perform and step is the way in which you want to handle those steps. We use our combination of </a:t>
            </a:r>
            <a:r>
              <a:rPr lang="en-US" sz="1400" dirty="0">
                <a:latin typeface="Consolas" panose="020B0609020204030204" pitchFamily="49" charset="0"/>
              </a:rPr>
              <a:t>Metropolis()</a:t>
            </a:r>
            <a:r>
              <a:rPr lang="en-US" dirty="0"/>
              <a:t> and </a:t>
            </a:r>
            <a:r>
              <a:rPr lang="en-US" sz="1400" dirty="0" err="1">
                <a:latin typeface="Consolas" panose="020B0609020204030204" pitchFamily="49" charset="0"/>
              </a:rPr>
              <a:t>CategoricalGibbsMetropolis</a:t>
            </a:r>
            <a:r>
              <a:rPr lang="en-US" sz="1400" dirty="0">
                <a:latin typeface="Consolas" panose="020B0609020204030204" pitchFamily="49" charset="0"/>
              </a:rPr>
              <a:t> ()</a:t>
            </a:r>
            <a:r>
              <a:rPr lang="en-US" dirty="0"/>
              <a:t> for the step and sample 25000 iterations below:</a:t>
            </a:r>
          </a:p>
          <a:p>
            <a:pPr marL="0" indent="0">
              <a:buNone/>
            </a:pPr>
            <a:endParaRPr lang="en-US" dirty="0"/>
          </a:p>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 We use the </a:t>
            </a:r>
            <a:r>
              <a:rPr lang="en-US" sz="1400" dirty="0" err="1">
                <a:latin typeface="Consolas" panose="020B0609020204030204" pitchFamily="49" charset="0"/>
              </a:rPr>
              <a:t>CategoricalGibbsMetropolis</a:t>
            </a:r>
            <a:r>
              <a:rPr lang="en-US" sz="1400" dirty="0">
                <a:latin typeface="Consolas" panose="020B0609020204030204" pitchFamily="49" charset="0"/>
              </a:rPr>
              <a:t>, and </a:t>
            </a:r>
            <a:r>
              <a:rPr lang="en-US" sz="1400" dirty="0" err="1">
                <a:latin typeface="Consolas" panose="020B0609020204030204" pitchFamily="49" charset="0"/>
              </a:rPr>
              <a:t>return_inferencedata</a:t>
            </a:r>
            <a:r>
              <a:rPr lang="en-US" sz="1400" dirty="0">
                <a:latin typeface="Consolas" panose="020B0609020204030204" pitchFamily="49" charset="0"/>
              </a:rPr>
              <a:t>=False here for compatibility.</a:t>
            </a:r>
          </a:p>
          <a:p>
            <a:pPr marL="0" indent="0">
              <a:buNone/>
            </a:pPr>
            <a:r>
              <a:rPr lang="en-US" sz="1400" dirty="0">
                <a:latin typeface="Consolas" panose="020B0609020204030204" pitchFamily="49" charset="0"/>
              </a:rPr>
              <a:t>    step1 = </a:t>
            </a:r>
            <a:r>
              <a:rPr lang="en-US" sz="1400" dirty="0" err="1">
                <a:latin typeface="Consolas" panose="020B0609020204030204" pitchFamily="49" charset="0"/>
              </a:rPr>
              <a:t>pm.Metropolis</a:t>
            </a:r>
            <a:r>
              <a:rPr lang="en-US" sz="1400" dirty="0">
                <a:latin typeface="Consolas" panose="020B0609020204030204" pitchFamily="49" charset="0"/>
              </a:rPr>
              <a:t>(vars=[p1,sds, centers])</a:t>
            </a:r>
          </a:p>
          <a:p>
            <a:pPr marL="0" indent="0">
              <a:buNone/>
            </a:pPr>
            <a:r>
              <a:rPr lang="en-US" sz="1400" dirty="0">
                <a:latin typeface="Consolas" panose="020B0609020204030204" pitchFamily="49" charset="0"/>
              </a:rPr>
              <a:t>    step2 = </a:t>
            </a:r>
            <a:r>
              <a:rPr lang="en-US" sz="1400" dirty="0" err="1">
                <a:latin typeface="Consolas" panose="020B0609020204030204" pitchFamily="49" charset="0"/>
              </a:rPr>
              <a:t>pm.CategoricalGibbsMetropolis</a:t>
            </a:r>
            <a:r>
              <a:rPr lang="en-US" sz="1400" dirty="0">
                <a:latin typeface="Consolas" panose="020B0609020204030204" pitchFamily="49" charset="0"/>
              </a:rPr>
              <a:t>(vars=[assignment])</a:t>
            </a:r>
          </a:p>
          <a:p>
            <a:pPr marL="0" indent="0">
              <a:buNone/>
            </a:pPr>
            <a:r>
              <a:rPr lang="en-US" sz="1400" dirty="0">
                <a:latin typeface="Consolas" panose="020B0609020204030204" pitchFamily="49" charset="0"/>
              </a:rPr>
              <a:t>    trace1 = </a:t>
            </a:r>
            <a:r>
              <a:rPr lang="en-US" sz="1400" dirty="0" err="1">
                <a:latin typeface="Consolas" panose="020B0609020204030204" pitchFamily="49" charset="0"/>
              </a:rPr>
              <a:t>pm.sample</a:t>
            </a:r>
            <a:r>
              <a:rPr lang="en-US" sz="1400" dirty="0">
                <a:latin typeface="Consolas" panose="020B0609020204030204" pitchFamily="49" charset="0"/>
              </a:rPr>
              <a:t>(25000, step=[step1, step2],</a:t>
            </a:r>
            <a:r>
              <a:rPr lang="en-US" sz="1400" dirty="0" err="1">
                <a:latin typeface="Consolas" panose="020B0609020204030204" pitchFamily="49" charset="0"/>
              </a:rPr>
              <a:t>return_inferencedata</a:t>
            </a:r>
            <a:r>
              <a:rPr lang="en-US" sz="1400" dirty="0">
                <a:latin typeface="Consolas" panose="020B0609020204030204" pitchFamily="49" charset="0"/>
              </a:rPr>
              <a:t>=</a:t>
            </a:r>
            <a:r>
              <a:rPr lang="en-US" sz="1400" dirty="0" err="1">
                <a:latin typeface="Consolas" panose="020B0609020204030204" pitchFamily="49" charset="0"/>
              </a:rPr>
              <a:t>False,tune</a:t>
            </a:r>
            <a:r>
              <a:rPr lang="en-US" sz="1400" dirty="0">
                <a:latin typeface="Consolas" panose="020B0609020204030204" pitchFamily="49" charset="0"/>
              </a:rPr>
              <a:t>=5000,chains=1)</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05907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C2A6-129C-42C5-9AFB-6A18CB9388A8}"/>
              </a:ext>
            </a:extLst>
          </p:cNvPr>
          <p:cNvSpPr>
            <a:spLocks noGrp="1"/>
          </p:cNvSpPr>
          <p:nvPr>
            <p:ph type="title"/>
          </p:nvPr>
        </p:nvSpPr>
        <p:spPr/>
        <p:txBody>
          <a:bodyPr/>
          <a:lstStyle/>
          <a:p>
            <a:r>
              <a:rPr lang="en-US" dirty="0" err="1"/>
              <a:t>PyMC</a:t>
            </a:r>
            <a:r>
              <a:rPr lang="en-US" dirty="0"/>
              <a:t> Mixture Model</a:t>
            </a:r>
          </a:p>
        </p:txBody>
      </p:sp>
      <p:sp>
        <p:nvSpPr>
          <p:cNvPr id="3" name="Content Placeholder 2">
            <a:extLst>
              <a:ext uri="{FF2B5EF4-FFF2-40B4-BE49-F238E27FC236}">
                <a16:creationId xmlns:a16="http://schemas.microsoft.com/office/drawing/2014/main" id="{A8AD599A-3F97-4DB5-8488-F635045E5264}"/>
              </a:ext>
            </a:extLst>
          </p:cNvPr>
          <p:cNvSpPr>
            <a:spLocks noGrp="1"/>
          </p:cNvSpPr>
          <p:nvPr>
            <p:ph idx="1"/>
          </p:nvPr>
        </p:nvSpPr>
        <p:spPr>
          <a:xfrm>
            <a:off x="4744279" y="92765"/>
            <a:ext cx="7447722" cy="6765235"/>
          </a:xfrm>
        </p:spPr>
        <p:txBody>
          <a:bodyPr>
            <a:normAutofit/>
          </a:bodyPr>
          <a:lstStyle/>
          <a:p>
            <a:pPr marL="0" indent="0">
              <a:buNone/>
            </a:pPr>
            <a:r>
              <a:rPr lang="en-US" sz="1200" dirty="0">
                <a:latin typeface="Consolas" panose="020B0609020204030204" pitchFamily="49" charset="0"/>
              </a:rPr>
              <a:t>data = </a:t>
            </a:r>
            <a:r>
              <a:rPr lang="en-US" sz="1200" dirty="0" err="1">
                <a:latin typeface="Consolas" panose="020B0609020204030204" pitchFamily="49" charset="0"/>
              </a:rPr>
              <a:t>np.loadtxt</a:t>
            </a:r>
            <a:r>
              <a:rPr lang="en-US" sz="1200" dirty="0">
                <a:latin typeface="Consolas" panose="020B0609020204030204" pitchFamily="49" charset="0"/>
              </a:rPr>
              <a:t>("mixture_data.csv", delimiter=",")</a:t>
            </a:r>
          </a:p>
          <a:p>
            <a:pPr marL="0" indent="0">
              <a:buNone/>
            </a:pPr>
            <a:r>
              <a:rPr lang="en-US" sz="1200">
                <a:latin typeface="Consolas"/>
              </a:rPr>
              <a:t>Oka</a:t>
            </a:r>
            <a:endParaRPr lang="en-US"/>
          </a:p>
          <a:p>
            <a:pPr marL="0" indent="0">
              <a:buNone/>
            </a:pPr>
            <a:endParaRPr lang="en-US" sz="1200" dirty="0">
              <a:latin typeface="Consolas" panose="020B0609020204030204" pitchFamily="49" charset="0"/>
            </a:endParaRPr>
          </a:p>
          <a:p>
            <a:pPr marL="0" indent="0">
              <a:buNone/>
            </a:pPr>
            <a:r>
              <a:rPr lang="en-US" sz="1200" dirty="0">
                <a:latin typeface="Consolas"/>
              </a:rPr>
              <a:t>with model:</a:t>
            </a:r>
            <a:endParaRPr lang="en-US"/>
          </a:p>
          <a:p>
            <a:pPr marL="0" indent="0">
              <a:buNone/>
            </a:pPr>
            <a:r>
              <a:rPr lang="en-US" sz="1200" dirty="0">
                <a:latin typeface="Consolas"/>
              </a:rPr>
              <a:t>    </a:t>
            </a:r>
            <a:r>
              <a:rPr lang="en-US" sz="1200" dirty="0" err="1">
                <a:latin typeface="Consolas"/>
              </a:rPr>
              <a:t>sds</a:t>
            </a:r>
            <a:r>
              <a:rPr lang="en-US" sz="1200" dirty="0">
                <a:latin typeface="Consolas"/>
              </a:rPr>
              <a:t> = </a:t>
            </a:r>
            <a:r>
              <a:rPr lang="en-US" sz="1200" dirty="0" err="1">
                <a:latin typeface="Consolas"/>
              </a:rPr>
              <a:t>pm.Uniform</a:t>
            </a:r>
            <a:r>
              <a:rPr lang="en-US" sz="1200" dirty="0">
                <a:latin typeface="Consolas"/>
              </a:rPr>
              <a:t>("</a:t>
            </a:r>
            <a:r>
              <a:rPr lang="en-US" sz="1200" dirty="0" err="1">
                <a:latin typeface="Consolas"/>
              </a:rPr>
              <a:t>sds</a:t>
            </a:r>
            <a:r>
              <a:rPr lang="en-US" sz="1200" dirty="0">
                <a:latin typeface="Consolas"/>
              </a:rPr>
              <a:t>", 0, 100, shape=2)</a:t>
            </a:r>
            <a:endParaRPr lang="en-US"/>
          </a:p>
          <a:p>
            <a:pPr marL="0" indent="0">
              <a:buNone/>
            </a:pPr>
            <a:r>
              <a:rPr lang="en-US" sz="1200" dirty="0">
                <a:latin typeface="Consolas" panose="020B0609020204030204" pitchFamily="49" charset="0"/>
              </a:rPr>
              <a:t>    # form new API, may use the sigma/tau for </a:t>
            </a:r>
            <a:r>
              <a:rPr lang="en-US" sz="1200" dirty="0" err="1">
                <a:latin typeface="Consolas" panose="020B0609020204030204" pitchFamily="49" charset="0"/>
              </a:rPr>
              <a:t>paramter</a:t>
            </a:r>
            <a:r>
              <a:rPr lang="en-US" sz="1200" dirty="0">
                <a:latin typeface="Consolas" panose="020B0609020204030204" pitchFamily="49" charset="0"/>
              </a:rPr>
              <a:t> tau = 1/(sigma**2), </a:t>
            </a:r>
          </a:p>
          <a:p>
            <a:pPr marL="0" indent="0">
              <a:buNone/>
            </a:pPr>
            <a:r>
              <a:rPr lang="en-US" sz="1200" dirty="0">
                <a:latin typeface="Consolas" panose="020B0609020204030204" pitchFamily="49" charset="0"/>
              </a:rPr>
              <a:t>    # the </a:t>
            </a:r>
            <a:r>
              <a:rPr lang="en-US" sz="1200" dirty="0" err="1">
                <a:latin typeface="Consolas" panose="020B0609020204030204" pitchFamily="49" charset="0"/>
              </a:rPr>
              <a:t>sd</a:t>
            </a:r>
            <a:r>
              <a:rPr lang="en-US" sz="1200" dirty="0">
                <a:latin typeface="Consolas" panose="020B0609020204030204" pitchFamily="49" charset="0"/>
              </a:rPr>
              <a:t> is not supported anymore in Normal</a:t>
            </a:r>
          </a:p>
          <a:p>
            <a:pPr marL="0" indent="0">
              <a:buNone/>
            </a:pPr>
            <a:r>
              <a:rPr lang="en-US" sz="1200" dirty="0">
                <a:latin typeface="Consolas" panose="020B0609020204030204" pitchFamily="49" charset="0"/>
              </a:rPr>
              <a:t>    # https://www.pymc.io/projects/docs/en/stable/api/distributions/generated/pymc.Normal.html</a:t>
            </a:r>
          </a:p>
          <a:p>
            <a:pPr marL="0" indent="0">
              <a:buNone/>
            </a:pPr>
            <a:r>
              <a:rPr lang="en-US" sz="1200" dirty="0">
                <a:latin typeface="Consolas" panose="020B0609020204030204" pitchFamily="49" charset="0"/>
              </a:rPr>
              <a:t>    centers = </a:t>
            </a:r>
            <a:r>
              <a:rPr lang="en-US" sz="1200" dirty="0" err="1">
                <a:latin typeface="Consolas" panose="020B0609020204030204" pitchFamily="49" charset="0"/>
              </a:rPr>
              <a:t>pm.Normal</a:t>
            </a:r>
            <a:r>
              <a:rPr lang="en-US" sz="1200" dirty="0">
                <a:latin typeface="Consolas" panose="020B0609020204030204" pitchFamily="49" charset="0"/>
              </a:rPr>
              <a:t>("centers", </a:t>
            </a:r>
          </a:p>
          <a:p>
            <a:pPr marL="0" indent="0">
              <a:buNone/>
            </a:pPr>
            <a:r>
              <a:rPr lang="en-US" sz="1200" dirty="0">
                <a:latin typeface="Consolas" panose="020B0609020204030204" pitchFamily="49" charset="0"/>
              </a:rPr>
              <a:t>                        mu=</a:t>
            </a:r>
            <a:r>
              <a:rPr lang="en-US" sz="1200" dirty="0" err="1">
                <a:latin typeface="Consolas" panose="020B0609020204030204" pitchFamily="49" charset="0"/>
              </a:rPr>
              <a:t>np.array</a:t>
            </a:r>
            <a:r>
              <a:rPr lang="en-US" sz="1200" dirty="0">
                <a:latin typeface="Consolas" panose="020B0609020204030204" pitchFamily="49" charset="0"/>
              </a:rPr>
              <a:t>([120, 190]), </a:t>
            </a:r>
          </a:p>
          <a:p>
            <a:pPr marL="0" indent="0">
              <a:buNone/>
            </a:pPr>
            <a:r>
              <a:rPr lang="en-US" sz="1200" dirty="0">
                <a:latin typeface="Consolas" panose="020B0609020204030204" pitchFamily="49" charset="0"/>
              </a:rPr>
              <a:t>                        sigma=</a:t>
            </a:r>
            <a:r>
              <a:rPr lang="en-US" sz="1200" dirty="0" err="1">
                <a:latin typeface="Consolas" panose="020B0609020204030204" pitchFamily="49" charset="0"/>
              </a:rPr>
              <a:t>np.array</a:t>
            </a:r>
            <a:r>
              <a:rPr lang="en-US" sz="1200" dirty="0">
                <a:latin typeface="Consolas" panose="020B0609020204030204" pitchFamily="49" charset="0"/>
              </a:rPr>
              <a:t>([10., 10.]), </a:t>
            </a:r>
          </a:p>
          <a:p>
            <a:pPr marL="0" indent="0">
              <a:buNone/>
            </a:pPr>
            <a:r>
              <a:rPr lang="en-US" sz="1200" dirty="0">
                <a:latin typeface="Consolas" panose="020B0609020204030204" pitchFamily="49" charset="0"/>
              </a:rPr>
              <a:t>                        shape=2)</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center_i</a:t>
            </a:r>
            <a:r>
              <a:rPr lang="en-US" sz="1200" dirty="0">
                <a:latin typeface="Consolas" panose="020B0609020204030204" pitchFamily="49" charset="0"/>
              </a:rPr>
              <a:t> = </a:t>
            </a:r>
            <a:r>
              <a:rPr lang="en-US" sz="1200" dirty="0" err="1">
                <a:latin typeface="Consolas" panose="020B0609020204030204" pitchFamily="49" charset="0"/>
              </a:rPr>
              <a:t>pm.Deterministic</a:t>
            </a:r>
            <a:r>
              <a:rPr lang="en-US" sz="1200" dirty="0">
                <a:latin typeface="Consolas" panose="020B0609020204030204" pitchFamily="49" charset="0"/>
              </a:rPr>
              <a:t>('</a:t>
            </a:r>
            <a:r>
              <a:rPr lang="en-US" sz="1200" dirty="0" err="1">
                <a:latin typeface="Consolas" panose="020B0609020204030204" pitchFamily="49" charset="0"/>
              </a:rPr>
              <a:t>center_i</a:t>
            </a:r>
            <a:r>
              <a:rPr lang="en-US" sz="1200" dirty="0">
                <a:latin typeface="Consolas" panose="020B0609020204030204" pitchFamily="49" charset="0"/>
              </a:rPr>
              <a:t>', centers[assignment])</a:t>
            </a:r>
          </a:p>
          <a:p>
            <a:pPr marL="0" indent="0">
              <a:buNone/>
            </a:pPr>
            <a:r>
              <a:rPr lang="en-US" sz="1200" dirty="0">
                <a:latin typeface="Consolas" panose="020B0609020204030204" pitchFamily="49" charset="0"/>
              </a:rPr>
              <a:t>    </a:t>
            </a:r>
            <a:r>
              <a:rPr lang="en-US" sz="1200" dirty="0" err="1">
                <a:latin typeface="Consolas" panose="020B0609020204030204" pitchFamily="49" charset="0"/>
              </a:rPr>
              <a:t>sd_i</a:t>
            </a:r>
            <a:r>
              <a:rPr lang="en-US" sz="1200" dirty="0">
                <a:latin typeface="Consolas" panose="020B0609020204030204" pitchFamily="49" charset="0"/>
              </a:rPr>
              <a:t> = </a:t>
            </a:r>
            <a:r>
              <a:rPr lang="en-US" sz="1200" dirty="0" err="1">
                <a:latin typeface="Consolas" panose="020B0609020204030204" pitchFamily="49" charset="0"/>
              </a:rPr>
              <a:t>pm.Deterministic</a:t>
            </a:r>
            <a:r>
              <a:rPr lang="en-US" sz="1200" dirty="0">
                <a:latin typeface="Consolas" panose="020B0609020204030204" pitchFamily="49" charset="0"/>
              </a:rPr>
              <a:t>('</a:t>
            </a:r>
            <a:r>
              <a:rPr lang="en-US" sz="1200" dirty="0" err="1">
                <a:latin typeface="Consolas" panose="020B0609020204030204" pitchFamily="49" charset="0"/>
              </a:rPr>
              <a:t>sd_i</a:t>
            </a:r>
            <a:r>
              <a:rPr lang="en-US" sz="1200" dirty="0">
                <a:latin typeface="Consolas" panose="020B0609020204030204" pitchFamily="49" charset="0"/>
              </a:rPr>
              <a:t>', </a:t>
            </a:r>
            <a:r>
              <a:rPr lang="en-US" sz="1200" dirty="0" err="1">
                <a:latin typeface="Consolas" panose="020B0609020204030204" pitchFamily="49" charset="0"/>
              </a:rPr>
              <a:t>sds</a:t>
            </a:r>
            <a:r>
              <a:rPr lang="en-US" sz="1200" dirty="0">
                <a:latin typeface="Consolas" panose="020B0609020204030204" pitchFamily="49" charset="0"/>
              </a:rPr>
              <a:t>[assignment])</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 and to combine it with the observations:</a:t>
            </a:r>
          </a:p>
          <a:p>
            <a:pPr marL="0" indent="0">
              <a:buNone/>
            </a:pPr>
            <a:r>
              <a:rPr lang="en-US" sz="1200" dirty="0">
                <a:latin typeface="Consolas" panose="020B0609020204030204" pitchFamily="49" charset="0"/>
              </a:rPr>
              <a:t>    observations = </a:t>
            </a:r>
            <a:r>
              <a:rPr lang="en-US" sz="1200" dirty="0" err="1">
                <a:latin typeface="Consolas" panose="020B0609020204030204" pitchFamily="49" charset="0"/>
              </a:rPr>
              <a:t>pm.Normal</a:t>
            </a:r>
            <a:r>
              <a:rPr lang="en-US" sz="1200" dirty="0">
                <a:latin typeface="Consolas" panose="020B0609020204030204" pitchFamily="49" charset="0"/>
              </a:rPr>
              <a:t>("</a:t>
            </a:r>
            <a:r>
              <a:rPr lang="en-US" sz="1200" dirty="0" err="1">
                <a:latin typeface="Consolas" panose="020B0609020204030204" pitchFamily="49" charset="0"/>
              </a:rPr>
              <a:t>obs</a:t>
            </a:r>
            <a:r>
              <a:rPr lang="en-US" sz="1200" dirty="0">
                <a:latin typeface="Consolas" panose="020B0609020204030204" pitchFamily="49" charset="0"/>
              </a:rPr>
              <a:t>", mu=</a:t>
            </a:r>
            <a:r>
              <a:rPr lang="en-US" sz="1200" dirty="0" err="1">
                <a:latin typeface="Consolas" panose="020B0609020204030204" pitchFamily="49" charset="0"/>
              </a:rPr>
              <a:t>center_i</a:t>
            </a:r>
            <a:r>
              <a:rPr lang="en-US" sz="1200" dirty="0">
                <a:latin typeface="Consolas" panose="020B0609020204030204" pitchFamily="49" charset="0"/>
              </a:rPr>
              <a:t>, sigma=</a:t>
            </a:r>
            <a:r>
              <a:rPr lang="en-US" sz="1200" dirty="0" err="1">
                <a:latin typeface="Consolas" panose="020B0609020204030204" pitchFamily="49" charset="0"/>
              </a:rPr>
              <a:t>sd_i</a:t>
            </a:r>
            <a:r>
              <a:rPr lang="en-US" sz="1200" dirty="0">
                <a:latin typeface="Consolas" panose="020B0609020204030204" pitchFamily="49" charset="0"/>
              </a:rPr>
              <a:t>, observed=data)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6B15C2-9F29-3934-69C8-5BB8F6E13A8D}"/>
                  </a:ext>
                </a:extLst>
              </p:cNvPr>
              <p:cNvSpPr txBox="1"/>
              <p:nvPr/>
            </p:nvSpPr>
            <p:spPr>
              <a:xfrm>
                <a:off x="0" y="3165411"/>
                <a:ext cx="4744279" cy="3693319"/>
              </a:xfrm>
              <a:prstGeom prst="rect">
                <a:avLst/>
              </a:prstGeom>
              <a:noFill/>
            </p:spPr>
            <p:txBody>
              <a:bodyPr wrap="square" rtlCol="0">
                <a:spAutoFit/>
              </a:bodyPr>
              <a:lstStyle/>
              <a:p>
                <a:pPr algn="just"/>
                <a:endParaRPr lang="en-US" dirty="0"/>
              </a:p>
              <a:p>
                <a:pPr algn="just"/>
                <a:endParaRPr lang="en-US" dirty="0"/>
              </a:p>
              <a:p>
                <a:pPr algn="just"/>
                <a:r>
                  <a:rPr lang="en-US" dirty="0"/>
                  <a:t>Denote the Normal distributions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m:t>
                        </m:r>
                      </m:sub>
                    </m:sSub>
                  </m:oMath>
                </a14:m>
                <a:r>
                  <a:rPr lang="en-US" dirty="0"/>
                  <a:t>(having variables' index start at 0 is just Pythonic). Both currently have unknown mean and standard deviation, denoted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=0,1</m:t>
                    </m:r>
                  </m:oMath>
                </a14:m>
                <a:r>
                  <a:rPr lang="en-US" dirty="0"/>
                  <a:t> respectively. A specific data point can be from 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sub>
                    </m:sSub>
                  </m:oMath>
                </a14:m>
                <a:r>
                  <a:rPr lang="en-US" dirty="0"/>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1</m:t>
                        </m:r>
                      </m:sub>
                    </m:sSub>
                  </m:oMath>
                </a14:m>
                <a:r>
                  <a:rPr lang="en-US" dirty="0"/>
                  <a:t>, and we assume that the data point is assigned to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sub>
                    </m:sSub>
                  </m:oMath>
                </a14:m>
                <a:r>
                  <a:rPr lang="en-US" dirty="0"/>
                  <a:t> with probability </a:t>
                </a:r>
                <a14:m>
                  <m:oMath xmlns:m="http://schemas.openxmlformats.org/officeDocument/2006/math">
                    <m:r>
                      <a:rPr lang="en-US" b="0" i="1" smtClean="0">
                        <a:latin typeface="Cambria Math" panose="02040503050406030204" pitchFamily="18" charset="0"/>
                      </a:rPr>
                      <m:t>𝑝</m:t>
                    </m:r>
                  </m:oMath>
                </a14:m>
                <a:r>
                  <a:rPr lang="en-US" dirty="0"/>
                  <a:t>.</a:t>
                </a:r>
              </a:p>
              <a:p>
                <a:pPr algn="just"/>
                <a:endParaRPr lang="en-US" dirty="0"/>
              </a:p>
              <a:p>
                <a:pPr algn="just"/>
                <a:endParaRPr lang="en-US" dirty="0"/>
              </a:p>
              <a:p>
                <a:pPr algn="just"/>
                <a:r>
                  <a:rPr lang="en-US" dirty="0"/>
                  <a:t>.</a:t>
                </a:r>
              </a:p>
            </p:txBody>
          </p:sp>
        </mc:Choice>
        <mc:Fallback xmlns="">
          <p:sp>
            <p:nvSpPr>
              <p:cNvPr id="4" name="TextBox 3">
                <a:extLst>
                  <a:ext uri="{FF2B5EF4-FFF2-40B4-BE49-F238E27FC236}">
                    <a16:creationId xmlns:a16="http://schemas.microsoft.com/office/drawing/2014/main" id="{386B15C2-9F29-3934-69C8-5BB8F6E13A8D}"/>
                  </a:ext>
                </a:extLst>
              </p:cNvPr>
              <p:cNvSpPr txBox="1">
                <a:spLocks noRot="1" noChangeAspect="1" noMove="1" noResize="1" noEditPoints="1" noAdjustHandles="1" noChangeArrowheads="1" noChangeShapeType="1" noTextEdit="1"/>
              </p:cNvSpPr>
              <p:nvPr/>
            </p:nvSpPr>
            <p:spPr>
              <a:xfrm>
                <a:off x="0" y="3165411"/>
                <a:ext cx="4744279" cy="3693319"/>
              </a:xfrm>
              <a:prstGeom prst="rect">
                <a:avLst/>
              </a:prstGeom>
              <a:blipFill>
                <a:blip r:embed="rId2"/>
                <a:stretch>
                  <a:fillRect l="-1028" r="-1028" b="-1650"/>
                </a:stretch>
              </a:blipFill>
            </p:spPr>
            <p:txBody>
              <a:bodyPr/>
              <a:lstStyle/>
              <a:p>
                <a:r>
                  <a:rPr lang="en-US">
                    <a:noFill/>
                  </a:rPr>
                  <a:t> </a:t>
                </a:r>
              </a:p>
            </p:txBody>
          </p:sp>
        </mc:Fallback>
      </mc:AlternateContent>
    </p:spTree>
    <p:extLst>
      <p:ext uri="{BB962C8B-B14F-4D97-AF65-F5344CB8AC3E}">
        <p14:creationId xmlns:p14="http://schemas.microsoft.com/office/powerpoint/2010/main" val="4253662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88DF-E88E-25BA-C58A-359F9F33025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7EC8267-209E-6441-8002-F623F4A0BC7E}"/>
              </a:ext>
            </a:extLst>
          </p:cNvPr>
          <p:cNvSpPr>
            <a:spLocks noGrp="1"/>
          </p:cNvSpPr>
          <p:nvPr>
            <p:ph sz="half" idx="2"/>
          </p:nvPr>
        </p:nvSpPr>
        <p:spPr/>
        <p:txBody>
          <a:bodyPr/>
          <a:lstStyle/>
          <a:p>
            <a:endParaRPr lang="en-GB"/>
          </a:p>
        </p:txBody>
      </p:sp>
      <p:sp>
        <p:nvSpPr>
          <p:cNvPr id="4" name="Content Placeholder 3">
            <a:extLst>
              <a:ext uri="{FF2B5EF4-FFF2-40B4-BE49-F238E27FC236}">
                <a16:creationId xmlns:a16="http://schemas.microsoft.com/office/drawing/2014/main" id="{4B500E69-6C34-D5EC-D5DF-05604E1D7181}"/>
              </a:ext>
            </a:extLst>
          </p:cNvPr>
          <p:cNvSpPr>
            <a:spLocks noGrp="1"/>
          </p:cNvSpPr>
          <p:nvPr>
            <p:ph sz="half" idx="1"/>
          </p:nvPr>
        </p:nvSpPr>
        <p:spPr/>
        <p:txBody>
          <a:bodyPr/>
          <a:lstStyle/>
          <a:p>
            <a:endParaRPr lang="en-GB"/>
          </a:p>
        </p:txBody>
      </p:sp>
    </p:spTree>
    <p:extLst>
      <p:ext uri="{BB962C8B-B14F-4D97-AF65-F5344CB8AC3E}">
        <p14:creationId xmlns:p14="http://schemas.microsoft.com/office/powerpoint/2010/main" val="2879337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C2A6-129C-42C5-9AFB-6A18CB9388A8}"/>
              </a:ext>
            </a:extLst>
          </p:cNvPr>
          <p:cNvSpPr>
            <a:spLocks noGrp="1"/>
          </p:cNvSpPr>
          <p:nvPr>
            <p:ph type="title"/>
          </p:nvPr>
        </p:nvSpPr>
        <p:spPr/>
        <p:txBody>
          <a:bodyPr/>
          <a:lstStyle/>
          <a:p>
            <a:r>
              <a:rPr lang="en-US" dirty="0"/>
              <a:t>Plotting Traces</a:t>
            </a:r>
          </a:p>
        </p:txBody>
      </p:sp>
      <p:sp>
        <p:nvSpPr>
          <p:cNvPr id="3" name="Content Placeholder 2">
            <a:extLst>
              <a:ext uri="{FF2B5EF4-FFF2-40B4-BE49-F238E27FC236}">
                <a16:creationId xmlns:a16="http://schemas.microsoft.com/office/drawing/2014/main" id="{A8AD599A-3F97-4DB5-8488-F635045E5264}"/>
              </a:ext>
            </a:extLst>
          </p:cNvPr>
          <p:cNvSpPr>
            <a:spLocks noGrp="1"/>
          </p:cNvSpPr>
          <p:nvPr>
            <p:ph idx="1"/>
          </p:nvPr>
        </p:nvSpPr>
        <p:spPr>
          <a:xfrm>
            <a:off x="4744279" y="92765"/>
            <a:ext cx="7447722" cy="6765235"/>
          </a:xfrm>
        </p:spPr>
        <p:txBody>
          <a:bodyPr>
            <a:normAutofit fontScale="77500" lnSpcReduction="20000"/>
          </a:bodyPr>
          <a:lstStyle/>
          <a:p>
            <a:pPr marL="0" indent="0">
              <a:buNone/>
            </a:pPr>
            <a:r>
              <a:rPr lang="en-US" sz="1400" dirty="0" err="1">
                <a:latin typeface="Consolas" panose="020B0609020204030204" pitchFamily="49" charset="0"/>
              </a:rPr>
              <a:t>plt.subplot</a:t>
            </a:r>
            <a:r>
              <a:rPr lang="en-US" sz="1400" dirty="0">
                <a:latin typeface="Consolas" panose="020B0609020204030204" pitchFamily="49" charset="0"/>
              </a:rPr>
              <a:t>(311)</a:t>
            </a:r>
          </a:p>
          <a:p>
            <a:pPr marL="0" indent="0">
              <a:buNone/>
            </a:pPr>
            <a:r>
              <a:rPr lang="en-US" sz="1400" dirty="0" err="1">
                <a:latin typeface="Consolas" panose="020B0609020204030204" pitchFamily="49" charset="0"/>
              </a:rPr>
              <a:t>lw</a:t>
            </a:r>
            <a:r>
              <a:rPr lang="en-US" sz="1400" dirty="0">
                <a:latin typeface="Consolas" panose="020B0609020204030204" pitchFamily="49" charset="0"/>
              </a:rPr>
              <a:t> = 1</a:t>
            </a:r>
          </a:p>
          <a:p>
            <a:pPr marL="0" indent="0">
              <a:buNone/>
            </a:pPr>
            <a:r>
              <a:rPr lang="en-US" sz="1400" dirty="0" err="1">
                <a:latin typeface="Consolas" panose="020B0609020204030204" pitchFamily="49" charset="0"/>
              </a:rPr>
              <a:t>center_trace</a:t>
            </a:r>
            <a:r>
              <a:rPr lang="en-US" sz="1400" dirty="0">
                <a:latin typeface="Consolas" panose="020B0609020204030204" pitchFamily="49" charset="0"/>
              </a:rPr>
              <a:t> = trace1["centers"]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for pretty colors later in the book.</a:t>
            </a:r>
          </a:p>
          <a:p>
            <a:pPr marL="0" indent="0">
              <a:buNone/>
            </a:pPr>
            <a:r>
              <a:rPr lang="en-US" sz="1400" dirty="0">
                <a:latin typeface="Consolas" panose="020B0609020204030204" pitchFamily="49" charset="0"/>
              </a:rPr>
              <a:t>colors = ["#348ABD", "#A60628"] if </a:t>
            </a:r>
            <a:r>
              <a:rPr lang="en-US" sz="1400" dirty="0" err="1">
                <a:latin typeface="Consolas" panose="020B0609020204030204" pitchFamily="49" charset="0"/>
              </a:rPr>
              <a:t>center_trace</a:t>
            </a:r>
            <a:r>
              <a:rPr lang="en-US" sz="1400" dirty="0">
                <a:latin typeface="Consolas" panose="020B0609020204030204" pitchFamily="49" charset="0"/>
              </a:rPr>
              <a:t>[-1, 0] &gt; </a:t>
            </a:r>
            <a:r>
              <a:rPr lang="en-US" sz="1400" dirty="0" err="1">
                <a:latin typeface="Consolas" panose="020B0609020204030204" pitchFamily="49" charset="0"/>
              </a:rPr>
              <a:t>center_trace</a:t>
            </a:r>
            <a:r>
              <a:rPr lang="en-US" sz="1400" dirty="0">
                <a:latin typeface="Consolas" panose="020B0609020204030204" pitchFamily="49" charset="0"/>
              </a:rPr>
              <a:t>[-1, 1] \</a:t>
            </a:r>
          </a:p>
          <a:p>
            <a:pPr marL="0" indent="0">
              <a:buNone/>
            </a:pPr>
            <a:r>
              <a:rPr lang="en-US" sz="1400" dirty="0">
                <a:latin typeface="Consolas" panose="020B0609020204030204" pitchFamily="49" charset="0"/>
              </a:rPr>
              <a:t>    else ["#A60628", "#348ABD"]</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a:t>
            </a:r>
            <a:r>
              <a:rPr lang="en-US" sz="1400" dirty="0" err="1">
                <a:latin typeface="Consolas" panose="020B0609020204030204" pitchFamily="49" charset="0"/>
              </a:rPr>
              <a:t>center_trace</a:t>
            </a:r>
            <a:r>
              <a:rPr lang="en-US" sz="1400" dirty="0">
                <a:latin typeface="Consolas" panose="020B0609020204030204" pitchFamily="49" charset="0"/>
              </a:rPr>
              <a:t>[:, 0], label="trace of center 0", c=colors[0], </a:t>
            </a:r>
            <a:r>
              <a:rPr lang="en-US" sz="1400" dirty="0" err="1">
                <a:latin typeface="Consolas" panose="020B0609020204030204" pitchFamily="49" charset="0"/>
              </a:rPr>
              <a:t>lw</a:t>
            </a:r>
            <a:r>
              <a:rPr lang="en-US" sz="1400" dirty="0">
                <a:latin typeface="Consolas" panose="020B0609020204030204" pitchFamily="49" charset="0"/>
              </a:rPr>
              <a:t>=</a:t>
            </a:r>
            <a:r>
              <a:rPr lang="en-US" sz="1400" dirty="0" err="1">
                <a:latin typeface="Consolas" panose="020B0609020204030204" pitchFamily="49" charset="0"/>
              </a:rPr>
              <a:t>lw</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a:t>
            </a:r>
            <a:r>
              <a:rPr lang="en-US" sz="1400" dirty="0" err="1">
                <a:latin typeface="Consolas" panose="020B0609020204030204" pitchFamily="49" charset="0"/>
              </a:rPr>
              <a:t>center_trace</a:t>
            </a:r>
            <a:r>
              <a:rPr lang="en-US" sz="1400" dirty="0">
                <a:latin typeface="Consolas" panose="020B0609020204030204" pitchFamily="49" charset="0"/>
              </a:rPr>
              <a:t>[:, 1], label="trace of center 1", c=colors[1], </a:t>
            </a:r>
            <a:r>
              <a:rPr lang="en-US" sz="1400" dirty="0" err="1">
                <a:latin typeface="Consolas" panose="020B0609020204030204" pitchFamily="49" charset="0"/>
              </a:rPr>
              <a:t>lw</a:t>
            </a:r>
            <a:r>
              <a:rPr lang="en-US" sz="1400" dirty="0">
                <a:latin typeface="Consolas" panose="020B0609020204030204" pitchFamily="49" charset="0"/>
              </a:rPr>
              <a:t>=</a:t>
            </a:r>
            <a:r>
              <a:rPr lang="en-US" sz="1400" dirty="0" err="1">
                <a:latin typeface="Consolas" panose="020B0609020204030204" pitchFamily="49" charset="0"/>
              </a:rPr>
              <a:t>lw</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plt.title</a:t>
            </a:r>
            <a:r>
              <a:rPr lang="en-US" sz="1400" dirty="0">
                <a:latin typeface="Consolas" panose="020B0609020204030204" pitchFamily="49" charset="0"/>
              </a:rPr>
              <a:t>("Traces of unknown parameters")</a:t>
            </a:r>
          </a:p>
          <a:p>
            <a:pPr marL="0" indent="0">
              <a:buNone/>
            </a:pPr>
            <a:r>
              <a:rPr lang="en-US" sz="1400" dirty="0">
                <a:latin typeface="Consolas" panose="020B0609020204030204" pitchFamily="49" charset="0"/>
              </a:rPr>
              <a:t>leg = </a:t>
            </a:r>
            <a:r>
              <a:rPr lang="en-US" sz="1400" dirty="0" err="1">
                <a:latin typeface="Consolas" panose="020B0609020204030204" pitchFamily="49" charset="0"/>
              </a:rPr>
              <a:t>plt.legend</a:t>
            </a:r>
            <a:r>
              <a:rPr lang="en-US" sz="1400" dirty="0">
                <a:latin typeface="Consolas" panose="020B0609020204030204" pitchFamily="49" charset="0"/>
              </a:rPr>
              <a:t>(loc="upper right")</a:t>
            </a:r>
          </a:p>
          <a:p>
            <a:pPr marL="0" indent="0">
              <a:buNone/>
            </a:pPr>
            <a:r>
              <a:rPr lang="en-US" sz="1400" dirty="0" err="1">
                <a:latin typeface="Consolas" panose="020B0609020204030204" pitchFamily="49" charset="0"/>
              </a:rPr>
              <a:t>leg.get_frame</a:t>
            </a:r>
            <a:r>
              <a:rPr lang="en-US" sz="1400" dirty="0">
                <a:latin typeface="Consolas" panose="020B0609020204030204" pitchFamily="49" charset="0"/>
              </a:rPr>
              <a:t>().</a:t>
            </a:r>
            <a:r>
              <a:rPr lang="en-US" sz="1400" dirty="0" err="1">
                <a:latin typeface="Consolas" panose="020B0609020204030204" pitchFamily="49" charset="0"/>
              </a:rPr>
              <a:t>set_alpha</a:t>
            </a:r>
            <a:r>
              <a:rPr lang="en-US" sz="1400" dirty="0">
                <a:latin typeface="Consolas" panose="020B0609020204030204" pitchFamily="49" charset="0"/>
              </a:rPr>
              <a:t>(0.7)</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plt.subplot</a:t>
            </a:r>
            <a:r>
              <a:rPr lang="en-US" sz="1400" dirty="0">
                <a:latin typeface="Consolas" panose="020B0609020204030204" pitchFamily="49" charset="0"/>
              </a:rPr>
              <a:t>(312)</a:t>
            </a:r>
          </a:p>
          <a:p>
            <a:pPr marL="0" indent="0">
              <a:buNone/>
            </a:pPr>
            <a:r>
              <a:rPr lang="en-US" sz="1400" dirty="0" err="1">
                <a:latin typeface="Consolas" panose="020B0609020204030204" pitchFamily="49" charset="0"/>
              </a:rPr>
              <a:t>std_trace</a:t>
            </a:r>
            <a:r>
              <a:rPr lang="en-US" sz="1400" dirty="0">
                <a:latin typeface="Consolas" panose="020B0609020204030204" pitchFamily="49" charset="0"/>
              </a:rPr>
              <a:t> = trace1["</a:t>
            </a:r>
            <a:r>
              <a:rPr lang="en-US" sz="1400" dirty="0" err="1">
                <a:latin typeface="Consolas" panose="020B0609020204030204" pitchFamily="49" charset="0"/>
              </a:rPr>
              <a:t>sds</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a:t>
            </a:r>
            <a:r>
              <a:rPr lang="en-US" sz="1400" dirty="0" err="1">
                <a:latin typeface="Consolas" panose="020B0609020204030204" pitchFamily="49" charset="0"/>
              </a:rPr>
              <a:t>std_trace</a:t>
            </a:r>
            <a:r>
              <a:rPr lang="en-US" sz="1400" dirty="0">
                <a:latin typeface="Consolas" panose="020B0609020204030204" pitchFamily="49" charset="0"/>
              </a:rPr>
              <a:t>[:, 0], label="trace of standard deviation of cluster 0", c=colors[0], </a:t>
            </a:r>
            <a:r>
              <a:rPr lang="en-US" sz="1400" dirty="0" err="1">
                <a:latin typeface="Consolas" panose="020B0609020204030204" pitchFamily="49" charset="0"/>
              </a:rPr>
              <a:t>lw</a:t>
            </a:r>
            <a:r>
              <a:rPr lang="en-US" sz="1400" dirty="0">
                <a:latin typeface="Consolas" panose="020B0609020204030204" pitchFamily="49" charset="0"/>
              </a:rPr>
              <a:t>=</a:t>
            </a:r>
            <a:r>
              <a:rPr lang="en-US" sz="1400" dirty="0" err="1">
                <a:latin typeface="Consolas" panose="020B0609020204030204" pitchFamily="49" charset="0"/>
              </a:rPr>
              <a:t>lw</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a:t>
            </a:r>
            <a:r>
              <a:rPr lang="en-US" sz="1400" dirty="0" err="1">
                <a:latin typeface="Consolas" panose="020B0609020204030204" pitchFamily="49" charset="0"/>
              </a:rPr>
              <a:t>std_trace</a:t>
            </a:r>
            <a:r>
              <a:rPr lang="en-US" sz="1400" dirty="0">
                <a:latin typeface="Consolas" panose="020B0609020204030204" pitchFamily="49" charset="0"/>
              </a:rPr>
              <a:t>[:, 1], label="trace of standard deviation of cluster 1", c=colors[1], </a:t>
            </a:r>
            <a:r>
              <a:rPr lang="en-US" sz="1400" dirty="0" err="1">
                <a:latin typeface="Consolas" panose="020B0609020204030204" pitchFamily="49" charset="0"/>
              </a:rPr>
              <a:t>lw</a:t>
            </a:r>
            <a:r>
              <a:rPr lang="en-US" sz="1400" dirty="0">
                <a:latin typeface="Consolas" panose="020B0609020204030204" pitchFamily="49" charset="0"/>
              </a:rPr>
              <a:t>=</a:t>
            </a:r>
            <a:r>
              <a:rPr lang="en-US" sz="1400" dirty="0" err="1">
                <a:latin typeface="Consolas" panose="020B0609020204030204" pitchFamily="49" charset="0"/>
              </a:rPr>
              <a:t>lw</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plt.legend</a:t>
            </a:r>
            <a:r>
              <a:rPr lang="en-US" sz="1400" dirty="0">
                <a:latin typeface="Consolas" panose="020B0609020204030204" pitchFamily="49" charset="0"/>
              </a:rPr>
              <a:t>(loc="upper left")</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plt.subplot</a:t>
            </a:r>
            <a:r>
              <a:rPr lang="en-US" sz="1400" dirty="0">
                <a:latin typeface="Consolas" panose="020B0609020204030204" pitchFamily="49" charset="0"/>
              </a:rPr>
              <a:t>(313)</a:t>
            </a: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trace1["p"]</a:t>
            </a:r>
          </a:p>
          <a:p>
            <a:pPr marL="0" indent="0">
              <a:buNone/>
            </a:pPr>
            <a:r>
              <a:rPr lang="en-US" sz="1400" dirty="0" err="1">
                <a:latin typeface="Consolas" panose="020B0609020204030204" pitchFamily="49" charset="0"/>
              </a:rPr>
              <a:t>plt.plot</a:t>
            </a:r>
            <a:r>
              <a:rPr lang="en-US" sz="1400" dirty="0">
                <a:latin typeface="Consolas" panose="020B0609020204030204" pitchFamily="49" charset="0"/>
              </a:rPr>
              <a:t>(</a:t>
            </a:r>
            <a:r>
              <a:rPr lang="en-US" sz="1400" dirty="0" err="1">
                <a:latin typeface="Consolas" panose="020B0609020204030204" pitchFamily="49" charset="0"/>
              </a:rPr>
              <a:t>p_trace</a:t>
            </a:r>
            <a:r>
              <a:rPr lang="en-US" sz="1400" dirty="0">
                <a:latin typeface="Consolas" panose="020B0609020204030204" pitchFamily="49" charset="0"/>
              </a:rPr>
              <a:t>, label="$p$: frequency of assignment to cluster 0", color=colors[0], </a:t>
            </a:r>
            <a:r>
              <a:rPr lang="en-US" sz="1400" dirty="0" err="1">
                <a:latin typeface="Consolas" panose="020B0609020204030204" pitchFamily="49" charset="0"/>
              </a:rPr>
              <a:t>lw</a:t>
            </a:r>
            <a:r>
              <a:rPr lang="en-US" sz="1400" dirty="0">
                <a:latin typeface="Consolas" panose="020B0609020204030204" pitchFamily="49" charset="0"/>
              </a:rPr>
              <a:t>=</a:t>
            </a:r>
            <a:r>
              <a:rPr lang="en-US" sz="1400" dirty="0" err="1">
                <a:latin typeface="Consolas" panose="020B0609020204030204" pitchFamily="49" charset="0"/>
              </a:rPr>
              <a:t>lw</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plt.xlabel</a:t>
            </a:r>
            <a:r>
              <a:rPr lang="en-US" sz="1400" dirty="0">
                <a:latin typeface="Consolas" panose="020B0609020204030204" pitchFamily="49" charset="0"/>
              </a:rPr>
              <a:t>("Steps")</a:t>
            </a:r>
          </a:p>
          <a:p>
            <a:pPr marL="0" indent="0">
              <a:buNone/>
            </a:pPr>
            <a:r>
              <a:rPr lang="en-US" sz="1400" dirty="0" err="1">
                <a:latin typeface="Consolas" panose="020B0609020204030204" pitchFamily="49" charset="0"/>
              </a:rPr>
              <a:t>plt.ylim</a:t>
            </a:r>
            <a:r>
              <a:rPr lang="en-US" sz="1400" dirty="0">
                <a:latin typeface="Consolas" panose="020B0609020204030204" pitchFamily="49" charset="0"/>
              </a:rPr>
              <a:t>(0, 1)</a:t>
            </a:r>
          </a:p>
          <a:p>
            <a:pPr marL="0" indent="0">
              <a:buNone/>
            </a:pPr>
            <a:r>
              <a:rPr lang="en-US" sz="1400" dirty="0" err="1">
                <a:latin typeface="Consolas" panose="020B0609020204030204" pitchFamily="49" charset="0"/>
              </a:rPr>
              <a:t>plt.legend</a:t>
            </a:r>
            <a:r>
              <a:rPr lang="en-US" sz="1400" dirty="0">
                <a:latin typeface="Consolas" panose="020B0609020204030204" pitchFamily="49" charset="0"/>
              </a:rPr>
              <a:t>()</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3752885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20C7F9-1D9B-723A-F763-6E450E3B927D}"/>
              </a:ext>
            </a:extLst>
          </p:cNvPr>
          <p:cNvPicPr>
            <a:picLocks noChangeAspect="1"/>
          </p:cNvPicPr>
          <p:nvPr/>
        </p:nvPicPr>
        <p:blipFill>
          <a:blip r:embed="rId2"/>
          <a:stretch>
            <a:fillRect/>
          </a:stretch>
        </p:blipFill>
        <p:spPr>
          <a:xfrm>
            <a:off x="2581275" y="137432"/>
            <a:ext cx="7029450" cy="5276850"/>
          </a:xfrm>
          <a:prstGeom prst="rect">
            <a:avLst/>
          </a:prstGeom>
        </p:spPr>
      </p:pic>
      <p:sp>
        <p:nvSpPr>
          <p:cNvPr id="6" name="TextBox 5">
            <a:extLst>
              <a:ext uri="{FF2B5EF4-FFF2-40B4-BE49-F238E27FC236}">
                <a16:creationId xmlns:a16="http://schemas.microsoft.com/office/drawing/2014/main" id="{65E8C1C3-6C11-9038-C453-9AFC901BA629}"/>
              </a:ext>
            </a:extLst>
          </p:cNvPr>
          <p:cNvSpPr txBox="1"/>
          <p:nvPr/>
        </p:nvSpPr>
        <p:spPr>
          <a:xfrm>
            <a:off x="0" y="5299787"/>
            <a:ext cx="12192000" cy="1569660"/>
          </a:xfrm>
          <a:prstGeom prst="rect">
            <a:avLst/>
          </a:prstGeom>
          <a:noFill/>
        </p:spPr>
        <p:txBody>
          <a:bodyPr wrap="square" rtlCol="0">
            <a:spAutoFit/>
          </a:bodyPr>
          <a:lstStyle/>
          <a:p>
            <a:pPr algn="just"/>
            <a:r>
              <a:rPr lang="en-US" sz="1200" dirty="0"/>
              <a:t>Notice the following characteristics:</a:t>
            </a:r>
          </a:p>
          <a:p>
            <a:pPr algn="just"/>
            <a:endParaRPr lang="en-US" sz="1200" dirty="0"/>
          </a:p>
          <a:p>
            <a:pPr algn="just"/>
            <a:r>
              <a:rPr lang="en-US" sz="1200" dirty="0"/>
              <a:t>1. The traces converges, not to a single point, but to a distribution of possible points. This is convergence in an MCMC algorithm.</a:t>
            </a:r>
          </a:p>
          <a:p>
            <a:pPr algn="just"/>
            <a:r>
              <a:rPr lang="en-US" sz="1200" dirty="0"/>
              <a:t>2. Inference using the first few thousand points is a bad idea, as they are unrelated to the final distribution we are interested in. Thus is it a good idea to discard those samples before using the samples for inference. We call this period before converge the burn-in period. You can use the parameter tune and </a:t>
            </a:r>
            <a:r>
              <a:rPr lang="en-US" sz="1200" dirty="0" err="1"/>
              <a:t>discard_tuned_samples</a:t>
            </a:r>
            <a:r>
              <a:rPr lang="en-US" sz="1200" dirty="0"/>
              <a:t> (True by default) to do the burn-in period.</a:t>
            </a:r>
          </a:p>
          <a:p>
            <a:pPr algn="just"/>
            <a:r>
              <a:rPr lang="en-US" sz="1200" dirty="0"/>
              <a:t>3. The traces appear as a random "walk" around the space, that is, the paths exhibit correlation with previous positions. This is both good and bad. We will always have correlation between current positions and the previous positions, but too much of it means we are not exploring the space well. This will be detailed later.</a:t>
            </a:r>
          </a:p>
        </p:txBody>
      </p:sp>
    </p:spTree>
    <p:extLst>
      <p:ext uri="{BB962C8B-B14F-4D97-AF65-F5344CB8AC3E}">
        <p14:creationId xmlns:p14="http://schemas.microsoft.com/office/powerpoint/2010/main" val="4048655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CCBC-2880-70DD-6A00-5ECD6DA79216}"/>
              </a:ext>
            </a:extLst>
          </p:cNvPr>
          <p:cNvSpPr>
            <a:spLocks noGrp="1"/>
          </p:cNvSpPr>
          <p:nvPr>
            <p:ph type="title"/>
          </p:nvPr>
        </p:nvSpPr>
        <p:spPr>
          <a:xfrm>
            <a:off x="0" y="447188"/>
            <a:ext cx="12192000" cy="970450"/>
          </a:xfrm>
        </p:spPr>
        <p:txBody>
          <a:bodyPr/>
          <a:lstStyle/>
          <a:p>
            <a:r>
              <a:rPr lang="en-US" dirty="0"/>
              <a:t>Hamiltonian Monte Carlo and No-U-Turn Sampler</a:t>
            </a:r>
          </a:p>
        </p:txBody>
      </p:sp>
      <p:sp>
        <p:nvSpPr>
          <p:cNvPr id="3" name="Content Placeholder 2">
            <a:extLst>
              <a:ext uri="{FF2B5EF4-FFF2-40B4-BE49-F238E27FC236}">
                <a16:creationId xmlns:a16="http://schemas.microsoft.com/office/drawing/2014/main" id="{D4DAE61B-7700-EE31-0C4B-AD6585F850E3}"/>
              </a:ext>
            </a:extLst>
          </p:cNvPr>
          <p:cNvSpPr>
            <a:spLocks noGrp="1"/>
          </p:cNvSpPr>
          <p:nvPr>
            <p:ph idx="1"/>
          </p:nvPr>
        </p:nvSpPr>
        <p:spPr/>
        <p:txBody>
          <a:bodyPr/>
          <a:lstStyle/>
          <a:p>
            <a:pPr marL="0" indent="0" algn="just">
              <a:buNone/>
            </a:pPr>
            <a:r>
              <a:rPr lang="en-US" dirty="0" err="1"/>
              <a:t>PyMC</a:t>
            </a:r>
            <a:r>
              <a:rPr lang="en-US" dirty="0"/>
              <a:t> also features next-generation Markov chain Monte Carlo (MCMC) sampling algorithms such as the No-U-Turn Sampler (NUTS; Hoffman, 2014), a self-tuning variant of Hamiltonian Monte Carlo (HMC; Duane, 1987). This class of samplers works well on high-dimensional and complex posterior distributions and allows many complex models to be fit without specialized knowledge about fitting algorithms. HMC and NUTS take advantage of gradient information from the likelihood to achieve much faster convergence than traditional sampling methods, especially for larger models. NUTS also has several self-tuning strategies for adaptively setting the tunable parameters of Hamiltonian Monte Carlo, which means you usually don’t need to have specialized knowledge about how the algorithms work.</a:t>
            </a:r>
          </a:p>
        </p:txBody>
      </p:sp>
    </p:spTree>
    <p:extLst>
      <p:ext uri="{BB962C8B-B14F-4D97-AF65-F5344CB8AC3E}">
        <p14:creationId xmlns:p14="http://schemas.microsoft.com/office/powerpoint/2010/main" val="1298355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9F4B2-D8DF-D971-76C8-BCDA3B9DD28F}"/>
              </a:ext>
            </a:extLst>
          </p:cNvPr>
          <p:cNvPicPr>
            <a:picLocks noChangeAspect="1"/>
          </p:cNvPicPr>
          <p:nvPr/>
        </p:nvPicPr>
        <p:blipFill>
          <a:blip r:embed="rId2"/>
          <a:stretch>
            <a:fillRect/>
          </a:stretch>
        </p:blipFill>
        <p:spPr>
          <a:xfrm>
            <a:off x="700085" y="21741"/>
            <a:ext cx="9992797" cy="2328418"/>
          </a:xfrm>
          <a:prstGeom prst="rect">
            <a:avLst/>
          </a:prstGeom>
        </p:spPr>
      </p:pic>
      <p:pic>
        <p:nvPicPr>
          <p:cNvPr id="5" name="Picture 4">
            <a:extLst>
              <a:ext uri="{FF2B5EF4-FFF2-40B4-BE49-F238E27FC236}">
                <a16:creationId xmlns:a16="http://schemas.microsoft.com/office/drawing/2014/main" id="{9C916DE1-C96B-AB35-A6A9-AE5CF42CD10E}"/>
              </a:ext>
            </a:extLst>
          </p:cNvPr>
          <p:cNvPicPr>
            <a:picLocks noChangeAspect="1"/>
          </p:cNvPicPr>
          <p:nvPr/>
        </p:nvPicPr>
        <p:blipFill>
          <a:blip r:embed="rId3"/>
          <a:stretch>
            <a:fillRect/>
          </a:stretch>
        </p:blipFill>
        <p:spPr>
          <a:xfrm>
            <a:off x="700088" y="2171700"/>
            <a:ext cx="10039448" cy="2339289"/>
          </a:xfrm>
          <a:prstGeom prst="rect">
            <a:avLst/>
          </a:prstGeom>
        </p:spPr>
      </p:pic>
      <p:pic>
        <p:nvPicPr>
          <p:cNvPr id="6" name="Picture 5">
            <a:extLst>
              <a:ext uri="{FF2B5EF4-FFF2-40B4-BE49-F238E27FC236}">
                <a16:creationId xmlns:a16="http://schemas.microsoft.com/office/drawing/2014/main" id="{EAD639AF-B96D-AB9E-A73B-6453288925CA}"/>
              </a:ext>
            </a:extLst>
          </p:cNvPr>
          <p:cNvPicPr>
            <a:picLocks noChangeAspect="1"/>
          </p:cNvPicPr>
          <p:nvPr/>
        </p:nvPicPr>
        <p:blipFill>
          <a:blip r:embed="rId4"/>
          <a:stretch>
            <a:fillRect/>
          </a:stretch>
        </p:blipFill>
        <p:spPr>
          <a:xfrm>
            <a:off x="700088" y="4439039"/>
            <a:ext cx="10039451" cy="2339289"/>
          </a:xfrm>
          <a:prstGeom prst="rect">
            <a:avLst/>
          </a:prstGeom>
        </p:spPr>
      </p:pic>
    </p:spTree>
    <p:extLst>
      <p:ext uri="{BB962C8B-B14F-4D97-AF65-F5344CB8AC3E}">
        <p14:creationId xmlns:p14="http://schemas.microsoft.com/office/powerpoint/2010/main" val="1145149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07EA-2765-9D46-47A9-F66EC1361C46}"/>
              </a:ext>
            </a:extLst>
          </p:cNvPr>
          <p:cNvSpPr>
            <a:spLocks noGrp="1"/>
          </p:cNvSpPr>
          <p:nvPr>
            <p:ph type="title"/>
          </p:nvPr>
        </p:nvSpPr>
        <p:spPr/>
        <p:txBody>
          <a:bodyPr/>
          <a:lstStyle/>
          <a:p>
            <a:r>
              <a:rPr lang="en-US" dirty="0" err="1"/>
              <a:t>PyMC</a:t>
            </a:r>
            <a:r>
              <a:rPr lang="en-US" dirty="0"/>
              <a:t>: NUTS and </a:t>
            </a:r>
            <a:r>
              <a:rPr lang="en-US" dirty="0" err="1"/>
              <a:t>Arviz</a:t>
            </a:r>
            <a:endParaRPr lang="en-US" dirty="0"/>
          </a:p>
        </p:txBody>
      </p:sp>
      <p:sp>
        <p:nvSpPr>
          <p:cNvPr id="3" name="Content Placeholder 2">
            <a:extLst>
              <a:ext uri="{FF2B5EF4-FFF2-40B4-BE49-F238E27FC236}">
                <a16:creationId xmlns:a16="http://schemas.microsoft.com/office/drawing/2014/main" id="{105B37E8-8A95-3DD4-2706-793D4D0D9C9A}"/>
              </a:ext>
            </a:extLst>
          </p:cNvPr>
          <p:cNvSpPr>
            <a:spLocks noGrp="1"/>
          </p:cNvSpPr>
          <p:nvPr>
            <p:ph idx="1"/>
          </p:nvPr>
        </p:nvSpPr>
        <p:spPr>
          <a:xfrm>
            <a:off x="818712" y="2222287"/>
            <a:ext cx="10554574" cy="4635713"/>
          </a:xfrm>
        </p:spPr>
        <p:txBody>
          <a:bodyPr>
            <a:normAutofit/>
          </a:bodyPr>
          <a:lstStyle/>
          <a:p>
            <a:pPr marL="0" indent="0">
              <a:buNone/>
            </a:pPr>
            <a:r>
              <a:rPr lang="en-US" sz="1400" dirty="0">
                <a:latin typeface="Consolas" panose="020B0609020204030204" pitchFamily="49" charset="0"/>
              </a:rPr>
              <a:t>with model:</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Use the default NUTS for sampling, and we return the </a:t>
            </a:r>
            <a:r>
              <a:rPr lang="en-US" sz="1400" dirty="0" err="1">
                <a:latin typeface="Consolas" panose="020B0609020204030204" pitchFamily="49" charset="0"/>
              </a:rPr>
              <a:t>Arviz</a:t>
            </a:r>
            <a:r>
              <a:rPr lang="en-US" sz="1400" dirty="0">
                <a:latin typeface="Consolas" panose="020B0609020204030204" pitchFamily="49" charset="0"/>
              </a:rPr>
              <a:t> </a:t>
            </a:r>
            <a:r>
              <a:rPr lang="en-US" sz="1400" dirty="0" err="1">
                <a:latin typeface="Consolas" panose="020B0609020204030204" pitchFamily="49" charset="0"/>
              </a:rPr>
              <a:t>InferenceData</a:t>
            </a:r>
            <a:endParaRPr lang="en-US" sz="1400" dirty="0">
              <a:latin typeface="Consolas" panose="020B0609020204030204" pitchFamily="49" charset="0"/>
            </a:endParaRPr>
          </a:p>
          <a:p>
            <a:pPr marL="0" indent="0">
              <a:buNone/>
            </a:pPr>
            <a:r>
              <a:rPr lang="en-US" sz="1400" dirty="0">
                <a:latin typeface="Consolas" panose="020B0609020204030204" pitchFamily="49" charset="0"/>
              </a:rPr>
              <a:t>    step3 = </a:t>
            </a:r>
            <a:r>
              <a:rPr lang="en-US" sz="1400" dirty="0" err="1">
                <a:latin typeface="Consolas" panose="020B0609020204030204" pitchFamily="49" charset="0"/>
              </a:rPr>
              <a:t>pm.CategoricalGibbsMetropolis</a:t>
            </a:r>
            <a:r>
              <a:rPr lang="en-US" sz="1400" dirty="0">
                <a:latin typeface="Consolas" panose="020B0609020204030204" pitchFamily="49" charset="0"/>
              </a:rPr>
              <a:t>(vars=[assignment])</a:t>
            </a:r>
          </a:p>
          <a:p>
            <a:pPr marL="0" indent="0">
              <a:buNone/>
            </a:pPr>
            <a:r>
              <a:rPr lang="en-US" sz="1400" dirty="0">
                <a:latin typeface="Consolas" panose="020B0609020204030204" pitchFamily="49" charset="0"/>
              </a:rPr>
              <a:t>    trace2 = </a:t>
            </a:r>
            <a:r>
              <a:rPr lang="en-US" sz="1400" dirty="0" err="1">
                <a:latin typeface="Consolas" panose="020B0609020204030204" pitchFamily="49" charset="0"/>
              </a:rPr>
              <a:t>pm.sample</a:t>
            </a:r>
            <a:r>
              <a:rPr lang="en-US" sz="1400" dirty="0">
                <a:latin typeface="Consolas" panose="020B0609020204030204" pitchFamily="49" charset="0"/>
              </a:rPr>
              <a:t>(25000, step=[step3],tune=5000,chains=1)</a:t>
            </a:r>
          </a:p>
          <a:p>
            <a:pPr marL="0" indent="0">
              <a:buNone/>
            </a:pPr>
            <a:endParaRPr lang="en-US" dirty="0"/>
          </a:p>
          <a:p>
            <a:pPr marL="0" indent="0">
              <a:buNone/>
            </a:pPr>
            <a:r>
              <a:rPr lang="en-US" dirty="0"/>
              <a:t>The powerful </a:t>
            </a:r>
            <a:r>
              <a:rPr lang="en-US" dirty="0" err="1"/>
              <a:t>Arviz</a:t>
            </a:r>
            <a:r>
              <a:rPr lang="en-US" dirty="0"/>
              <a:t> </a:t>
            </a:r>
            <a:r>
              <a:rPr lang="en-US" dirty="0" err="1"/>
              <a:t>InferenceData</a:t>
            </a:r>
            <a:r>
              <a:rPr lang="en-US" dirty="0"/>
              <a:t> and APIs give us more comfortable view:</a:t>
            </a:r>
          </a:p>
          <a:p>
            <a:pPr marL="0" indent="0">
              <a:buNone/>
            </a:pPr>
            <a:endParaRPr lang="en-US" dirty="0"/>
          </a:p>
          <a:p>
            <a:pPr marL="0" indent="0">
              <a:buNone/>
            </a:pPr>
            <a:r>
              <a:rPr lang="en-US" sz="1400" dirty="0" err="1">
                <a:latin typeface="Consolas" panose="020B0609020204030204" pitchFamily="49" charset="0"/>
              </a:rPr>
              <a:t>az.plot_trace</a:t>
            </a:r>
            <a:r>
              <a:rPr lang="en-US" sz="1400" dirty="0">
                <a:latin typeface="Consolas" panose="020B0609020204030204" pitchFamily="49" charset="0"/>
              </a:rPr>
              <a:t>(trace2.posterior.centers,figsize=(20, 4))</a:t>
            </a:r>
          </a:p>
          <a:p>
            <a:pPr marL="0" indent="0">
              <a:buNone/>
            </a:pPr>
            <a:r>
              <a:rPr lang="en-US" sz="1400" dirty="0" err="1">
                <a:latin typeface="Consolas" panose="020B0609020204030204" pitchFamily="49" charset="0"/>
              </a:rPr>
              <a:t>az.plot_trace</a:t>
            </a:r>
            <a:r>
              <a:rPr lang="en-US" sz="1400" dirty="0">
                <a:latin typeface="Consolas" panose="020B0609020204030204" pitchFamily="49" charset="0"/>
              </a:rPr>
              <a:t>(trace2.posterior.sds,figsize=(20, 4))</a:t>
            </a:r>
          </a:p>
          <a:p>
            <a:pPr marL="0" indent="0">
              <a:buNone/>
            </a:pPr>
            <a:r>
              <a:rPr lang="en-US" sz="1400" dirty="0" err="1">
                <a:latin typeface="Consolas" panose="020B0609020204030204" pitchFamily="49" charset="0"/>
              </a:rPr>
              <a:t>az.plot_trace</a:t>
            </a:r>
            <a:r>
              <a:rPr lang="en-US" sz="1400" dirty="0">
                <a:latin typeface="Consolas" panose="020B0609020204030204" pitchFamily="49" charset="0"/>
              </a:rPr>
              <a:t>(trace2.posterior.p,figsize=(20, 4))</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594469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142A-316D-437C-A5D6-09D5AF46D1FE}"/>
              </a:ext>
            </a:extLst>
          </p:cNvPr>
          <p:cNvSpPr>
            <a:spLocks noGrp="1"/>
          </p:cNvSpPr>
          <p:nvPr>
            <p:ph type="title"/>
          </p:nvPr>
        </p:nvSpPr>
        <p:spPr/>
        <p:txBody>
          <a:bodyPr/>
          <a:lstStyle/>
          <a:p>
            <a:r>
              <a:rPr lang="en-US" dirty="0"/>
              <a:t>Posterior Distributions of the Center and Standard Deviation Variables</a:t>
            </a:r>
          </a:p>
        </p:txBody>
      </p:sp>
      <p:pic>
        <p:nvPicPr>
          <p:cNvPr id="5" name="Picture 4" descr="A close up of a map&#10;&#10;Description generated with high confidence">
            <a:extLst>
              <a:ext uri="{FF2B5EF4-FFF2-40B4-BE49-F238E27FC236}">
                <a16:creationId xmlns:a16="http://schemas.microsoft.com/office/drawing/2014/main" id="{F6914D29-71A4-48E5-A0EB-58D7D8211E5E}"/>
              </a:ext>
            </a:extLst>
          </p:cNvPr>
          <p:cNvPicPr>
            <a:picLocks noChangeAspect="1"/>
          </p:cNvPicPr>
          <p:nvPr/>
        </p:nvPicPr>
        <p:blipFill>
          <a:blip r:embed="rId2"/>
          <a:stretch>
            <a:fillRect/>
          </a:stretch>
        </p:blipFill>
        <p:spPr>
          <a:xfrm>
            <a:off x="2471945" y="2829753"/>
            <a:ext cx="7486650" cy="2762250"/>
          </a:xfrm>
          <a:prstGeom prst="rect">
            <a:avLst/>
          </a:prstGeom>
        </p:spPr>
      </p:pic>
    </p:spTree>
    <p:extLst>
      <p:ext uri="{BB962C8B-B14F-4D97-AF65-F5344CB8AC3E}">
        <p14:creationId xmlns:p14="http://schemas.microsoft.com/office/powerpoint/2010/main" val="252462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E41E-248A-41FD-8FFA-D1FDE0B9E68E}"/>
              </a:ext>
            </a:extLst>
          </p:cNvPr>
          <p:cNvSpPr>
            <a:spLocks noGrp="1"/>
          </p:cNvSpPr>
          <p:nvPr>
            <p:ph type="title"/>
          </p:nvPr>
        </p:nvSpPr>
        <p:spPr/>
        <p:txBody>
          <a:bodyPr/>
          <a:lstStyle/>
          <a:p>
            <a:r>
              <a:rPr lang="en-US" dirty="0"/>
              <a:t>The Posterior Distributions for the Labels of the Data Points</a:t>
            </a:r>
          </a:p>
        </p:txBody>
      </p:sp>
      <p:pic>
        <p:nvPicPr>
          <p:cNvPr id="5" name="Picture 4" descr="A close up of a map&#10;&#10;Description generated with high confidence">
            <a:extLst>
              <a:ext uri="{FF2B5EF4-FFF2-40B4-BE49-F238E27FC236}">
                <a16:creationId xmlns:a16="http://schemas.microsoft.com/office/drawing/2014/main" id="{8CDE488E-7935-49AE-B0AE-180EC0001D88}"/>
              </a:ext>
            </a:extLst>
          </p:cNvPr>
          <p:cNvPicPr>
            <a:picLocks noChangeAspect="1"/>
          </p:cNvPicPr>
          <p:nvPr/>
        </p:nvPicPr>
        <p:blipFill>
          <a:blip r:embed="rId2"/>
          <a:stretch>
            <a:fillRect/>
          </a:stretch>
        </p:blipFill>
        <p:spPr>
          <a:xfrm>
            <a:off x="2433636" y="2738230"/>
            <a:ext cx="7324725" cy="2971800"/>
          </a:xfrm>
          <a:prstGeom prst="rect">
            <a:avLst/>
          </a:prstGeom>
        </p:spPr>
      </p:pic>
    </p:spTree>
    <p:extLst>
      <p:ext uri="{BB962C8B-B14F-4D97-AF65-F5344CB8AC3E}">
        <p14:creationId xmlns:p14="http://schemas.microsoft.com/office/powerpoint/2010/main" val="312066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F3C8-5720-41D4-A088-C1F0C6F232A7}"/>
              </a:ext>
            </a:extLst>
          </p:cNvPr>
          <p:cNvSpPr>
            <a:spLocks noGrp="1"/>
          </p:cNvSpPr>
          <p:nvPr>
            <p:ph type="title"/>
          </p:nvPr>
        </p:nvSpPr>
        <p:spPr>
          <a:xfrm>
            <a:off x="145774" y="119270"/>
            <a:ext cx="11859076" cy="1630017"/>
          </a:xfrm>
        </p:spPr>
        <p:txBody>
          <a:bodyPr/>
          <a:lstStyle/>
          <a:p>
            <a:r>
              <a:rPr lang="en-US" dirty="0"/>
              <a:t>How can we choose just a single pair of values for the mean and variance and determine a </a:t>
            </a:r>
            <a:r>
              <a:rPr lang="en-US" dirty="0" err="1"/>
              <a:t>sorta</a:t>
            </a:r>
            <a:r>
              <a:rPr lang="en-US" dirty="0"/>
              <a:t>-best-fit gaussian?</a:t>
            </a:r>
          </a:p>
        </p:txBody>
      </p:sp>
      <p:sp>
        <p:nvSpPr>
          <p:cNvPr id="3" name="Content Placeholder 2">
            <a:extLst>
              <a:ext uri="{FF2B5EF4-FFF2-40B4-BE49-F238E27FC236}">
                <a16:creationId xmlns:a16="http://schemas.microsoft.com/office/drawing/2014/main" id="{D84D9DF6-46B7-4641-8F68-C7B4F46F46ED}"/>
              </a:ext>
            </a:extLst>
          </p:cNvPr>
          <p:cNvSpPr>
            <a:spLocks noGrp="1"/>
          </p:cNvSpPr>
          <p:nvPr>
            <p:ph idx="1"/>
          </p:nvPr>
        </p:nvSpPr>
        <p:spPr>
          <a:xfrm>
            <a:off x="238540" y="2222287"/>
            <a:ext cx="3776870" cy="1859383"/>
          </a:xfrm>
        </p:spPr>
        <p:txBody>
          <a:bodyPr/>
          <a:lstStyle/>
          <a:p>
            <a:pPr marL="0" indent="0" algn="just">
              <a:buNone/>
            </a:pPr>
            <a:r>
              <a:rPr lang="en-US" dirty="0"/>
              <a:t>One quick way (which has nice theoretical properties), is to use the mean of the posterior distributions</a:t>
            </a:r>
          </a:p>
        </p:txBody>
      </p:sp>
      <p:pic>
        <p:nvPicPr>
          <p:cNvPr id="5" name="Picture 4" descr="A close up of a map&#10;&#10;Description generated with very high confidence">
            <a:extLst>
              <a:ext uri="{FF2B5EF4-FFF2-40B4-BE49-F238E27FC236}">
                <a16:creationId xmlns:a16="http://schemas.microsoft.com/office/drawing/2014/main" id="{5416339A-A6F3-4F19-969F-1DCE04E3D857}"/>
              </a:ext>
            </a:extLst>
          </p:cNvPr>
          <p:cNvPicPr>
            <a:picLocks noChangeAspect="1"/>
          </p:cNvPicPr>
          <p:nvPr/>
        </p:nvPicPr>
        <p:blipFill>
          <a:blip r:embed="rId2"/>
          <a:stretch>
            <a:fillRect/>
          </a:stretch>
        </p:blipFill>
        <p:spPr>
          <a:xfrm>
            <a:off x="4203217" y="3429000"/>
            <a:ext cx="7496175" cy="2819400"/>
          </a:xfrm>
          <a:prstGeom prst="rect">
            <a:avLst/>
          </a:prstGeom>
        </p:spPr>
      </p:pic>
    </p:spTree>
    <p:extLst>
      <p:ext uri="{BB962C8B-B14F-4D97-AF65-F5344CB8AC3E}">
        <p14:creationId xmlns:p14="http://schemas.microsoft.com/office/powerpoint/2010/main" val="527552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D8AD-8B3F-4E37-BE24-57B3B0103518}"/>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8E2EE-F226-4372-939B-1100B0364C0E}"/>
                  </a:ext>
                </a:extLst>
              </p:cNvPr>
              <p:cNvSpPr>
                <a:spLocks noGrp="1"/>
              </p:cNvSpPr>
              <p:nvPr>
                <p:ph idx="1"/>
              </p:nvPr>
            </p:nvSpPr>
            <p:spPr/>
            <p:txBody>
              <a:bodyPr/>
              <a:lstStyle/>
              <a:p>
                <a:pPr marL="0" indent="0" algn="just">
                  <a:buNone/>
                </a:pPr>
                <a:r>
                  <a:rPr lang="en-US" dirty="0"/>
                  <a:t>What about prediction? Suppose we observe a new data point, say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=175</m:t>
                    </m:r>
                  </m:oMath>
                </a14:m>
                <a:r>
                  <a:rPr lang="en-US" dirty="0"/>
                  <a:t>, and we wish to label it to a cluster. It is foolish to simply assign it to the closer cluster center, as this ignores the standard deviation of the clusters, and we have seen from the plots above that this consideration is very important. More formally: we are interested in the probability (as we cannot be certain about labels) of assigning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=175</m:t>
                    </m:r>
                  </m:oMath>
                </a14:m>
                <a:r>
                  <a:rPr lang="en-US" dirty="0"/>
                  <a:t> to cluster 1. Denote the assignment of </a:t>
                </a:r>
                <a14:m>
                  <m:oMath xmlns:m="http://schemas.openxmlformats.org/officeDocument/2006/math">
                    <m:r>
                      <a:rPr lang="en-US" b="0" i="1" smtClean="0">
                        <a:latin typeface="Cambria Math" panose="02040503050406030204" pitchFamily="18" charset="0"/>
                      </a:rPr>
                      <m:t>𝑥</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oMath>
                </a14:m>
                <a:r>
                  <a:rPr lang="en-US" dirty="0"/>
                  <a:t>, which is equal to 0 or 1, and we are interested in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=175)</m:t>
                    </m:r>
                  </m:oMath>
                </a14:m>
                <a:r>
                  <a:rPr lang="en-US" dirty="0"/>
                  <a:t>.</a:t>
                </a:r>
              </a:p>
              <a:p>
                <a:pPr marL="0" indent="0" algn="just">
                  <a:buNone/>
                </a:pPr>
                <a:endParaRPr lang="en-US" dirty="0"/>
              </a:p>
              <a:p>
                <a:pPr marL="0" indent="0" algn="just">
                  <a:buNone/>
                </a:pPr>
                <a:r>
                  <a:rPr lang="en-US" dirty="0"/>
                  <a:t>A naive method to compute this is to re-run the above MCMC with the additional data point appended. The disadvantage with this method is that it will be slow to infer for each novel data point. Alternatively, we can try a less precise, but much quicker method.</a:t>
                </a:r>
              </a:p>
            </p:txBody>
          </p:sp>
        </mc:Choice>
        <mc:Fallback xmlns="">
          <p:sp>
            <p:nvSpPr>
              <p:cNvPr id="3" name="Content Placeholder 2">
                <a:extLst>
                  <a:ext uri="{FF2B5EF4-FFF2-40B4-BE49-F238E27FC236}">
                    <a16:creationId xmlns:a16="http://schemas.microsoft.com/office/drawing/2014/main" id="{7BC8E2EE-F226-4372-939B-1100B0364C0E}"/>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168407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E5EC8-6F46-457E-AAD0-33A47074E891}"/>
              </a:ext>
            </a:extLst>
          </p:cNvPr>
          <p:cNvSpPr>
            <a:spLocks noGrp="1"/>
          </p:cNvSpPr>
          <p:nvPr>
            <p:ph type="title"/>
          </p:nvPr>
        </p:nvSpPr>
        <p:spPr/>
        <p:txBody>
          <a:bodyPr/>
          <a:lstStyle/>
          <a:p>
            <a:r>
              <a:rPr lang="en-US" dirty="0"/>
              <a:t>Diagnosing Convergence</a:t>
            </a:r>
          </a:p>
        </p:txBody>
      </p:sp>
      <p:sp>
        <p:nvSpPr>
          <p:cNvPr id="5" name="Text Placeholder 4">
            <a:extLst>
              <a:ext uri="{FF2B5EF4-FFF2-40B4-BE49-F238E27FC236}">
                <a16:creationId xmlns:a16="http://schemas.microsoft.com/office/drawing/2014/main" id="{F0A6FC14-25E4-4959-B24D-32665C5111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186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Fitting Models</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Markov Chain Monte Carlo (MCMC)</a:t>
            </a:r>
          </a:p>
        </p:txBody>
      </p:sp>
    </p:spTree>
    <p:extLst>
      <p:ext uri="{BB962C8B-B14F-4D97-AF65-F5344CB8AC3E}">
        <p14:creationId xmlns:p14="http://schemas.microsoft.com/office/powerpoint/2010/main" val="4149719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B737-F134-4128-8DD0-1BBE2498EA02}"/>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49D612-50BD-4007-B22A-4B0BD4D3A8B9}"/>
                  </a:ext>
                </a:extLst>
              </p:cNvPr>
              <p:cNvSpPr>
                <a:spLocks noGrp="1"/>
              </p:cNvSpPr>
              <p:nvPr>
                <p:ph idx="1"/>
              </p:nvPr>
            </p:nvSpPr>
            <p:spPr>
              <a:xfrm>
                <a:off x="504946" y="2041907"/>
                <a:ext cx="11084119" cy="4625009"/>
              </a:xfrm>
            </p:spPr>
            <p:txBody>
              <a:bodyPr>
                <a:normAutofit/>
              </a:bodyPr>
              <a:lstStyle/>
              <a:p>
                <a:pPr marL="0" indent="0">
                  <a:buNone/>
                </a:pPr>
                <a:r>
                  <a:rPr lang="en-US" dirty="0"/>
                  <a:t>For a particular sample set of parameters for our posterior distribution,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we are interested in asking "Is the probability that </a:t>
                </a:r>
                <a14:m>
                  <m:oMath xmlns:m="http://schemas.openxmlformats.org/officeDocument/2006/math">
                    <m:r>
                      <a:rPr lang="en-US" b="0" i="1" smtClean="0">
                        <a:latin typeface="Cambria Math" panose="02040503050406030204" pitchFamily="18" charset="0"/>
                      </a:rPr>
                      <m:t>𝑥</m:t>
                    </m:r>
                  </m:oMath>
                </a14:m>
                <a:r>
                  <a:rPr lang="en-US" dirty="0"/>
                  <a:t> is in cluster 1 greater than the probability it is in cluster 0?", where the probability is dependent on the chosen parameters.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e>
                          <m:r>
                            <a:rPr lang="en-US" b="0" i="1" smtClean="0">
                              <a:latin typeface="Cambria Math" panose="02040503050406030204" pitchFamily="18" charset="0"/>
                            </a:rPr>
                            <m:t>𝑥</m:t>
                          </m:r>
                          <m:r>
                            <a:rPr lang="en-US" b="0" i="1" smtClean="0">
                              <a:latin typeface="Cambria Math" panose="02040503050406030204" pitchFamily="18" charset="0"/>
                            </a:rPr>
                            <m:t>=175</m:t>
                          </m:r>
                        </m:e>
                      </m:d>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e>
                          <m:r>
                            <a:rPr lang="en-US" i="1">
                              <a:latin typeface="Cambria Math" panose="02040503050406030204" pitchFamily="18" charset="0"/>
                            </a:rPr>
                            <m:t>𝑥</m:t>
                          </m:r>
                          <m:r>
                            <a:rPr lang="en-US" i="1">
                              <a:latin typeface="Cambria Math" panose="02040503050406030204" pitchFamily="18" charset="0"/>
                            </a:rPr>
                            <m:t>=175</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=175|</m:t>
                                  </m:r>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=175)</m:t>
                          </m:r>
                        </m:den>
                      </m:f>
                      <m:r>
                        <a:rPr lang="en-US" b="0" i="1" smtClean="0">
                          <a:latin typeface="Cambria Math" panose="02040503050406030204" pitchFamily="18" charset="0"/>
                        </a:rPr>
                        <m:t>&gt;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=175)</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oMath>
                  </m:oMathPara>
                </a14:m>
                <a:endParaRPr lang="en-US" dirty="0"/>
              </a:p>
              <a:p>
                <a:pPr marL="0" indent="0">
                  <a:buNone/>
                </a:pPr>
                <a:r>
                  <a:rPr lang="en-US" sz="1400" dirty="0" err="1">
                    <a:latin typeface="Consolas" panose="020B0609020204030204" pitchFamily="49" charset="0"/>
                  </a:rPr>
                  <a:t>norm_pdf</a:t>
                </a:r>
                <a:r>
                  <a:rPr lang="en-US" sz="1400" dirty="0">
                    <a:latin typeface="Consolas" panose="020B0609020204030204" pitchFamily="49" charset="0"/>
                  </a:rPr>
                  <a:t> = stats.norm.pdf</a:t>
                </a:r>
              </a:p>
              <a:p>
                <a:pPr marL="0" indent="0">
                  <a:buNone/>
                </a:pPr>
                <a:r>
                  <a:rPr lang="en-US" sz="1400" dirty="0">
                    <a:latin typeface="Consolas" panose="020B0609020204030204" pitchFamily="49" charset="0"/>
                  </a:rPr>
                  <a:t>x = 175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v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0], scale=</a:t>
                </a:r>
                <a:r>
                  <a:rPr lang="en-US" sz="1400" dirty="0" err="1">
                    <a:latin typeface="Consolas" panose="020B0609020204030204" pitchFamily="49" charset="0"/>
                  </a:rPr>
                  <a:t>std_trace</a:t>
                </a:r>
                <a:r>
                  <a:rPr lang="en-US" sz="1400" dirty="0">
                    <a:latin typeface="Consolas" panose="020B0609020204030204" pitchFamily="49" charset="0"/>
                  </a:rPr>
                  <a:t>[:, 0]) &gt; \</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1], scale=</a:t>
                </a:r>
                <a:r>
                  <a:rPr lang="en-US" sz="1400" dirty="0" err="1">
                    <a:latin typeface="Consolas" panose="020B0609020204030204" pitchFamily="49" charset="0"/>
                  </a:rPr>
                  <a:t>std_trace</a:t>
                </a:r>
                <a:r>
                  <a:rPr lang="en-US" sz="1400" dirty="0">
                    <a:latin typeface="Consolas" panose="020B0609020204030204" pitchFamily="49" charset="0"/>
                  </a:rPr>
                  <a:t>[:,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print("Probability of belonging to cluster 0:", </a:t>
                </a:r>
                <a:r>
                  <a:rPr lang="en-US" sz="1400" dirty="0" err="1">
                    <a:latin typeface="Consolas" panose="020B0609020204030204" pitchFamily="49" charset="0"/>
                  </a:rPr>
                  <a:t>v.mean</a:t>
                </a:r>
                <a:r>
                  <a:rPr lang="en-US" sz="1400" dirty="0">
                    <a:latin typeface="Consolas" panose="020B0609020204030204" pitchFamily="49" charset="0"/>
                  </a:rPr>
                  <a:t>())   # Probability of belonging to cluster 0: 0.025</a:t>
                </a:r>
              </a:p>
            </p:txBody>
          </p:sp>
        </mc:Choice>
        <mc:Fallback xmlns="">
          <p:sp>
            <p:nvSpPr>
              <p:cNvPr id="3" name="Content Placeholder 2">
                <a:extLst>
                  <a:ext uri="{FF2B5EF4-FFF2-40B4-BE49-F238E27FC236}">
                    <a16:creationId xmlns:a16="http://schemas.microsoft.com/office/drawing/2014/main" id="{BB49D612-50BD-4007-B22A-4B0BD4D3A8B9}"/>
                  </a:ext>
                </a:extLst>
              </p:cNvPr>
              <p:cNvSpPr>
                <a:spLocks noGrp="1" noRot="1" noChangeAspect="1" noMove="1" noResize="1" noEditPoints="1" noAdjustHandles="1" noChangeArrowheads="1" noChangeShapeType="1" noTextEdit="1"/>
              </p:cNvSpPr>
              <p:nvPr>
                <p:ph idx="1"/>
              </p:nvPr>
            </p:nvSpPr>
            <p:spPr>
              <a:xfrm>
                <a:off x="504946" y="2041907"/>
                <a:ext cx="11084119" cy="4625009"/>
              </a:xfrm>
              <a:blipFill>
                <a:blip r:embed="rId2"/>
                <a:stretch>
                  <a:fillRect l="-495" t="-395" b="-1054"/>
                </a:stretch>
              </a:blipFill>
            </p:spPr>
            <p:txBody>
              <a:bodyPr/>
              <a:lstStyle/>
              <a:p>
                <a:r>
                  <a:rPr lang="en-US">
                    <a:noFill/>
                  </a:rPr>
                  <a:t> </a:t>
                </a:r>
              </a:p>
            </p:txBody>
          </p:sp>
        </mc:Fallback>
      </mc:AlternateContent>
    </p:spTree>
    <p:extLst>
      <p:ext uri="{BB962C8B-B14F-4D97-AF65-F5344CB8AC3E}">
        <p14:creationId xmlns:p14="http://schemas.microsoft.com/office/powerpoint/2010/main" val="960985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DBBB3-5B21-48AE-9C1E-4662DB5390CC}"/>
              </a:ext>
            </a:extLst>
          </p:cNvPr>
          <p:cNvSpPr>
            <a:spLocks noGrp="1"/>
          </p:cNvSpPr>
          <p:nvPr>
            <p:ph type="title"/>
          </p:nvPr>
        </p:nvSpPr>
        <p:spPr/>
        <p:txBody>
          <a:bodyPr/>
          <a:lstStyle/>
          <a:p>
            <a:r>
              <a:rPr lang="en-US" dirty="0"/>
              <a:t>MCMC: Science &amp; Art</a:t>
            </a:r>
          </a:p>
        </p:txBody>
      </p:sp>
      <p:sp>
        <p:nvSpPr>
          <p:cNvPr id="5" name="Content Placeholder 4">
            <a:extLst>
              <a:ext uri="{FF2B5EF4-FFF2-40B4-BE49-F238E27FC236}">
                <a16:creationId xmlns:a16="http://schemas.microsoft.com/office/drawing/2014/main" id="{4B375812-EB46-4121-B18E-D00740038002}"/>
              </a:ext>
            </a:extLst>
          </p:cNvPr>
          <p:cNvSpPr>
            <a:spLocks noGrp="1"/>
          </p:cNvSpPr>
          <p:nvPr>
            <p:ph idx="1"/>
          </p:nvPr>
        </p:nvSpPr>
        <p:spPr/>
        <p:txBody>
          <a:bodyPr/>
          <a:lstStyle/>
          <a:p>
            <a:r>
              <a:rPr lang="en-US" dirty="0"/>
              <a:t>Science:</a:t>
            </a:r>
          </a:p>
          <a:p>
            <a:pPr marL="400050" lvl="1" indent="0">
              <a:buNone/>
            </a:pPr>
            <a:r>
              <a:rPr lang="en-US" dirty="0"/>
              <a:t>The Markov chain will converge to the true posterior distribution… after infinite iterations</a:t>
            </a:r>
          </a:p>
          <a:p>
            <a:pPr marL="400050" lvl="1" indent="0">
              <a:buNone/>
            </a:pPr>
            <a:endParaRPr lang="en-US" dirty="0"/>
          </a:p>
          <a:p>
            <a:r>
              <a:rPr lang="en-US" dirty="0" err="1"/>
              <a:t>Art:To</a:t>
            </a:r>
            <a:r>
              <a:rPr lang="en-US" dirty="0"/>
              <a:t> determine the minimum number of samples required to ensure a reasonable approximation to the target posterior density</a:t>
            </a:r>
          </a:p>
        </p:txBody>
      </p:sp>
    </p:spTree>
    <p:extLst>
      <p:ext uri="{BB962C8B-B14F-4D97-AF65-F5344CB8AC3E}">
        <p14:creationId xmlns:p14="http://schemas.microsoft.com/office/powerpoint/2010/main" val="356823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DA8D-6D41-4DDB-8E95-D6A481BFFBF6}"/>
              </a:ext>
            </a:extLst>
          </p:cNvPr>
          <p:cNvSpPr>
            <a:spLocks noGrp="1"/>
          </p:cNvSpPr>
          <p:nvPr>
            <p:ph type="title"/>
          </p:nvPr>
        </p:nvSpPr>
        <p:spPr/>
        <p:txBody>
          <a:bodyPr/>
          <a:lstStyle/>
          <a:p>
            <a:r>
              <a:rPr lang="en-US" dirty="0"/>
              <a:t>Assessing Convergence</a:t>
            </a:r>
          </a:p>
        </p:txBody>
      </p:sp>
      <p:sp>
        <p:nvSpPr>
          <p:cNvPr id="3" name="Content Placeholder 2">
            <a:extLst>
              <a:ext uri="{FF2B5EF4-FFF2-40B4-BE49-F238E27FC236}">
                <a16:creationId xmlns:a16="http://schemas.microsoft.com/office/drawing/2014/main" id="{67073E8A-20DC-411B-842A-1FECEE6F11B7}"/>
              </a:ext>
            </a:extLst>
          </p:cNvPr>
          <p:cNvSpPr>
            <a:spLocks noGrp="1"/>
          </p:cNvSpPr>
          <p:nvPr>
            <p:ph idx="1"/>
          </p:nvPr>
        </p:nvSpPr>
        <p:spPr>
          <a:xfrm>
            <a:off x="818712" y="2123269"/>
            <a:ext cx="10554574" cy="4533254"/>
          </a:xfrm>
        </p:spPr>
        <p:txBody>
          <a:bodyPr>
            <a:normAutofit lnSpcReduction="10000"/>
          </a:bodyPr>
          <a:lstStyle/>
          <a:p>
            <a:pPr algn="just"/>
            <a:r>
              <a:rPr lang="en-US" dirty="0"/>
              <a:t>One approach to analyzing convergence is analytical, whereby the variance of the sample at different sections of the chain are compared to that of the limiting distribution. These methods use distance metrics to analyze convergence, or place theoretical bounds on the sample variance, and though they are promising, they are generally difficult to use and are not prominent in the MCMC literature. </a:t>
            </a:r>
          </a:p>
          <a:p>
            <a:pPr algn="just"/>
            <a:r>
              <a:rPr lang="en-US" dirty="0"/>
              <a:t>More common is a statistical approach to assessing convergence. With this approach, rather than considering the properties of the theoretical target distribution, only the statistical properties of the observed chain are analyzed. Reliance on the sample alone restricts such convergence criteria to heuristics. As a result, convergence cannot be guaranteed. Although evidence for lack of convergence using statistical convergence diagnostics will correctly imply lack of convergence in the chain, the absence of such evidence will not guarantee convergence in the chain. Nevertheless, negative results for one or more criteria may provide some measure of assurance to users that their sample will provide valid inferences.</a:t>
            </a:r>
          </a:p>
          <a:p>
            <a:pPr algn="just"/>
            <a:r>
              <a:rPr lang="en-US" b="1" dirty="0"/>
              <a:t>The most straightforward approach for assessing convergence is based on simply plotting and inspecting traces and histograms of the observed MCMC sample.</a:t>
            </a:r>
          </a:p>
        </p:txBody>
      </p:sp>
    </p:spTree>
    <p:extLst>
      <p:ext uri="{BB962C8B-B14F-4D97-AF65-F5344CB8AC3E}">
        <p14:creationId xmlns:p14="http://schemas.microsoft.com/office/powerpoint/2010/main" val="3392353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1A02-48AB-4D00-B425-7E0B41CB509B}"/>
              </a:ext>
            </a:extLst>
          </p:cNvPr>
          <p:cNvSpPr>
            <a:spLocks noGrp="1"/>
          </p:cNvSpPr>
          <p:nvPr>
            <p:ph type="title"/>
          </p:nvPr>
        </p:nvSpPr>
        <p:spPr/>
        <p:txBody>
          <a:bodyPr/>
          <a:lstStyle/>
          <a:p>
            <a:r>
              <a:rPr lang="en-US" dirty="0"/>
              <a:t>Assessing Convergence: Good Signs</a:t>
            </a:r>
          </a:p>
        </p:txBody>
      </p:sp>
      <p:sp>
        <p:nvSpPr>
          <p:cNvPr id="3" name="Content Placeholder 2">
            <a:extLst>
              <a:ext uri="{FF2B5EF4-FFF2-40B4-BE49-F238E27FC236}">
                <a16:creationId xmlns:a16="http://schemas.microsoft.com/office/drawing/2014/main" id="{0E99EE1D-EE6F-402D-8A21-FF4FF571420A}"/>
              </a:ext>
            </a:extLst>
          </p:cNvPr>
          <p:cNvSpPr>
            <a:spLocks noGrp="1"/>
          </p:cNvSpPr>
          <p:nvPr>
            <p:ph idx="1"/>
          </p:nvPr>
        </p:nvSpPr>
        <p:spPr>
          <a:xfrm>
            <a:off x="818712" y="2222287"/>
            <a:ext cx="10554574" cy="4188525"/>
          </a:xfrm>
        </p:spPr>
        <p:txBody>
          <a:bodyPr/>
          <a:lstStyle/>
          <a:p>
            <a:pPr algn="just"/>
            <a:r>
              <a:rPr lang="en-US" dirty="0"/>
              <a:t>If the trace of values for each of the stochastics exhibits asymptotic behavior over the last m iterations, this may be satisfactory evidence for convergence.</a:t>
            </a:r>
          </a:p>
          <a:p>
            <a:pPr algn="just"/>
            <a:r>
              <a:rPr lang="en-US" dirty="0"/>
              <a:t>A similar approach involves plotting a histogram for every set of k iterations (perhaps 50-100) beyond some burn in threshold n; if the histograms are not visibly different among the sample intervals, this is reasonable evidence for convergence.</a:t>
            </a:r>
          </a:p>
          <a:p>
            <a:pPr algn="just"/>
            <a:r>
              <a:rPr lang="en-US" dirty="0"/>
              <a:t>The traces of several MCMC chains initialized with different starting values give similar results. Overlaying these traces on the same set of axes should (if convergence has occurred) show each chain tending toward the same equilibrium value, with approximately the same variance.</a:t>
            </a:r>
          </a:p>
          <a:p>
            <a:pPr algn="just"/>
            <a:r>
              <a:rPr lang="en-US" dirty="0"/>
              <a:t>Chain “mixes well”. (i.e., chain has run much longer than any observed timescale for correlation between samples)</a:t>
            </a:r>
          </a:p>
        </p:txBody>
      </p:sp>
    </p:spTree>
    <p:extLst>
      <p:ext uri="{BB962C8B-B14F-4D97-AF65-F5344CB8AC3E}">
        <p14:creationId xmlns:p14="http://schemas.microsoft.com/office/powerpoint/2010/main" val="4150872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p:txBody>
          <a:bodyPr/>
          <a:lstStyle/>
          <a:p>
            <a:r>
              <a:rPr lang="en-US" dirty="0"/>
              <a:t>Assessing Convergence: Warning Signs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a:t>Differences within or across Markov chains</a:t>
            </a:r>
          </a:p>
          <a:p>
            <a:r>
              <a:rPr lang="en-US" dirty="0"/>
              <a:t>“Poor mixing”</a:t>
            </a:r>
          </a:p>
          <a:p>
            <a:r>
              <a:rPr lang="en-US" dirty="0"/>
              <a:t>Autocorrelation between states of Markov chain</a:t>
            </a:r>
          </a:p>
        </p:txBody>
      </p:sp>
    </p:spTree>
    <p:extLst>
      <p:ext uri="{BB962C8B-B14F-4D97-AF65-F5344CB8AC3E}">
        <p14:creationId xmlns:p14="http://schemas.microsoft.com/office/powerpoint/2010/main" val="1274323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a:xfrm>
            <a:off x="178231" y="447188"/>
            <a:ext cx="11832955" cy="970450"/>
          </a:xfrm>
        </p:spPr>
        <p:txBody>
          <a:bodyPr/>
          <a:lstStyle/>
          <a:p>
            <a:r>
              <a:rPr lang="en-US" dirty="0"/>
              <a:t>Assessing Convergence: More Formal Methods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err="1"/>
              <a:t>Geweke</a:t>
            </a:r>
            <a:r>
              <a:rPr lang="en-US" dirty="0"/>
              <a:t>: Compares the mean and variance of segments from the beginning and end of a single chain</a:t>
            </a:r>
          </a:p>
          <a:p>
            <a:r>
              <a:rPr lang="en-US" dirty="0"/>
              <a:t>Raftery: Estimates the minimum chain length needed to estimate a percentile to some precision</a:t>
            </a:r>
            <a:endParaRPr lang="en-US" sz="1400" dirty="0">
              <a:latin typeface="Consolas" panose="020B0609020204030204" pitchFamily="49" charset="0"/>
            </a:endParaRPr>
          </a:p>
          <a:p>
            <a:pPr algn="just"/>
            <a:r>
              <a:rPr lang="en-US" dirty="0"/>
              <a:t>The Gelman-Rubin statistic uses an analysis of variance approach to assessing convergence. This diagnostic uses multiple chains to check for lack of convergence, and is based on the notion that if multiple chains have converged, by definition they should appear very similar to one another; if not, one or more of the chains has failed to converge</a:t>
            </a:r>
          </a:p>
        </p:txBody>
      </p:sp>
    </p:spTree>
    <p:extLst>
      <p:ext uri="{BB962C8B-B14F-4D97-AF65-F5344CB8AC3E}">
        <p14:creationId xmlns:p14="http://schemas.microsoft.com/office/powerpoint/2010/main" val="2237630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p:txBody>
          <a:bodyPr/>
          <a:lstStyle/>
          <a:p>
            <a:r>
              <a:rPr lang="en-US" dirty="0"/>
              <a:t>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C396A-463F-4448-A997-1F633E30D3B2}"/>
                  </a:ext>
                </a:extLst>
              </p:cNvPr>
              <p:cNvSpPr>
                <a:spLocks noGrp="1"/>
              </p:cNvSpPr>
              <p:nvPr>
                <p:ph idx="1"/>
              </p:nvPr>
            </p:nvSpPr>
            <p:spPr>
              <a:xfrm>
                <a:off x="818712" y="2222287"/>
                <a:ext cx="10554574" cy="4635713"/>
              </a:xfrm>
            </p:spPr>
            <p:txBody>
              <a:bodyPr/>
              <a:lstStyle/>
              <a:p>
                <a:pPr algn="just"/>
                <a:r>
                  <a:rPr lang="en-US" dirty="0"/>
                  <a:t>Autocorrelation is a measure of how related a series of numbers is with itself. A measurement of 1.0 is perfect positive autocorrelation, 0 no autocorrelation, and -1 is perfect negative correlation. One way to think of autocorrelation is "If I know the position of the series at time s, can it help me know where I am at time t?"</a:t>
                </a:r>
              </a:p>
              <a:p>
                <a:pPr algn="just"/>
                <a:r>
                  <a:rPr lang="en-US" dirty="0"/>
                  <a:t>Samples from MCMC algorithms are </a:t>
                </a:r>
                <a:r>
                  <a:rPr lang="en-US" dirty="0" err="1"/>
                  <a:t>ususally</a:t>
                </a:r>
                <a:r>
                  <a:rPr lang="en-US" dirty="0"/>
                  <a:t> autocorrelated, due partly to the inherent Markovian dependence structure. The degree of autocorrelation can be quantified using the autocorrelation function:</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b="0" i="0" smtClean="0">
                              <a:latin typeface="Cambria Math" panose="02040503050406030204" pitchFamily="18" charset="0"/>
                            </a:rPr>
                            <m:t>Cov</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sup>
                                  <m:r>
                                    <a:rPr lang="en-US" b="0" i="1" smtClean="0">
                                      <a:latin typeface="Cambria Math" panose="02040503050406030204" pitchFamily="18" charset="0"/>
                                    </a:rPr>
                                    <m:t>2</m:t>
                                  </m:r>
                                </m:sup>
                              </m:sSup>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m:t>
                              </m:r>
                            </m:e>
                          </m:rad>
                        </m:den>
                      </m:f>
                    </m:oMath>
                  </m:oMathPara>
                </a14:m>
                <a:endParaRPr lang="en-US" dirty="0"/>
              </a:p>
              <a:p>
                <a:pPr algn="just"/>
                <a:r>
                  <a:rPr lang="en-US" dirty="0"/>
                  <a:t>A chain that is not exploring the space well will exhibit very high autocorrelation. Visually, if the trace seems to meander like a river, and not settle down, the chain will have high autocorrelation. </a:t>
                </a:r>
              </a:p>
            </p:txBody>
          </p:sp>
        </mc:Choice>
        <mc:Fallback xmlns="">
          <p:sp>
            <p:nvSpPr>
              <p:cNvPr id="3" name="Content Placeholder 2">
                <a:extLst>
                  <a:ext uri="{FF2B5EF4-FFF2-40B4-BE49-F238E27FC236}">
                    <a16:creationId xmlns:a16="http://schemas.microsoft.com/office/drawing/2014/main" id="{D8AC396A-463F-4448-A997-1F633E30D3B2}"/>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55710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a:xfrm>
            <a:off x="1015139" y="446088"/>
            <a:ext cx="3696346" cy="2576512"/>
          </a:xfrm>
        </p:spPr>
        <p:txBody>
          <a:bodyPr/>
          <a:lstStyle/>
          <a:p>
            <a:r>
              <a:rPr lang="en-US" sz="3600" dirty="0"/>
              <a:t>Autocorrelation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01CC5D5-28A0-46A5-8D7B-FE9704F1DFE4}"/>
                  </a:ext>
                </a:extLst>
              </p:cNvPr>
              <p:cNvSpPr>
                <a:spLocks noGrp="1"/>
              </p:cNvSpPr>
              <p:nvPr>
                <p:ph type="body" sz="half" idx="2"/>
              </p:nvPr>
            </p:nvSpPr>
            <p:spPr/>
            <p:txBody>
              <a:bodyPr>
                <a:normAutofit/>
              </a:bodyPr>
              <a:lstStyle/>
              <a:p>
                <a:pPr marL="457200" indent="-457200" algn="just">
                  <a:buFont typeface="Arial" panose="020B0604020202020204" pitchFamily="34" charset="0"/>
                  <a:buChar char="•"/>
                </a:pPr>
                <a:r>
                  <a:rPr lang="en-US" sz="1800" dirty="0"/>
                  <a:t>What is smallest </a:t>
                </a:r>
                <a14:m>
                  <m:oMath xmlns:m="http://schemas.openxmlformats.org/officeDocument/2006/math">
                    <m:r>
                      <a:rPr lang="en-US" sz="1800" i="1">
                        <a:latin typeface="Cambria Math" panose="02040503050406030204" pitchFamily="18" charset="0"/>
                      </a:rPr>
                      <m:t>𝑘</m:t>
                    </m:r>
                  </m:oMath>
                </a14:m>
                <a:r>
                  <a:rPr lang="en-US" sz="1800" dirty="0"/>
                  <a:t> (</a:t>
                </a:r>
                <a:r>
                  <a:rPr lang="en-US" sz="1800" i="1" dirty="0"/>
                  <a:t>lag</a:t>
                </a:r>
                <a:r>
                  <a:rPr lang="en-US" sz="1800" dirty="0"/>
                  <a:t>) to give an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𝜌</m:t>
                        </m:r>
                      </m:e>
                      <m:sub>
                        <m:r>
                          <a:rPr lang="en-US" sz="1800" i="1">
                            <a:latin typeface="Cambria Math" panose="02040503050406030204" pitchFamily="18" charset="0"/>
                          </a:rPr>
                          <m:t>𝑘</m:t>
                        </m:r>
                      </m:sub>
                    </m:sSub>
                    <m:r>
                      <a:rPr lang="en-US" sz="1800" i="1">
                        <a:latin typeface="Cambria Math" panose="02040503050406030204" pitchFamily="18" charset="0"/>
                        <a:ea typeface="Cambria Math" panose="02040503050406030204" pitchFamily="18" charset="0"/>
                      </a:rPr>
                      <m:t>≈0</m:t>
                    </m:r>
                  </m:oMath>
                </a14:m>
                <a:r>
                  <a:rPr lang="en-US" sz="1800" dirty="0"/>
                  <a:t> ?</a:t>
                </a:r>
              </a:p>
              <a:p>
                <a:pPr marL="457200" indent="-457200" algn="just">
                  <a:buFont typeface="Arial" panose="020B0604020202020204" pitchFamily="34" charset="0"/>
                  <a:buChar char="•"/>
                </a:pPr>
                <a:endParaRPr lang="en-US" sz="1800" dirty="0"/>
              </a:p>
              <a:p>
                <a:pPr marL="457200" indent="-457200" algn="just">
                  <a:buFont typeface="Arial" panose="020B0604020202020204" pitchFamily="34" charset="0"/>
                  <a:buChar char="•"/>
                </a:pPr>
                <a:r>
                  <a:rPr lang="en-US" sz="1800" dirty="0"/>
                  <a:t>One of several methods for estimating how many iterations of Markov chain are needed</a:t>
                </a:r>
              </a:p>
            </p:txBody>
          </p:sp>
        </mc:Choice>
        <mc:Fallback xmlns="">
          <p:sp>
            <p:nvSpPr>
              <p:cNvPr id="4" name="Text Placeholder 3">
                <a:extLst>
                  <a:ext uri="{FF2B5EF4-FFF2-40B4-BE49-F238E27FC236}">
                    <a16:creationId xmlns:a16="http://schemas.microsoft.com/office/drawing/2014/main" id="{601CC5D5-28A0-46A5-8D7B-FE9704F1DFE4}"/>
                  </a:ext>
                </a:extLst>
              </p:cNvPr>
              <p:cNvSpPr>
                <a:spLocks noGrp="1" noRot="1" noChangeAspect="1" noMove="1" noResize="1" noEditPoints="1" noAdjustHandles="1" noChangeArrowheads="1" noChangeShapeType="1" noTextEdit="1"/>
              </p:cNvSpPr>
              <p:nvPr>
                <p:ph type="body" sz="half" idx="2"/>
              </p:nvPr>
            </p:nvSpPr>
            <p:spPr>
              <a:blipFill>
                <a:blip r:embed="rId2"/>
                <a:stretch>
                  <a:fillRect l="-344" r="-154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7CC5644-E782-4954-AE46-2BAED401DFB5}"/>
              </a:ext>
            </a:extLst>
          </p:cNvPr>
          <p:cNvPicPr>
            <a:picLocks noChangeAspect="1"/>
          </p:cNvPicPr>
          <p:nvPr/>
        </p:nvPicPr>
        <p:blipFill>
          <a:blip r:embed="rId3"/>
          <a:stretch>
            <a:fillRect/>
          </a:stretch>
        </p:blipFill>
        <p:spPr>
          <a:xfrm>
            <a:off x="5021329" y="446088"/>
            <a:ext cx="7032502" cy="5414961"/>
          </a:xfrm>
          <a:prstGeom prst="rect">
            <a:avLst/>
          </a:prstGeom>
        </p:spPr>
      </p:pic>
    </p:spTree>
    <p:extLst>
      <p:ext uri="{BB962C8B-B14F-4D97-AF65-F5344CB8AC3E}">
        <p14:creationId xmlns:p14="http://schemas.microsoft.com/office/powerpoint/2010/main" val="1018096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2749-4647-4C15-A91F-05DEF5FA8E19}"/>
              </a:ext>
            </a:extLst>
          </p:cNvPr>
          <p:cNvSpPr>
            <a:spLocks noGrp="1"/>
          </p:cNvSpPr>
          <p:nvPr>
            <p:ph type="title"/>
          </p:nvPr>
        </p:nvSpPr>
        <p:spPr/>
        <p:txBody>
          <a:bodyPr/>
          <a:lstStyle/>
          <a:p>
            <a:r>
              <a:rPr lang="en-US" dirty="0"/>
              <a:t>Thinning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EC0CDB-760F-425E-A652-4830B62EB82B}"/>
                  </a:ext>
                </a:extLst>
              </p:cNvPr>
              <p:cNvSpPr>
                <a:spLocks noGrp="1"/>
              </p:cNvSpPr>
              <p:nvPr>
                <p:ph idx="1"/>
              </p:nvPr>
            </p:nvSpPr>
            <p:spPr>
              <a:xfrm>
                <a:off x="836136" y="2020809"/>
                <a:ext cx="10554574" cy="2132737"/>
              </a:xfrm>
            </p:spPr>
            <p:txBody>
              <a:bodyPr/>
              <a:lstStyle/>
              <a:p>
                <a:pPr marL="0" indent="0" algn="just">
                  <a:buNone/>
                </a:pPr>
                <a:r>
                  <a:rPr lang="en-US" dirty="0"/>
                  <a:t>Another issue can arise if there is high-autocorrelation between posterior samples. Many post-processing algorithms require samples to be independent of each other. This can be solved, or at least reduced, by only returning to the user every </a:t>
                </a:r>
                <a14:m>
                  <m:oMath xmlns:m="http://schemas.openxmlformats.org/officeDocument/2006/math">
                    <m:r>
                      <a:rPr lang="en-US" b="0" i="1" smtClean="0">
                        <a:latin typeface="Cambria Math" panose="02040503050406030204" pitchFamily="18" charset="0"/>
                      </a:rPr>
                      <m:t>𝑛</m:t>
                    </m:r>
                  </m:oMath>
                </a14:m>
                <a:r>
                  <a:rPr lang="en-US" dirty="0" err="1"/>
                  <a:t>th</a:t>
                </a:r>
                <a:r>
                  <a:rPr lang="en-US" dirty="0"/>
                  <a:t> sample, thus removing some autocorrelation. With more thinning, the autocorrelation drops quicker. There is a tradeoff though: higher thinning requires more MCMC iterations to achieve the same number of returned samples. For example, 10 000 samples </a:t>
                </a:r>
                <a:r>
                  <a:rPr lang="en-US" dirty="0" err="1"/>
                  <a:t>unthinned</a:t>
                </a:r>
                <a:r>
                  <a:rPr lang="en-US" dirty="0"/>
                  <a:t> is 100 000 with a thinning of 10 (though the latter has less autocorrelation).</a:t>
                </a:r>
              </a:p>
            </p:txBody>
          </p:sp>
        </mc:Choice>
        <mc:Fallback xmlns="">
          <p:sp>
            <p:nvSpPr>
              <p:cNvPr id="3" name="Content Placeholder 2">
                <a:extLst>
                  <a:ext uri="{FF2B5EF4-FFF2-40B4-BE49-F238E27FC236}">
                    <a16:creationId xmlns:a16="http://schemas.microsoft.com/office/drawing/2014/main" id="{70EC0CDB-760F-425E-A652-4830B62EB82B}"/>
                  </a:ext>
                </a:extLst>
              </p:cNvPr>
              <p:cNvSpPr>
                <a:spLocks noGrp="1" noRot="1" noChangeAspect="1" noMove="1" noResize="1" noEditPoints="1" noAdjustHandles="1" noChangeArrowheads="1" noChangeShapeType="1" noTextEdit="1"/>
              </p:cNvSpPr>
              <p:nvPr>
                <p:ph idx="1"/>
              </p:nvPr>
            </p:nvSpPr>
            <p:spPr>
              <a:xfrm>
                <a:off x="836136" y="2020809"/>
                <a:ext cx="10554574" cy="2132737"/>
              </a:xfrm>
              <a:blipFill>
                <a:blip r:embed="rId2"/>
                <a:stretch>
                  <a:fillRect l="-462" r="-462" b="-1714"/>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5D15990D-879B-4BD9-9E07-3B0D587C3AAB}"/>
              </a:ext>
            </a:extLst>
          </p:cNvPr>
          <p:cNvPicPr>
            <a:picLocks noChangeAspect="1"/>
          </p:cNvPicPr>
          <p:nvPr/>
        </p:nvPicPr>
        <p:blipFill>
          <a:blip r:embed="rId3"/>
          <a:stretch>
            <a:fillRect/>
          </a:stretch>
        </p:blipFill>
        <p:spPr>
          <a:xfrm>
            <a:off x="2355810" y="4133850"/>
            <a:ext cx="7515225" cy="2724150"/>
          </a:xfrm>
          <a:prstGeom prst="rect">
            <a:avLst/>
          </a:prstGeom>
        </p:spPr>
      </p:pic>
    </p:spTree>
    <p:extLst>
      <p:ext uri="{BB962C8B-B14F-4D97-AF65-F5344CB8AC3E}">
        <p14:creationId xmlns:p14="http://schemas.microsoft.com/office/powerpoint/2010/main" val="12385437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FEFA3-F365-4B55-909F-8A7BDC2E517B}"/>
              </a:ext>
            </a:extLst>
          </p:cNvPr>
          <p:cNvSpPr>
            <a:spLocks noGrp="1"/>
          </p:cNvSpPr>
          <p:nvPr>
            <p:ph type="title"/>
          </p:nvPr>
        </p:nvSpPr>
        <p:spPr/>
        <p:txBody>
          <a:bodyPr/>
          <a:lstStyle/>
          <a:p>
            <a:r>
              <a:rPr lang="en-US" dirty="0"/>
              <a:t>Useful Tips for MCMC</a:t>
            </a:r>
          </a:p>
        </p:txBody>
      </p:sp>
      <p:sp>
        <p:nvSpPr>
          <p:cNvPr id="5" name="Text Placeholder 4">
            <a:extLst>
              <a:ext uri="{FF2B5EF4-FFF2-40B4-BE49-F238E27FC236}">
                <a16:creationId xmlns:a16="http://schemas.microsoft.com/office/drawing/2014/main" id="{F6DA9336-4A92-465D-AEB2-4964DF9E5180}"/>
              </a:ext>
            </a:extLst>
          </p:cNvPr>
          <p:cNvSpPr>
            <a:spLocks noGrp="1"/>
          </p:cNvSpPr>
          <p:nvPr>
            <p:ph type="body" idx="1"/>
          </p:nvPr>
        </p:nvSpPr>
        <p:spPr>
          <a:xfrm>
            <a:off x="255721" y="5281201"/>
            <a:ext cx="11584983" cy="433955"/>
          </a:xfrm>
        </p:spPr>
        <p:txBody>
          <a:bodyPr/>
          <a:lstStyle/>
          <a:p>
            <a:r>
              <a:rPr lang="en-US" dirty="0"/>
              <a:t>Good heuristics to help convergence and speed up the MCMC</a:t>
            </a:r>
          </a:p>
        </p:txBody>
      </p:sp>
    </p:spTree>
    <p:extLst>
      <p:ext uri="{BB962C8B-B14F-4D97-AF65-F5344CB8AC3E}">
        <p14:creationId xmlns:p14="http://schemas.microsoft.com/office/powerpoint/2010/main" val="636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normAutofit/>
              </a:bodyPr>
              <a:lstStyle/>
              <a:p>
                <a:pPr marL="0" indent="0" algn="just">
                  <a:buNone/>
                </a:pPr>
                <a:r>
                  <a:rPr lang="en-US" dirty="0"/>
                  <a:t>Alternatively, if the two priors are </a:t>
                </a:r>
                <a14:m>
                  <m:oMath xmlns:m="http://schemas.openxmlformats.org/officeDocument/2006/math">
                    <m:r>
                      <m:rPr>
                        <m:nor/>
                      </m:rPr>
                      <a:rPr lang="en-US" b="0" i="0" smtClean="0">
                        <a:latin typeface="Cambria Math" panose="02040503050406030204" pitchFamily="18" charset="0"/>
                      </a:rPr>
                      <m:t>Exp</m:t>
                    </m:r>
                    <m:r>
                      <a:rPr lang="en-US" b="0" i="1" smtClean="0">
                        <a:latin typeface="Cambria Math" panose="02040503050406030204" pitchFamily="18" charset="0"/>
                      </a:rPr>
                      <m:t>(3)</m:t>
                    </m:r>
                  </m:oMath>
                </a14:m>
                <a:r>
                  <a:rPr lang="en-US" dirty="0"/>
                  <a:t> and </a:t>
                </a:r>
                <a14:m>
                  <m:oMath xmlns:m="http://schemas.openxmlformats.org/officeDocument/2006/math">
                    <m:r>
                      <m:rPr>
                        <m:nor/>
                      </m:rPr>
                      <a:rPr lang="en-US">
                        <a:latin typeface="Cambria Math" panose="02040503050406030204" pitchFamily="18" charset="0"/>
                      </a:rPr>
                      <m:t>Exp</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oMath>
                </a14:m>
                <a:r>
                  <a:rPr lang="en-US" dirty="0"/>
                  <a:t>, then the space is all positive numbers on the 2-D plane, and the surface induced by the priors looks like a water fall that starts at the point (0,0) and flows over the positive numbers.</a:t>
                </a:r>
              </a:p>
              <a:p>
                <a:pPr marL="0" indent="0" algn="just">
                  <a:buNone/>
                </a:pPr>
                <a:r>
                  <a:rPr lang="en-US" dirty="0"/>
                  <a:t>The plots below visualize this. The more dark red the color, the more prior probability is assigned to that location. Conversely, areas with darker blue represent that our priors assign very low probability to that location:</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r="-462"/>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62091FC-B236-48DC-B31C-D7549522E51C}"/>
              </a:ext>
            </a:extLst>
          </p:cNvPr>
          <p:cNvPicPr>
            <a:picLocks noChangeAspect="1"/>
          </p:cNvPicPr>
          <p:nvPr/>
        </p:nvPicPr>
        <p:blipFill>
          <a:blip r:embed="rId3"/>
          <a:stretch>
            <a:fillRect/>
          </a:stretch>
        </p:blipFill>
        <p:spPr>
          <a:xfrm>
            <a:off x="5279715" y="3817498"/>
            <a:ext cx="6581695" cy="3013196"/>
          </a:xfrm>
          <a:prstGeom prst="rect">
            <a:avLst/>
          </a:prstGeom>
        </p:spPr>
      </p:pic>
    </p:spTree>
    <p:extLst>
      <p:ext uri="{BB962C8B-B14F-4D97-AF65-F5344CB8AC3E}">
        <p14:creationId xmlns:p14="http://schemas.microsoft.com/office/powerpoint/2010/main" val="428413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07589-3E89-4751-AD44-8572EB8EC2A5}"/>
              </a:ext>
            </a:extLst>
          </p:cNvPr>
          <p:cNvSpPr>
            <a:spLocks noGrp="1"/>
          </p:cNvSpPr>
          <p:nvPr>
            <p:ph type="title"/>
          </p:nvPr>
        </p:nvSpPr>
        <p:spPr/>
        <p:txBody>
          <a:bodyPr/>
          <a:lstStyle/>
          <a:p>
            <a:r>
              <a:rPr lang="en-US" dirty="0"/>
              <a:t>Intelligent Starting Values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BCB773C-9960-43FF-B9F2-82A958A60F5D}"/>
                  </a:ext>
                </a:extLst>
              </p:cNvPr>
              <p:cNvSpPr>
                <a:spLocks noGrp="1"/>
              </p:cNvSpPr>
              <p:nvPr>
                <p:ph idx="1"/>
              </p:nvPr>
            </p:nvSpPr>
            <p:spPr/>
            <p:txBody>
              <a:bodyPr/>
              <a:lstStyle/>
              <a:p>
                <a:pPr algn="just"/>
                <a:r>
                  <a:rPr lang="en-US" dirty="0"/>
                  <a:t>It would be great to start the MCMC algorithm off near the posterior distribution, so that it will take little time to start sampling correctly. We can aid the algorithm by telling where we </a:t>
                </a:r>
                <a:r>
                  <a:rPr lang="en-US" i="1" dirty="0"/>
                  <a:t>think</a:t>
                </a:r>
                <a:r>
                  <a:rPr lang="en-US" dirty="0"/>
                  <a:t> the posterior distribution will be by specifying the </a:t>
                </a:r>
                <a:r>
                  <a:rPr lang="en-US" sz="1400" dirty="0">
                    <a:latin typeface="Consolas" panose="020B0609020204030204" pitchFamily="49" charset="0"/>
                  </a:rPr>
                  <a:t>value</a:t>
                </a:r>
                <a:r>
                  <a:rPr lang="en-US" dirty="0"/>
                  <a:t> parameter in the </a:t>
                </a:r>
                <a:r>
                  <a:rPr lang="en-US" sz="1400" dirty="0">
                    <a:latin typeface="Consolas" panose="020B0609020204030204" pitchFamily="49" charset="0"/>
                  </a:rPr>
                  <a:t>Stochastic</a:t>
                </a:r>
                <a:r>
                  <a:rPr lang="en-US" dirty="0"/>
                  <a:t> variable creation. In many cases we can produce a reasonable guess for the parameter. For example, if we have data from a Normal distribution, and we wish to estimate the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parameter, then a good starting value would be the </a:t>
                </a:r>
                <a:r>
                  <a:rPr lang="en-US" i="1" dirty="0"/>
                  <a:t>mean</a:t>
                </a:r>
                <a:r>
                  <a:rPr lang="en-US" dirty="0"/>
                  <a:t> of the data.</a:t>
                </a:r>
              </a:p>
              <a:p>
                <a:pPr algn="just"/>
                <a:endParaRPr lang="en-US" dirty="0"/>
              </a:p>
              <a:p>
                <a:pPr algn="just"/>
                <a:r>
                  <a:rPr lang="en-US" dirty="0"/>
                  <a:t>For most parameters in models, there is a frequentist estimate of it. These estimates are a good starting value for MCMC algorithms.</a:t>
                </a:r>
              </a:p>
            </p:txBody>
          </p:sp>
        </mc:Choice>
        <mc:Fallback xmlns="">
          <p:sp>
            <p:nvSpPr>
              <p:cNvPr id="5" name="Content Placeholder 4">
                <a:extLst>
                  <a:ext uri="{FF2B5EF4-FFF2-40B4-BE49-F238E27FC236}">
                    <a16:creationId xmlns:a16="http://schemas.microsoft.com/office/drawing/2014/main" id="{6BCB773C-9960-43FF-B9F2-82A958A60F5D}"/>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867250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7C38-6F2E-48CF-9C72-1626879F5550}"/>
              </a:ext>
            </a:extLst>
          </p:cNvPr>
          <p:cNvSpPr>
            <a:spLocks noGrp="1"/>
          </p:cNvSpPr>
          <p:nvPr>
            <p:ph type="title"/>
          </p:nvPr>
        </p:nvSpPr>
        <p:spPr/>
        <p:txBody>
          <a:bodyPr/>
          <a:lstStyle/>
          <a:p>
            <a:r>
              <a:rPr lang="en-US" dirty="0"/>
              <a:t>Using MAP to Improve Convergence</a:t>
            </a:r>
          </a:p>
        </p:txBody>
      </p:sp>
      <p:sp>
        <p:nvSpPr>
          <p:cNvPr id="3" name="Content Placeholder 2">
            <a:extLst>
              <a:ext uri="{FF2B5EF4-FFF2-40B4-BE49-F238E27FC236}">
                <a16:creationId xmlns:a16="http://schemas.microsoft.com/office/drawing/2014/main" id="{4278A48F-240A-4B0F-9D04-296F786982D8}"/>
              </a:ext>
            </a:extLst>
          </p:cNvPr>
          <p:cNvSpPr>
            <a:spLocks noGrp="1"/>
          </p:cNvSpPr>
          <p:nvPr>
            <p:ph idx="1"/>
          </p:nvPr>
        </p:nvSpPr>
        <p:spPr>
          <a:xfrm>
            <a:off x="100739" y="2030278"/>
            <a:ext cx="12003437" cy="4827721"/>
          </a:xfrm>
        </p:spPr>
        <p:txBody>
          <a:bodyPr>
            <a:normAutofit lnSpcReduction="10000"/>
          </a:bodyPr>
          <a:lstStyle/>
          <a:p>
            <a:pPr algn="just"/>
            <a:r>
              <a:rPr lang="en-US" dirty="0"/>
              <a:t>Poor starting values can prevent any convergence, or significantly slow it down. Ideally, we would like to have the chain start at the </a:t>
            </a:r>
            <a:r>
              <a:rPr lang="en-US" i="1" dirty="0"/>
              <a:t>peak</a:t>
            </a:r>
            <a:r>
              <a:rPr lang="en-US" dirty="0"/>
              <a:t> of our landscape, as this is exactly where the posterior distributions exist. Hence, if we started at the "peak", we could avoid a lengthy burn-in period and incorrect inference. Generally, we call this "peak" the </a:t>
            </a:r>
            <a:r>
              <a:rPr lang="en-US" i="1" dirty="0"/>
              <a:t>maximum a posterior</a:t>
            </a:r>
            <a:r>
              <a:rPr lang="en-US" dirty="0"/>
              <a:t> or, more simply, the MAP.</a:t>
            </a:r>
          </a:p>
          <a:p>
            <a:pPr algn="just"/>
            <a:r>
              <a:rPr lang="en-US" dirty="0"/>
              <a:t>Of course, we do not know where the MAP is. </a:t>
            </a:r>
            <a:r>
              <a:rPr lang="en-US" dirty="0" err="1"/>
              <a:t>PyMC</a:t>
            </a:r>
            <a:r>
              <a:rPr lang="en-US" dirty="0"/>
              <a:t> provides a function that will approximate, if not find, the MAP location. In the </a:t>
            </a:r>
            <a:r>
              <a:rPr lang="en-US" dirty="0" err="1"/>
              <a:t>PyMC</a:t>
            </a:r>
            <a:r>
              <a:rPr lang="en-US" dirty="0"/>
              <a:t> main namespace is the </a:t>
            </a:r>
            <a:r>
              <a:rPr lang="en-US" sz="1400" dirty="0" err="1">
                <a:latin typeface="Consolas" panose="020B0609020204030204" pitchFamily="49" charset="0"/>
              </a:rPr>
              <a:t>find_MAP</a:t>
            </a:r>
            <a:r>
              <a:rPr lang="en-US" dirty="0"/>
              <a:t> function. If you call this function within the context of </a:t>
            </a:r>
            <a:r>
              <a:rPr lang="en-US" sz="1400" dirty="0">
                <a:latin typeface="Consolas" panose="020B0609020204030204" pitchFamily="49" charset="0"/>
              </a:rPr>
              <a:t>Model()</a:t>
            </a:r>
            <a:r>
              <a:rPr lang="en-US" dirty="0"/>
              <a:t>, it will calculate the MAP which you can then pass to </a:t>
            </a:r>
            <a:r>
              <a:rPr lang="en-US" sz="1400" dirty="0" err="1">
                <a:latin typeface="Consolas" panose="020B0609020204030204" pitchFamily="49" charset="0"/>
              </a:rPr>
              <a:t>pm.sample</a:t>
            </a:r>
            <a:r>
              <a:rPr lang="en-US" sz="1400" dirty="0">
                <a:latin typeface="Consolas" panose="020B0609020204030204" pitchFamily="49" charset="0"/>
              </a:rPr>
              <a:t>()</a:t>
            </a:r>
            <a:r>
              <a:rPr lang="en-US" dirty="0"/>
              <a:t> as a </a:t>
            </a:r>
            <a:r>
              <a:rPr lang="en-US" sz="1400" dirty="0">
                <a:latin typeface="Consolas" panose="020B0609020204030204" pitchFamily="49" charset="0"/>
              </a:rPr>
              <a:t>start</a:t>
            </a:r>
            <a:r>
              <a:rPr lang="en-US" dirty="0"/>
              <a:t> parameter. </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400050" lvl="1" indent="0">
              <a:buNone/>
            </a:pPr>
            <a:r>
              <a:rPr lang="en-US" sz="1400" dirty="0">
                <a:latin typeface="Consolas" panose="020B0609020204030204" pitchFamily="49" charset="0"/>
              </a:rPr>
              <a:t>    start = </a:t>
            </a:r>
            <a:r>
              <a:rPr lang="en-US" sz="1400" dirty="0" err="1">
                <a:latin typeface="Consolas" panose="020B0609020204030204" pitchFamily="49" charset="0"/>
              </a:rPr>
              <a:t>pm.find_MAP</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step = </a:t>
            </a:r>
            <a:r>
              <a:rPr lang="en-US" sz="1400" dirty="0" err="1">
                <a:latin typeface="Consolas" panose="020B0609020204030204" pitchFamily="49" charset="0"/>
              </a:rPr>
              <a:t>pm.Metropolis</a:t>
            </a:r>
            <a:r>
              <a:rPr lang="en-US" sz="1400" dirty="0">
                <a:latin typeface="Consolas" panose="020B0609020204030204" pitchFamily="49" charset="0"/>
              </a:rPr>
              <a:t>()</a:t>
            </a:r>
          </a:p>
          <a:p>
            <a:pPr marL="400050" lvl="1"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(100000, step=step, </a:t>
            </a:r>
            <a:r>
              <a:rPr lang="en-US" sz="1400" dirty="0" err="1">
                <a:latin typeface="Consolas" panose="020B0609020204030204" pitchFamily="49" charset="0"/>
              </a:rPr>
              <a:t>initvals</a:t>
            </a:r>
            <a:r>
              <a:rPr lang="en-US" sz="1400" dirty="0">
                <a:latin typeface="Consolas" panose="020B0609020204030204" pitchFamily="49" charset="0"/>
              </a:rPr>
              <a:t>=start, tune=50000)</a:t>
            </a:r>
          </a:p>
          <a:p>
            <a:pPr algn="just"/>
            <a:endParaRPr lang="en-US" dirty="0"/>
          </a:p>
          <a:p>
            <a:pPr algn="just"/>
            <a:r>
              <a:rPr lang="en-US" dirty="0"/>
              <a:t>The MAP can also be used as a solution to the inference problem, as mathematically it is the most likely value for the unknowns. But, this location ignores the uncertainty and doesn't return a distribution.</a:t>
            </a:r>
          </a:p>
        </p:txBody>
      </p:sp>
    </p:spTree>
    <p:extLst>
      <p:ext uri="{BB962C8B-B14F-4D97-AF65-F5344CB8AC3E}">
        <p14:creationId xmlns:p14="http://schemas.microsoft.com/office/powerpoint/2010/main" val="187305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9D2F-B95A-4155-9432-B6EDD9F47A46}"/>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C90B4DF6-C9CF-42D0-B0A9-5D9EBC796A69}"/>
              </a:ext>
            </a:extLst>
          </p:cNvPr>
          <p:cNvSpPr>
            <a:spLocks noGrp="1"/>
          </p:cNvSpPr>
          <p:nvPr>
            <p:ph idx="1"/>
          </p:nvPr>
        </p:nvSpPr>
        <p:spPr/>
        <p:txBody>
          <a:bodyPr/>
          <a:lstStyle/>
          <a:p>
            <a:pPr algn="just"/>
            <a:r>
              <a:rPr lang="en-US" dirty="0"/>
              <a:t>If the priors are poorly chosen, the MCMC algorithm may not converge, or at least have difficulty converging. Consider what may happen if the prior chosen does not even contain the true parameter: the prior assigns 0 probability to the unknown, hence the posterior will assign 0 probability as well. This can cause pathological results.</a:t>
            </a:r>
          </a:p>
          <a:p>
            <a:pPr algn="just"/>
            <a:endParaRPr lang="en-US" dirty="0"/>
          </a:p>
          <a:p>
            <a:pPr algn="just"/>
            <a:r>
              <a:rPr lang="en-US" dirty="0"/>
              <a:t>Often, lack of convergence or evidence of samples crowding to boundaries implies something is wrong with the chosen priors.</a:t>
            </a:r>
          </a:p>
        </p:txBody>
      </p:sp>
    </p:spTree>
    <p:extLst>
      <p:ext uri="{BB962C8B-B14F-4D97-AF65-F5344CB8AC3E}">
        <p14:creationId xmlns:p14="http://schemas.microsoft.com/office/powerpoint/2010/main" val="11319913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E6FC79-C27D-4997-FEAD-15C730E3B230}"/>
              </a:ext>
            </a:extLst>
          </p:cNvPr>
          <p:cNvSpPr>
            <a:spLocks noGrp="1"/>
          </p:cNvSpPr>
          <p:nvPr>
            <p:ph type="title"/>
          </p:nvPr>
        </p:nvSpPr>
        <p:spPr/>
        <p:txBody>
          <a:bodyPr/>
          <a:lstStyle/>
          <a:p>
            <a:r>
              <a:rPr lang="en-US" dirty="0"/>
              <a:t>The Folk Theorem of Statistical Computing</a:t>
            </a:r>
          </a:p>
        </p:txBody>
      </p:sp>
      <p:sp>
        <p:nvSpPr>
          <p:cNvPr id="5" name="Text Placeholder 4">
            <a:extLst>
              <a:ext uri="{FF2B5EF4-FFF2-40B4-BE49-F238E27FC236}">
                <a16:creationId xmlns:a16="http://schemas.microsoft.com/office/drawing/2014/main" id="{91ED4394-18EF-1175-73AE-C0BE654C56A6}"/>
              </a:ext>
            </a:extLst>
          </p:cNvPr>
          <p:cNvSpPr>
            <a:spLocks noGrp="1"/>
          </p:cNvSpPr>
          <p:nvPr>
            <p:ph type="body" idx="1"/>
          </p:nvPr>
        </p:nvSpPr>
        <p:spPr>
          <a:xfrm>
            <a:off x="1" y="5281201"/>
            <a:ext cx="12192000" cy="433955"/>
          </a:xfrm>
        </p:spPr>
        <p:txBody>
          <a:bodyPr/>
          <a:lstStyle/>
          <a:p>
            <a:pPr algn="ctr"/>
            <a:r>
              <a:rPr lang="en-US" sz="2400" i="1" dirty="0"/>
              <a:t>If you are having computational problems, probably your model is wrong</a:t>
            </a:r>
          </a:p>
        </p:txBody>
      </p:sp>
    </p:spTree>
    <p:extLst>
      <p:ext uri="{BB962C8B-B14F-4D97-AF65-F5344CB8AC3E}">
        <p14:creationId xmlns:p14="http://schemas.microsoft.com/office/powerpoint/2010/main" val="88832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F34-C99A-46EA-9615-752BEAC78156}"/>
              </a:ext>
            </a:extLst>
          </p:cNvPr>
          <p:cNvSpPr>
            <a:spLocks noGrp="1"/>
          </p:cNvSpPr>
          <p:nvPr>
            <p:ph type="title"/>
          </p:nvPr>
        </p:nvSpPr>
        <p:spPr/>
        <p:txBody>
          <a:bodyPr/>
          <a:lstStyle/>
          <a:p>
            <a:r>
              <a:rPr lang="en-US" dirty="0"/>
              <a:t>Life Beyond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7F915-1603-4C8F-BB1D-F7377DC27D4A}"/>
                  </a:ext>
                </a:extLst>
              </p:cNvPr>
              <p:cNvSpPr>
                <a:spLocks noGrp="1"/>
              </p:cNvSpPr>
              <p:nvPr>
                <p:ph idx="1"/>
              </p:nvPr>
            </p:nvSpPr>
            <p:spPr>
              <a:xfrm>
                <a:off x="7273754" y="2278723"/>
                <a:ext cx="2466929" cy="2458201"/>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nor/>
                        </m:rPr>
                        <a:rPr lang="en-US" b="0" i="0" smtClean="0">
                          <a:latin typeface="Cambria Math" panose="02040503050406030204" pitchFamily="18" charset="0"/>
                        </a:rPr>
                        <m:t>observed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model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den>
                      </m:f>
                    </m:oMath>
                  </m:oMathPara>
                </a14:m>
                <a:endParaRPr lang="en-US" dirty="0"/>
              </a:p>
            </p:txBody>
          </p:sp>
        </mc:Choice>
        <mc:Fallback xmlns="">
          <p:sp>
            <p:nvSpPr>
              <p:cNvPr id="3" name="Content Placeholder 2">
                <a:extLst>
                  <a:ext uri="{FF2B5EF4-FFF2-40B4-BE49-F238E27FC236}">
                    <a16:creationId xmlns:a16="http://schemas.microsoft.com/office/drawing/2014/main" id="{8147F915-1603-4C8F-BB1D-F7377DC27D4A}"/>
                  </a:ext>
                </a:extLst>
              </p:cNvPr>
              <p:cNvSpPr>
                <a:spLocks noGrp="1" noRot="1" noChangeAspect="1" noMove="1" noResize="1" noEditPoints="1" noAdjustHandles="1" noChangeArrowheads="1" noChangeShapeType="1" noTextEdit="1"/>
              </p:cNvSpPr>
              <p:nvPr>
                <p:ph idx="1"/>
              </p:nvPr>
            </p:nvSpPr>
            <p:spPr>
              <a:xfrm>
                <a:off x="7273754" y="2278723"/>
                <a:ext cx="2466929" cy="2458201"/>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1275DE6-E87C-43E0-AF33-AC3339A0819B}"/>
              </a:ext>
            </a:extLst>
          </p:cNvPr>
          <p:cNvSpPr txBox="1"/>
          <p:nvPr/>
        </p:nvSpPr>
        <p:spPr>
          <a:xfrm>
            <a:off x="10141476" y="2569324"/>
            <a:ext cx="1936749" cy="369332"/>
          </a:xfrm>
          <a:prstGeom prst="rect">
            <a:avLst/>
          </a:prstGeom>
          <a:noFill/>
        </p:spPr>
        <p:txBody>
          <a:bodyPr wrap="none" rtlCol="0">
            <a:spAutoFit/>
          </a:bodyPr>
          <a:lstStyle/>
          <a:p>
            <a:r>
              <a:rPr lang="en-US" b="1" dirty="0"/>
              <a:t>Prior Distribution</a:t>
            </a:r>
          </a:p>
        </p:txBody>
      </p:sp>
      <p:cxnSp>
        <p:nvCxnSpPr>
          <p:cNvPr id="6" name="Straight Arrow Connector 5">
            <a:extLst>
              <a:ext uri="{FF2B5EF4-FFF2-40B4-BE49-F238E27FC236}">
                <a16:creationId xmlns:a16="http://schemas.microsoft.com/office/drawing/2014/main" id="{BD0CA68F-B7E1-4D91-BA78-4BCB1AB66620}"/>
              </a:ext>
            </a:extLst>
          </p:cNvPr>
          <p:cNvCxnSpPr>
            <a:cxnSpLocks/>
          </p:cNvCxnSpPr>
          <p:nvPr/>
        </p:nvCxnSpPr>
        <p:spPr>
          <a:xfrm flipH="1">
            <a:off x="9311951" y="2838836"/>
            <a:ext cx="1797899" cy="960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AA06D7-3769-490B-87EC-595FF318CCFD}"/>
              </a:ext>
            </a:extLst>
          </p:cNvPr>
          <p:cNvSpPr txBox="1"/>
          <p:nvPr/>
        </p:nvSpPr>
        <p:spPr>
          <a:xfrm>
            <a:off x="6019115" y="5440362"/>
            <a:ext cx="2406428" cy="369332"/>
          </a:xfrm>
          <a:prstGeom prst="rect">
            <a:avLst/>
          </a:prstGeom>
          <a:noFill/>
        </p:spPr>
        <p:txBody>
          <a:bodyPr wrap="none" rtlCol="0">
            <a:spAutoFit/>
          </a:bodyPr>
          <a:lstStyle/>
          <a:p>
            <a:r>
              <a:rPr lang="en-US" b="1" dirty="0"/>
              <a:t>Posterior Distribution</a:t>
            </a:r>
          </a:p>
        </p:txBody>
      </p:sp>
      <p:cxnSp>
        <p:nvCxnSpPr>
          <p:cNvPr id="11" name="Straight Arrow Connector 10">
            <a:extLst>
              <a:ext uri="{FF2B5EF4-FFF2-40B4-BE49-F238E27FC236}">
                <a16:creationId xmlns:a16="http://schemas.microsoft.com/office/drawing/2014/main" id="{02E60F1D-99B5-4192-A9A5-6FCAB9324C28}"/>
              </a:ext>
            </a:extLst>
          </p:cNvPr>
          <p:cNvCxnSpPr>
            <a:cxnSpLocks/>
          </p:cNvCxnSpPr>
          <p:nvPr/>
        </p:nvCxnSpPr>
        <p:spPr>
          <a:xfrm flipV="1">
            <a:off x="6965977" y="4221409"/>
            <a:ext cx="750439" cy="129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66A7D4-5E0D-4EBB-AB38-ED6F930261BC}"/>
              </a:ext>
            </a:extLst>
          </p:cNvPr>
          <p:cNvSpPr txBox="1"/>
          <p:nvPr/>
        </p:nvSpPr>
        <p:spPr>
          <a:xfrm>
            <a:off x="5644781" y="3244334"/>
            <a:ext cx="1321196" cy="369332"/>
          </a:xfrm>
          <a:prstGeom prst="rect">
            <a:avLst/>
          </a:prstGeom>
          <a:noFill/>
        </p:spPr>
        <p:txBody>
          <a:bodyPr wrap="none" rtlCol="0">
            <a:spAutoFit/>
          </a:bodyPr>
          <a:lstStyle/>
          <a:p>
            <a:r>
              <a:rPr lang="en-US" b="1" dirty="0"/>
              <a:t>Likelihood</a:t>
            </a:r>
          </a:p>
        </p:txBody>
      </p:sp>
      <p:cxnSp>
        <p:nvCxnSpPr>
          <p:cNvPr id="17" name="Straight Arrow Connector 16">
            <a:extLst>
              <a:ext uri="{FF2B5EF4-FFF2-40B4-BE49-F238E27FC236}">
                <a16:creationId xmlns:a16="http://schemas.microsoft.com/office/drawing/2014/main" id="{064AB2CA-CD13-4D5B-B531-677A7AAE2698}"/>
              </a:ext>
            </a:extLst>
          </p:cNvPr>
          <p:cNvCxnSpPr>
            <a:cxnSpLocks/>
          </p:cNvCxnSpPr>
          <p:nvPr/>
        </p:nvCxnSpPr>
        <p:spPr>
          <a:xfrm>
            <a:off x="6361939" y="3507823"/>
            <a:ext cx="2063604" cy="37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9A10E2C-1EB6-42A6-82FB-63633CD5F2C9}"/>
              </a:ext>
            </a:extLst>
          </p:cNvPr>
          <p:cNvSpPr txBox="1">
            <a:spLocks/>
          </p:cNvSpPr>
          <p:nvPr/>
        </p:nvSpPr>
        <p:spPr>
          <a:xfrm>
            <a:off x="75541" y="2099388"/>
            <a:ext cx="5635797" cy="4758612"/>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Font typeface="Wingdings 2" charset="2"/>
              <a:buNone/>
            </a:pPr>
            <a:r>
              <a:rPr lang="en-US" dirty="0"/>
              <a:t>From Bayes theorem , to compute a posterior we need two basic ingredients, a  prior and a likelihood. However, for particular problems, we may find that we can not express the  likelihood in closed-form, or it is prohibitively costly to compute it. This seems to be a dead end  for our Bayesian approach. But that is not necessarily the case as long as we are able to somehow  generate synthetic data. This generator of synthetic data is generally referred to as a </a:t>
            </a:r>
            <a:r>
              <a:rPr lang="en-US" i="1" dirty="0"/>
              <a:t>simulator</a:t>
            </a:r>
            <a:r>
              <a:rPr lang="en-US" dirty="0"/>
              <a:t>.  From the perspective of the ABC method the simulator is a black-box, we feed parameter values at  one side and get simulated data from the other. The complication we add however, is uncertainty  about which inputs are good enough to generate synthetic data similar to the observed data. </a:t>
            </a:r>
          </a:p>
        </p:txBody>
      </p:sp>
    </p:spTree>
    <p:extLst>
      <p:ext uri="{BB962C8B-B14F-4D97-AF65-F5344CB8AC3E}">
        <p14:creationId xmlns:p14="http://schemas.microsoft.com/office/powerpoint/2010/main" val="828745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6C16-ECA0-1C51-894B-F10C711D8FE2}"/>
              </a:ext>
            </a:extLst>
          </p:cNvPr>
          <p:cNvSpPr>
            <a:spLocks noGrp="1"/>
          </p:cNvSpPr>
          <p:nvPr>
            <p:ph type="title"/>
          </p:nvPr>
        </p:nvSpPr>
        <p:spPr>
          <a:xfrm>
            <a:off x="559837" y="447188"/>
            <a:ext cx="11038114" cy="970450"/>
          </a:xfrm>
        </p:spPr>
        <p:txBody>
          <a:bodyPr/>
          <a:lstStyle/>
          <a:p>
            <a:r>
              <a:rPr lang="en-US" dirty="0"/>
              <a:t>Approximate Bayesian Computation (ABC)</a:t>
            </a:r>
          </a:p>
        </p:txBody>
      </p:sp>
      <p:sp>
        <p:nvSpPr>
          <p:cNvPr id="3" name="Content Placeholder 2">
            <a:extLst>
              <a:ext uri="{FF2B5EF4-FFF2-40B4-BE49-F238E27FC236}">
                <a16:creationId xmlns:a16="http://schemas.microsoft.com/office/drawing/2014/main" id="{06DBA491-1B67-4431-ACB5-63994F33F621}"/>
              </a:ext>
            </a:extLst>
          </p:cNvPr>
          <p:cNvSpPr>
            <a:spLocks noGrp="1"/>
          </p:cNvSpPr>
          <p:nvPr>
            <p:ph idx="1"/>
          </p:nvPr>
        </p:nvSpPr>
        <p:spPr/>
        <p:txBody>
          <a:bodyPr/>
          <a:lstStyle/>
          <a:p>
            <a:pPr marL="0" indent="0" algn="just">
              <a:buNone/>
            </a:pPr>
            <a:r>
              <a:rPr lang="en-US" dirty="0"/>
              <a:t>Approximate Bayesian Computation methods (also called likelihood free inference methods), are a group of techniques developed for inferring posterior distributions in cases where the likelihood function is intractable or costly to evaluate. This does not mean that the likelihood function is not part of the analysis, it just the we are approximating the likelihood, and hence the name of the ABC methods.</a:t>
            </a:r>
          </a:p>
          <a:p>
            <a:pPr marL="0" indent="0" algn="just">
              <a:buNone/>
            </a:pPr>
            <a:endParaRPr lang="en-US" dirty="0"/>
          </a:p>
          <a:p>
            <a:pPr marL="0" indent="0" algn="just">
              <a:buNone/>
            </a:pPr>
            <a:r>
              <a:rPr lang="en-US" dirty="0"/>
              <a:t>ABC comes useful when modeling complex phenomena in certain fields of study, like systems biology. Such models often contain unobservable random quantities, which make the likelihood function hard to specify, but data can be simulated from the model.</a:t>
            </a:r>
          </a:p>
        </p:txBody>
      </p:sp>
    </p:spTree>
    <p:extLst>
      <p:ext uri="{BB962C8B-B14F-4D97-AF65-F5344CB8AC3E}">
        <p14:creationId xmlns:p14="http://schemas.microsoft.com/office/powerpoint/2010/main" val="2137518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7A40C-1EDB-4F2C-9E49-C657D67D359B}"/>
              </a:ext>
            </a:extLst>
          </p:cNvPr>
          <p:cNvSpPr>
            <a:spLocks noGrp="1"/>
          </p:cNvSpPr>
          <p:nvPr>
            <p:ph type="title"/>
          </p:nvPr>
        </p:nvSpPr>
        <p:spPr>
          <a:xfrm>
            <a:off x="74645" y="606669"/>
            <a:ext cx="12117355" cy="3813527"/>
          </a:xfrm>
        </p:spPr>
        <p:txBody>
          <a:bodyPr/>
          <a:lstStyle/>
          <a:p>
            <a:r>
              <a:rPr lang="en-US" dirty="0"/>
              <a:t>Approximate Bayesian Computation</a:t>
            </a:r>
          </a:p>
        </p:txBody>
      </p:sp>
      <p:sp>
        <p:nvSpPr>
          <p:cNvPr id="5" name="Text Placeholder 4">
            <a:extLst>
              <a:ext uri="{FF2B5EF4-FFF2-40B4-BE49-F238E27FC236}">
                <a16:creationId xmlns:a16="http://schemas.microsoft.com/office/drawing/2014/main" id="{6D272873-E1DB-42D4-A081-9C8C420AFF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0750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3B65-15E5-EA57-AE15-A7A863E4A12F}"/>
              </a:ext>
            </a:extLst>
          </p:cNvPr>
          <p:cNvSpPr>
            <a:spLocks noGrp="1"/>
          </p:cNvSpPr>
          <p:nvPr>
            <p:ph type="title"/>
          </p:nvPr>
        </p:nvSpPr>
        <p:spPr>
          <a:xfrm>
            <a:off x="809999" y="447188"/>
            <a:ext cx="10731967" cy="970450"/>
          </a:xfrm>
        </p:spPr>
        <p:txBody>
          <a:bodyPr/>
          <a:lstStyle/>
          <a:p>
            <a:r>
              <a:rPr lang="en-US" dirty="0"/>
              <a:t>Approximating the Approximated Posterior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DA5DFC-C84F-47FC-6965-6F80EC698A58}"/>
                  </a:ext>
                </a:extLst>
              </p:cNvPr>
              <p:cNvSpPr>
                <a:spLocks noGrp="1"/>
              </p:cNvSpPr>
              <p:nvPr>
                <p:ph idx="1"/>
              </p:nvPr>
            </p:nvSpPr>
            <p:spPr>
              <a:xfrm>
                <a:off x="818712" y="2222287"/>
                <a:ext cx="10554574" cy="4635713"/>
              </a:xfrm>
            </p:spPr>
            <p:txBody>
              <a:bodyPr>
                <a:normAutofit/>
              </a:bodyPr>
              <a:lstStyle/>
              <a:p>
                <a:pPr marL="0" indent="0" algn="just">
                  <a:buNone/>
                </a:pPr>
                <a:r>
                  <a:rPr lang="en-US" dirty="0"/>
                  <a:t>These methods follow a general form:</a:t>
                </a:r>
              </a:p>
              <a:p>
                <a:pPr algn="just">
                  <a:buAutoNum type="arabicPeriod"/>
                </a:pPr>
                <a:r>
                  <a:rPr lang="en-US" dirty="0"/>
                  <a:t>Sample a value of </a:t>
                </a:r>
                <a14:m>
                  <m:oMath xmlns:m="http://schemas.openxmlformats.org/officeDocument/2006/math">
                    <m:sSup>
                      <m:sSupPr>
                        <m:ctrlPr>
                          <a:rPr lang="en-US" i="1" smtClean="0">
                            <a:latin typeface="Cambria Math" panose="02040503050406030204" pitchFamily="18" charset="0"/>
                          </a:rPr>
                        </m:ctrlPr>
                      </m:sSupPr>
                      <m:e>
                        <m:r>
                          <a:rPr lang="el-GR"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m:t>
                        </m:r>
                      </m:sup>
                    </m:sSup>
                  </m:oMath>
                </a14:m>
                <a:r>
                  <a:rPr lang="en-US" dirty="0"/>
                  <a:t> from the prior /proposal distribution </a:t>
                </a:r>
                <a14:m>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t>
                </a:r>
              </a:p>
              <a:p>
                <a:pPr algn="just">
                  <a:buAutoNum type="arabicPeriod"/>
                </a:pPr>
                <a:r>
                  <a:rPr lang="en-US" dirty="0"/>
                  <a:t>Pass that value to the simulator and generate synthetic data, i.e. simulate a data set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dirty="0"/>
                  <a:t> using a function that takes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and returns a data set of the same dimensions as the observed data set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oMath>
                </a14:m>
                <a:r>
                  <a:rPr lang="en-US" dirty="0"/>
                  <a:t>. </a:t>
                </a:r>
              </a:p>
              <a:p>
                <a:pPr algn="just">
                  <a:buAutoNum type="arabicPeriod"/>
                </a:pPr>
                <a:r>
                  <a:rPr lang="en-US" dirty="0"/>
                  <a:t>Compare the simulated dataset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dirty="0"/>
                  <a:t> with the experimental data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oMath>
                </a14:m>
                <a:r>
                  <a:rPr lang="en-US" dirty="0"/>
                  <a:t> using a distance function </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a:t> and a tolerance threshold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 If the synthetic data is at a distance closer than </a:t>
                </a:r>
                <a14:m>
                  <m:oMath xmlns:m="http://schemas.openxmlformats.org/officeDocument/2006/math">
                    <m:r>
                      <a:rPr lang="en-US" i="1" smtClean="0">
                        <a:latin typeface="Cambria Math" panose="02040503050406030204" pitchFamily="18" charset="0"/>
                        <a:ea typeface="Cambria Math" panose="02040503050406030204" pitchFamily="18" charset="0"/>
                      </a:rPr>
                      <m:t>𝜀</m:t>
                    </m:r>
                  </m:oMath>
                </a14:m>
                <a:r>
                  <a:rPr lang="en-US" dirty="0"/>
                  <a:t> save the proposed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otherwise reject  it. In some cases a distance function is computed between two summary statistics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0</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oMath>
                </a14:m>
                <a:r>
                  <a:rPr lang="en-US" dirty="0"/>
                  <a:t>, avoiding the issue of computing distances for entire datasets.</a:t>
                </a:r>
              </a:p>
              <a:p>
                <a:pPr algn="just">
                  <a:buAutoNum type="arabicPeriod"/>
                </a:pPr>
                <a:r>
                  <a:rPr lang="en-US" dirty="0"/>
                  <a:t>Repeat until having the desired number of samples.</a:t>
                </a:r>
              </a:p>
            </p:txBody>
          </p:sp>
        </mc:Choice>
        <mc:Fallback xmlns="">
          <p:sp>
            <p:nvSpPr>
              <p:cNvPr id="3" name="Content Placeholder 2">
                <a:extLst>
                  <a:ext uri="{FF2B5EF4-FFF2-40B4-BE49-F238E27FC236}">
                    <a16:creationId xmlns:a16="http://schemas.microsoft.com/office/drawing/2014/main" id="{80DA5DFC-C84F-47FC-6965-6F80EC698A58}"/>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651707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8EE0BC-2FB5-5D9A-3976-14CDAF9B6758}"/>
              </a:ext>
            </a:extLst>
          </p:cNvPr>
          <p:cNvPicPr>
            <a:picLocks noChangeAspect="1"/>
          </p:cNvPicPr>
          <p:nvPr/>
        </p:nvPicPr>
        <p:blipFill>
          <a:blip r:embed="rId2"/>
          <a:stretch>
            <a:fillRect/>
          </a:stretch>
        </p:blipFill>
        <p:spPr>
          <a:xfrm>
            <a:off x="2802177" y="0"/>
            <a:ext cx="6587645" cy="6858000"/>
          </a:xfrm>
          <a:prstGeom prst="rect">
            <a:avLst/>
          </a:prstGeom>
        </p:spPr>
      </p:pic>
      <p:sp>
        <p:nvSpPr>
          <p:cNvPr id="6" name="TextBox 5">
            <a:extLst>
              <a:ext uri="{FF2B5EF4-FFF2-40B4-BE49-F238E27FC236}">
                <a16:creationId xmlns:a16="http://schemas.microsoft.com/office/drawing/2014/main" id="{7E387548-BE90-8663-CCDE-76849905ABAE}"/>
              </a:ext>
            </a:extLst>
          </p:cNvPr>
          <p:cNvSpPr txBox="1"/>
          <p:nvPr/>
        </p:nvSpPr>
        <p:spPr>
          <a:xfrm>
            <a:off x="2802177" y="5281126"/>
            <a:ext cx="1278294" cy="246221"/>
          </a:xfrm>
          <a:prstGeom prst="rect">
            <a:avLst/>
          </a:prstGeom>
          <a:solidFill>
            <a:schemeClr val="bg1"/>
          </a:solidFill>
        </p:spPr>
        <p:txBody>
          <a:bodyPr wrap="square" rtlCol="0">
            <a:spAutoFit/>
          </a:bodyPr>
          <a:lstStyle/>
          <a:p>
            <a:r>
              <a:rPr lang="en-US" sz="1000" dirty="0"/>
              <a:t> </a:t>
            </a:r>
          </a:p>
        </p:txBody>
      </p:sp>
    </p:spTree>
    <p:extLst>
      <p:ext uri="{BB962C8B-B14F-4D97-AF65-F5344CB8AC3E}">
        <p14:creationId xmlns:p14="http://schemas.microsoft.com/office/powerpoint/2010/main" val="88165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98EC-8D0B-C510-082B-8143DD92234F}"/>
              </a:ext>
            </a:extLst>
          </p:cNvPr>
          <p:cNvSpPr>
            <a:spLocks noGrp="1"/>
          </p:cNvSpPr>
          <p:nvPr>
            <p:ph type="title"/>
          </p:nvPr>
        </p:nvSpPr>
        <p:spPr/>
        <p:txBody>
          <a:bodyPr/>
          <a:lstStyle/>
          <a:p>
            <a:r>
              <a:rPr lang="en-US" dirty="0"/>
              <a:t>Sequential  Monte Carlo (SMC)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53BD57-66D3-55B6-643C-37A4CACCB089}"/>
                  </a:ext>
                </a:extLst>
              </p:cNvPr>
              <p:cNvSpPr>
                <a:spLocks noGrp="1"/>
              </p:cNvSpPr>
              <p:nvPr>
                <p:ph idx="1"/>
              </p:nvPr>
            </p:nvSpPr>
            <p:spPr>
              <a:xfrm>
                <a:off x="818712" y="2222287"/>
                <a:ext cx="10554574" cy="4635713"/>
              </a:xfrm>
            </p:spPr>
            <p:txBody>
              <a:bodyPr>
                <a:normAutofit/>
              </a:bodyPr>
              <a:lstStyle/>
              <a:p>
                <a:pPr marL="0" indent="0" algn="just">
                  <a:buNone/>
                </a:pPr>
                <a:r>
                  <a:rPr lang="en-US" dirty="0"/>
                  <a:t>The major drawback of the ABC-rejection sampler is that if the prior distribution is too different  from the posterior distribution we will spend most of the time proposing values that will be rejected.  A better idea is to propose from a distribution closer to the actual posterior. Generally we do not  know enough about the posterior to do this by hand, but we can achieve it using a Sequential  Monte Carlo (SMC) method. This is a general sampler method, like the MCMC methods. SMC can be adapted to perform ABC and then it is called SMC-ABC. SMC proceeds by increasing the value of an auxiliary parameter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in </a:t>
                </a:r>
                <a14:m>
                  <m:oMath xmlns:m="http://schemas.openxmlformats.org/officeDocument/2006/math">
                    <m:r>
                      <a:rPr lang="en-US" b="0" i="1" smtClean="0">
                        <a:latin typeface="Cambria Math" panose="02040503050406030204" pitchFamily="18" charset="0"/>
                      </a:rPr>
                      <m:t>𝑠</m:t>
                    </m:r>
                  </m:oMath>
                </a14:m>
                <a:r>
                  <a:rPr lang="en-US" dirty="0"/>
                  <a:t> successive stages </a:t>
                </a:r>
                <a14:m>
                  <m:oMath xmlns:m="http://schemas.openxmlformats.org/officeDocument/2006/math">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=0&lt;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&lt;…&lt;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𝑠</m:t>
                        </m:r>
                      </m:sub>
                    </m:sSub>
                    <m:r>
                      <a:rPr lang="en-US" b="0" i="1" smtClean="0">
                        <a:latin typeface="Cambria Math" panose="02040503050406030204" pitchFamily="18" charset="0"/>
                      </a:rPr>
                      <m:t>=1}</m:t>
                    </m:r>
                  </m:oMath>
                </a14:m>
                <a:r>
                  <a:rPr lang="en-US" dirty="0"/>
                  <a:t>. This is done in such a  way that we start sampling from the prior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=0</m:t>
                    </m:r>
                  </m:oMath>
                </a14:m>
                <a:r>
                  <a:rPr lang="en-US" dirty="0"/>
                  <a:t>) until we reach the posterior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=1</m:t>
                    </m:r>
                  </m:oMath>
                </a14:m>
                <a:r>
                  <a:rPr lang="en-US" dirty="0"/>
                  <a:t>). Thus, we  can think of β as a parameter that </a:t>
                </a:r>
                <a:r>
                  <a:rPr lang="en-US" i="1" dirty="0"/>
                  <a:t>gradually turns the likelihood on</a:t>
                </a:r>
                <a:r>
                  <a:rPr lang="en-US" dirty="0"/>
                  <a:t>. The intermediate values of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are automatically computed by SMC.</a:t>
                </a:r>
              </a:p>
            </p:txBody>
          </p:sp>
        </mc:Choice>
        <mc:Fallback xmlns="">
          <p:sp>
            <p:nvSpPr>
              <p:cNvPr id="3" name="Content Placeholder 2">
                <a:extLst>
                  <a:ext uri="{FF2B5EF4-FFF2-40B4-BE49-F238E27FC236}">
                    <a16:creationId xmlns:a16="http://schemas.microsoft.com/office/drawing/2014/main" id="{0953BD57-66D3-55B6-643C-37A4CACCB089}"/>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49830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lstStyle/>
              <a:p>
                <a:pPr marL="0" indent="0" algn="just">
                  <a:buNone/>
                </a:pPr>
                <a:r>
                  <a:rPr lang="en-US" dirty="0"/>
                  <a:t>When we setup a Bayesian inference problem with </a:t>
                </a:r>
                <a14:m>
                  <m:oMath xmlns:m="http://schemas.openxmlformats.org/officeDocument/2006/math">
                    <m:r>
                      <a:rPr lang="en-US" b="0" i="1" smtClean="0">
                        <a:latin typeface="Cambria Math" panose="02040503050406030204" pitchFamily="18" charset="0"/>
                      </a:rPr>
                      <m:t>𝑁</m:t>
                    </m:r>
                  </m:oMath>
                </a14:m>
                <a:r>
                  <a:rPr lang="en-US" dirty="0"/>
                  <a:t> unknowns, we are implicitly creating an </a:t>
                </a:r>
                <a14:m>
                  <m:oMath xmlns:m="http://schemas.openxmlformats.org/officeDocument/2006/math">
                    <m:r>
                      <a:rPr lang="en-US" b="0" i="1" smtClean="0">
                        <a:latin typeface="Cambria Math" panose="02040503050406030204" pitchFamily="18" charset="0"/>
                      </a:rPr>
                      <m:t>𝑁</m:t>
                    </m:r>
                  </m:oMath>
                </a14:m>
                <a:r>
                  <a:rPr lang="en-US" dirty="0"/>
                  <a:t> dimensional space for the prior distributions to exist in. Associated with the space is an additional dimension, which we can describe as the surface, or curve, that sits on top of the space, that reflects the prior probability of a particular point. The surface on the space is defined by our prior distributions. For example, if we have two unknowns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and priors for both are </a:t>
                </a:r>
                <a14:m>
                  <m:oMath xmlns:m="http://schemas.openxmlformats.org/officeDocument/2006/math">
                    <m:r>
                      <m:rPr>
                        <m:nor/>
                      </m:rPr>
                      <a:rPr lang="en-US" b="0" i="0" smtClean="0">
                        <a:latin typeface="Cambria Math" panose="02040503050406030204" pitchFamily="18" charset="0"/>
                      </a:rPr>
                      <m:t>Uniform</m:t>
                    </m:r>
                    <m:r>
                      <a:rPr lang="en-US" b="0" i="1" smtClean="0">
                        <a:latin typeface="Cambria Math" panose="02040503050406030204" pitchFamily="18" charset="0"/>
                      </a:rPr>
                      <m:t>(0,5)</m:t>
                    </m:r>
                  </m:oMath>
                </a14:m>
                <a:r>
                  <a:rPr lang="en-US" dirty="0"/>
                  <a:t>, the space created is a square of length 5 and the surface is a flat plane that sits on top of the square (representing that every point is equally likely):</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t="-893" r="-462" b="-3869"/>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close up of a piece of paper&#10;&#10;Description generated with high confidence">
            <a:extLst>
              <a:ext uri="{FF2B5EF4-FFF2-40B4-BE49-F238E27FC236}">
                <a16:creationId xmlns:a16="http://schemas.microsoft.com/office/drawing/2014/main" id="{66C4188F-881D-466C-A929-8AC4D3AC643C}"/>
              </a:ext>
            </a:extLst>
          </p:cNvPr>
          <p:cNvPicPr>
            <a:picLocks noChangeAspect="1"/>
          </p:cNvPicPr>
          <p:nvPr/>
        </p:nvPicPr>
        <p:blipFill>
          <a:blip r:embed="rId3"/>
          <a:stretch>
            <a:fillRect/>
          </a:stretch>
        </p:blipFill>
        <p:spPr>
          <a:xfrm>
            <a:off x="2890837" y="4200525"/>
            <a:ext cx="6715125" cy="2657475"/>
          </a:xfrm>
          <a:prstGeom prst="rect">
            <a:avLst/>
          </a:prstGeom>
        </p:spPr>
      </p:pic>
    </p:spTree>
    <p:extLst>
      <p:ext uri="{BB962C8B-B14F-4D97-AF65-F5344CB8AC3E}">
        <p14:creationId xmlns:p14="http://schemas.microsoft.com/office/powerpoint/2010/main" val="548412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DF23-0EDF-AB19-D5DA-AE429D22753B}"/>
              </a:ext>
            </a:extLst>
          </p:cNvPr>
          <p:cNvSpPr>
            <a:spLocks noGrp="1"/>
          </p:cNvSpPr>
          <p:nvPr>
            <p:ph type="title"/>
          </p:nvPr>
        </p:nvSpPr>
        <p:spPr/>
        <p:txBody>
          <a:bodyPr/>
          <a:lstStyle/>
          <a:p>
            <a:r>
              <a:rPr lang="en-US" dirty="0"/>
              <a:t>Fitting a Gaussian the ABC-way</a:t>
            </a:r>
          </a:p>
        </p:txBody>
      </p:sp>
      <p:sp>
        <p:nvSpPr>
          <p:cNvPr id="3" name="Content Placeholder 2">
            <a:extLst>
              <a:ext uri="{FF2B5EF4-FFF2-40B4-BE49-F238E27FC236}">
                <a16:creationId xmlns:a16="http://schemas.microsoft.com/office/drawing/2014/main" id="{83E77E8B-B2F8-AA87-8845-7250A25EF193}"/>
              </a:ext>
            </a:extLst>
          </p:cNvPr>
          <p:cNvSpPr>
            <a:spLocks noGrp="1"/>
          </p:cNvSpPr>
          <p:nvPr>
            <p:ph idx="1"/>
          </p:nvPr>
        </p:nvSpPr>
        <p:spPr/>
        <p:txBody>
          <a:bodyPr/>
          <a:lstStyle/>
          <a:p>
            <a:pPr marL="0" indent="0" algn="just">
              <a:buNone/>
            </a:pPr>
            <a:r>
              <a:rPr lang="en-US" dirty="0"/>
              <a:t>To illustrate how to use ABC, we are going to start with a very simple example estimating the mean and standard deviation of Gaussian data. Clearly under normal circumstances using a Gaussian likelihood will do the job very well. But that would defeat the purpose of this example. So, instead of that we are going to define a simulator. A very straightforward simulator for normal data is a pseudo random number generator, in real life our simulator will be most likely something fancier.</a:t>
            </a:r>
          </a:p>
        </p:txBody>
      </p:sp>
    </p:spTree>
    <p:extLst>
      <p:ext uri="{BB962C8B-B14F-4D97-AF65-F5344CB8AC3E}">
        <p14:creationId xmlns:p14="http://schemas.microsoft.com/office/powerpoint/2010/main" val="824175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3A08-F32B-E8CB-C614-3A06893A9335}"/>
              </a:ext>
            </a:extLst>
          </p:cNvPr>
          <p:cNvSpPr>
            <a:spLocks noGrp="1"/>
          </p:cNvSpPr>
          <p:nvPr>
            <p:ph type="title"/>
          </p:nvPr>
        </p:nvSpPr>
        <p:spPr/>
        <p:txBody>
          <a:bodyPr/>
          <a:lstStyle/>
          <a:p>
            <a:r>
              <a:rPr lang="en-US" dirty="0"/>
              <a:t>The ABC Model in </a:t>
            </a:r>
            <a:r>
              <a:rPr lang="en-US" dirty="0" err="1"/>
              <a:t>PyMC</a:t>
            </a:r>
            <a:endParaRPr lang="en-US" dirty="0"/>
          </a:p>
        </p:txBody>
      </p:sp>
      <p:sp>
        <p:nvSpPr>
          <p:cNvPr id="3" name="Content Placeholder 2">
            <a:extLst>
              <a:ext uri="{FF2B5EF4-FFF2-40B4-BE49-F238E27FC236}">
                <a16:creationId xmlns:a16="http://schemas.microsoft.com/office/drawing/2014/main" id="{C075FF5E-EA0C-2320-DACD-736A52C43712}"/>
              </a:ext>
            </a:extLst>
          </p:cNvPr>
          <p:cNvSpPr>
            <a:spLocks noGrp="1"/>
          </p:cNvSpPr>
          <p:nvPr>
            <p:ph idx="1"/>
          </p:nvPr>
        </p:nvSpPr>
        <p:spPr>
          <a:xfrm>
            <a:off x="818712" y="2222288"/>
            <a:ext cx="10554574" cy="2303060"/>
          </a:xfrm>
        </p:spPr>
        <p:txBody>
          <a:bodyPr/>
          <a:lstStyle/>
          <a:p>
            <a:pPr marL="0" indent="0" algn="just">
              <a:buNone/>
            </a:pPr>
            <a:r>
              <a:rPr lang="en-US" dirty="0"/>
              <a:t>Defining an ABC model in </a:t>
            </a:r>
            <a:r>
              <a:rPr lang="en-US" dirty="0" err="1"/>
              <a:t>PyMC</a:t>
            </a:r>
            <a:r>
              <a:rPr lang="en-US" dirty="0"/>
              <a:t> is in general, very similar to defining other </a:t>
            </a:r>
            <a:r>
              <a:rPr lang="en-US" dirty="0" err="1"/>
              <a:t>PyMC</a:t>
            </a:r>
            <a:r>
              <a:rPr lang="en-US" dirty="0"/>
              <a:t> models. The two important differences are: we need to define a </a:t>
            </a:r>
            <a:r>
              <a:rPr lang="en-US" sz="1400" dirty="0">
                <a:latin typeface="Consolas" panose="020B0609020204030204" pitchFamily="49" charset="0"/>
              </a:rPr>
              <a:t>Simulator</a:t>
            </a:r>
            <a:r>
              <a:rPr lang="en-US" dirty="0"/>
              <a:t> distribution and we need to use </a:t>
            </a:r>
            <a:r>
              <a:rPr lang="en-US" sz="1400" dirty="0" err="1">
                <a:latin typeface="Consolas" panose="020B0609020204030204" pitchFamily="49" charset="0"/>
              </a:rPr>
              <a:t>sample_smc</a:t>
            </a:r>
            <a:r>
              <a:rPr lang="en-US" dirty="0"/>
              <a:t>. The </a:t>
            </a:r>
            <a:r>
              <a:rPr lang="en-US" sz="1400" dirty="0">
                <a:latin typeface="Consolas" panose="020B0609020204030204" pitchFamily="49" charset="0"/>
              </a:rPr>
              <a:t>Simulator</a:t>
            </a:r>
            <a:r>
              <a:rPr lang="en-US" dirty="0"/>
              <a:t> works as a generic interface to pass the synthetic data generating function (</a:t>
            </a:r>
            <a:r>
              <a:rPr lang="en-US" sz="1400" dirty="0" err="1">
                <a:latin typeface="Consolas" panose="020B0609020204030204" pitchFamily="49" charset="0"/>
              </a:rPr>
              <a:t>normal_sim</a:t>
            </a:r>
            <a:r>
              <a:rPr lang="en-US" dirty="0"/>
              <a:t> in this example), its parameters, the observed data and optionally a distance function and a summary statistics. In the following code we are using the default distance, </a:t>
            </a:r>
            <a:r>
              <a:rPr lang="en-US" sz="1400" dirty="0" err="1">
                <a:latin typeface="Consolas" panose="020B0609020204030204" pitchFamily="49" charset="0"/>
              </a:rPr>
              <a:t>gaussian_kernel</a:t>
            </a:r>
            <a:r>
              <a:rPr lang="en-US" dirty="0"/>
              <a:t>, and the </a:t>
            </a:r>
            <a:r>
              <a:rPr lang="en-US" sz="1400" dirty="0">
                <a:latin typeface="Consolas" panose="020B0609020204030204" pitchFamily="49" charset="0"/>
              </a:rPr>
              <a:t>sort </a:t>
            </a:r>
            <a:r>
              <a:rPr lang="en-US" dirty="0" err="1"/>
              <a:t>summary_statistic</a:t>
            </a:r>
            <a:r>
              <a:rPr lang="en-US" dirty="0"/>
              <a:t>. As the name suggests sort sorts the data before computing the distance.</a:t>
            </a:r>
          </a:p>
        </p:txBody>
      </p:sp>
      <p:pic>
        <p:nvPicPr>
          <p:cNvPr id="4" name="Picture 3">
            <a:extLst>
              <a:ext uri="{FF2B5EF4-FFF2-40B4-BE49-F238E27FC236}">
                <a16:creationId xmlns:a16="http://schemas.microsoft.com/office/drawing/2014/main" id="{78D7D9E4-7A25-25C5-56AE-659F556149C3}"/>
              </a:ext>
            </a:extLst>
          </p:cNvPr>
          <p:cNvPicPr>
            <a:picLocks noChangeAspect="1"/>
          </p:cNvPicPr>
          <p:nvPr/>
        </p:nvPicPr>
        <p:blipFill>
          <a:blip r:embed="rId2"/>
          <a:stretch>
            <a:fillRect/>
          </a:stretch>
        </p:blipFill>
        <p:spPr>
          <a:xfrm>
            <a:off x="2757487" y="5072743"/>
            <a:ext cx="3019425" cy="762000"/>
          </a:xfrm>
          <a:prstGeom prst="rect">
            <a:avLst/>
          </a:prstGeom>
        </p:spPr>
      </p:pic>
      <p:cxnSp>
        <p:nvCxnSpPr>
          <p:cNvPr id="6" name="Straight Arrow Connector 5">
            <a:extLst>
              <a:ext uri="{FF2B5EF4-FFF2-40B4-BE49-F238E27FC236}">
                <a16:creationId xmlns:a16="http://schemas.microsoft.com/office/drawing/2014/main" id="{78ACE1B9-7E0D-9B29-D2EF-24DAEFE86AB6}"/>
              </a:ext>
            </a:extLst>
          </p:cNvPr>
          <p:cNvCxnSpPr>
            <a:cxnSpLocks/>
          </p:cNvCxnSpPr>
          <p:nvPr/>
        </p:nvCxnSpPr>
        <p:spPr>
          <a:xfrm flipH="1" flipV="1">
            <a:off x="2593910" y="4012163"/>
            <a:ext cx="681135" cy="1317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17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F081-1BAA-A7A0-58D1-7DB651ED58E4}"/>
              </a:ext>
            </a:extLst>
          </p:cNvPr>
          <p:cNvSpPr>
            <a:spLocks noGrp="1"/>
          </p:cNvSpPr>
          <p:nvPr>
            <p:ph type="title"/>
          </p:nvPr>
        </p:nvSpPr>
        <p:spPr/>
        <p:txBody>
          <a:bodyPr/>
          <a:lstStyle/>
          <a:p>
            <a:r>
              <a:rPr lang="en-US" dirty="0"/>
              <a:t>The ABC Model in </a:t>
            </a:r>
            <a:r>
              <a:rPr lang="en-US" dirty="0" err="1"/>
              <a:t>PyMC</a:t>
            </a:r>
            <a:endParaRPr lang="en-US" dirty="0"/>
          </a:p>
        </p:txBody>
      </p:sp>
      <p:sp>
        <p:nvSpPr>
          <p:cNvPr id="3" name="Content Placeholder 2">
            <a:extLst>
              <a:ext uri="{FF2B5EF4-FFF2-40B4-BE49-F238E27FC236}">
                <a16:creationId xmlns:a16="http://schemas.microsoft.com/office/drawing/2014/main" id="{B897EF01-A85C-95FF-623F-21073210247F}"/>
              </a:ext>
            </a:extLst>
          </p:cNvPr>
          <p:cNvSpPr>
            <a:spLocks noGrp="1"/>
          </p:cNvSpPr>
          <p:nvPr>
            <p:ph idx="1"/>
          </p:nvPr>
        </p:nvSpPr>
        <p:spPr>
          <a:xfrm>
            <a:off x="818712" y="2222287"/>
            <a:ext cx="10554574" cy="4635713"/>
          </a:xfrm>
        </p:spPr>
        <p:txBody>
          <a:bodyPr>
            <a:normAutofit lnSpcReduction="10000"/>
          </a:bodyPr>
          <a:lstStyle/>
          <a:p>
            <a:pPr marL="0" indent="0">
              <a:buNone/>
            </a:pPr>
            <a:r>
              <a:rPr lang="en-US" sz="1400" dirty="0">
                <a:latin typeface="Consolas" panose="020B0609020204030204" pitchFamily="49" charset="0"/>
              </a:rPr>
              <a:t>data = </a:t>
            </a:r>
            <a:r>
              <a:rPr lang="en-US" sz="1400" dirty="0" err="1">
                <a:latin typeface="Consolas" panose="020B0609020204030204" pitchFamily="49" charset="0"/>
              </a:rPr>
              <a:t>np.random.normal</a:t>
            </a:r>
            <a:r>
              <a:rPr lang="en-US" sz="1400" dirty="0">
                <a:latin typeface="Consolas" panose="020B0609020204030204" pitchFamily="49" charset="0"/>
              </a:rPr>
              <a:t>(0, 1, 1000)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normal_sim</a:t>
            </a:r>
            <a:r>
              <a:rPr lang="en-US" sz="1400" dirty="0">
                <a:latin typeface="Consolas" panose="020B0609020204030204" pitchFamily="49" charset="0"/>
              </a:rPr>
              <a:t>(</a:t>
            </a:r>
            <a:r>
              <a:rPr lang="en-US" sz="1400" dirty="0" err="1">
                <a:latin typeface="Consolas" panose="020B0609020204030204" pitchFamily="49" charset="0"/>
              </a:rPr>
              <a:t>rng</a:t>
            </a:r>
            <a:r>
              <a:rPr lang="en-US" sz="1400" dirty="0">
                <a:latin typeface="Consolas" panose="020B0609020204030204" pitchFamily="49" charset="0"/>
              </a:rPr>
              <a:t>, a, b, size=1000):</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rng.normal</a:t>
            </a:r>
            <a:r>
              <a:rPr lang="en-US" sz="1400" dirty="0">
                <a:latin typeface="Consolas" panose="020B0609020204030204" pitchFamily="49" charset="0"/>
              </a:rPr>
              <a:t>(a, b, size=size)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abc_model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 = </a:t>
            </a:r>
            <a:r>
              <a:rPr lang="en-US" sz="1400" dirty="0" err="1">
                <a:latin typeface="Consolas" panose="020B0609020204030204" pitchFamily="49" charset="0"/>
              </a:rPr>
              <a:t>pm.Normal</a:t>
            </a:r>
            <a:r>
              <a:rPr lang="en-US" sz="1400" dirty="0">
                <a:latin typeface="Consolas" panose="020B0609020204030204" pitchFamily="49" charset="0"/>
              </a:rPr>
              <a:t>("a", mu=0, sigma=5)</a:t>
            </a:r>
          </a:p>
          <a:p>
            <a:pPr marL="0" indent="0">
              <a:buNone/>
            </a:pPr>
            <a:r>
              <a:rPr lang="en-US" sz="1400" dirty="0">
                <a:latin typeface="Consolas" panose="020B0609020204030204" pitchFamily="49" charset="0"/>
              </a:rPr>
              <a:t>    b = </a:t>
            </a:r>
            <a:r>
              <a:rPr lang="en-US" sz="1400" dirty="0" err="1">
                <a:latin typeface="Consolas" panose="020B0609020204030204" pitchFamily="49" charset="0"/>
              </a:rPr>
              <a:t>pm.HalfNormal</a:t>
            </a:r>
            <a:r>
              <a:rPr lang="en-US" sz="1400" dirty="0">
                <a:latin typeface="Consolas" panose="020B0609020204030204" pitchFamily="49" charset="0"/>
              </a:rPr>
              <a:t>("b", sigma=1)</a:t>
            </a:r>
          </a:p>
          <a:p>
            <a:pPr marL="0" indent="0">
              <a:buNone/>
            </a:pPr>
            <a:r>
              <a:rPr lang="en-US" sz="1400" dirty="0">
                <a:latin typeface="Consolas" panose="020B0609020204030204" pitchFamily="49" charset="0"/>
              </a:rPr>
              <a:t>    s = </a:t>
            </a:r>
            <a:r>
              <a:rPr lang="en-US" sz="1400" dirty="0" err="1">
                <a:latin typeface="Consolas" panose="020B0609020204030204" pitchFamily="49" charset="0"/>
              </a:rPr>
              <a:t>pm.Simulator</a:t>
            </a:r>
            <a:r>
              <a:rPr lang="en-US" sz="1400" dirty="0">
                <a:latin typeface="Consolas" panose="020B0609020204030204" pitchFamily="49" charset="0"/>
              </a:rPr>
              <a:t>("s", </a:t>
            </a:r>
            <a:r>
              <a:rPr lang="en-US" sz="1400" dirty="0" err="1">
                <a:latin typeface="Consolas" panose="020B0609020204030204" pitchFamily="49" charset="0"/>
              </a:rPr>
              <a:t>normal_sim</a:t>
            </a:r>
            <a:r>
              <a:rPr lang="en-US" sz="1400" dirty="0">
                <a:latin typeface="Consolas" panose="020B0609020204030204" pitchFamily="49" charset="0"/>
              </a:rPr>
              <a:t>, params=(a, b), </a:t>
            </a:r>
            <a:r>
              <a:rPr lang="en-US" sz="1400" dirty="0" err="1">
                <a:latin typeface="Consolas" panose="020B0609020204030204" pitchFamily="49" charset="0"/>
              </a:rPr>
              <a:t>sum_stat</a:t>
            </a:r>
            <a:r>
              <a:rPr lang="en-US" sz="1400" dirty="0">
                <a:latin typeface="Consolas" panose="020B0609020204030204" pitchFamily="49" charset="0"/>
              </a:rPr>
              <a:t>="sort", epsilon=1, observed=data)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pm.sample_smc</a:t>
            </a:r>
            <a:r>
              <a:rPr lang="en-US" sz="1400" dirty="0">
                <a:latin typeface="Consolas" panose="020B0609020204030204" pitchFamily="49" charset="0"/>
              </a:rPr>
              <a:t>(chains=1, </a:t>
            </a:r>
            <a:r>
              <a:rPr lang="en-US" sz="1400" dirty="0" err="1">
                <a:latin typeface="Consolas" panose="020B0609020204030204" pitchFamily="49" charset="0"/>
              </a:rPr>
              <a:t>return_inferencedata</a:t>
            </a:r>
            <a:r>
              <a:rPr lang="en-US" sz="1400" dirty="0">
                <a:latin typeface="Consolas" panose="020B0609020204030204" pitchFamily="49" charset="0"/>
              </a:rPr>
              <a:t>=False)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a_samples</a:t>
            </a:r>
            <a:r>
              <a:rPr lang="en-US" sz="1400" dirty="0">
                <a:latin typeface="Consolas" panose="020B0609020204030204" pitchFamily="49" charset="0"/>
              </a:rPr>
              <a:t> = trace['a']</a:t>
            </a:r>
          </a:p>
          <a:p>
            <a:pPr marL="0" indent="0">
              <a:buNone/>
            </a:pPr>
            <a:r>
              <a:rPr lang="en-US" sz="1400" dirty="0" err="1">
                <a:latin typeface="Consolas" panose="020B0609020204030204" pitchFamily="49" charset="0"/>
              </a:rPr>
              <a:t>b_samples</a:t>
            </a:r>
            <a:r>
              <a:rPr lang="en-US" sz="1400" dirty="0">
                <a:latin typeface="Consolas" panose="020B0609020204030204" pitchFamily="49" charset="0"/>
              </a:rPr>
              <a:t> = trace['b']</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6891155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4F77-E40B-7412-3986-D8ABA5B1C26A}"/>
              </a:ext>
            </a:extLst>
          </p:cNvPr>
          <p:cNvSpPr>
            <a:spLocks noGrp="1"/>
          </p:cNvSpPr>
          <p:nvPr>
            <p:ph type="title"/>
          </p:nvPr>
        </p:nvSpPr>
        <p:spPr/>
        <p:txBody>
          <a:bodyPr/>
          <a:lstStyle/>
          <a:p>
            <a:r>
              <a:rPr lang="en-US" dirty="0"/>
              <a:t>The Results</a:t>
            </a:r>
          </a:p>
        </p:txBody>
      </p:sp>
      <p:pic>
        <p:nvPicPr>
          <p:cNvPr id="5" name="Picture 4" descr="A blue graph with white text&#10;&#10;Description automatically generated with medium confidence">
            <a:extLst>
              <a:ext uri="{FF2B5EF4-FFF2-40B4-BE49-F238E27FC236}">
                <a16:creationId xmlns:a16="http://schemas.microsoft.com/office/drawing/2014/main" id="{8AA4AC5F-6A26-47DC-3CA8-DC149E2E825A}"/>
              </a:ext>
            </a:extLst>
          </p:cNvPr>
          <p:cNvPicPr>
            <a:picLocks noChangeAspect="1"/>
          </p:cNvPicPr>
          <p:nvPr/>
        </p:nvPicPr>
        <p:blipFill>
          <a:blip r:embed="rId2"/>
          <a:stretch>
            <a:fillRect/>
          </a:stretch>
        </p:blipFill>
        <p:spPr>
          <a:xfrm>
            <a:off x="361400" y="2223481"/>
            <a:ext cx="5246298" cy="3934723"/>
          </a:xfrm>
          <a:prstGeom prst="rect">
            <a:avLst/>
          </a:prstGeom>
        </p:spPr>
      </p:pic>
      <p:pic>
        <p:nvPicPr>
          <p:cNvPr id="7" name="Picture 6" descr="A blue graph with white text&#10;&#10;Description automatically generated">
            <a:extLst>
              <a:ext uri="{FF2B5EF4-FFF2-40B4-BE49-F238E27FC236}">
                <a16:creationId xmlns:a16="http://schemas.microsoft.com/office/drawing/2014/main" id="{A2D55B5F-E9F1-B6C3-E039-E2AEF4D54EDC}"/>
              </a:ext>
            </a:extLst>
          </p:cNvPr>
          <p:cNvPicPr>
            <a:picLocks noChangeAspect="1"/>
          </p:cNvPicPr>
          <p:nvPr/>
        </p:nvPicPr>
        <p:blipFill>
          <a:blip r:embed="rId3"/>
          <a:stretch>
            <a:fillRect/>
          </a:stretch>
        </p:blipFill>
        <p:spPr>
          <a:xfrm>
            <a:off x="6095999" y="2139504"/>
            <a:ext cx="5352662" cy="4014497"/>
          </a:xfrm>
          <a:prstGeom prst="rect">
            <a:avLst/>
          </a:prstGeom>
        </p:spPr>
      </p:pic>
      <p:sp>
        <p:nvSpPr>
          <p:cNvPr id="8" name="TextBox 7">
            <a:extLst>
              <a:ext uri="{FF2B5EF4-FFF2-40B4-BE49-F238E27FC236}">
                <a16:creationId xmlns:a16="http://schemas.microsoft.com/office/drawing/2014/main" id="{A06888C5-74AA-03C4-3388-415200AE786C}"/>
              </a:ext>
            </a:extLst>
          </p:cNvPr>
          <p:cNvSpPr txBox="1"/>
          <p:nvPr/>
        </p:nvSpPr>
        <p:spPr>
          <a:xfrm>
            <a:off x="2519265" y="6345497"/>
            <a:ext cx="857927" cy="369332"/>
          </a:xfrm>
          <a:prstGeom prst="rect">
            <a:avLst/>
          </a:prstGeom>
          <a:noFill/>
        </p:spPr>
        <p:txBody>
          <a:bodyPr wrap="none" rtlCol="0">
            <a:spAutoFit/>
          </a:bodyPr>
          <a:lstStyle/>
          <a:p>
            <a:r>
              <a:rPr lang="en-US" dirty="0"/>
              <a:t>Alpha</a:t>
            </a:r>
          </a:p>
        </p:txBody>
      </p:sp>
      <p:sp>
        <p:nvSpPr>
          <p:cNvPr id="10" name="TextBox 9">
            <a:extLst>
              <a:ext uri="{FF2B5EF4-FFF2-40B4-BE49-F238E27FC236}">
                <a16:creationId xmlns:a16="http://schemas.microsoft.com/office/drawing/2014/main" id="{D458A824-0C8B-A964-CB08-AB4908A28861}"/>
              </a:ext>
            </a:extLst>
          </p:cNvPr>
          <p:cNvSpPr txBox="1"/>
          <p:nvPr/>
        </p:nvSpPr>
        <p:spPr>
          <a:xfrm>
            <a:off x="8332236" y="6300109"/>
            <a:ext cx="704039" cy="369332"/>
          </a:xfrm>
          <a:prstGeom prst="rect">
            <a:avLst/>
          </a:prstGeom>
          <a:noFill/>
        </p:spPr>
        <p:txBody>
          <a:bodyPr wrap="none" rtlCol="0">
            <a:spAutoFit/>
          </a:bodyPr>
          <a:lstStyle/>
          <a:p>
            <a:r>
              <a:rPr lang="en-US" dirty="0"/>
              <a:t>Beta</a:t>
            </a:r>
          </a:p>
        </p:txBody>
      </p:sp>
    </p:spTree>
    <p:extLst>
      <p:ext uri="{BB962C8B-B14F-4D97-AF65-F5344CB8AC3E}">
        <p14:creationId xmlns:p14="http://schemas.microsoft.com/office/powerpoint/2010/main" val="166988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FBF7F1B3-F3F6-4464-925C-919E15CCBBC6}"/>
                  </a:ext>
                </a:extLst>
              </p:cNvPr>
              <p:cNvSpPr>
                <a:spLocks noGrp="1"/>
              </p:cNvSpPr>
              <p:nvPr>
                <p:ph type="body" sz="half" idx="2"/>
              </p:nvPr>
            </p:nvSpPr>
            <p:spPr/>
            <p:txBody>
              <a:bodyPr>
                <a:normAutofit/>
              </a:bodyPr>
              <a:lstStyle/>
              <a:p>
                <a:endParaRPr lang="en-US" sz="1800" dirty="0"/>
              </a:p>
              <a:p>
                <a:pPr algn="just"/>
                <a:r>
                  <a:rPr lang="en-US" sz="1800" dirty="0"/>
                  <a:t>Suppose the priors mentioned above represent different parameters </a:t>
                </a:r>
                <a14:m>
                  <m:oMath xmlns:m="http://schemas.openxmlformats.org/officeDocument/2006/math">
                    <m:r>
                      <a:rPr lang="en-US" sz="1800" i="1">
                        <a:latin typeface="Cambria Math" panose="02040503050406030204" pitchFamily="18" charset="0"/>
                        <a:ea typeface="Cambria Math" panose="02040503050406030204" pitchFamily="18" charset="0"/>
                      </a:rPr>
                      <m:t>𝜆</m:t>
                    </m:r>
                  </m:oMath>
                </a14:m>
                <a:r>
                  <a:rPr lang="en-US" sz="1800" dirty="0"/>
                  <a:t> of two Poisson distributions. We observe a few data points and visualize the new landscape:</a:t>
                </a:r>
              </a:p>
              <a:p>
                <a:endParaRPr lang="en-US" sz="1800" dirty="0"/>
              </a:p>
            </p:txBody>
          </p:sp>
        </mc:Choice>
        <mc:Fallback xmlns="">
          <p:sp>
            <p:nvSpPr>
              <p:cNvPr id="9" name="Text Placeholder 8">
                <a:extLst>
                  <a:ext uri="{FF2B5EF4-FFF2-40B4-BE49-F238E27FC236}">
                    <a16:creationId xmlns:a16="http://schemas.microsoft.com/office/drawing/2014/main" id="{FBF7F1B3-F3F6-4464-925C-919E15CCBBC6}"/>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picture containing electronics&#10;&#10;Description generated with high confidence">
            <a:extLst>
              <a:ext uri="{FF2B5EF4-FFF2-40B4-BE49-F238E27FC236}">
                <a16:creationId xmlns:a16="http://schemas.microsoft.com/office/drawing/2014/main" id="{76DC3F33-7ABA-4DF8-BD65-41CD5E56E2E8}"/>
              </a:ext>
            </a:extLst>
          </p:cNvPr>
          <p:cNvPicPr>
            <a:picLocks noChangeAspect="1"/>
          </p:cNvPicPr>
          <p:nvPr/>
        </p:nvPicPr>
        <p:blipFill>
          <a:blip r:embed="rId3"/>
          <a:stretch>
            <a:fillRect/>
          </a:stretch>
        </p:blipFill>
        <p:spPr>
          <a:xfrm>
            <a:off x="5017493" y="0"/>
            <a:ext cx="6914992" cy="6858000"/>
          </a:xfrm>
          <a:prstGeom prst="rect">
            <a:avLst/>
          </a:prstGeom>
        </p:spPr>
      </p:pic>
    </p:spTree>
    <p:extLst>
      <p:ext uri="{BB962C8B-B14F-4D97-AF65-F5344CB8AC3E}">
        <p14:creationId xmlns:p14="http://schemas.microsoft.com/office/powerpoint/2010/main" val="48347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46BF-00B3-48E6-BF20-7518CC32DD24}"/>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7A7D1-D7DB-4E2C-9A35-36666E9456B6}"/>
                  </a:ext>
                </a:extLst>
              </p:cNvPr>
              <p:cNvSpPr>
                <a:spLocks noGrp="1"/>
              </p:cNvSpPr>
              <p:nvPr>
                <p:ph idx="1"/>
              </p:nvPr>
            </p:nvSpPr>
            <p:spPr>
              <a:xfrm>
                <a:off x="818712" y="2222287"/>
                <a:ext cx="10554574" cy="4387740"/>
              </a:xfrm>
            </p:spPr>
            <p:txBody>
              <a:bodyPr>
                <a:normAutofit lnSpcReduction="10000"/>
              </a:bodyPr>
              <a:lstStyle/>
              <a:p>
                <a:pPr marL="0" indent="0" algn="just">
                  <a:buNone/>
                </a:pPr>
                <a:r>
                  <a:rPr lang="en-US" dirty="0"/>
                  <a:t>If these surfaces describe our </a:t>
                </a:r>
                <a:r>
                  <a:rPr lang="en-US" i="1" dirty="0"/>
                  <a:t>prior distributions</a:t>
                </a:r>
                <a:r>
                  <a:rPr lang="en-US" dirty="0"/>
                  <a:t> on the unknowns, what happens to our space after we incorporate our observed data  </a:t>
                </a:r>
                <a14:m>
                  <m:oMath xmlns:m="http://schemas.openxmlformats.org/officeDocument/2006/math">
                    <m:r>
                      <a:rPr lang="en-US" b="0" i="1" smtClean="0">
                        <a:latin typeface="Cambria Math" panose="02040503050406030204" pitchFamily="18" charset="0"/>
                      </a:rPr>
                      <m:t>𝑋</m:t>
                    </m:r>
                  </m:oMath>
                </a14:m>
                <a:r>
                  <a:rPr lang="en-US" dirty="0"/>
                  <a:t>? The data </a:t>
                </a:r>
                <a14:m>
                  <m:oMath xmlns:m="http://schemas.openxmlformats.org/officeDocument/2006/math">
                    <m:r>
                      <a:rPr lang="en-US" b="0" i="1" smtClean="0">
                        <a:latin typeface="Cambria Math" panose="02040503050406030204" pitchFamily="18" charset="0"/>
                      </a:rPr>
                      <m:t>𝑋</m:t>
                    </m:r>
                  </m:oMath>
                </a14:m>
                <a:r>
                  <a:rPr lang="en-US" dirty="0"/>
                  <a:t> does not change the space, but it changes the surface of the space by </a:t>
                </a:r>
                <a:r>
                  <a:rPr lang="en-US" i="1" dirty="0"/>
                  <a:t>pulling and stretching the fabric of the prior surface</a:t>
                </a:r>
                <a:r>
                  <a:rPr lang="en-US" dirty="0"/>
                  <a:t> to reflect where the true parameters likely live. More data means more pulling and stretching, and our original shape becomes mangled or insignificant compared to the newly formed shape. Less data, and our original shape is more present. Regardless, the resulting surface describes the </a:t>
                </a:r>
                <a:r>
                  <a:rPr lang="en-US" i="1" dirty="0"/>
                  <a:t>posterior distribution</a:t>
                </a:r>
                <a:r>
                  <a:rPr lang="en-US" dirty="0"/>
                  <a:t>.</a:t>
                </a:r>
              </a:p>
              <a:p>
                <a:pPr marL="0" indent="0" algn="just">
                  <a:buNone/>
                </a:pPr>
                <a:r>
                  <a:rPr lang="en-US" dirty="0"/>
                  <a:t>For two dimensions, the data essentially </a:t>
                </a:r>
                <a:r>
                  <a:rPr lang="en-US" i="1" dirty="0"/>
                  <a:t>pushes up</a:t>
                </a:r>
                <a:r>
                  <a:rPr lang="en-US" dirty="0"/>
                  <a:t> the original surface to make </a:t>
                </a:r>
                <a:r>
                  <a:rPr lang="en-US" i="1" dirty="0"/>
                  <a:t>tall mountains</a:t>
                </a:r>
                <a:r>
                  <a:rPr lang="en-US" dirty="0"/>
                  <a:t>. The tendency of the observed data to </a:t>
                </a:r>
                <a:r>
                  <a:rPr lang="en-US" i="1" dirty="0"/>
                  <a:t>push up</a:t>
                </a:r>
                <a:r>
                  <a:rPr lang="en-US" dirty="0"/>
                  <a:t> the posterior probability in certain areas is checked by the prior probability distribution, so that lower prior probability means more resistance. Thus in the double-exponential prior case above, a mountain (or multiple mountains) that might erupt near the (0,0) corner would be much higher than mountains that erupt closer to (5,5), since there is more resistance (low prior probability) near (5,5). The peak reflects the posterior probability of where the true parameters are likely to be found. Importantly, if the prior has assigned a probability of 0, then no posterior probability will be assigned there.</a:t>
                </a:r>
              </a:p>
            </p:txBody>
          </p:sp>
        </mc:Choice>
        <mc:Fallback xmlns="">
          <p:sp>
            <p:nvSpPr>
              <p:cNvPr id="3" name="Content Placeholder 2">
                <a:extLst>
                  <a:ext uri="{FF2B5EF4-FFF2-40B4-BE49-F238E27FC236}">
                    <a16:creationId xmlns:a16="http://schemas.microsoft.com/office/drawing/2014/main" id="{0B27A7D1-D7DB-4E2C-9A35-36666E9456B6}"/>
                  </a:ext>
                </a:extLst>
              </p:cNvPr>
              <p:cNvSpPr>
                <a:spLocks noGrp="1" noRot="1" noChangeAspect="1" noMove="1" noResize="1" noEditPoints="1" noAdjustHandles="1" noChangeArrowheads="1" noChangeShapeType="1" noTextEdit="1"/>
              </p:cNvSpPr>
              <p:nvPr>
                <p:ph idx="1"/>
              </p:nvPr>
            </p:nvSpPr>
            <p:spPr>
              <a:xfrm>
                <a:off x="818712" y="2222287"/>
                <a:ext cx="10554574" cy="4387740"/>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98033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787A90-BDAD-4DA6-90B5-B487701C2062}"/>
              </a:ext>
            </a:extLst>
          </p:cNvPr>
          <p:cNvSpPr>
            <a:spLocks noGrp="1"/>
          </p:cNvSpPr>
          <p:nvPr>
            <p:ph type="title"/>
          </p:nvPr>
        </p:nvSpPr>
        <p:spPr/>
        <p:txBody>
          <a:bodyPr/>
          <a:lstStyle/>
          <a:p>
            <a:r>
              <a:rPr lang="en-US" dirty="0"/>
              <a:t>Exploring the Landscape using the MCMC</a:t>
            </a:r>
          </a:p>
        </p:txBody>
      </p:sp>
      <p:sp>
        <p:nvSpPr>
          <p:cNvPr id="6" name="Content Placeholder 5">
            <a:extLst>
              <a:ext uri="{FF2B5EF4-FFF2-40B4-BE49-F238E27FC236}">
                <a16:creationId xmlns:a16="http://schemas.microsoft.com/office/drawing/2014/main" id="{11E04135-7323-4C22-A11D-449DA8AFD3DD}"/>
              </a:ext>
            </a:extLst>
          </p:cNvPr>
          <p:cNvSpPr>
            <a:spLocks noGrp="1"/>
          </p:cNvSpPr>
          <p:nvPr>
            <p:ph idx="1"/>
          </p:nvPr>
        </p:nvSpPr>
        <p:spPr/>
        <p:txBody>
          <a:bodyPr>
            <a:normAutofit lnSpcReduction="10000"/>
          </a:bodyPr>
          <a:lstStyle/>
          <a:p>
            <a:pPr marL="0" indent="0" algn="just">
              <a:buNone/>
            </a:pPr>
            <a:r>
              <a:rPr lang="en-US" dirty="0"/>
              <a:t>We should explore the deformed posterior space generated by our prior surface and observed data to find the posterior mountain.</a:t>
            </a:r>
          </a:p>
          <a:p>
            <a:pPr marL="0" indent="0" algn="just">
              <a:buNone/>
            </a:pPr>
            <a:endParaRPr lang="en-US" dirty="0"/>
          </a:p>
          <a:p>
            <a:pPr marL="0" indent="0" algn="just">
              <a:buNone/>
            </a:pPr>
            <a:r>
              <a:rPr lang="en-US" dirty="0"/>
              <a:t>The idea behind MCMC is to perform an intelligent search of the space. To say "search" implies we are looking for a particular point, which is perhaps not an accurate as we are really looking for a broad mountain.</a:t>
            </a:r>
          </a:p>
          <a:p>
            <a:pPr marL="0" indent="0" algn="just">
              <a:buNone/>
            </a:pPr>
            <a:endParaRPr lang="en-US" dirty="0"/>
          </a:p>
          <a:p>
            <a:pPr marL="0" indent="0" algn="just">
              <a:buNone/>
            </a:pPr>
            <a:r>
              <a:rPr lang="en-US" dirty="0"/>
              <a:t>MCMC returns samples from the posterior distribution, not the distribution itself. Stretching our mountainous analogy to its limit, MCMC performs a task similar to repeatedly asking "How likely is this pebble I found to be from the mountain I am searching for?", and completes its task by returning thousands of accepted pebbles in hopes of reconstructing the original mountain</a:t>
            </a:r>
          </a:p>
        </p:txBody>
      </p:sp>
    </p:spTree>
    <p:extLst>
      <p:ext uri="{BB962C8B-B14F-4D97-AF65-F5344CB8AC3E}">
        <p14:creationId xmlns:p14="http://schemas.microsoft.com/office/powerpoint/2010/main" val="31554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AF91-C6C1-45D1-864D-78B4AB931789}"/>
              </a:ext>
            </a:extLst>
          </p:cNvPr>
          <p:cNvSpPr>
            <a:spLocks noGrp="1"/>
          </p:cNvSpPr>
          <p:nvPr>
            <p:ph type="title"/>
          </p:nvPr>
        </p:nvSpPr>
        <p:spPr/>
        <p:txBody>
          <a:bodyPr/>
          <a:lstStyle/>
          <a:p>
            <a:r>
              <a:rPr lang="en-US" dirty="0"/>
              <a:t>Exploring the Landscape using the MCMC</a:t>
            </a:r>
          </a:p>
        </p:txBody>
      </p:sp>
      <p:sp>
        <p:nvSpPr>
          <p:cNvPr id="3" name="Content Placeholder 2">
            <a:extLst>
              <a:ext uri="{FF2B5EF4-FFF2-40B4-BE49-F238E27FC236}">
                <a16:creationId xmlns:a16="http://schemas.microsoft.com/office/drawing/2014/main" id="{1DED10DD-9039-4E4F-99C5-F38A71904CB4}"/>
              </a:ext>
            </a:extLst>
          </p:cNvPr>
          <p:cNvSpPr>
            <a:spLocks noGrp="1"/>
          </p:cNvSpPr>
          <p:nvPr>
            <p:ph idx="1"/>
          </p:nvPr>
        </p:nvSpPr>
        <p:spPr/>
        <p:txBody>
          <a:bodyPr/>
          <a:lstStyle/>
          <a:p>
            <a:pPr>
              <a:buFont typeface="+mj-lt"/>
              <a:buAutoNum type="arabicPeriod"/>
            </a:pPr>
            <a:r>
              <a:rPr lang="en-US" dirty="0"/>
              <a:t>Start at current position.</a:t>
            </a:r>
          </a:p>
          <a:p>
            <a:pPr>
              <a:buFont typeface="+mj-lt"/>
              <a:buAutoNum type="arabicPeriod"/>
            </a:pPr>
            <a:r>
              <a:rPr lang="en-US" dirty="0"/>
              <a:t>Propose moving to a new position (investigate a pebble near you).</a:t>
            </a:r>
          </a:p>
          <a:p>
            <a:pPr>
              <a:buFont typeface="+mj-lt"/>
              <a:buAutoNum type="arabicPeriod"/>
            </a:pPr>
            <a:r>
              <a:rPr lang="en-US" dirty="0"/>
              <a:t>Accept/Reject the new position based on the position's adherence to the data and prior distributions (ask if the pebble likely came from the mountain).</a:t>
            </a:r>
          </a:p>
          <a:p>
            <a:pPr>
              <a:buFont typeface="+mj-lt"/>
              <a:buAutoNum type="arabicPeriod"/>
            </a:pPr>
            <a:r>
              <a:rPr lang="en-US" dirty="0"/>
              <a:t>If you accept: Move to the new position. Return to Step 1.</a:t>
            </a:r>
          </a:p>
          <a:p>
            <a:pPr marL="0" indent="0">
              <a:buNone/>
            </a:pPr>
            <a:r>
              <a:rPr lang="en-US" sz="1800" dirty="0"/>
              <a:t>      Else: Do not move to new position. Return to Step 1.</a:t>
            </a:r>
          </a:p>
          <a:p>
            <a:pPr>
              <a:buFont typeface="+mj-lt"/>
              <a:buAutoNum type="arabicPeriod"/>
            </a:pPr>
            <a:r>
              <a:rPr lang="en-US" dirty="0"/>
              <a:t>After a large number of iterations, return all accepted positions.</a:t>
            </a:r>
          </a:p>
        </p:txBody>
      </p:sp>
    </p:spTree>
    <p:extLst>
      <p:ext uri="{BB962C8B-B14F-4D97-AF65-F5344CB8AC3E}">
        <p14:creationId xmlns:p14="http://schemas.microsoft.com/office/powerpoint/2010/main" val="3203347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2BD79781-8CC8-4C53-B1ED-2B64056A966A}"/>
</file>

<file path=customXml/itemProps3.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5458</Words>
  <Application>Microsoft Office PowerPoint</Application>
  <PresentationFormat>Widescreen</PresentationFormat>
  <Paragraphs>287</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Quotable</vt:lpstr>
      <vt:lpstr>Probabilistic Programming</vt:lpstr>
      <vt:lpstr>PowerPoint Presentation</vt:lpstr>
      <vt:lpstr>Fitting Models</vt:lpstr>
      <vt:lpstr>The Bayesian Landscape</vt:lpstr>
      <vt:lpstr>The Bayesian Landscape</vt:lpstr>
      <vt:lpstr>The Bayesian Landscape</vt:lpstr>
      <vt:lpstr>The Bayesian Landscape</vt:lpstr>
      <vt:lpstr>Exploring the Landscape using the MCMC</vt:lpstr>
      <vt:lpstr>Exploring the Landscape using the MCMC</vt:lpstr>
      <vt:lpstr>Markov Chains</vt:lpstr>
      <vt:lpstr>Markov Chains</vt:lpstr>
      <vt:lpstr>MCMC: A Class of Algorithms</vt:lpstr>
      <vt:lpstr>Monte Carlo Method</vt:lpstr>
      <vt:lpstr>The Metropolis-Hastings Algorithm</vt:lpstr>
      <vt:lpstr>MCMC in PyMC</vt:lpstr>
      <vt:lpstr>Mixture Model</vt:lpstr>
      <vt:lpstr>Example: Unsupervised Clustering using a Mixture Model</vt:lpstr>
      <vt:lpstr>MCMC Sampling</vt:lpstr>
      <vt:lpstr>PyMC Mixture Model</vt:lpstr>
      <vt:lpstr>Plotting Traces</vt:lpstr>
      <vt:lpstr>PowerPoint Presentation</vt:lpstr>
      <vt:lpstr>Hamiltonian Monte Carlo and No-U-Turn Sampler</vt:lpstr>
      <vt:lpstr>PowerPoint Presentation</vt:lpstr>
      <vt:lpstr>PyMC: NUTS and Arviz</vt:lpstr>
      <vt:lpstr>Posterior Distributions of the Center and Standard Deviation Variables</vt:lpstr>
      <vt:lpstr>The Posterior Distributions for the Labels of the Data Points</vt:lpstr>
      <vt:lpstr>How can we choose just a single pair of values for the mean and variance and determine a sorta-best-fit gaussian?</vt:lpstr>
      <vt:lpstr>Cluster Prediction</vt:lpstr>
      <vt:lpstr>Diagnosing Convergence</vt:lpstr>
      <vt:lpstr>Cluster Prediction</vt:lpstr>
      <vt:lpstr>MCMC: Science &amp; Art</vt:lpstr>
      <vt:lpstr>Assessing Convergence</vt:lpstr>
      <vt:lpstr>Assessing Convergence: Good Signs</vt:lpstr>
      <vt:lpstr>Assessing Convergence: Warning Signs</vt:lpstr>
      <vt:lpstr>Assessing Convergence: More Formal Methods</vt:lpstr>
      <vt:lpstr>Autocorrelation</vt:lpstr>
      <vt:lpstr>Autocorrelation</vt:lpstr>
      <vt:lpstr>Thinning</vt:lpstr>
      <vt:lpstr>Useful Tips for MCMC</vt:lpstr>
      <vt:lpstr>Intelligent Starting Values</vt:lpstr>
      <vt:lpstr>Using MAP to Improve Convergence</vt:lpstr>
      <vt:lpstr>Priors</vt:lpstr>
      <vt:lpstr>The Folk Theorem of Statistical Computing</vt:lpstr>
      <vt:lpstr>Life Beyond Likelihood</vt:lpstr>
      <vt:lpstr>Approximate Bayesian Computation (ABC)</vt:lpstr>
      <vt:lpstr>Approximate Bayesian Computation</vt:lpstr>
      <vt:lpstr>Approximating the Approximated Posterior</vt:lpstr>
      <vt:lpstr>PowerPoint Presentation</vt:lpstr>
      <vt:lpstr>Sequential  Monte Carlo (SMC)</vt:lpstr>
      <vt:lpstr>Fitting a Gaussian the ABC-way</vt:lpstr>
      <vt:lpstr>The ABC Model in PyMC</vt:lpstr>
      <vt:lpstr>The ABC Model in PyMC</vt:lpstr>
      <vt:lpstr>The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31</cp:revision>
  <dcterms:created xsi:type="dcterms:W3CDTF">2018-10-27T06:28:32Z</dcterms:created>
  <dcterms:modified xsi:type="dcterms:W3CDTF">2024-01-28T15:07:47Z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