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72" r:id="rId4"/>
  </p:sldMasterIdLst>
  <p:notesMasterIdLst>
    <p:notesMasterId r:id="rId58"/>
  </p:notesMasterIdLst>
  <p:handoutMasterIdLst>
    <p:handoutMasterId r:id="rId59"/>
  </p:handoutMasterIdLst>
  <p:sldIdLst>
    <p:sldId id="256" r:id="rId5"/>
    <p:sldId id="257" r:id="rId6"/>
    <p:sldId id="258" r:id="rId7"/>
    <p:sldId id="259" r:id="rId8"/>
    <p:sldId id="304" r:id="rId9"/>
    <p:sldId id="306" r:id="rId10"/>
    <p:sldId id="308" r:id="rId11"/>
    <p:sldId id="310" r:id="rId12"/>
    <p:sldId id="313" r:id="rId13"/>
    <p:sldId id="311" r:id="rId14"/>
    <p:sldId id="312" r:id="rId15"/>
    <p:sldId id="307" r:id="rId16"/>
    <p:sldId id="260" r:id="rId17"/>
    <p:sldId id="261" r:id="rId18"/>
    <p:sldId id="262" r:id="rId19"/>
    <p:sldId id="263" r:id="rId20"/>
    <p:sldId id="264" r:id="rId21"/>
    <p:sldId id="268" r:id="rId22"/>
    <p:sldId id="269" r:id="rId23"/>
    <p:sldId id="270" r:id="rId24"/>
    <p:sldId id="271" r:id="rId25"/>
    <p:sldId id="272" r:id="rId26"/>
    <p:sldId id="273" r:id="rId27"/>
    <p:sldId id="265" r:id="rId28"/>
    <p:sldId id="267" r:id="rId29"/>
    <p:sldId id="266" r:id="rId30"/>
    <p:sldId id="274" r:id="rId31"/>
    <p:sldId id="275" r:id="rId32"/>
    <p:sldId id="276" r:id="rId33"/>
    <p:sldId id="314" r:id="rId34"/>
    <p:sldId id="277" r:id="rId35"/>
    <p:sldId id="278" r:id="rId36"/>
    <p:sldId id="279" r:id="rId37"/>
    <p:sldId id="280" r:id="rId38"/>
    <p:sldId id="281" r:id="rId39"/>
    <p:sldId id="315" r:id="rId40"/>
    <p:sldId id="316" r:id="rId41"/>
    <p:sldId id="318" r:id="rId42"/>
    <p:sldId id="328" r:id="rId43"/>
    <p:sldId id="282" r:id="rId44"/>
    <p:sldId id="291" r:id="rId45"/>
    <p:sldId id="283" r:id="rId46"/>
    <p:sldId id="292" r:id="rId47"/>
    <p:sldId id="293" r:id="rId48"/>
    <p:sldId id="294" r:id="rId49"/>
    <p:sldId id="295" r:id="rId50"/>
    <p:sldId id="284" r:id="rId51"/>
    <p:sldId id="290" r:id="rId52"/>
    <p:sldId id="296" r:id="rId53"/>
    <p:sldId id="297" r:id="rId54"/>
    <p:sldId id="285" r:id="rId55"/>
    <p:sldId id="286" r:id="rId56"/>
    <p:sldId id="287"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E3E3E"/>
    <a:srgbClr val="6D0000"/>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9229661-B5D5-4274-B82A-A8EA61819B4B}" v="1" dt="2024-01-28T19:37:57.967"/>
  </p1510:revLst>
</p1510:revInfo>
</file>

<file path=ppt/tableStyles.xml><?xml version="1.0" encoding="utf-8"?>
<a:tblStyleLst xmlns:a="http://schemas.openxmlformats.org/drawingml/2006/main" def="{69C7853C-536D-4A76-A0AE-DD22124D55A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84346" autoAdjust="0"/>
  </p:normalViewPr>
  <p:slideViewPr>
    <p:cSldViewPr snapToGrid="0">
      <p:cViewPr varScale="1">
        <p:scale>
          <a:sx n="122" d="100"/>
          <a:sy n="122" d="100"/>
        </p:scale>
        <p:origin x="198"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handoutMaster" Target="handoutMasters/handout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3EDD3B8-5E68-48E9-AAB1-5DE570C28ED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A897E35-4312-4077-83D3-69953080BC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E836F02-AF67-416B-AB85-08CFF698F86D}" type="datetimeFigureOut">
              <a:rPr lang="en-US" smtClean="0"/>
              <a:t>1/28/2024</a:t>
            </a:fld>
            <a:endParaRPr lang="en-US" dirty="0"/>
          </a:p>
        </p:txBody>
      </p:sp>
      <p:sp>
        <p:nvSpPr>
          <p:cNvPr id="4" name="Footer Placeholder 3">
            <a:extLst>
              <a:ext uri="{FF2B5EF4-FFF2-40B4-BE49-F238E27FC236}">
                <a16:creationId xmlns:a16="http://schemas.microsoft.com/office/drawing/2014/main" id="{75853C52-2B92-4B9E-86F4-DB78684BEC8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20E0EA4-BAD2-4335-9446-CA4CCFEC14A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D65BC62-3B36-43F8-8B69-D6E5E743DA31}" type="slidenum">
              <a:rPr lang="en-US" smtClean="0"/>
              <a:t>‹#›</a:t>
            </a:fld>
            <a:endParaRPr lang="en-US" dirty="0"/>
          </a:p>
        </p:txBody>
      </p:sp>
    </p:spTree>
    <p:extLst>
      <p:ext uri="{BB962C8B-B14F-4D97-AF65-F5344CB8AC3E}">
        <p14:creationId xmlns:p14="http://schemas.microsoft.com/office/powerpoint/2010/main" val="33165184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B7E8F0-931C-4E43-98D1-A3CD0E0034DC}" type="datetimeFigureOut">
              <a:rPr lang="en-US" smtClean="0"/>
              <a:t>1/28/2024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AEB063-7F11-4E3B-BA52-07405B1C2D95}" type="slidenum">
              <a:rPr lang="en-US" smtClean="0"/>
              <a:t>‹#›</a:t>
            </a:fld>
            <a:endParaRPr lang="en-US" dirty="0"/>
          </a:p>
        </p:txBody>
      </p:sp>
    </p:spTree>
    <p:extLst>
      <p:ext uri="{BB962C8B-B14F-4D97-AF65-F5344CB8AC3E}">
        <p14:creationId xmlns:p14="http://schemas.microsoft.com/office/powerpoint/2010/main" val="1862930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6AEB063-7F11-4E3B-BA52-07405B1C2D95}" type="slidenum">
              <a:rPr lang="en-US" smtClean="0"/>
              <a:t>1</a:t>
            </a:fld>
            <a:endParaRPr lang="en-US" dirty="0"/>
          </a:p>
        </p:txBody>
      </p:sp>
    </p:spTree>
    <p:extLst>
      <p:ext uri="{BB962C8B-B14F-4D97-AF65-F5344CB8AC3E}">
        <p14:creationId xmlns:p14="http://schemas.microsoft.com/office/powerpoint/2010/main" val="20651671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381388F-6D01-4763-9497-2C5F78AF5477}"/>
              </a:ext>
            </a:extLst>
          </p:cNvPr>
          <p:cNvSpPr/>
          <p:nvPr userDrawn="1"/>
        </p:nvSpPr>
        <p:spPr>
          <a:xfrm>
            <a:off x="0" y="4818185"/>
            <a:ext cx="12192000" cy="20398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p:cNvSpPr/>
          <p:nvPr/>
        </p:nvSpPr>
        <p:spPr bwMode="ltGray">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lgn="ctr">
              <a:defRPr sz="5400" b="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noAutofit/>
          </a:bodyPr>
          <a:lstStyle>
            <a:lvl1pPr marL="0" indent="0" algn="ctr">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77432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ltGray">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606669"/>
            <a:ext cx="10561418" cy="3813527"/>
          </a:xfrm>
        </p:spPr>
        <p:txBody>
          <a:bodyPr anchor="ctr" anchorCtr="0"/>
          <a:lstStyle>
            <a:lvl1pPr algn="ctr">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ctr" anchorCtr="0">
            <a:noAutofit/>
          </a:bodyPr>
          <a:lstStyle>
            <a:lvl1pPr marL="0" indent="0" algn="r">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576405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8" name="Footer Placeholder 7"/>
          <p:cNvSpPr>
            <a:spLocks noGrp="1"/>
          </p:cNvSpPr>
          <p:nvPr>
            <p:ph type="ftr" sz="quarter" idx="11"/>
          </p:nvPr>
        </p:nvSpPr>
        <p:spPr/>
        <p:txBody>
          <a:bodyPr/>
          <a:lstStyle/>
          <a:p>
            <a:r>
              <a:rPr lang="en-ZA" dirty="0"/>
              <a:t>Add a footer </a:t>
            </a:r>
            <a:endParaRPr lang="en-US" dirty="0"/>
          </a:p>
        </p:txBody>
      </p:sp>
      <p:sp>
        <p:nvSpPr>
          <p:cNvPr id="9" name="Slide Number Placeholder 8"/>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5506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4" name="Footer Placeholder 3"/>
          <p:cNvSpPr>
            <a:spLocks noGrp="1"/>
          </p:cNvSpPr>
          <p:nvPr>
            <p:ph type="ftr" sz="quarter" idx="11"/>
          </p:nvPr>
        </p:nvSpPr>
        <p:spPr/>
        <p:txBody>
          <a:bodyPr/>
          <a:lstStyle/>
          <a:p>
            <a:r>
              <a:rPr lang="en-ZA" dirty="0"/>
              <a:t>Add a footer </a:t>
            </a:r>
            <a:endParaRPr lang="en-US" dirty="0"/>
          </a:p>
        </p:txBody>
      </p:sp>
      <p:sp>
        <p:nvSpPr>
          <p:cNvPr id="5" name="Slide Number Placeholder 4"/>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898126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3403657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ltGray">
          <a:xfrm>
            <a:off x="1073151" y="446087"/>
            <a:ext cx="3547533" cy="2838449"/>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ffectLst>
            <a:innerShdw blurRad="114300">
              <a:prstClr val="black"/>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2576512"/>
          </a:xfrm>
        </p:spPr>
        <p:txBody>
          <a:bodyPr anchor="ctr" anchorCtr="0"/>
          <a:lstStyle>
            <a:lvl1pPr algn="l">
              <a:defRPr sz="4000" b="0"/>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3022600"/>
            <a:ext cx="3547533" cy="2838449"/>
          </a:xfrm>
        </p:spPr>
        <p:txBody>
          <a:bodyPr>
            <a:normAutofit/>
          </a:bodyPr>
          <a:lstStyle>
            <a:lvl1pPr marL="0" indent="0">
              <a:buNone/>
              <a:defRPr sz="2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0561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ltGray">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ctr" anchorCtr="0"/>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9" name="Text Placeholder 5"/>
          <p:cNvSpPr>
            <a:spLocks noGrp="1"/>
          </p:cNvSpPr>
          <p:nvPr>
            <p:ph type="body" sz="quarter" idx="16"/>
          </p:nvPr>
        </p:nvSpPr>
        <p:spPr>
          <a:xfrm>
            <a:off x="7574642" y="1081456"/>
            <a:ext cx="3810001" cy="4075465"/>
          </a:xfrm>
        </p:spPr>
        <p:txBody>
          <a:bodyPr anchor="t" anchorCtr="0">
            <a:normAutofit/>
          </a:bodyPr>
          <a:lstStyle>
            <a:lvl1pPr marL="0" indent="0" algn="l">
              <a:buFontTx/>
              <a:buNone/>
              <a:defRPr sz="2800"/>
            </a:lvl1pPr>
          </a:lstStyle>
          <a:p>
            <a:pPr lvl="0"/>
            <a:r>
              <a:rPr lang="en-US"/>
              <a:t>Edit Master text styles</a:t>
            </a:r>
          </a:p>
        </p:txBody>
      </p:sp>
      <p:sp>
        <p:nvSpPr>
          <p:cNvPr id="4" name="Date Placeholder 3"/>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1409645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ltGray">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a:effectLst>
            <a:innerShdw blurRad="114300">
              <a:prstClr val="black"/>
            </a:innerShdw>
          </a:effectLst>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nchor="ctr" anchorCtr="0"/>
          <a:lstStyle>
            <a:lvl1pPr algn="l">
              <a:defRPr sz="4000" b="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ctr" anchorCtr="0">
            <a:normAutofit/>
          </a:bodyPr>
          <a:lstStyle>
            <a:lvl1pPr marL="0" indent="0" algn="ctr">
              <a:buFontTx/>
              <a:buNone/>
              <a:defRPr sz="2800"/>
            </a:lvl1pPr>
          </a:lstStyle>
          <a:p>
            <a:pPr lvl="0"/>
            <a:r>
              <a:rPr lang="en-US"/>
              <a:t>Edit Master text styles</a:t>
            </a:r>
          </a:p>
        </p:txBody>
      </p:sp>
      <p:sp>
        <p:nvSpPr>
          <p:cNvPr id="2" name="Date Placeholder 1"/>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3" name="Footer Placeholder 2"/>
          <p:cNvSpPr>
            <a:spLocks noGrp="1"/>
          </p:cNvSpPr>
          <p:nvPr>
            <p:ph type="ftr" sz="quarter" idx="11"/>
          </p:nvPr>
        </p:nvSpPr>
        <p:spPr/>
        <p:txBody>
          <a:bodyPr/>
          <a:lstStyle/>
          <a:p>
            <a:r>
              <a:rPr lang="en-ZA" dirty="0"/>
              <a:t>Add a footer </a:t>
            </a:r>
            <a:endParaRPr lang="en-US" dirty="0"/>
          </a:p>
        </p:txBody>
      </p:sp>
      <p:sp>
        <p:nvSpPr>
          <p:cNvPr id="4" name="Slide Number Placeholder 3"/>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168461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ltGray">
          <a:xfrm>
            <a:off x="7669651" y="0"/>
            <a:ext cx="4522349" cy="5861051"/>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3754460" cy="5134798"/>
          </a:xfrm>
        </p:spPr>
        <p:txBody>
          <a:bodyPr vert="horz" anchor="ctr" anchorCtr="1"/>
          <a:lstStyle>
            <a:lvl1pPr algn="l">
              <a:defRPr b="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horz" anchor="ctr" anchorCtr="1"/>
          <a:lstStyle>
            <a:lvl1pPr algn="ctr">
              <a:defRPr/>
            </a:lvl1pPr>
            <a:lvl2pPr algn="ctr">
              <a:defRPr/>
            </a:lvl2pPr>
            <a:lvl3pPr algn="ctr">
              <a:defRPr/>
            </a:lvl3pPr>
            <a:lvl4pPr algn="ctr">
              <a:defRPr/>
            </a:lvl4pPr>
            <a:lvl5pPr algn="ct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183694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p:nvPr>
        </p:nvSpPr>
        <p:spPr>
          <a:xfrm>
            <a:off x="6187415" y="2222287"/>
            <a:ext cx="5194583" cy="3638764"/>
          </a:xfrm>
          <a:noFill/>
          <a:ln w="25400">
            <a:gradFill>
              <a:gsLst>
                <a:gs pos="50000">
                  <a:schemeClr val="bg2"/>
                </a:gs>
                <a:gs pos="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2">
            <a:extLst>
              <a:ext uri="{FF2B5EF4-FFF2-40B4-BE49-F238E27FC236}">
                <a16:creationId xmlns:a16="http://schemas.microsoft.com/office/drawing/2014/main" id="{2A4059F8-A688-4FFE-AA79-3B6D811FA987}"/>
              </a:ext>
            </a:extLst>
          </p:cNvPr>
          <p:cNvSpPr>
            <a:spLocks noGrp="1"/>
          </p:cNvSpPr>
          <p:nvPr>
            <p:ph sz="half" idx="1"/>
          </p:nvPr>
        </p:nvSpPr>
        <p:spPr>
          <a:xfrm>
            <a:off x="838200" y="2222287"/>
            <a:ext cx="5181600" cy="36387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64910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ection Content Only ">
    <p:spTree>
      <p:nvGrpSpPr>
        <p:cNvPr id="1" name=""/>
        <p:cNvGrpSpPr/>
        <p:nvPr/>
      </p:nvGrpSpPr>
      <p:grpSpPr>
        <a:xfrm>
          <a:off x="0" y="0"/>
          <a:ext cx="0" cy="0"/>
          <a:chOff x="0" y="0"/>
          <a:chExt cx="0" cy="0"/>
        </a:xfrm>
      </p:grpSpPr>
      <p:sp>
        <p:nvSpPr>
          <p:cNvPr id="10" name="Freeform 7"/>
          <p:cNvSpPr/>
          <p:nvPr/>
        </p:nvSpPr>
        <p:spPr bwMode="ltGray">
          <a:xfrm>
            <a:off x="0" y="1"/>
            <a:ext cx="12192000" cy="6251330"/>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a:effectLst>
            <a:innerShdw blurRad="63500" dist="50800" dir="5400000">
              <a:prstClr val="black">
                <a:alpha val="50000"/>
              </a:prstClr>
            </a:innerShdw>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451513"/>
            <a:ext cx="11288972" cy="5149187"/>
          </a:xfrm>
        </p:spPr>
        <p:txBody>
          <a:bodyPr anchor="ctr" anchorCtr="0"/>
          <a:lstStyle>
            <a:lvl1pPr algn="ctr">
              <a:defRPr sz="4800" b="0" cap="none"/>
            </a:lvl1pPr>
          </a:lstStyle>
          <a:p>
            <a:r>
              <a:rPr lang="en-US"/>
              <a:t>Click to edit Master title style</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2973193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Content">
    <p:spTree>
      <p:nvGrpSpPr>
        <p:cNvPr id="1" name=""/>
        <p:cNvGrpSpPr/>
        <p:nvPr/>
      </p:nvGrpSpPr>
      <p:grpSpPr>
        <a:xfrm>
          <a:off x="0" y="0"/>
          <a:ext cx="0" cy="0"/>
          <a:chOff x="0" y="0"/>
          <a:chExt cx="0" cy="0"/>
        </a:xfrm>
      </p:grpSpPr>
      <p:sp>
        <p:nvSpPr>
          <p:cNvPr id="8" name="Freeform 6"/>
          <p:cNvSpPr/>
          <p:nvPr/>
        </p:nvSpPr>
        <p:spPr bwMode="ltGray">
          <a:xfrm flipH="1">
            <a:off x="12699" y="0"/>
            <a:ext cx="6004585"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81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451514" y="375313"/>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p:nvPr>
        </p:nvSpPr>
        <p:spPr>
          <a:xfrm>
            <a:off x="451514" y="2222287"/>
            <a:ext cx="5553071" cy="3638763"/>
          </a:xfrm>
          <a:ln w="25400">
            <a:gradFill>
              <a:gsLst>
                <a:gs pos="0">
                  <a:schemeClr val="bg2"/>
                </a:gs>
                <a:gs pos="50000">
                  <a:srgbClr val="4A3030"/>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9">
            <a:extLst>
              <a:ext uri="{FF2B5EF4-FFF2-40B4-BE49-F238E27FC236}">
                <a16:creationId xmlns:a16="http://schemas.microsoft.com/office/drawing/2014/main" id="{C95D556F-51D2-4EF4-B60F-D319BF232882}"/>
              </a:ext>
            </a:extLst>
          </p:cNvPr>
          <p:cNvSpPr>
            <a:spLocks noGrp="1"/>
          </p:cNvSpPr>
          <p:nvPr>
            <p:ph sz="quarter" idx="13"/>
          </p:nvPr>
        </p:nvSpPr>
        <p:spPr>
          <a:xfrm>
            <a:off x="6456099" y="375312"/>
            <a:ext cx="5186363" cy="5485737"/>
          </a:xfrm>
        </p:spPr>
        <p:txBody>
          <a:bodyPr anchor="t" anchorCtr="0">
            <a:normAutofit/>
          </a:bodyPr>
          <a:lstStyle>
            <a:lvl1pPr>
              <a:defRPr sz="2800"/>
            </a:lvl1pPr>
            <a:lvl2pPr>
              <a:defRPr sz="2400"/>
            </a:lvl2pPr>
            <a:lvl3pPr>
              <a:defRPr sz="2000"/>
            </a:lvl3pPr>
            <a:lvl4pPr>
              <a:defRPr sz="1800"/>
            </a:lvl4pPr>
            <a:lvl5pPr>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44642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2_Two Content">
    <p:spTree>
      <p:nvGrpSpPr>
        <p:cNvPr id="1" name=""/>
        <p:cNvGrpSpPr/>
        <p:nvPr/>
      </p:nvGrpSpPr>
      <p:grpSpPr>
        <a:xfrm>
          <a:off x="0" y="0"/>
          <a:ext cx="0" cy="0"/>
          <a:chOff x="0" y="0"/>
          <a:chExt cx="0" cy="0"/>
        </a:xfrm>
      </p:grpSpPr>
      <p:sp>
        <p:nvSpPr>
          <p:cNvPr id="8" name="Freeform 6"/>
          <p:cNvSpPr/>
          <p:nvPr/>
        </p:nvSpPr>
        <p:spPr bwMode="ltGray">
          <a:xfrm flipH="1">
            <a:off x="6187414" y="0"/>
            <a:ext cx="6004583" cy="2041975"/>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27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6632696" y="359551"/>
            <a:ext cx="5114017" cy="1139895"/>
          </a:xfrm>
        </p:spPr>
        <p:txBody>
          <a:bodyPr/>
          <a:lstStyle>
            <a:lvl1pPr algn="l">
              <a:defRPr b="0"/>
            </a:lvl1pPr>
          </a:lstStyle>
          <a:p>
            <a:r>
              <a:rPr lang="en-US"/>
              <a:t>Click to edit Master title style</a:t>
            </a:r>
            <a:endParaRPr lang="en-US" dirty="0"/>
          </a:p>
        </p:txBody>
      </p:sp>
      <p:sp>
        <p:nvSpPr>
          <p:cNvPr id="3" name="Content Placeholder 2"/>
          <p:cNvSpPr>
            <a:spLocks noGrp="1"/>
          </p:cNvSpPr>
          <p:nvPr>
            <p:ph sz="half" idx="1" hasCustomPrompt="1"/>
          </p:nvPr>
        </p:nvSpPr>
        <p:spPr>
          <a:xfrm>
            <a:off x="451514" y="451513"/>
            <a:ext cx="5553071" cy="5409537"/>
          </a:xfrm>
        </p:spPr>
        <p:txBody>
          <a:bodyPr anchor="t" anchorCtr="0">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354563" y="2222287"/>
            <a:ext cx="5553071" cy="3638764"/>
          </a:xfrm>
          <a:ln>
            <a:gradFill>
              <a:gsLst>
                <a:gs pos="0">
                  <a:schemeClr val="bg2"/>
                </a:gs>
                <a:gs pos="50000">
                  <a:schemeClr val="bg2"/>
                </a:gs>
                <a:gs pos="100000">
                  <a:schemeClr val="accent1"/>
                </a:gs>
              </a:gsLst>
              <a:lin ang="5400000" scaled="1"/>
            </a:gradFill>
          </a:ln>
          <a:effectLst>
            <a:outerShdw blurRad="63500" sx="102000" sy="102000" algn="ctr" rotWithShape="0">
              <a:prstClr val="black">
                <a:alpha val="40000"/>
              </a:prstClr>
            </a:outerShdw>
          </a:effectLst>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3687031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B2B99B50-4971-48A5-8202-4CC55C7F97A2}"/>
              </a:ext>
            </a:extLst>
          </p:cNvPr>
          <p:cNvSpPr>
            <a:spLocks noGrp="1"/>
          </p:cNvSpPr>
          <p:nvPr>
            <p:ph type="pic" idx="1"/>
          </p:nvPr>
        </p:nvSpPr>
        <p:spPr>
          <a:xfrm>
            <a:off x="6096000" y="0"/>
            <a:ext cx="6096000" cy="6857999"/>
          </a:xfrm>
          <a:custGeom>
            <a:avLst/>
            <a:gdLst>
              <a:gd name="connsiteX0" fmla="*/ 404916 w 6526400"/>
              <a:gd name="connsiteY0" fmla="*/ 0 h 6857999"/>
              <a:gd name="connsiteX1" fmla="*/ 1425163 w 6526400"/>
              <a:gd name="connsiteY1" fmla="*/ 0 h 6857999"/>
              <a:gd name="connsiteX2" fmla="*/ 2955534 w 6526400"/>
              <a:gd name="connsiteY2" fmla="*/ 0 h 6857999"/>
              <a:gd name="connsiteX3" fmla="*/ 6526400 w 6526400"/>
              <a:gd name="connsiteY3" fmla="*/ 0 h 6857999"/>
              <a:gd name="connsiteX4" fmla="*/ 6526400 w 6526400"/>
              <a:gd name="connsiteY4" fmla="*/ 6857999 h 6857999"/>
              <a:gd name="connsiteX5" fmla="*/ 404916 w 6526400"/>
              <a:gd name="connsiteY5" fmla="*/ 6857999 h 6857999"/>
              <a:gd name="connsiteX6" fmla="*/ 377830 w 6526400"/>
              <a:gd name="connsiteY6" fmla="*/ 2463800 h 6857999"/>
              <a:gd name="connsiteX7" fmla="*/ 0 w 6526400"/>
              <a:gd name="connsiteY7" fmla="*/ 2203407 h 6857999"/>
              <a:gd name="connsiteX8" fmla="*/ 391373 w 6526400"/>
              <a:gd name="connsiteY8" fmla="*/ 1854200 h 6857999"/>
              <a:gd name="connsiteX9" fmla="*/ 404916 w 6526400"/>
              <a:gd name="connsiteY9"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526400" h="6857999">
                <a:moveTo>
                  <a:pt x="404916" y="0"/>
                </a:moveTo>
                <a:lnTo>
                  <a:pt x="1425163" y="0"/>
                </a:lnTo>
                <a:lnTo>
                  <a:pt x="2955534" y="0"/>
                </a:lnTo>
                <a:lnTo>
                  <a:pt x="6526400" y="0"/>
                </a:lnTo>
                <a:lnTo>
                  <a:pt x="6526400" y="6857999"/>
                </a:lnTo>
                <a:lnTo>
                  <a:pt x="404916" y="6857999"/>
                </a:lnTo>
                <a:lnTo>
                  <a:pt x="377830" y="2463800"/>
                </a:lnTo>
                <a:lnTo>
                  <a:pt x="0" y="2203407"/>
                </a:lnTo>
                <a:lnTo>
                  <a:pt x="391373" y="1854200"/>
                </a:lnTo>
                <a:cubicBezTo>
                  <a:pt x="395887" y="1282700"/>
                  <a:pt x="400402" y="571500"/>
                  <a:pt x="404916" y="0"/>
                </a:cubicBezTo>
                <a:close/>
              </a:path>
            </a:pathLst>
          </a:custGeom>
          <a:ln/>
          <a:effectLst>
            <a:innerShdw blurRad="63500" dist="50800" dir="2700000">
              <a:prstClr val="black">
                <a:alpha val="50000"/>
              </a:prstClr>
            </a:innerShdw>
          </a:effectLst>
        </p:spPr>
        <p:style>
          <a:lnRef idx="1">
            <a:schemeClr val="accent1"/>
          </a:lnRef>
          <a:fillRef idx="3">
            <a:schemeClr val="accent1"/>
          </a:fillRef>
          <a:effectRef idx="2">
            <a:schemeClr val="accent1"/>
          </a:effectRef>
          <a:fontRef idx="minor">
            <a:schemeClr val="lt1"/>
          </a:fontRef>
        </p:style>
        <p:txBody>
          <a:bodyPr wrap="square">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590396" y="311813"/>
            <a:ext cx="5334448" cy="1453488"/>
          </a:xfrm>
          <a:effectLst/>
        </p:spPr>
        <p:txBody>
          <a:bodyPr anchor="b">
            <a:normAutofit/>
          </a:bodyPr>
          <a:lstStyle>
            <a:lvl1pPr algn="l">
              <a:defRPr sz="4000" b="0">
                <a:ln>
                  <a:noFill/>
                </a:ln>
                <a:solidFill>
                  <a:schemeClr val="tx1"/>
                </a:solidFill>
                <a:effectLst/>
              </a:defRPr>
            </a:lvl1pPr>
          </a:lstStyle>
          <a:p>
            <a:r>
              <a:rPr lang="en-US"/>
              <a:t>Click to edit Master title style</a:t>
            </a:r>
            <a:endParaRPr lang="en-US" dirty="0"/>
          </a:p>
        </p:txBody>
      </p:sp>
      <p:sp>
        <p:nvSpPr>
          <p:cNvPr id="5" name="Date Placeholder 4"/>
          <p:cNvSpPr>
            <a:spLocks noGrp="1"/>
          </p:cNvSpPr>
          <p:nvPr>
            <p:ph type="dt" sz="half" idx="10"/>
          </p:nvPr>
        </p:nvSpPr>
        <p:spPr>
          <a:xfrm>
            <a:off x="3885810" y="6041362"/>
            <a:ext cx="976879" cy="365125"/>
          </a:xfrm>
        </p:spPr>
        <p:txBody>
          <a:bodyPr/>
          <a:lstStyle/>
          <a:p>
            <a:fld id="{FB7F6C47-B260-4BB6-8230-7D14D5CDE026}" type="datetimeFigureOut">
              <a:rPr lang="en-US" smtClean="0"/>
              <a:t>1/28/2024</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r>
              <a:rPr lang="en-ZA" dirty="0"/>
              <a:t>Add a footer </a:t>
            </a:r>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A4942799-31AF-4FF8-9D79-C1A3E01FB207}" type="slidenum">
              <a:rPr lang="en-US" smtClean="0"/>
              <a:t>‹#›</a:t>
            </a:fld>
            <a:endParaRPr lang="en-US" dirty="0"/>
          </a:p>
        </p:txBody>
      </p:sp>
      <p:sp>
        <p:nvSpPr>
          <p:cNvPr id="12" name="Text Placeholder 3">
            <a:extLst>
              <a:ext uri="{FF2B5EF4-FFF2-40B4-BE49-F238E27FC236}">
                <a16:creationId xmlns:a16="http://schemas.microsoft.com/office/drawing/2014/main" id="{EB4FB892-38DF-40F9-B034-BC1E61FC6BF0}"/>
              </a:ext>
            </a:extLst>
          </p:cNvPr>
          <p:cNvSpPr>
            <a:spLocks noGrp="1"/>
          </p:cNvSpPr>
          <p:nvPr>
            <p:ph type="body" sz="half" idx="2"/>
          </p:nvPr>
        </p:nvSpPr>
        <p:spPr>
          <a:xfrm>
            <a:off x="590396" y="2057400"/>
            <a:ext cx="5334448" cy="3811588"/>
          </a:xfrm>
        </p:spPr>
        <p:txBody>
          <a:bodyPr anchor="t">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197305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Title and Content">
    <p:spTree>
      <p:nvGrpSpPr>
        <p:cNvPr id="1" name=""/>
        <p:cNvGrpSpPr/>
        <p:nvPr/>
      </p:nvGrpSpPr>
      <p:grpSpPr>
        <a:xfrm>
          <a:off x="0" y="0"/>
          <a:ext cx="0" cy="0"/>
          <a:chOff x="0" y="0"/>
          <a:chExt cx="0" cy="0"/>
        </a:xfrm>
      </p:grpSpPr>
      <p:sp>
        <p:nvSpPr>
          <p:cNvPr id="8"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nchor="ctr" anchorCtr="0"/>
          <a:lstStyle>
            <a:lvl1pPr>
              <a:defRPr b="0"/>
            </a:lvl1pPr>
          </a:lstStyle>
          <a:p>
            <a:r>
              <a:rPr lang="en-US"/>
              <a:t>Click to edit Master title style</a:t>
            </a:r>
            <a:endParaRPr lang="en-US" dirty="0"/>
          </a:p>
        </p:txBody>
      </p:sp>
      <p:sp>
        <p:nvSpPr>
          <p:cNvPr id="4" name="Content Placeholder 3"/>
          <p:cNvSpPr>
            <a:spLocks noGrp="1"/>
          </p:cNvSpPr>
          <p:nvPr>
            <p:ph sz="half" idx="2" hasCustomPrompt="1"/>
          </p:nvPr>
        </p:nvSpPr>
        <p:spPr>
          <a:xfrm>
            <a:off x="810001" y="2222287"/>
            <a:ext cx="10571998" cy="3638764"/>
          </a:xfrm>
        </p:spPr>
        <p:txBody>
          <a:bodyPr>
            <a:normAutofit/>
          </a:bodyPr>
          <a:lstStyle>
            <a:lvl1pPr>
              <a:defRPr sz="2800"/>
            </a:lvl1pPr>
            <a:lvl2pPr>
              <a:defRPr sz="2800"/>
            </a:lvl2pPr>
            <a:lvl3pPr>
              <a:defRPr sz="2800"/>
            </a:lvl3pPr>
            <a:lvl4pPr>
              <a:defRPr sz="2800"/>
            </a:lvl4pPr>
            <a:lvl5pPr>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13376882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489884"/>
            <a:ext cx="10561418" cy="1426004"/>
          </a:xfrm>
        </p:spPr>
        <p:txBody>
          <a:bodyPr anchor="ctr" anchorCtr="0">
            <a:normAutofit/>
          </a:bodyPr>
          <a:lstStyle>
            <a:lvl1pPr algn="ctr">
              <a:defRPr sz="4000" b="0">
                <a:ln>
                  <a:noFill/>
                </a:ln>
                <a:solidFill>
                  <a:schemeClr val="tx1"/>
                </a:solidFill>
                <a:latin typeface="+mj-lt"/>
              </a:defRPr>
            </a:lvl1pPr>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6" name="Footer Placeholder 5"/>
          <p:cNvSpPr>
            <a:spLocks noGrp="1"/>
          </p:cNvSpPr>
          <p:nvPr>
            <p:ph type="ftr" sz="quarter" idx="11"/>
          </p:nvPr>
        </p:nvSpPr>
        <p:spPr/>
        <p:txBody>
          <a:bodyPr/>
          <a:lstStyle/>
          <a:p>
            <a:r>
              <a:rPr lang="en-ZA" dirty="0"/>
              <a:t>Add a footer </a:t>
            </a:r>
            <a:endParaRPr lang="en-US" dirty="0"/>
          </a:p>
        </p:txBody>
      </p:sp>
      <p:sp>
        <p:nvSpPr>
          <p:cNvPr id="7" name="Slide Number Placeholder 6"/>
          <p:cNvSpPr>
            <a:spLocks noGrp="1"/>
          </p:cNvSpPr>
          <p:nvPr>
            <p:ph type="sldNum" sz="quarter" idx="12"/>
          </p:nvPr>
        </p:nvSpPr>
        <p:spPr/>
        <p:txBody>
          <a:bodyPr/>
          <a:lstStyle/>
          <a:p>
            <a:fld id="{A4942799-31AF-4FF8-9D79-C1A3E01FB207}" type="slidenum">
              <a:rPr lang="en-US" smtClean="0"/>
              <a:t>‹#›</a:t>
            </a:fld>
            <a:endParaRPr lang="en-US" dirty="0"/>
          </a:p>
        </p:txBody>
      </p:sp>
      <p:sp>
        <p:nvSpPr>
          <p:cNvPr id="9" name="Content Placeholder 8">
            <a:extLst>
              <a:ext uri="{FF2B5EF4-FFF2-40B4-BE49-F238E27FC236}">
                <a16:creationId xmlns:a16="http://schemas.microsoft.com/office/drawing/2014/main" id="{EC1FEB3F-0898-4AE0-B8C4-970BF80A3766}"/>
              </a:ext>
            </a:extLst>
          </p:cNvPr>
          <p:cNvSpPr>
            <a:spLocks noGrp="1"/>
          </p:cNvSpPr>
          <p:nvPr>
            <p:ph sz="quarter" idx="14"/>
          </p:nvPr>
        </p:nvSpPr>
        <p:spPr bwMode="ltGray">
          <a:xfrm>
            <a:off x="-5291" y="-57584"/>
            <a:ext cx="12192000" cy="4851400"/>
          </a:xfrm>
          <a:custGeom>
            <a:avLst/>
            <a:gdLst>
              <a:gd name="connsiteX0" fmla="*/ 0 w 10561638"/>
              <a:gd name="connsiteY0" fmla="*/ 0 h 3937000"/>
              <a:gd name="connsiteX1" fmla="*/ 1760273 w 10561638"/>
              <a:gd name="connsiteY1" fmla="*/ 0 h 3937000"/>
              <a:gd name="connsiteX2" fmla="*/ 1760273 w 10561638"/>
              <a:gd name="connsiteY2" fmla="*/ 0 h 3937000"/>
              <a:gd name="connsiteX3" fmla="*/ 4400683 w 10561638"/>
              <a:gd name="connsiteY3" fmla="*/ 0 h 3937000"/>
              <a:gd name="connsiteX4" fmla="*/ 10561638 w 10561638"/>
              <a:gd name="connsiteY4" fmla="*/ 0 h 3937000"/>
              <a:gd name="connsiteX5" fmla="*/ 10561638 w 10561638"/>
              <a:gd name="connsiteY5" fmla="*/ 2296583 h 3937000"/>
              <a:gd name="connsiteX6" fmla="*/ 10561638 w 10561638"/>
              <a:gd name="connsiteY6" fmla="*/ 2296583 h 3937000"/>
              <a:gd name="connsiteX7" fmla="*/ 10561638 w 10561638"/>
              <a:gd name="connsiteY7" fmla="*/ 3280833 h 3937000"/>
              <a:gd name="connsiteX8" fmla="*/ 10561638 w 10561638"/>
              <a:gd name="connsiteY8" fmla="*/ 3937000 h 3937000"/>
              <a:gd name="connsiteX9" fmla="*/ 4400683 w 10561638"/>
              <a:gd name="connsiteY9" fmla="*/ 3937000 h 3937000"/>
              <a:gd name="connsiteX10" fmla="*/ 2077263 w 10561638"/>
              <a:gd name="connsiteY10" fmla="*/ 4251330 h 3937000"/>
              <a:gd name="connsiteX11" fmla="*/ 1760273 w 10561638"/>
              <a:gd name="connsiteY11" fmla="*/ 3937000 h 3937000"/>
              <a:gd name="connsiteX12" fmla="*/ 0 w 10561638"/>
              <a:gd name="connsiteY12" fmla="*/ 3937000 h 3937000"/>
              <a:gd name="connsiteX13" fmla="*/ 0 w 10561638"/>
              <a:gd name="connsiteY13" fmla="*/ 3280833 h 3937000"/>
              <a:gd name="connsiteX14" fmla="*/ 0 w 10561638"/>
              <a:gd name="connsiteY14" fmla="*/ 2296583 h 3937000"/>
              <a:gd name="connsiteX15" fmla="*/ 0 w 10561638"/>
              <a:gd name="connsiteY15" fmla="*/ 2296583 h 3937000"/>
              <a:gd name="connsiteX16" fmla="*/ 0 w 10561638"/>
              <a:gd name="connsiteY16" fmla="*/ 0 h 393700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482983 w 10561638"/>
              <a:gd name="connsiteY9" fmla="*/ 39751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878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624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 name="connsiteX0" fmla="*/ 0 w 10561638"/>
              <a:gd name="connsiteY0" fmla="*/ 0 h 4251330"/>
              <a:gd name="connsiteX1" fmla="*/ 1760273 w 10561638"/>
              <a:gd name="connsiteY1" fmla="*/ 0 h 4251330"/>
              <a:gd name="connsiteX2" fmla="*/ 1760273 w 10561638"/>
              <a:gd name="connsiteY2" fmla="*/ 0 h 4251330"/>
              <a:gd name="connsiteX3" fmla="*/ 4400683 w 10561638"/>
              <a:gd name="connsiteY3" fmla="*/ 0 h 4251330"/>
              <a:gd name="connsiteX4" fmla="*/ 10561638 w 10561638"/>
              <a:gd name="connsiteY4" fmla="*/ 0 h 4251330"/>
              <a:gd name="connsiteX5" fmla="*/ 10561638 w 10561638"/>
              <a:gd name="connsiteY5" fmla="*/ 2296583 h 4251330"/>
              <a:gd name="connsiteX6" fmla="*/ 10561638 w 10561638"/>
              <a:gd name="connsiteY6" fmla="*/ 2296583 h 4251330"/>
              <a:gd name="connsiteX7" fmla="*/ 10561638 w 10561638"/>
              <a:gd name="connsiteY7" fmla="*/ 3280833 h 4251330"/>
              <a:gd name="connsiteX8" fmla="*/ 10561638 w 10561638"/>
              <a:gd name="connsiteY8" fmla="*/ 3937000 h 4251330"/>
              <a:gd name="connsiteX9" fmla="*/ 2343283 w 10561638"/>
              <a:gd name="connsiteY9" fmla="*/ 3924300 h 4251330"/>
              <a:gd name="connsiteX10" fmla="*/ 2077263 w 10561638"/>
              <a:gd name="connsiteY10" fmla="*/ 4251330 h 4251330"/>
              <a:gd name="connsiteX11" fmla="*/ 1760273 w 10561638"/>
              <a:gd name="connsiteY11" fmla="*/ 3937000 h 4251330"/>
              <a:gd name="connsiteX12" fmla="*/ 0 w 10561638"/>
              <a:gd name="connsiteY12" fmla="*/ 3937000 h 4251330"/>
              <a:gd name="connsiteX13" fmla="*/ 0 w 10561638"/>
              <a:gd name="connsiteY13" fmla="*/ 3280833 h 4251330"/>
              <a:gd name="connsiteX14" fmla="*/ 0 w 10561638"/>
              <a:gd name="connsiteY14" fmla="*/ 2296583 h 4251330"/>
              <a:gd name="connsiteX15" fmla="*/ 0 w 10561638"/>
              <a:gd name="connsiteY15" fmla="*/ 2296583 h 4251330"/>
              <a:gd name="connsiteX16" fmla="*/ 0 w 10561638"/>
              <a:gd name="connsiteY16" fmla="*/ 0 h 425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0561638" h="4251330">
                <a:moveTo>
                  <a:pt x="0" y="0"/>
                </a:moveTo>
                <a:lnTo>
                  <a:pt x="1760273" y="0"/>
                </a:lnTo>
                <a:lnTo>
                  <a:pt x="1760273" y="0"/>
                </a:lnTo>
                <a:lnTo>
                  <a:pt x="4400683" y="0"/>
                </a:lnTo>
                <a:lnTo>
                  <a:pt x="10561638" y="0"/>
                </a:lnTo>
                <a:lnTo>
                  <a:pt x="10561638" y="2296583"/>
                </a:lnTo>
                <a:lnTo>
                  <a:pt x="10561638" y="2296583"/>
                </a:lnTo>
                <a:lnTo>
                  <a:pt x="10561638" y="3280833"/>
                </a:lnTo>
                <a:lnTo>
                  <a:pt x="10561638" y="3937000"/>
                </a:lnTo>
                <a:lnTo>
                  <a:pt x="2343283" y="3924300"/>
                </a:lnTo>
                <a:lnTo>
                  <a:pt x="2077263" y="4251330"/>
                </a:lnTo>
                <a:lnTo>
                  <a:pt x="1760273" y="3937000"/>
                </a:lnTo>
                <a:lnTo>
                  <a:pt x="0" y="3937000"/>
                </a:lnTo>
                <a:lnTo>
                  <a:pt x="0" y="3280833"/>
                </a:lnTo>
                <a:lnTo>
                  <a:pt x="0" y="2296583"/>
                </a:lnTo>
                <a:lnTo>
                  <a:pt x="0" y="2296583"/>
                </a:lnTo>
                <a:lnTo>
                  <a:pt x="0" y="0"/>
                </a:lnTo>
                <a:close/>
              </a:path>
            </a:pathLst>
          </a:custGeom>
          <a:blipFill>
            <a:blip r:embed="rId2">
              <a:duotone>
                <a:schemeClr val="accent1">
                  <a:tint val="98000"/>
                  <a:lumMod val="102000"/>
                </a:schemeClr>
                <a:schemeClr val="accent1">
                  <a:shade val="98000"/>
                  <a:lumMod val="98000"/>
                </a:schemeClr>
              </a:duotone>
            </a:blip>
            <a:tile tx="0" ty="0" sx="100000" sy="100000" flip="none" algn="tl"/>
          </a:blipFill>
          <a:effectLst>
            <a:innerShdw blurRad="63500" dist="50800" dir="5400000">
              <a:prstClr val="black">
                <a:alpha val="50000"/>
              </a:prstClr>
            </a:innerShdw>
          </a:effectLst>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11174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ltGray">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ffectLst>
            <a:innerShdw blurRad="63500" dist="50800" dir="5400000">
              <a:prstClr val="black">
                <a:alpha val="50000"/>
              </a:prstClr>
            </a:innerShdw>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nchor="ctr" anchorCtr="0"/>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7F6C47-B260-4BB6-8230-7D14D5CDE026}" type="datetimeFigureOut">
              <a:rPr lang="en-US" smtClean="0"/>
              <a:t>1/28/2024</a:t>
            </a:fld>
            <a:endParaRPr lang="en-US" dirty="0"/>
          </a:p>
        </p:txBody>
      </p:sp>
      <p:sp>
        <p:nvSpPr>
          <p:cNvPr id="5" name="Footer Placeholder 4"/>
          <p:cNvSpPr>
            <a:spLocks noGrp="1"/>
          </p:cNvSpPr>
          <p:nvPr>
            <p:ph type="ftr" sz="quarter" idx="11"/>
          </p:nvPr>
        </p:nvSpPr>
        <p:spPr/>
        <p:txBody>
          <a:bodyPr/>
          <a:lstStyle/>
          <a:p>
            <a:r>
              <a:rPr lang="en-ZA" dirty="0"/>
              <a:t>Add a footer </a:t>
            </a:r>
            <a:endParaRPr lang="en-US" dirty="0"/>
          </a:p>
        </p:txBody>
      </p:sp>
      <p:sp>
        <p:nvSpPr>
          <p:cNvPr id="6" name="Slide Number Placeholder 5"/>
          <p:cNvSpPr>
            <a:spLocks noGrp="1"/>
          </p:cNvSpPr>
          <p:nvPr>
            <p:ph type="sldNum" sz="quarter" idx="12"/>
          </p:nvPr>
        </p:nvSpPr>
        <p:spPr/>
        <p:txBody>
          <a:bodyPr/>
          <a:lstStyle/>
          <a:p>
            <a:fld id="{A4942799-31AF-4FF8-9D79-C1A3E01FB207}" type="slidenum">
              <a:rPr lang="en-US" smtClean="0"/>
              <a:t>‹#›</a:t>
            </a:fld>
            <a:endParaRPr lang="en-US" dirty="0"/>
          </a:p>
        </p:txBody>
      </p:sp>
    </p:spTree>
    <p:extLst>
      <p:ext uri="{BB962C8B-B14F-4D97-AF65-F5344CB8AC3E}">
        <p14:creationId xmlns:p14="http://schemas.microsoft.com/office/powerpoint/2010/main" val="4240281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p:spPr>
        <p:txBody>
          <a:bodyPr vert="horz" lIns="91440" tIns="45720" rIns="91440" bIns="45720" rtlCol="0" anchor="ctr"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r>
              <a:rPr lang="en-ZA" dirty="0"/>
              <a:t>Add a footer</a:t>
            </a:r>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FB7F6C47-B260-4BB6-8230-7D14D5CDE026}" type="datetimeFigureOut">
              <a:rPr lang="en-US" smtClean="0"/>
              <a:t>1/28/2024</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A4942799-31AF-4FF8-9D79-C1A3E01FB207}" type="slidenum">
              <a:rPr lang="en-US" smtClean="0"/>
              <a:t>‹#›</a:t>
            </a:fld>
            <a:endParaRPr lang="en-US" dirty="0"/>
          </a:p>
        </p:txBody>
      </p:sp>
    </p:spTree>
    <p:extLst>
      <p:ext uri="{BB962C8B-B14F-4D97-AF65-F5344CB8AC3E}">
        <p14:creationId xmlns:p14="http://schemas.microsoft.com/office/powerpoint/2010/main" val="3689481523"/>
      </p:ext>
    </p:extLst>
  </p:cSld>
  <p:clrMap bg1="lt1" tx1="dk1" bg2="lt2" tx2="dk2" accent1="accent1" accent2="accent2" accent3="accent3" accent4="accent4" accent5="accent5" accent6="accent6" hlink="hlink" folHlink="folHlink"/>
  <p:sldLayoutIdLst>
    <p:sldLayoutId id="2147483673" r:id="rId1"/>
    <p:sldLayoutId id="2147483676" r:id="rId2"/>
    <p:sldLayoutId id="2147483687" r:id="rId3"/>
    <p:sldLayoutId id="2147483688" r:id="rId4"/>
    <p:sldLayoutId id="2147483689" r:id="rId5"/>
    <p:sldLayoutId id="2147483681" r:id="rId6"/>
    <p:sldLayoutId id="2147483690" r:id="rId7"/>
    <p:sldLayoutId id="2147483682" r:id="rId8"/>
    <p:sldLayoutId id="2147483674" r:id="rId9"/>
    <p:sldLayoutId id="2147483675" r:id="rId10"/>
    <p:sldLayoutId id="2147483677" r:id="rId11"/>
    <p:sldLayoutId id="2147483678" r:id="rId12"/>
    <p:sldLayoutId id="2147483679" r:id="rId13"/>
    <p:sldLayoutId id="2147483680" r:id="rId14"/>
    <p:sldLayoutId id="2147483683" r:id="rId15"/>
    <p:sldLayoutId id="2147483684" r:id="rId16"/>
    <p:sldLayoutId id="2147483686" r:id="rId17"/>
  </p:sldLayoutIdLst>
  <p:txStyles>
    <p:titleStyle>
      <a:lvl1pPr algn="l" defTabSz="457200" rtl="0" eaLnBrk="1" latinLnBrk="0" hangingPunct="1">
        <a:spcBef>
          <a:spcPct val="0"/>
        </a:spcBef>
        <a:buNone/>
        <a:defRPr sz="4000" b="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SzPct val="80000"/>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SzPct val="80000"/>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SzPct val="80000"/>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SzPct val="80000"/>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opescunmarius@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80.pn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 Id="rId6" Type="http://schemas.openxmlformats.org/officeDocument/2006/relationships/image" Target="../media/image25.png"/><Relationship Id="rId5" Type="http://schemas.openxmlformats.org/officeDocument/2006/relationships/image" Target="../media/image26.png"/><Relationship Id="rId4" Type="http://schemas.openxmlformats.org/officeDocument/2006/relationships/image" Target="../media/image25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0.png"/><Relationship Id="rId1" Type="http://schemas.openxmlformats.org/officeDocument/2006/relationships/slideLayout" Target="../slideLayouts/slideLayout9.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9.xml"/><Relationship Id="rId5" Type="http://schemas.openxmlformats.org/officeDocument/2006/relationships/image" Target="../media/image26.png"/><Relationship Id="rId4" Type="http://schemas.openxmlformats.org/officeDocument/2006/relationships/image" Target="../media/image25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2" Type="http://schemas.openxmlformats.org/officeDocument/2006/relationships/image" Target="../media/image300.png"/><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33.png"/><Relationship Id="rId1" Type="http://schemas.openxmlformats.org/officeDocument/2006/relationships/slideLayout" Target="../slideLayouts/slideLayout9.xml"/><Relationship Id="rId4" Type="http://schemas.openxmlformats.org/officeDocument/2006/relationships/image" Target="../media/image3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BBD2A-60FD-4D0C-8344-28D7E6E38BA0}"/>
              </a:ext>
            </a:extLst>
          </p:cNvPr>
          <p:cNvSpPr>
            <a:spLocks noGrp="1"/>
          </p:cNvSpPr>
          <p:nvPr>
            <p:ph type="ctrTitle"/>
          </p:nvPr>
        </p:nvSpPr>
        <p:spPr/>
        <p:txBody>
          <a:bodyPr/>
          <a:lstStyle/>
          <a:p>
            <a:r>
              <a:rPr lang="en-US" dirty="0"/>
              <a:t>Probabilistic Programming</a:t>
            </a:r>
          </a:p>
        </p:txBody>
      </p:sp>
      <p:sp>
        <p:nvSpPr>
          <p:cNvPr id="3" name="Subtitle 2">
            <a:extLst>
              <a:ext uri="{FF2B5EF4-FFF2-40B4-BE49-F238E27FC236}">
                <a16:creationId xmlns:a16="http://schemas.microsoft.com/office/drawing/2014/main" id="{805F24E6-2AE8-4FD8-B92D-FE2CE716A235}"/>
              </a:ext>
            </a:extLst>
          </p:cNvPr>
          <p:cNvSpPr>
            <a:spLocks noGrp="1"/>
          </p:cNvSpPr>
          <p:nvPr>
            <p:ph type="subTitle" idx="1"/>
          </p:nvPr>
        </p:nvSpPr>
        <p:spPr>
          <a:xfrm>
            <a:off x="810001" y="5280846"/>
            <a:ext cx="10572000" cy="1398249"/>
          </a:xfrm>
        </p:spPr>
        <p:txBody>
          <a:bodyPr/>
          <a:lstStyle/>
          <a:p>
            <a:r>
              <a:rPr lang="en-US" dirty="0"/>
              <a:t>Marius Popescu</a:t>
            </a:r>
          </a:p>
          <a:p>
            <a:r>
              <a:rPr lang="en-US" sz="1800" dirty="0">
                <a:hlinkClick r:id="rId3"/>
              </a:rPr>
              <a:t>popescunmarius@gmail.com</a:t>
            </a:r>
            <a:endParaRPr lang="en-US" sz="1800" dirty="0"/>
          </a:p>
          <a:p>
            <a:r>
              <a:rPr lang="en-US" dirty="0"/>
              <a:t>2023 - 2024</a:t>
            </a:r>
          </a:p>
          <a:p>
            <a:endParaRPr lang="en-US" dirty="0"/>
          </a:p>
        </p:txBody>
      </p:sp>
      <p:sp>
        <p:nvSpPr>
          <p:cNvPr id="4" name="TextBox 3">
            <a:extLst>
              <a:ext uri="{FF2B5EF4-FFF2-40B4-BE49-F238E27FC236}">
                <a16:creationId xmlns:a16="http://schemas.microsoft.com/office/drawing/2014/main" id="{5F225486-CB44-4531-0EB5-449F86937A5B}"/>
              </a:ext>
            </a:extLst>
          </p:cNvPr>
          <p:cNvSpPr txBox="1"/>
          <p:nvPr/>
        </p:nvSpPr>
        <p:spPr>
          <a:xfrm>
            <a:off x="4724400" y="3200400"/>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111111"/>
                </a:solidFill>
                <a:latin typeface="Source Sans Pro"/>
                <a:ea typeface="Source Sans Pro"/>
              </a:rPr>
              <a:t>Bulevardul Metalurgiei Nr. 78</a:t>
            </a:r>
            <a:br>
              <a:rPr lang="en-US"/>
            </a:br>
            <a:r>
              <a:rPr lang="en-US">
                <a:solidFill>
                  <a:srgbClr val="111111"/>
                </a:solidFill>
                <a:latin typeface="Source Sans Pro"/>
                <a:ea typeface="Source Sans Pro"/>
              </a:rPr>
              <a:t>Bucuresti </a:t>
            </a:r>
            <a:br>
              <a:rPr lang="en-US"/>
            </a:br>
            <a:r>
              <a:rPr lang="en-US">
                <a:solidFill>
                  <a:srgbClr val="111111"/>
                </a:solidFill>
                <a:latin typeface="Source Sans Pro"/>
                <a:ea typeface="Source Sans Pro"/>
              </a:rPr>
              <a:t>Sector 4.</a:t>
            </a:r>
            <a:endParaRPr lang="en-US"/>
          </a:p>
        </p:txBody>
      </p:sp>
    </p:spTree>
    <p:extLst>
      <p:ext uri="{BB962C8B-B14F-4D97-AF65-F5344CB8AC3E}">
        <p14:creationId xmlns:p14="http://schemas.microsoft.com/office/powerpoint/2010/main" val="209388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33E52-1B68-49EF-A53F-0DF8E0C9588C}"/>
              </a:ext>
            </a:extLst>
          </p:cNvPr>
          <p:cNvSpPr>
            <a:spLocks noGrp="1"/>
          </p:cNvSpPr>
          <p:nvPr>
            <p:ph type="title"/>
          </p:nvPr>
        </p:nvSpPr>
        <p:spPr/>
        <p:txBody>
          <a:bodyPr/>
          <a:lstStyle/>
          <a:p>
            <a:r>
              <a:rPr lang="en-US" dirty="0"/>
              <a:t>Unsupervised Learning</a:t>
            </a:r>
          </a:p>
        </p:txBody>
      </p:sp>
      <p:pic>
        <p:nvPicPr>
          <p:cNvPr id="5" name="Picture 4">
            <a:extLst>
              <a:ext uri="{FF2B5EF4-FFF2-40B4-BE49-F238E27FC236}">
                <a16:creationId xmlns:a16="http://schemas.microsoft.com/office/drawing/2014/main" id="{8734EF0E-5FF4-4BA0-A538-13C358415D0A}"/>
              </a:ext>
            </a:extLst>
          </p:cNvPr>
          <p:cNvPicPr>
            <a:picLocks noChangeAspect="1"/>
          </p:cNvPicPr>
          <p:nvPr/>
        </p:nvPicPr>
        <p:blipFill>
          <a:blip r:embed="rId2"/>
          <a:stretch>
            <a:fillRect/>
          </a:stretch>
        </p:blipFill>
        <p:spPr>
          <a:xfrm>
            <a:off x="504742" y="3356749"/>
            <a:ext cx="10683751" cy="1419120"/>
          </a:xfrm>
          <a:prstGeom prst="rect">
            <a:avLst/>
          </a:prstGeom>
        </p:spPr>
      </p:pic>
    </p:spTree>
    <p:extLst>
      <p:ext uri="{BB962C8B-B14F-4D97-AF65-F5344CB8AC3E}">
        <p14:creationId xmlns:p14="http://schemas.microsoft.com/office/powerpoint/2010/main" val="1689762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32A20-1E53-43F0-B296-2B83F5CDDB7D}"/>
              </a:ext>
            </a:extLst>
          </p:cNvPr>
          <p:cNvSpPr>
            <a:spLocks noGrp="1"/>
          </p:cNvSpPr>
          <p:nvPr>
            <p:ph type="title"/>
          </p:nvPr>
        </p:nvSpPr>
        <p:spPr/>
        <p:txBody>
          <a:bodyPr/>
          <a:lstStyle/>
          <a:p>
            <a:r>
              <a:rPr lang="en-US" dirty="0" err="1"/>
              <a:t>Transductive</a:t>
            </a:r>
            <a:r>
              <a:rPr lang="en-US" dirty="0"/>
              <a:t> Learning</a:t>
            </a:r>
          </a:p>
        </p:txBody>
      </p:sp>
      <p:pic>
        <p:nvPicPr>
          <p:cNvPr id="4" name="Picture 3">
            <a:extLst>
              <a:ext uri="{FF2B5EF4-FFF2-40B4-BE49-F238E27FC236}">
                <a16:creationId xmlns:a16="http://schemas.microsoft.com/office/drawing/2014/main" id="{4ADF6CD2-0ED9-45F9-956E-8F06DB8BC8A8}"/>
              </a:ext>
            </a:extLst>
          </p:cNvPr>
          <p:cNvPicPr>
            <a:picLocks noChangeAspect="1"/>
          </p:cNvPicPr>
          <p:nvPr/>
        </p:nvPicPr>
        <p:blipFill>
          <a:blip r:embed="rId2"/>
          <a:stretch>
            <a:fillRect/>
          </a:stretch>
        </p:blipFill>
        <p:spPr>
          <a:xfrm>
            <a:off x="1360774" y="2649218"/>
            <a:ext cx="9673651" cy="3499200"/>
          </a:xfrm>
          <a:prstGeom prst="rect">
            <a:avLst/>
          </a:prstGeom>
        </p:spPr>
      </p:pic>
    </p:spTree>
    <p:extLst>
      <p:ext uri="{BB962C8B-B14F-4D97-AF65-F5344CB8AC3E}">
        <p14:creationId xmlns:p14="http://schemas.microsoft.com/office/powerpoint/2010/main" val="12626869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C39F1-CA15-44C1-9D7C-DD4796E3E437}"/>
              </a:ext>
            </a:extLst>
          </p:cNvPr>
          <p:cNvSpPr>
            <a:spLocks noGrp="1"/>
          </p:cNvSpPr>
          <p:nvPr>
            <p:ph type="title"/>
          </p:nvPr>
        </p:nvSpPr>
        <p:spPr/>
        <p:txBody>
          <a:bodyPr/>
          <a:lstStyle/>
          <a:p>
            <a:r>
              <a:rPr lang="en-US" dirty="0"/>
              <a:t>Bayesian Modeling in </a:t>
            </a:r>
            <a:r>
              <a:rPr lang="en-US" dirty="0" err="1"/>
              <a:t>PyMC</a:t>
            </a:r>
            <a:endParaRPr lang="en-US" dirty="0"/>
          </a:p>
        </p:txBody>
      </p:sp>
      <p:sp>
        <p:nvSpPr>
          <p:cNvPr id="6" name="Text Placeholder 5">
            <a:extLst>
              <a:ext uri="{FF2B5EF4-FFF2-40B4-BE49-F238E27FC236}">
                <a16:creationId xmlns:a16="http://schemas.microsoft.com/office/drawing/2014/main" id="{44426900-AD4D-4066-9A8C-CFE846FC15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684991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4C49-CC34-4EFD-B3B5-49EBEDA880AD}"/>
              </a:ext>
            </a:extLst>
          </p:cNvPr>
          <p:cNvSpPr>
            <a:spLocks noGrp="1"/>
          </p:cNvSpPr>
          <p:nvPr>
            <p:ph type="title"/>
          </p:nvPr>
        </p:nvSpPr>
        <p:spPr/>
        <p:txBody>
          <a:bodyPr/>
          <a:lstStyle/>
          <a:p>
            <a:r>
              <a:rPr lang="en-US" dirty="0"/>
              <a:t>German Tank Problem</a:t>
            </a:r>
          </a:p>
        </p:txBody>
      </p:sp>
      <p:sp>
        <p:nvSpPr>
          <p:cNvPr id="3" name="Content Placeholder 2">
            <a:extLst>
              <a:ext uri="{FF2B5EF4-FFF2-40B4-BE49-F238E27FC236}">
                <a16:creationId xmlns:a16="http://schemas.microsoft.com/office/drawing/2014/main" id="{9CC06DAA-3374-4509-AF2B-23F93A15B77F}"/>
              </a:ext>
            </a:extLst>
          </p:cNvPr>
          <p:cNvSpPr>
            <a:spLocks noGrp="1"/>
          </p:cNvSpPr>
          <p:nvPr>
            <p:ph idx="1"/>
          </p:nvPr>
        </p:nvSpPr>
        <p:spPr>
          <a:xfrm>
            <a:off x="175532" y="2175792"/>
            <a:ext cx="8216800" cy="4627964"/>
          </a:xfrm>
        </p:spPr>
        <p:txBody>
          <a:bodyPr/>
          <a:lstStyle/>
          <a:p>
            <a:pPr marL="0" indent="0" algn="just">
              <a:buNone/>
            </a:pPr>
            <a:r>
              <a:rPr lang="en-US" dirty="0"/>
              <a:t>By 1941-42, the allies knew that US and even British tanks had been technically superior to German Panzer tanks in combat, but they were worried about the capabilities of the new marks IV and V. More troubling, they had really very little idea of how many tanks the enemy was capable of producing in a year.</a:t>
            </a:r>
          </a:p>
          <a:p>
            <a:pPr marL="0" indent="0" algn="just">
              <a:buNone/>
            </a:pPr>
            <a:r>
              <a:rPr lang="en-US" dirty="0"/>
              <a:t>The statisticians had one key piece of information, which was the serial numbers on captured mark V tanks. The statisticians believed that the Germans, being Germans, had logically numbered their tanks in the order in which they were produced. And this deduction turned out to be right. It was enough to enable them to make an estimate of the total number of tanks that had been produced up to any given moment.</a:t>
            </a:r>
          </a:p>
          <a:p>
            <a:pPr marL="0" indent="0" algn="just">
              <a:buNone/>
            </a:pPr>
            <a:r>
              <a:rPr lang="en-US" dirty="0"/>
              <a:t>After the war, the allies captured German production records, showing that the true number of tanks produced in those three years was  almost exactly what the statisticians had calculated, and less than one fifth of what standard intelligence had thought likely.</a:t>
            </a:r>
          </a:p>
        </p:txBody>
      </p:sp>
      <p:pic>
        <p:nvPicPr>
          <p:cNvPr id="4" name="Picture 3">
            <a:extLst>
              <a:ext uri="{FF2B5EF4-FFF2-40B4-BE49-F238E27FC236}">
                <a16:creationId xmlns:a16="http://schemas.microsoft.com/office/drawing/2014/main" id="{6FAF7990-EC65-4B8A-B29E-AAA13730487D}"/>
              </a:ext>
            </a:extLst>
          </p:cNvPr>
          <p:cNvPicPr>
            <a:picLocks noChangeAspect="1"/>
          </p:cNvPicPr>
          <p:nvPr/>
        </p:nvPicPr>
        <p:blipFill>
          <a:blip r:embed="rId2"/>
          <a:stretch>
            <a:fillRect/>
          </a:stretch>
        </p:blipFill>
        <p:spPr>
          <a:xfrm>
            <a:off x="8833307" y="2366236"/>
            <a:ext cx="2847975" cy="1924050"/>
          </a:xfrm>
          <a:prstGeom prst="rect">
            <a:avLst/>
          </a:prstGeom>
        </p:spPr>
      </p:pic>
    </p:spTree>
    <p:extLst>
      <p:ext uri="{BB962C8B-B14F-4D97-AF65-F5344CB8AC3E}">
        <p14:creationId xmlns:p14="http://schemas.microsoft.com/office/powerpoint/2010/main" val="37495238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4C49-CC34-4EFD-B3B5-49EBEDA880AD}"/>
              </a:ext>
            </a:extLst>
          </p:cNvPr>
          <p:cNvSpPr>
            <a:spLocks noGrp="1"/>
          </p:cNvSpPr>
          <p:nvPr>
            <p:ph type="title"/>
          </p:nvPr>
        </p:nvSpPr>
        <p:spPr/>
        <p:txBody>
          <a:bodyPr/>
          <a:lstStyle/>
          <a:p>
            <a:r>
              <a:rPr lang="en-US" dirty="0"/>
              <a:t>German Tank Problem</a:t>
            </a:r>
          </a:p>
        </p:txBody>
      </p:sp>
      <p:sp>
        <p:nvSpPr>
          <p:cNvPr id="3" name="Content Placeholder 2">
            <a:extLst>
              <a:ext uri="{FF2B5EF4-FFF2-40B4-BE49-F238E27FC236}">
                <a16:creationId xmlns:a16="http://schemas.microsoft.com/office/drawing/2014/main" id="{9CC06DAA-3374-4509-AF2B-23F93A15B77F}"/>
              </a:ext>
            </a:extLst>
          </p:cNvPr>
          <p:cNvSpPr>
            <a:spLocks noGrp="1"/>
          </p:cNvSpPr>
          <p:nvPr>
            <p:ph idx="1"/>
          </p:nvPr>
        </p:nvSpPr>
        <p:spPr>
          <a:xfrm>
            <a:off x="175532" y="2175792"/>
            <a:ext cx="8216800" cy="4627964"/>
          </a:xfrm>
        </p:spPr>
        <p:txBody>
          <a:bodyPr/>
          <a:lstStyle/>
          <a:p>
            <a:pPr marL="0" indent="0" algn="just">
              <a:buNone/>
            </a:pPr>
            <a:r>
              <a:rPr lang="en-US" dirty="0"/>
              <a:t>It become a classic problem in statistics: estimating the total number of tanks from a small sample</a:t>
            </a:r>
          </a:p>
          <a:p>
            <a:pPr marL="0" indent="0" algn="just">
              <a:buNone/>
            </a:pPr>
            <a:r>
              <a:rPr lang="en-US" dirty="0"/>
              <a:t>Suppose four tanks are captured with the serial numbers 10, 256, 202, and 97. Assuming that each tank is numbered in sequence as they are built, how many tanks are there in total?</a:t>
            </a:r>
          </a:p>
          <a:p>
            <a:pPr marL="0" indent="0" algn="just">
              <a:buNone/>
            </a:pPr>
            <a:r>
              <a:rPr lang="en-US" dirty="0"/>
              <a:t>The problem consists in estimating the maximum of a discrete uniform distribution from sampling without replacement. In simple terms, suppose we have an unknown number of items which are sequentially numbered from 1 to N. We take a random sample of these items and observe their sequence numbers; the problem is to estimate N from these observed numbers.</a:t>
            </a:r>
          </a:p>
          <a:p>
            <a:pPr marL="0" indent="0" algn="just">
              <a:buNone/>
            </a:pPr>
            <a:r>
              <a:rPr lang="en-US" dirty="0"/>
              <a:t>The problem can be approached using either frequentist inference or Bayesian inference</a:t>
            </a:r>
          </a:p>
          <a:p>
            <a:pPr marL="0" indent="0" algn="just">
              <a:buNone/>
            </a:pPr>
            <a:r>
              <a:rPr lang="en-US" dirty="0"/>
              <a:t>https://en.wikipedia.org/wiki/German_tank_problem</a:t>
            </a:r>
          </a:p>
          <a:p>
            <a:pPr marL="0" indent="0" algn="just">
              <a:buNone/>
            </a:pPr>
            <a:endParaRPr lang="en-US" dirty="0"/>
          </a:p>
        </p:txBody>
      </p:sp>
      <p:pic>
        <p:nvPicPr>
          <p:cNvPr id="5" name="Picture 4">
            <a:extLst>
              <a:ext uri="{FF2B5EF4-FFF2-40B4-BE49-F238E27FC236}">
                <a16:creationId xmlns:a16="http://schemas.microsoft.com/office/drawing/2014/main" id="{6A895065-6B54-4884-809C-08611C01EFE6}"/>
              </a:ext>
            </a:extLst>
          </p:cNvPr>
          <p:cNvPicPr>
            <a:picLocks noChangeAspect="1"/>
          </p:cNvPicPr>
          <p:nvPr/>
        </p:nvPicPr>
        <p:blipFill>
          <a:blip r:embed="rId2"/>
          <a:stretch>
            <a:fillRect/>
          </a:stretch>
        </p:blipFill>
        <p:spPr>
          <a:xfrm>
            <a:off x="8658710" y="2175792"/>
            <a:ext cx="3293784" cy="4321444"/>
          </a:xfrm>
          <a:prstGeom prst="rect">
            <a:avLst/>
          </a:prstGeom>
        </p:spPr>
      </p:pic>
    </p:spTree>
    <p:extLst>
      <p:ext uri="{BB962C8B-B14F-4D97-AF65-F5344CB8AC3E}">
        <p14:creationId xmlns:p14="http://schemas.microsoft.com/office/powerpoint/2010/main" val="2723209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04B57-0E28-451A-ABFB-A43DEDEED0D7}"/>
              </a:ext>
            </a:extLst>
          </p:cNvPr>
          <p:cNvSpPr>
            <a:spLocks noGrp="1"/>
          </p:cNvSpPr>
          <p:nvPr>
            <p:ph type="title"/>
          </p:nvPr>
        </p:nvSpPr>
        <p:spPr/>
        <p:txBody>
          <a:bodyPr/>
          <a:lstStyle/>
          <a:p>
            <a:r>
              <a:rPr lang="en-US" dirty="0"/>
              <a:t>German Tank Problem: The Model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95FCD25-4692-4603-A9F5-BA796B5513D2}"/>
                  </a:ext>
                </a:extLst>
              </p:cNvPr>
              <p:cNvSpPr>
                <a:spLocks noGrp="1"/>
              </p:cNvSpPr>
              <p:nvPr>
                <p:ph idx="1"/>
              </p:nvPr>
            </p:nvSpPr>
            <p:spPr>
              <a:xfrm>
                <a:off x="818712" y="2232870"/>
                <a:ext cx="10554574" cy="4465232"/>
              </a:xfrm>
            </p:spPr>
            <p:txBody>
              <a:bodyPr>
                <a:normAutofit/>
              </a:bodyPr>
              <a:lstStyle/>
              <a:p>
                <a:pPr algn="just"/>
                <a:r>
                  <a:rPr lang="en-US" dirty="0"/>
                  <a:t>Since we are </a:t>
                </a:r>
                <a:r>
                  <a:rPr lang="en-US" dirty="0" err="1"/>
                  <a:t>Bayesianists</a:t>
                </a:r>
                <a:r>
                  <a:rPr lang="en-US" dirty="0"/>
                  <a:t>, we don’t want a singular estimate, we want a probability distribution for the total number of tanks. Therefore, we need to calculate the distribution of total tanks </a:t>
                </a:r>
                <a14:m>
                  <m:oMath xmlns:m="http://schemas.openxmlformats.org/officeDocument/2006/math">
                    <m:r>
                      <a:rPr lang="en-US" b="0" i="1" smtClean="0">
                        <a:latin typeface="Cambria Math" panose="02040503050406030204" pitchFamily="18" charset="0"/>
                      </a:rPr>
                      <m:t>𝑁</m:t>
                    </m:r>
                  </m:oMath>
                </a14:m>
                <a:r>
                  <a:rPr lang="en-US" dirty="0"/>
                  <a:t>, given the serial numbers </a:t>
                </a:r>
                <a14:m>
                  <m:oMath xmlns:m="http://schemas.openxmlformats.org/officeDocument/2006/math">
                    <m:r>
                      <a:rPr lang="en-US" b="0" i="1" smtClean="0">
                        <a:latin typeface="Cambria Math" panose="02040503050406030204" pitchFamily="18" charset="0"/>
                      </a:rPr>
                      <m:t>𝐷</m:t>
                    </m:r>
                  </m:oMath>
                </a14:m>
                <a:r>
                  <a:rPr lang="en-US" dirty="0"/>
                  <a:t>:</a:t>
                </a:r>
              </a:p>
              <a:p>
                <a:pPr marL="400050" lvl="1"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𝑃𝑁</m:t>
                      </m:r>
                      <m:d>
                        <m:dPr>
                          <m:begChr m:val="|"/>
                          <m:ctrlPr>
                            <a:rPr lang="en-US" b="0" i="1" smtClean="0">
                              <a:latin typeface="Cambria Math" panose="02040503050406030204" pitchFamily="18" charset="0"/>
                            </a:rPr>
                          </m:ctrlPr>
                        </m:dPr>
                        <m:e>
                          <m:r>
                            <a:rPr lang="en-US" b="0" i="1" smtClean="0">
                              <a:latin typeface="Cambria Math" panose="02040503050406030204" pitchFamily="18" charset="0"/>
                            </a:rPr>
                            <m:t>𝐷</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e>
                          <m:r>
                            <a:rPr lang="en-US" b="0" i="1" smtClean="0">
                              <a:latin typeface="Cambria Math" panose="02040503050406030204" pitchFamily="18" charset="0"/>
                              <a:ea typeface="Cambria Math" panose="02040503050406030204" pitchFamily="18" charset="0"/>
                            </a:rPr>
                            <m:t>𝑁</m:t>
                          </m:r>
                        </m:e>
                      </m:d>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𝑁</m:t>
                          </m:r>
                        </m:e>
                      </m:d>
                    </m:oMath>
                  </m:oMathPara>
                </a14:m>
                <a:endParaRPr lang="en-US" b="0" dirty="0">
                  <a:ea typeface="Cambria Math" panose="02040503050406030204" pitchFamily="18" charset="0"/>
                </a:endParaRPr>
              </a:p>
              <a:p>
                <a:pPr algn="just"/>
                <a:r>
                  <a:rPr lang="en-US" dirty="0">
                    <a:ea typeface="Cambria Math" panose="02040503050406030204" pitchFamily="18" charset="0"/>
                  </a:rPr>
                  <a:t>To decide how to model the likelihood, we can think about how we would create our data. Simply, we just have some number of tanks, with serial numbers 1,2,3,...,N, and we uniformly draw four tanks from the group. Therefore, we should use a discrete uniform distribution:</a:t>
                </a:r>
              </a:p>
              <a:p>
                <a:pPr marL="400050" lvl="1"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𝐷</m:t>
                              </m:r>
                            </m:e>
                            <m:sub>
                              <m:r>
                                <a:rPr lang="en-US" b="0" i="1" smtClean="0">
                                  <a:latin typeface="Cambria Math" panose="02040503050406030204" pitchFamily="18" charset="0"/>
                                  <a:ea typeface="Cambria Math" panose="02040503050406030204" pitchFamily="18" charset="0"/>
                                </a:rPr>
                                <m:t>𝑖</m:t>
                              </m:r>
                            </m:sub>
                          </m:sSub>
                        </m:e>
                        <m:e>
                          <m:r>
                            <a:rPr lang="en-US" b="0" i="1" smtClean="0">
                              <a:latin typeface="Cambria Math" panose="02040503050406030204" pitchFamily="18" charset="0"/>
                              <a:ea typeface="Cambria Math" panose="02040503050406030204" pitchFamily="18" charset="0"/>
                            </a:rPr>
                            <m:t>𝑁</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𝐷𝑖𝑠𝑐𝑟𝑒𝑡𝑒𝑈𝑛𝑖𝑓𝑜𝑟𝑚</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0,</m:t>
                          </m:r>
                          <m:r>
                            <a:rPr lang="en-US" b="0" i="1" smtClean="0">
                              <a:latin typeface="Cambria Math" panose="02040503050406030204" pitchFamily="18" charset="0"/>
                              <a:ea typeface="Cambria Math" panose="02040503050406030204" pitchFamily="18" charset="0"/>
                            </a:rPr>
                            <m:t>𝑁</m:t>
                          </m:r>
                        </m:e>
                      </m:d>
                    </m:oMath>
                  </m:oMathPara>
                </a14:m>
                <a:endParaRPr lang="en-US" b="0" dirty="0">
                  <a:ea typeface="Cambria Math" panose="02040503050406030204" pitchFamily="18" charset="0"/>
                </a:endParaRPr>
              </a:p>
              <a:p>
                <a:pPr algn="just"/>
                <a:r>
                  <a:rPr lang="en-US" dirty="0">
                    <a:ea typeface="Cambria Math" panose="02040503050406030204" pitchFamily="18" charset="0"/>
                  </a:rPr>
                  <a:t>Consider the prior information about </a:t>
                </a:r>
                <a14:m>
                  <m:oMath xmlns:m="http://schemas.openxmlformats.org/officeDocument/2006/math">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We know that it has to be at least equal to the largest serial number, </a:t>
                </a:r>
                <a14:m>
                  <m:oMath xmlns:m="http://schemas.openxmlformats.org/officeDocument/2006/math">
                    <m:r>
                      <a:rPr lang="en-US" b="0" i="1" smtClean="0">
                        <a:latin typeface="Cambria Math" panose="02040503050406030204" pitchFamily="18" charset="0"/>
                        <a:ea typeface="Cambria Math" panose="02040503050406030204" pitchFamily="18" charset="0"/>
                      </a:rPr>
                      <m:t>𝑚</m:t>
                    </m:r>
                  </m:oMath>
                </a14:m>
                <a:r>
                  <a:rPr lang="en-US" dirty="0">
                    <a:ea typeface="Cambria Math" panose="02040503050406030204" pitchFamily="18" charset="0"/>
                  </a:rPr>
                  <a:t>. As for an upper bound, we can guess that it isn’t into the millions, since every serial number we saw is less than 300. set an upper bound at 10000:</a:t>
                </a:r>
              </a:p>
              <a:p>
                <a:pPr marL="400050" lvl="1" indent="0" algn="just">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𝐷𝑖𝑠𝑐𝑟𝑒𝑡𝑒𝑈𝑛𝑖𝑓𝑜𝑟𝑚</m:t>
                      </m:r>
                      <m:d>
                        <m:dPr>
                          <m:ctrlPr>
                            <a:rPr lang="en-US" i="1">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𝑚</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10000</m:t>
                          </m:r>
                        </m:e>
                      </m:d>
                    </m:oMath>
                  </m:oMathPara>
                </a14:m>
                <a:endParaRPr lang="en-US" dirty="0">
                  <a:ea typeface="Cambria Math" panose="02040503050406030204" pitchFamily="18" charset="0"/>
                </a:endParaRPr>
              </a:p>
              <a:p>
                <a:pPr marL="400050" lvl="1" indent="0" algn="just">
                  <a:buNone/>
                </a:pPr>
                <a:endParaRPr lang="en-US" b="0" dirty="0">
                  <a:ea typeface="Cambria Math" panose="02040503050406030204" pitchFamily="18" charset="0"/>
                </a:endParaRPr>
              </a:p>
            </p:txBody>
          </p:sp>
        </mc:Choice>
        <mc:Fallback>
          <p:sp>
            <p:nvSpPr>
              <p:cNvPr id="3" name="Content Placeholder 2">
                <a:extLst>
                  <a:ext uri="{FF2B5EF4-FFF2-40B4-BE49-F238E27FC236}">
                    <a16:creationId xmlns:a16="http://schemas.microsoft.com/office/drawing/2014/main" id="{095FCD25-4692-4603-A9F5-BA796B5513D2}"/>
                  </a:ext>
                </a:extLst>
              </p:cNvPr>
              <p:cNvSpPr>
                <a:spLocks noGrp="1" noRot="1" noChangeAspect="1" noMove="1" noResize="1" noEditPoints="1" noAdjustHandles="1" noChangeArrowheads="1" noChangeShapeType="1" noTextEdit="1"/>
              </p:cNvSpPr>
              <p:nvPr>
                <p:ph idx="1"/>
              </p:nvPr>
            </p:nvSpPr>
            <p:spPr>
              <a:xfrm>
                <a:off x="818712" y="2232870"/>
                <a:ext cx="10554574" cy="4465232"/>
              </a:xfrm>
              <a:blipFill>
                <a:blip r:embed="rId2"/>
                <a:stretch>
                  <a:fillRect l="-58" t="-273" r="-462"/>
                </a:stretch>
              </a:blipFill>
            </p:spPr>
            <p:txBody>
              <a:bodyPr/>
              <a:lstStyle/>
              <a:p>
                <a:r>
                  <a:rPr lang="en-US">
                    <a:noFill/>
                  </a:rPr>
                  <a:t> </a:t>
                </a:r>
              </a:p>
            </p:txBody>
          </p:sp>
        </mc:Fallback>
      </mc:AlternateContent>
    </p:spTree>
    <p:extLst>
      <p:ext uri="{BB962C8B-B14F-4D97-AF65-F5344CB8AC3E}">
        <p14:creationId xmlns:p14="http://schemas.microsoft.com/office/powerpoint/2010/main" val="952753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2FB38-35E8-4555-A7DE-C3C26E689B7F}"/>
              </a:ext>
            </a:extLst>
          </p:cNvPr>
          <p:cNvSpPr>
            <a:spLocks noGrp="1"/>
          </p:cNvSpPr>
          <p:nvPr>
            <p:ph type="title"/>
          </p:nvPr>
        </p:nvSpPr>
        <p:spPr/>
        <p:txBody>
          <a:bodyPr/>
          <a:lstStyle/>
          <a:p>
            <a:r>
              <a:rPr lang="en-US" dirty="0"/>
              <a:t>German Tank Problem: </a:t>
            </a:r>
            <a:r>
              <a:rPr lang="en-US" dirty="0" err="1"/>
              <a:t>PyMC</a:t>
            </a:r>
            <a:endParaRPr lang="en-US" dirty="0"/>
          </a:p>
        </p:txBody>
      </p:sp>
      <p:sp>
        <p:nvSpPr>
          <p:cNvPr id="3" name="Content Placeholder 2">
            <a:extLst>
              <a:ext uri="{FF2B5EF4-FFF2-40B4-BE49-F238E27FC236}">
                <a16:creationId xmlns:a16="http://schemas.microsoft.com/office/drawing/2014/main" id="{B2AC31D9-D503-45BB-83CA-BC0D7CCC0C11}"/>
              </a:ext>
            </a:extLst>
          </p:cNvPr>
          <p:cNvSpPr>
            <a:spLocks noGrp="1"/>
          </p:cNvSpPr>
          <p:nvPr>
            <p:ph idx="1"/>
          </p:nvPr>
        </p:nvSpPr>
        <p:spPr>
          <a:xfrm>
            <a:off x="818712" y="2076773"/>
            <a:ext cx="10554574" cy="4649491"/>
          </a:xfrm>
        </p:spPr>
        <p:txBody>
          <a:bodyPr>
            <a:normAutofit fontScale="85000" lnSpcReduction="20000"/>
          </a:bodyPr>
          <a:lstStyle/>
          <a:p>
            <a:pPr marL="0" indent="0">
              <a:buNone/>
            </a:pPr>
            <a:r>
              <a:rPr lang="en-US" sz="1400" dirty="0" err="1">
                <a:latin typeface="Consolas" panose="020B0609020204030204" pitchFamily="49" charset="0"/>
              </a:rPr>
              <a:t>true_N</a:t>
            </a:r>
            <a:r>
              <a:rPr lang="en-US" sz="1400" dirty="0">
                <a:latin typeface="Consolas" panose="020B0609020204030204" pitchFamily="49" charset="0"/>
              </a:rPr>
              <a:t> = 500</a:t>
            </a:r>
          </a:p>
          <a:p>
            <a:pPr marL="0" indent="0">
              <a:buNone/>
            </a:pPr>
            <a:r>
              <a:rPr lang="en-US" sz="1400" dirty="0">
                <a:latin typeface="Consolas" panose="020B0609020204030204" pitchFamily="49" charset="0"/>
              </a:rPr>
              <a:t>D = </a:t>
            </a:r>
            <a:r>
              <a:rPr lang="en-US" sz="1400" dirty="0" err="1">
                <a:latin typeface="Consolas" panose="020B0609020204030204" pitchFamily="49" charset="0"/>
              </a:rPr>
              <a:t>np.random.randint</a:t>
            </a:r>
            <a:r>
              <a:rPr lang="en-US" sz="1400" dirty="0">
                <a:latin typeface="Consolas" panose="020B0609020204030204" pitchFamily="49" charset="0"/>
              </a:rPr>
              <a:t>(1, </a:t>
            </a:r>
            <a:r>
              <a:rPr lang="en-US" sz="1400" dirty="0" err="1">
                <a:latin typeface="Consolas" panose="020B0609020204030204" pitchFamily="49" charset="0"/>
              </a:rPr>
              <a:t>true_N</a:t>
            </a:r>
            <a:r>
              <a:rPr lang="en-US" sz="1400" dirty="0">
                <a:latin typeface="Consolas" panose="020B0609020204030204" pitchFamily="49" charset="0"/>
              </a:rPr>
              <a:t> + 1, size = 10)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with </a:t>
            </a:r>
            <a:r>
              <a:rPr lang="en-US" sz="1400" dirty="0" err="1">
                <a:latin typeface="Consolas" panose="020B0609020204030204" pitchFamily="49" charset="0"/>
              </a:rPr>
              <a:t>pm.Model</a:t>
            </a:r>
            <a:r>
              <a:rPr lang="en-US" sz="1400" dirty="0">
                <a:latin typeface="Consolas" panose="020B0609020204030204" pitchFamily="49" charset="0"/>
              </a:rPr>
              <a:t>() as </a:t>
            </a:r>
            <a:r>
              <a:rPr lang="en-US" sz="1400" dirty="0" err="1">
                <a:latin typeface="Consolas" panose="020B0609020204030204" pitchFamily="49" charset="0"/>
              </a:rPr>
              <a:t>german_tank_model</a:t>
            </a:r>
            <a:r>
              <a:rPr lang="en-US" sz="1400" dirty="0">
                <a:latin typeface="Consolas" panose="020B0609020204030204" pitchFamily="49" charset="0"/>
              </a:rPr>
              <a:t>:</a:t>
            </a:r>
          </a:p>
          <a:p>
            <a:pPr marL="0" indent="0">
              <a:buNone/>
            </a:pPr>
            <a:r>
              <a:rPr lang="en-US" sz="1400" dirty="0">
                <a:latin typeface="Consolas" panose="020B0609020204030204" pitchFamily="49" charset="0"/>
              </a:rPr>
              <a:t>    N = </a:t>
            </a:r>
            <a:r>
              <a:rPr lang="en-US" sz="1400" dirty="0" err="1">
                <a:latin typeface="Consolas" panose="020B0609020204030204" pitchFamily="49" charset="0"/>
              </a:rPr>
              <a:t>pm.DiscreteUniform</a:t>
            </a:r>
            <a:r>
              <a:rPr lang="en-US" sz="1400" dirty="0">
                <a:latin typeface="Consolas" panose="020B0609020204030204" pitchFamily="49" charset="0"/>
              </a:rPr>
              <a:t>("N", lower=</a:t>
            </a:r>
            <a:r>
              <a:rPr lang="en-US" sz="1400" dirty="0" err="1">
                <a:latin typeface="Consolas" panose="020B0609020204030204" pitchFamily="49" charset="0"/>
              </a:rPr>
              <a:t>D.max</a:t>
            </a:r>
            <a:r>
              <a:rPr lang="en-US" sz="1400" dirty="0">
                <a:latin typeface="Consolas" panose="020B0609020204030204" pitchFamily="49" charset="0"/>
              </a:rPr>
              <a:t>(), upper=10000)</a:t>
            </a:r>
          </a:p>
          <a:p>
            <a:pPr marL="0" indent="0">
              <a:buNone/>
            </a:pPr>
            <a:r>
              <a:rPr lang="en-US" sz="1400" dirty="0">
                <a:latin typeface="Consolas" panose="020B0609020204030204" pitchFamily="49" charset="0"/>
              </a:rPr>
              <a:t>    observation = </a:t>
            </a:r>
            <a:r>
              <a:rPr lang="en-US" sz="1400" dirty="0" err="1">
                <a:latin typeface="Consolas" panose="020B0609020204030204" pitchFamily="49" charset="0"/>
              </a:rPr>
              <a:t>pm.DiscreteUniform</a:t>
            </a:r>
            <a:r>
              <a:rPr lang="en-US" sz="1400" dirty="0">
                <a:latin typeface="Consolas" panose="020B0609020204030204" pitchFamily="49" charset="0"/>
              </a:rPr>
              <a:t>("</a:t>
            </a:r>
            <a:r>
              <a:rPr lang="en-US" sz="1400" dirty="0" err="1">
                <a:latin typeface="Consolas" panose="020B0609020204030204" pitchFamily="49" charset="0"/>
              </a:rPr>
              <a:t>obs</a:t>
            </a:r>
            <a:r>
              <a:rPr lang="en-US" sz="1400" dirty="0">
                <a:latin typeface="Consolas" panose="020B0609020204030204" pitchFamily="49" charset="0"/>
              </a:rPr>
              <a:t>", lower=1, upper=N, observed=D)</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with </a:t>
            </a:r>
            <a:r>
              <a:rPr lang="en-US" sz="1400" dirty="0" err="1">
                <a:latin typeface="Consolas" panose="020B0609020204030204" pitchFamily="49" charset="0"/>
              </a:rPr>
              <a:t>german_tank_model</a:t>
            </a:r>
            <a:r>
              <a:rPr lang="en-US" sz="1400" dirty="0">
                <a:latin typeface="Consolas" panose="020B0609020204030204" pitchFamily="49" charset="0"/>
              </a:rPr>
              <a:t>:</a:t>
            </a:r>
          </a:p>
          <a:p>
            <a:pPr marL="0" indent="0">
              <a:buNone/>
            </a:pPr>
            <a:r>
              <a:rPr lang="en-US" sz="1400" dirty="0">
                <a:latin typeface="Consolas" panose="020B0609020204030204" pitchFamily="49" charset="0"/>
              </a:rPr>
              <a:t>    step = </a:t>
            </a:r>
            <a:r>
              <a:rPr lang="en-US" sz="1400" dirty="0" err="1">
                <a:latin typeface="Consolas" panose="020B0609020204030204" pitchFamily="49" charset="0"/>
              </a:rPr>
              <a:t>pm.Metropolis</a:t>
            </a:r>
            <a:r>
              <a:rPr lang="en-US" sz="1400" dirty="0">
                <a:latin typeface="Consolas" panose="020B0609020204030204" pitchFamily="49" charset="0"/>
              </a:rPr>
              <a:t>()</a:t>
            </a:r>
          </a:p>
          <a:p>
            <a:pPr marL="0" indent="0">
              <a:buNone/>
            </a:pPr>
            <a:r>
              <a:rPr lang="en-US" sz="1400" dirty="0">
                <a:latin typeface="Consolas" panose="020B0609020204030204" pitchFamily="49" charset="0"/>
              </a:rPr>
              <a:t>    trace = </a:t>
            </a:r>
            <a:r>
              <a:rPr lang="en-US" sz="1400" dirty="0" err="1">
                <a:latin typeface="Consolas" panose="020B0609020204030204" pitchFamily="49" charset="0"/>
              </a:rPr>
              <a:t>pm.sample</a:t>
            </a:r>
            <a:r>
              <a:rPr lang="en-US" sz="1400" dirty="0">
                <a:latin typeface="Consolas" panose="020B0609020204030204" pitchFamily="49" charset="0"/>
              </a:rPr>
              <a:t>(40000, tune=10000, chains=1, step=step, </a:t>
            </a:r>
            <a:r>
              <a:rPr lang="en-US" sz="1400" dirty="0" err="1">
                <a:latin typeface="Consolas" panose="020B0609020204030204" pitchFamily="49" charset="0"/>
              </a:rPr>
              <a:t>return_inferencedata</a:t>
            </a:r>
            <a:r>
              <a:rPr lang="en-US" sz="1400" dirty="0">
                <a:latin typeface="Consolas" panose="020B0609020204030204" pitchFamily="49" charset="0"/>
              </a:rPr>
              <a:t>=False)</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N_samples</a:t>
            </a:r>
            <a:r>
              <a:rPr lang="en-US" sz="1400" dirty="0">
                <a:latin typeface="Consolas" panose="020B0609020204030204" pitchFamily="49" charset="0"/>
              </a:rPr>
              <a:t> = trace['N']</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histogram of the samples:</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plt.hist</a:t>
            </a:r>
            <a:r>
              <a:rPr lang="en-US" sz="1400" dirty="0">
                <a:latin typeface="Consolas" panose="020B0609020204030204" pitchFamily="49" charset="0"/>
              </a:rPr>
              <a:t>(</a:t>
            </a:r>
            <a:r>
              <a:rPr lang="en-US" sz="1400" dirty="0" err="1">
                <a:latin typeface="Consolas" panose="020B0609020204030204" pitchFamily="49" charset="0"/>
              </a:rPr>
              <a:t>N_samples</a:t>
            </a:r>
            <a:r>
              <a:rPr lang="en-US" sz="1400" dirty="0">
                <a:latin typeface="Consolas" panose="020B0609020204030204" pitchFamily="49" charset="0"/>
              </a:rPr>
              <a:t>, density = True)</a:t>
            </a:r>
          </a:p>
          <a:p>
            <a:pPr marL="0" indent="0">
              <a:buNone/>
            </a:pPr>
            <a:r>
              <a:rPr lang="en-US" sz="1400" dirty="0" err="1">
                <a:latin typeface="Consolas" panose="020B0609020204030204" pitchFamily="49" charset="0"/>
              </a:rPr>
              <a:t>plt.show</a:t>
            </a:r>
            <a:r>
              <a:rPr lang="en-US" sz="1400" dirty="0">
                <a:latin typeface="Consolas" panose="020B0609020204030204" pitchFamily="49" charset="0"/>
              </a:rPr>
              <a:t>()</a:t>
            </a:r>
          </a:p>
        </p:txBody>
      </p:sp>
    </p:spTree>
    <p:extLst>
      <p:ext uri="{BB962C8B-B14F-4D97-AF65-F5344CB8AC3E}">
        <p14:creationId xmlns:p14="http://schemas.microsoft.com/office/powerpoint/2010/main" val="32423735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3A7F9-5061-4C75-936E-46EAF558C953}"/>
              </a:ext>
            </a:extLst>
          </p:cNvPr>
          <p:cNvSpPr>
            <a:spLocks noGrp="1"/>
          </p:cNvSpPr>
          <p:nvPr>
            <p:ph type="title"/>
          </p:nvPr>
        </p:nvSpPr>
        <p:spPr/>
        <p:txBody>
          <a:bodyPr/>
          <a:lstStyle/>
          <a:p>
            <a:r>
              <a:rPr lang="en-US" dirty="0"/>
              <a:t>German Tank Problem: Results</a:t>
            </a:r>
          </a:p>
        </p:txBody>
      </p:sp>
      <p:pic>
        <p:nvPicPr>
          <p:cNvPr id="7" name="Picture 6" descr="A screenshot of a cell phone&#10;&#10;Description generated with very high confidence">
            <a:extLst>
              <a:ext uri="{FF2B5EF4-FFF2-40B4-BE49-F238E27FC236}">
                <a16:creationId xmlns:a16="http://schemas.microsoft.com/office/drawing/2014/main" id="{BA69AB76-50F5-4B4F-B677-48E897C1B2A4}"/>
              </a:ext>
            </a:extLst>
          </p:cNvPr>
          <p:cNvPicPr>
            <a:picLocks noChangeAspect="1"/>
          </p:cNvPicPr>
          <p:nvPr/>
        </p:nvPicPr>
        <p:blipFill>
          <a:blip r:embed="rId2"/>
          <a:stretch>
            <a:fillRect/>
          </a:stretch>
        </p:blipFill>
        <p:spPr>
          <a:xfrm>
            <a:off x="3239657" y="2058259"/>
            <a:ext cx="5852172" cy="4352553"/>
          </a:xfrm>
          <a:prstGeom prst="rect">
            <a:avLst/>
          </a:prstGeom>
        </p:spPr>
      </p:pic>
    </p:spTree>
    <p:extLst>
      <p:ext uri="{BB962C8B-B14F-4D97-AF65-F5344CB8AC3E}">
        <p14:creationId xmlns:p14="http://schemas.microsoft.com/office/powerpoint/2010/main" val="187982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40B5E7-154F-4F49-AC31-07F4F751EEBD}"/>
              </a:ext>
            </a:extLst>
          </p:cNvPr>
          <p:cNvSpPr>
            <a:spLocks noGrp="1"/>
          </p:cNvSpPr>
          <p:nvPr>
            <p:ph type="title"/>
          </p:nvPr>
        </p:nvSpPr>
        <p:spPr/>
        <p:txBody>
          <a:bodyPr/>
          <a:lstStyle/>
          <a:p>
            <a:r>
              <a:rPr lang="en-US" dirty="0"/>
              <a:t>Graphical Models</a:t>
            </a:r>
          </a:p>
        </p:txBody>
      </p:sp>
      <p:sp>
        <p:nvSpPr>
          <p:cNvPr id="3" name="Text Placeholder 2">
            <a:extLst>
              <a:ext uri="{FF2B5EF4-FFF2-40B4-BE49-F238E27FC236}">
                <a16:creationId xmlns:a16="http://schemas.microsoft.com/office/drawing/2014/main" id="{3E277146-7211-4F92-B844-BB0DC511AD3C}"/>
              </a:ext>
            </a:extLst>
          </p:cNvPr>
          <p:cNvSpPr>
            <a:spLocks noGrp="1"/>
          </p:cNvSpPr>
          <p:nvPr>
            <p:ph type="body" idx="1"/>
          </p:nvPr>
        </p:nvSpPr>
        <p:spPr/>
        <p:txBody>
          <a:bodyPr/>
          <a:lstStyle/>
          <a:p>
            <a:r>
              <a:rPr lang="en-US" dirty="0"/>
              <a:t>Bayesian Networks</a:t>
            </a:r>
          </a:p>
        </p:txBody>
      </p:sp>
    </p:spTree>
    <p:extLst>
      <p:ext uri="{BB962C8B-B14F-4D97-AF65-F5344CB8AC3E}">
        <p14:creationId xmlns:p14="http://schemas.microsoft.com/office/powerpoint/2010/main" val="8638759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5C22A0-A4DE-457D-8250-4B6F52394B40}"/>
              </a:ext>
            </a:extLst>
          </p:cNvPr>
          <p:cNvSpPr>
            <a:spLocks noGrp="1"/>
          </p:cNvSpPr>
          <p:nvPr>
            <p:ph type="title"/>
          </p:nvPr>
        </p:nvSpPr>
        <p:spPr/>
        <p:txBody>
          <a:bodyPr/>
          <a:lstStyle/>
          <a:p>
            <a:r>
              <a:rPr lang="en-US" dirty="0"/>
              <a:t>The Problem</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88FAE3E-E636-4364-B77D-654CA76D479C}"/>
                  </a:ext>
                </a:extLst>
              </p:cNvPr>
              <p:cNvSpPr>
                <a:spLocks noGrp="1"/>
              </p:cNvSpPr>
              <p:nvPr>
                <p:ph idx="1"/>
              </p:nvPr>
            </p:nvSpPr>
            <p:spPr/>
            <p:txBody>
              <a:bodyPr/>
              <a:lstStyle/>
              <a:p>
                <a:pPr marL="0" indent="0">
                  <a:buNone/>
                </a:pPr>
                <a:r>
                  <a:rPr lang="en-US" dirty="0"/>
                  <a:t>Bayesian modeling:</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𝐷</m:t>
                      </m:r>
                      <m:r>
                        <a:rPr lang="en-US" i="1">
                          <a:latin typeface="Cambria Math" panose="02040503050406030204" pitchFamily="18" charset="0"/>
                        </a:rPr>
                        <m:t>=</m:t>
                      </m:r>
                      <m:r>
                        <m:rPr>
                          <m:nor/>
                        </m:rPr>
                        <a:rPr lang="en-US">
                          <a:latin typeface="Cambria Math" panose="02040503050406030204" pitchFamily="18" charset="0"/>
                        </a:rPr>
                        <m:t>observed</m:t>
                      </m:r>
                      <m:r>
                        <m:rPr>
                          <m:nor/>
                        </m:rPr>
                        <a:rPr lang="en-US">
                          <a:latin typeface="Cambria Math" panose="02040503050406030204" pitchFamily="18" charset="0"/>
                        </a:rPr>
                        <m:t> </m:t>
                      </m:r>
                      <m:r>
                        <m:rPr>
                          <m:nor/>
                        </m:rPr>
                        <a:rPr lang="en-US">
                          <a:latin typeface="Cambria Math" panose="02040503050406030204" pitchFamily="18" charset="0"/>
                        </a:rPr>
                        <m:t>data</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m:rPr>
                          <m:nor/>
                        </m:rPr>
                        <a:rPr lang="en-US">
                          <a:latin typeface="Cambria Math" panose="02040503050406030204" pitchFamily="18" charset="0"/>
                          <a:ea typeface="Cambria Math" panose="02040503050406030204" pitchFamily="18" charset="0"/>
                        </a:rPr>
                        <m:t>model</m:t>
                      </m:r>
                      <m:r>
                        <m:rPr>
                          <m:nor/>
                        </m:rPr>
                        <a:rPr lang="en-US">
                          <a:latin typeface="Cambria Math" panose="02040503050406030204" pitchFamily="18" charset="0"/>
                          <a:ea typeface="Cambria Math" panose="02040503050406030204" pitchFamily="18" charset="0"/>
                        </a:rPr>
                        <m:t> </m:t>
                      </m:r>
                      <m:r>
                        <m:rPr>
                          <m:nor/>
                        </m:rPr>
                        <a:rPr lang="en-US">
                          <a:latin typeface="Cambria Math" panose="02040503050406030204" pitchFamily="18" charset="0"/>
                          <a:ea typeface="Cambria Math" panose="02040503050406030204" pitchFamily="18" charset="0"/>
                        </a:rPr>
                        <m:t>parameters</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𝐷</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𝐷</m:t>
                          </m:r>
                        </m:e>
                        <m:e>
                          <m:r>
                            <a:rPr lang="en-US" i="1">
                              <a:latin typeface="Cambria Math" panose="02040503050406030204" pitchFamily="18" charset="0"/>
                              <a:ea typeface="Cambria Math" panose="02040503050406030204" pitchFamily="18" charset="0"/>
                            </a:rPr>
                            <m:t>𝜗</m:t>
                          </m:r>
                        </m:e>
                      </m:d>
                      <m:r>
                        <a:rPr lang="en-US" i="1">
                          <a:latin typeface="Cambria Math" panose="02040503050406030204" pitchFamily="18" charset="0"/>
                          <a:ea typeface="Cambria Math" panose="02040503050406030204" pitchFamily="18" charset="0"/>
                        </a:rPr>
                        <m:t>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1 </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2</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𝑛</m:t>
                              </m:r>
                            </m:sub>
                          </m:sSub>
                        </m:e>
                      </m:d>
                    </m:oMath>
                  </m:oMathPara>
                </a14:m>
                <a:endParaRPr lang="en-US" b="0" dirty="0">
                  <a:ea typeface="Cambria Math" panose="02040503050406030204" pitchFamily="18" charset="0"/>
                </a:endParaRPr>
              </a:p>
              <a:p>
                <a:pPr marL="0" indent="0">
                  <a:buNone/>
                </a:pPr>
                <a:endParaRPr lang="en-US" dirty="0"/>
              </a:p>
              <a:p>
                <a:pPr marL="0" indent="0">
                  <a:buNone/>
                </a:pPr>
                <a:r>
                  <a:rPr lang="en-US" dirty="0"/>
                  <a:t>How can we estimate the </a:t>
                </a:r>
                <a14:m>
                  <m:oMath xmlns:m="http://schemas.openxmlformats.org/officeDocument/2006/math">
                    <m:r>
                      <a:rPr lang="en-US" b="0" i="1" smtClean="0">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1 </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𝑛</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e>
                    </m:d>
                  </m:oMath>
                </a14:m>
                <a:r>
                  <a:rPr lang="en-US" dirty="0"/>
                  <a:t>?</a:t>
                </a:r>
              </a:p>
              <a:p>
                <a:pPr marL="0" indent="0">
                  <a:buNone/>
                </a:pPr>
                <a:r>
                  <a:rPr lang="en-US" dirty="0"/>
                  <a:t>Generally, how can we estimate a joint distribution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dirty="0"/>
                  <a:t>?</a:t>
                </a:r>
              </a:p>
            </p:txBody>
          </p:sp>
        </mc:Choice>
        <mc:Fallback xmlns="">
          <p:sp>
            <p:nvSpPr>
              <p:cNvPr id="5" name="Content Placeholder 4">
                <a:extLst>
                  <a:ext uri="{FF2B5EF4-FFF2-40B4-BE49-F238E27FC236}">
                    <a16:creationId xmlns:a16="http://schemas.microsoft.com/office/drawing/2014/main" id="{088FAE3E-E636-4364-B77D-654CA76D479C}"/>
                  </a:ext>
                </a:extLst>
              </p:cNvPr>
              <p:cNvSpPr>
                <a:spLocks noGrp="1" noRot="1" noChangeAspect="1" noMove="1" noResize="1" noEditPoints="1" noAdjustHandles="1" noChangeArrowheads="1" noChangeShapeType="1" noTextEdit="1"/>
              </p:cNvSpPr>
              <p:nvPr>
                <p:ph idx="1"/>
              </p:nvPr>
            </p:nvSpPr>
            <p:spPr>
              <a:blipFill>
                <a:blip r:embed="rId2"/>
                <a:stretch>
                  <a:fillRect l="-462"/>
                </a:stretch>
              </a:blipFill>
            </p:spPr>
            <p:txBody>
              <a:bodyPr/>
              <a:lstStyle/>
              <a:p>
                <a:r>
                  <a:rPr lang="en-US">
                    <a:noFill/>
                  </a:rPr>
                  <a:t> </a:t>
                </a:r>
              </a:p>
            </p:txBody>
          </p:sp>
        </mc:Fallback>
      </mc:AlternateContent>
    </p:spTree>
    <p:extLst>
      <p:ext uri="{BB962C8B-B14F-4D97-AF65-F5344CB8AC3E}">
        <p14:creationId xmlns:p14="http://schemas.microsoft.com/office/powerpoint/2010/main" val="3666001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C39F1-CA15-44C1-9D7C-DD4796E3E437}"/>
              </a:ext>
            </a:extLst>
          </p:cNvPr>
          <p:cNvSpPr>
            <a:spLocks noGrp="1"/>
          </p:cNvSpPr>
          <p:nvPr>
            <p:ph type="title"/>
          </p:nvPr>
        </p:nvSpPr>
        <p:spPr/>
        <p:txBody>
          <a:bodyPr/>
          <a:lstStyle/>
          <a:p>
            <a:r>
              <a:rPr lang="en-US" dirty="0"/>
              <a:t>Bayesian Modeling</a:t>
            </a:r>
          </a:p>
        </p:txBody>
      </p:sp>
      <p:sp>
        <p:nvSpPr>
          <p:cNvPr id="6" name="Text Placeholder 5">
            <a:extLst>
              <a:ext uri="{FF2B5EF4-FFF2-40B4-BE49-F238E27FC236}">
                <a16:creationId xmlns:a16="http://schemas.microsoft.com/office/drawing/2014/main" id="{44426900-AD4D-4066-9A8C-CFE846FC15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975478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5F2FD-CAB9-4449-A59B-795EA204F8FF}"/>
              </a:ext>
            </a:extLst>
          </p:cNvPr>
          <p:cNvSpPr>
            <a:spLocks noGrp="1"/>
          </p:cNvSpPr>
          <p:nvPr>
            <p:ph type="title"/>
          </p:nvPr>
        </p:nvSpPr>
        <p:spPr/>
        <p:txBody>
          <a:bodyPr/>
          <a:lstStyle/>
          <a:p>
            <a:r>
              <a:rPr lang="en-US" dirty="0"/>
              <a:t>Chain Rule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814F48-AB81-4D95-A420-DFF0EC4821F1}"/>
                  </a:ext>
                </a:extLst>
              </p:cNvPr>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b="0" i="1" smtClean="0">
                                  <a:latin typeface="Cambria Math" panose="02040503050406030204" pitchFamily="18" charset="0"/>
                                </a:rPr>
                                <m:t>−1</m:t>
                              </m:r>
                            </m:sub>
                          </m:sSub>
                        </m:e>
                      </m:d>
                    </m:oMath>
                  </m:oMathPara>
                </a14:m>
                <a:endParaRPr lang="en-US" b="0" dirty="0"/>
              </a:p>
              <a:p>
                <a:pPr marL="0" indent="0">
                  <a:buNone/>
                </a:pPr>
                <a:endParaRPr lang="en-US" dirty="0"/>
              </a:p>
              <a:p>
                <a:r>
                  <a:rPr lang="en-US" dirty="0"/>
                  <a:t>Become intractably large as the number of variables grows</a:t>
                </a:r>
              </a:p>
              <a:p>
                <a:r>
                  <a:rPr lang="en-US" dirty="0"/>
                  <a:t>We would need an awful lot of data to learn so many parameters</a:t>
                </a:r>
              </a:p>
            </p:txBody>
          </p:sp>
        </mc:Choice>
        <mc:Fallback xmlns="">
          <p:sp>
            <p:nvSpPr>
              <p:cNvPr id="3" name="Content Placeholder 2">
                <a:extLst>
                  <a:ext uri="{FF2B5EF4-FFF2-40B4-BE49-F238E27FC236}">
                    <a16:creationId xmlns:a16="http://schemas.microsoft.com/office/drawing/2014/main" id="{50814F48-AB81-4D95-A420-DFF0EC4821F1}"/>
                  </a:ext>
                </a:extLst>
              </p:cNvPr>
              <p:cNvSpPr>
                <a:spLocks noGrp="1" noRot="1" noChangeAspect="1" noMove="1" noResize="1" noEditPoints="1" noAdjustHandles="1" noChangeArrowheads="1" noChangeShapeType="1" noTextEdit="1"/>
              </p:cNvSpPr>
              <p:nvPr>
                <p:ph idx="1"/>
              </p:nvPr>
            </p:nvSpPr>
            <p:spPr>
              <a:blipFill>
                <a:blip r:embed="rId2"/>
                <a:stretch>
                  <a:fillRect l="-58"/>
                </a:stretch>
              </a:blipFill>
            </p:spPr>
            <p:txBody>
              <a:bodyPr/>
              <a:lstStyle/>
              <a:p>
                <a:r>
                  <a:rPr lang="en-US">
                    <a:noFill/>
                  </a:rPr>
                  <a:t> </a:t>
                </a:r>
              </a:p>
            </p:txBody>
          </p:sp>
        </mc:Fallback>
      </mc:AlternateContent>
    </p:spTree>
    <p:extLst>
      <p:ext uri="{BB962C8B-B14F-4D97-AF65-F5344CB8AC3E}">
        <p14:creationId xmlns:p14="http://schemas.microsoft.com/office/powerpoint/2010/main" val="2410036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A1B1C-56A1-4980-B2E9-2175176A2A0C}"/>
              </a:ext>
            </a:extLst>
          </p:cNvPr>
          <p:cNvSpPr>
            <a:spLocks noGrp="1"/>
          </p:cNvSpPr>
          <p:nvPr>
            <p:ph type="title"/>
          </p:nvPr>
        </p:nvSpPr>
        <p:spPr/>
        <p:txBody>
          <a:bodyPr/>
          <a:lstStyle/>
          <a:p>
            <a:r>
              <a:rPr lang="en-US" dirty="0"/>
              <a:t>Conditional Independence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67DBE0A-586C-40CB-8E79-FD65BEA68BAF}"/>
                  </a:ext>
                </a:extLst>
              </p:cNvPr>
              <p:cNvSpPr>
                <a:spLocks noGrp="1"/>
              </p:cNvSpPr>
              <p:nvPr>
                <p:ph idx="1"/>
              </p:nvPr>
            </p:nvSpPr>
            <p:spPr/>
            <p:txBody>
              <a:bodyPr/>
              <a:lstStyle/>
              <a:p>
                <a:pPr algn="just"/>
                <a:r>
                  <a:rPr lang="en-US" dirty="0"/>
                  <a:t>The key to efficiently representing and estimating large joint distributions is to make some assumptions about conditional independence</a:t>
                </a:r>
              </a:p>
              <a:p>
                <a:pPr algn="just"/>
                <a14:m>
                  <m:oMath xmlns:m="http://schemas.openxmlformats.org/officeDocument/2006/math">
                    <m:r>
                      <a:rPr lang="en-US" b="0" i="1" smtClean="0">
                        <a:latin typeface="Cambria Math" panose="02040503050406030204" pitchFamily="18" charset="0"/>
                      </a:rPr>
                      <m:t>𝑥</m:t>
                    </m:r>
                  </m:oMath>
                </a14:m>
                <a:r>
                  <a:rPr lang="en-US" dirty="0"/>
                  <a:t> and </a:t>
                </a:r>
                <a14:m>
                  <m:oMath xmlns:m="http://schemas.openxmlformats.org/officeDocument/2006/math">
                    <m:r>
                      <a:rPr lang="en-US" b="0" i="1" smtClean="0">
                        <a:latin typeface="Cambria Math" panose="02040503050406030204" pitchFamily="18" charset="0"/>
                      </a:rPr>
                      <m:t>𝑦</m:t>
                    </m:r>
                  </m:oMath>
                </a14:m>
                <a:r>
                  <a:rPr lang="en-US" dirty="0"/>
                  <a:t> are conditionally independent given </a:t>
                </a:r>
                <a14:m>
                  <m:oMath xmlns:m="http://schemas.openxmlformats.org/officeDocument/2006/math">
                    <m:r>
                      <a:rPr lang="en-US" b="0" i="1" smtClean="0">
                        <a:latin typeface="Cambria Math" panose="02040503050406030204" pitchFamily="18" charset="0"/>
                      </a:rPr>
                      <m:t>𝑧</m:t>
                    </m:r>
                  </m:oMath>
                </a14:m>
                <a:r>
                  <a:rPr lang="en-US" dirty="0"/>
                  <a:t>, denoted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𝑧</m:t>
                    </m:r>
                  </m:oMath>
                </a14:m>
                <a:r>
                  <a:rPr lang="en-US" dirty="0"/>
                  <a:t>, if and only if the conditional joint can be written as a product of conditional marginals:</a:t>
                </a:r>
              </a:p>
              <a:p>
                <a:pPr marL="400050" lvl="1"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e>
                          <m:r>
                            <a:rPr lang="en-US" b="0" i="1" smtClean="0">
                              <a:latin typeface="Cambria Math" panose="02040503050406030204" pitchFamily="18" charset="0"/>
                              <a:ea typeface="Cambria Math" panose="02040503050406030204" pitchFamily="18" charset="0"/>
                            </a:rPr>
                            <m:t>𝑍</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e>
                          <m:r>
                            <a:rPr lang="en-US" b="0" i="1" smtClean="0">
                              <a:latin typeface="Cambria Math" panose="02040503050406030204" pitchFamily="18" charset="0"/>
                              <a:ea typeface="Cambria Math" panose="02040503050406030204" pitchFamily="18" charset="0"/>
                            </a:rPr>
                            <m:t>𝑧</m:t>
                          </m:r>
                        </m:e>
                      </m:d>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𝑧</m:t>
                      </m:r>
                      <m:r>
                        <a:rPr lang="en-US" b="0" i="1" smtClean="0">
                          <a:latin typeface="Cambria Math" panose="02040503050406030204" pitchFamily="18" charset="0"/>
                          <a:ea typeface="Cambria Math" panose="02040503050406030204" pitchFamily="18" charset="0"/>
                        </a:rPr>
                        <m:t>)</m:t>
                      </m:r>
                    </m:oMath>
                  </m:oMathPara>
                </a14:m>
                <a:endParaRPr lang="en-US" b="0" dirty="0">
                  <a:ea typeface="Cambria Math" panose="02040503050406030204" pitchFamily="18" charset="0"/>
                </a:endParaRPr>
              </a:p>
              <a:p>
                <a:r>
                  <a:rPr lang="en-US" dirty="0"/>
                  <a:t>An extreme case: Naïve Bayes, all the variable are independent</a:t>
                </a:r>
              </a:p>
              <a:p>
                <a:pPr marL="40005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𝑛</m:t>
                              </m:r>
                            </m:sub>
                          </m:sSub>
                        </m:e>
                      </m:d>
                      <m:r>
                        <a:rPr lang="en-US" b="0" i="1" smtClean="0">
                          <a:latin typeface="Cambria Math" panose="02040503050406030204" pitchFamily="18" charset="0"/>
                        </a:rPr>
                        <m:t>=</m:t>
                      </m:r>
                      <m:r>
                        <a:rPr lang="en-US" b="0" i="1" smtClean="0">
                          <a:latin typeface="Cambria Math" panose="02040503050406030204" pitchFamily="18" charset="0"/>
                        </a:rPr>
                        <m:t>𝑃</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d>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867DBE0A-586C-40CB-8E79-FD65BEA68BAF}"/>
                  </a:ext>
                </a:extLst>
              </p:cNvPr>
              <p:cNvSpPr>
                <a:spLocks noGrp="1" noRot="1" noChangeAspect="1" noMove="1" noResize="1" noEditPoints="1" noAdjustHandles="1" noChangeArrowheads="1" noChangeShapeType="1" noTextEdit="1"/>
              </p:cNvSpPr>
              <p:nvPr>
                <p:ph idx="1"/>
              </p:nvPr>
            </p:nvSpPr>
            <p:spPr>
              <a:blipFill>
                <a:blip r:embed="rId2"/>
                <a:stretch>
                  <a:fillRect l="-58" r="-462"/>
                </a:stretch>
              </a:blipFill>
            </p:spPr>
            <p:txBody>
              <a:bodyPr/>
              <a:lstStyle/>
              <a:p>
                <a:r>
                  <a:rPr lang="en-US">
                    <a:noFill/>
                  </a:rPr>
                  <a:t> </a:t>
                </a:r>
              </a:p>
            </p:txBody>
          </p:sp>
        </mc:Fallback>
      </mc:AlternateContent>
    </p:spTree>
    <p:extLst>
      <p:ext uri="{BB962C8B-B14F-4D97-AF65-F5344CB8AC3E}">
        <p14:creationId xmlns:p14="http://schemas.microsoft.com/office/powerpoint/2010/main" val="2304866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CA4F8-54FD-402A-AD5F-CE91C1AEEF28}"/>
              </a:ext>
            </a:extLst>
          </p:cNvPr>
          <p:cNvSpPr>
            <a:spLocks noGrp="1"/>
          </p:cNvSpPr>
          <p:nvPr>
            <p:ph type="title"/>
          </p:nvPr>
        </p:nvSpPr>
        <p:spPr/>
        <p:txBody>
          <a:bodyPr/>
          <a:lstStyle/>
          <a:p>
            <a:r>
              <a:rPr lang="en-US" dirty="0"/>
              <a:t>Graphical Models</a:t>
            </a:r>
          </a:p>
        </p:txBody>
      </p:sp>
      <p:sp>
        <p:nvSpPr>
          <p:cNvPr id="3" name="Content Placeholder 2">
            <a:extLst>
              <a:ext uri="{FF2B5EF4-FFF2-40B4-BE49-F238E27FC236}">
                <a16:creationId xmlns:a16="http://schemas.microsoft.com/office/drawing/2014/main" id="{77163BF7-A62D-45C0-9FD7-D7AA86CE99A3}"/>
              </a:ext>
            </a:extLst>
          </p:cNvPr>
          <p:cNvSpPr>
            <a:spLocks noGrp="1"/>
          </p:cNvSpPr>
          <p:nvPr>
            <p:ph idx="1"/>
          </p:nvPr>
        </p:nvSpPr>
        <p:spPr/>
        <p:txBody>
          <a:bodyPr/>
          <a:lstStyle/>
          <a:p>
            <a:pPr algn="just"/>
            <a:r>
              <a:rPr lang="en-US" dirty="0"/>
              <a:t>A graphical model is a way to represent a joint distribution by making conditional independence assumptions. In particular, the nodes in the graph represent random variables, and the (lack of) edges represent conditional independence assumptions</a:t>
            </a:r>
          </a:p>
          <a:p>
            <a:pPr algn="just"/>
            <a:r>
              <a:rPr lang="en-US" dirty="0"/>
              <a:t>There are several kinds of graphical model, depending on whether the graph is directed, undirected, or some combination of directed and undirected</a:t>
            </a:r>
          </a:p>
          <a:p>
            <a:pPr algn="just"/>
            <a:r>
              <a:rPr lang="en-US" dirty="0"/>
              <a:t>Directed acyclic graph → Bayesian Networks</a:t>
            </a:r>
          </a:p>
        </p:txBody>
      </p:sp>
    </p:spTree>
    <p:extLst>
      <p:ext uri="{BB962C8B-B14F-4D97-AF65-F5344CB8AC3E}">
        <p14:creationId xmlns:p14="http://schemas.microsoft.com/office/powerpoint/2010/main" val="21910745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2E3AC-6D32-4DCD-B138-12E7D71364DA}"/>
              </a:ext>
            </a:extLst>
          </p:cNvPr>
          <p:cNvSpPr>
            <a:spLocks noGrp="1"/>
          </p:cNvSpPr>
          <p:nvPr>
            <p:ph type="title"/>
          </p:nvPr>
        </p:nvSpPr>
        <p:spPr/>
        <p:txBody>
          <a:bodyPr/>
          <a:lstStyle/>
          <a:p>
            <a:r>
              <a:rPr lang="en-US" dirty="0"/>
              <a:t>Bayesian Networks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5BF83A-A594-4BF3-9707-2C91E31DD17A}"/>
                  </a:ext>
                </a:extLst>
              </p:cNvPr>
              <p:cNvSpPr>
                <a:spLocks noGrp="1"/>
              </p:cNvSpPr>
              <p:nvPr>
                <p:ph idx="1"/>
              </p:nvPr>
            </p:nvSpPr>
            <p:spPr>
              <a:xfrm>
                <a:off x="818712" y="2222287"/>
                <a:ext cx="10554574" cy="4188525"/>
              </a:xfrm>
            </p:spPr>
            <p:txBody>
              <a:bodyPr>
                <a:normAutofit/>
              </a:bodyPr>
              <a:lstStyle/>
              <a:p>
                <a:pPr marL="0" indent="0" algn="just">
                  <a:buNone/>
                </a:pPr>
                <a:r>
                  <a:rPr lang="en-US" dirty="0"/>
                  <a:t>A Bayesian network is a directed graph in which:</a:t>
                </a:r>
              </a:p>
              <a:p>
                <a:pPr algn="just"/>
                <a:r>
                  <a:rPr lang="en-US" dirty="0"/>
                  <a:t>Each node corresponds to a random variable, which may be discrete or continuous </a:t>
                </a:r>
              </a:p>
              <a:p>
                <a:pPr algn="just"/>
                <a:r>
                  <a:rPr lang="en-US" dirty="0"/>
                  <a:t>A set of directed links or arrows connects pairs of nodes. If there is an arrow from node </a:t>
                </a:r>
                <a14:m>
                  <m:oMath xmlns:m="http://schemas.openxmlformats.org/officeDocument/2006/math">
                    <m:r>
                      <a:rPr lang="en-US" b="0" i="1" smtClean="0">
                        <a:latin typeface="Cambria Math" panose="02040503050406030204" pitchFamily="18" charset="0"/>
                      </a:rPr>
                      <m:t>𝑋</m:t>
                    </m:r>
                  </m:oMath>
                </a14:m>
                <a:r>
                  <a:rPr lang="en-US" dirty="0"/>
                  <a:t> to node </a:t>
                </a:r>
                <a14:m>
                  <m:oMath xmlns:m="http://schemas.openxmlformats.org/officeDocument/2006/math">
                    <m:r>
                      <a:rPr lang="en-US" b="0" i="1" smtClean="0">
                        <a:latin typeface="Cambria Math" panose="02040503050406030204" pitchFamily="18" charset="0"/>
                      </a:rPr>
                      <m:t>𝑌</m:t>
                    </m:r>
                  </m:oMath>
                </a14:m>
                <a:r>
                  <a:rPr lang="en-US" dirty="0"/>
                  <a:t>, </a:t>
                </a:r>
                <a14:m>
                  <m:oMath xmlns:m="http://schemas.openxmlformats.org/officeDocument/2006/math">
                    <m:r>
                      <a:rPr lang="en-US" b="0" i="1" smtClean="0">
                        <a:latin typeface="Cambria Math" panose="02040503050406030204" pitchFamily="18" charset="0"/>
                      </a:rPr>
                      <m:t>𝑋</m:t>
                    </m:r>
                  </m:oMath>
                </a14:m>
                <a:r>
                  <a:rPr lang="en-US" dirty="0"/>
                  <a:t> is said to be a </a:t>
                </a:r>
                <a:r>
                  <a:rPr lang="en-US" i="1" dirty="0"/>
                  <a:t>parent</a:t>
                </a:r>
                <a:r>
                  <a:rPr lang="en-US" dirty="0"/>
                  <a:t> of </a:t>
                </a:r>
                <a14:m>
                  <m:oMath xmlns:m="http://schemas.openxmlformats.org/officeDocument/2006/math">
                    <m:r>
                      <a:rPr lang="en-US" b="0" i="1" smtClean="0">
                        <a:latin typeface="Cambria Math" panose="02040503050406030204" pitchFamily="18" charset="0"/>
                      </a:rPr>
                      <m:t>𝑌</m:t>
                    </m:r>
                  </m:oMath>
                </a14:m>
                <a:r>
                  <a:rPr lang="en-US" dirty="0"/>
                  <a:t>. The graph has no directed cycles (and hence is a directed acyclic graph, or DAG)</a:t>
                </a:r>
              </a:p>
              <a:p>
                <a:pPr algn="just"/>
                <a:r>
                  <a:rPr lang="en-US" dirty="0"/>
                  <a:t>Each node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oMath>
                </a14:m>
                <a:r>
                  <a:rPr lang="en-US" dirty="0"/>
                  <a:t> has a conditional probability distribution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𝑃𝑎𝑟𝑒𝑛𝑡𝑠</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that quantifies the effect of the parents on the node</a:t>
                </a:r>
              </a:p>
              <a:p>
                <a:pPr marL="0" indent="0" algn="just">
                  <a:buNone/>
                </a:pPr>
                <a:endParaRPr lang="en-US" dirty="0"/>
              </a:p>
              <a:p>
                <a:pPr marL="0" indent="0" algn="just">
                  <a:buNone/>
                </a:pPr>
                <a:r>
                  <a:rPr lang="en-US" dirty="0"/>
                  <a:t>The topology of the network — the set of nodes and links — specifies the conditional independence relationships that hold in the domain. The combination of the topology and the conditional distributions suffices to specify (implicitly) the full joint distribution for all the variables.</a:t>
                </a:r>
              </a:p>
            </p:txBody>
          </p:sp>
        </mc:Choice>
        <mc:Fallback xmlns="">
          <p:sp>
            <p:nvSpPr>
              <p:cNvPr id="3" name="Content Placeholder 2">
                <a:extLst>
                  <a:ext uri="{FF2B5EF4-FFF2-40B4-BE49-F238E27FC236}">
                    <a16:creationId xmlns:a16="http://schemas.microsoft.com/office/drawing/2014/main" id="{935BF83A-A594-4BF3-9707-2C91E31DD17A}"/>
                  </a:ext>
                </a:extLst>
              </p:cNvPr>
              <p:cNvSpPr>
                <a:spLocks noGrp="1" noRot="1" noChangeAspect="1" noMove="1" noResize="1" noEditPoints="1" noAdjustHandles="1" noChangeArrowheads="1" noChangeShapeType="1" noTextEdit="1"/>
              </p:cNvSpPr>
              <p:nvPr>
                <p:ph idx="1"/>
              </p:nvPr>
            </p:nvSpPr>
            <p:spPr>
              <a:xfrm>
                <a:off x="818712" y="2222287"/>
                <a:ext cx="10554574" cy="4188525"/>
              </a:xfrm>
              <a:blipFill>
                <a:blip r:embed="rId2"/>
                <a:stretch>
                  <a:fillRect l="-462" r="-462" b="-437"/>
                </a:stretch>
              </a:blipFill>
            </p:spPr>
            <p:txBody>
              <a:bodyPr/>
              <a:lstStyle/>
              <a:p>
                <a:r>
                  <a:rPr lang="en-US">
                    <a:noFill/>
                  </a:rPr>
                  <a:t> </a:t>
                </a:r>
              </a:p>
            </p:txBody>
          </p:sp>
        </mc:Fallback>
      </mc:AlternateContent>
    </p:spTree>
    <p:extLst>
      <p:ext uri="{BB962C8B-B14F-4D97-AF65-F5344CB8AC3E}">
        <p14:creationId xmlns:p14="http://schemas.microsoft.com/office/powerpoint/2010/main" val="28218436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B816-A3EC-46ED-BE4B-5E9A538D2018}"/>
              </a:ext>
            </a:extLst>
          </p:cNvPr>
          <p:cNvSpPr>
            <a:spLocks noGrp="1"/>
          </p:cNvSpPr>
          <p:nvPr>
            <p:ph type="title"/>
          </p:nvPr>
        </p:nvSpPr>
        <p:spPr>
          <a:xfrm>
            <a:off x="569843" y="447188"/>
            <a:ext cx="11145079" cy="970450"/>
          </a:xfrm>
        </p:spPr>
        <p:txBody>
          <a:bodyPr/>
          <a:lstStyle/>
          <a:p>
            <a:r>
              <a:rPr lang="en-US" dirty="0"/>
              <a:t>A Typical Bayesian Network: Burglar System</a:t>
            </a:r>
          </a:p>
        </p:txBody>
      </p:sp>
      <p:sp>
        <p:nvSpPr>
          <p:cNvPr id="3" name="Content Placeholder 2">
            <a:extLst>
              <a:ext uri="{FF2B5EF4-FFF2-40B4-BE49-F238E27FC236}">
                <a16:creationId xmlns:a16="http://schemas.microsoft.com/office/drawing/2014/main" id="{C027D888-CAF7-4B61-BC9B-B8D40247B3EC}"/>
              </a:ext>
            </a:extLst>
          </p:cNvPr>
          <p:cNvSpPr>
            <a:spLocks noGrp="1"/>
          </p:cNvSpPr>
          <p:nvPr>
            <p:ph idx="1"/>
          </p:nvPr>
        </p:nvSpPr>
        <p:spPr/>
        <p:txBody>
          <a:bodyPr/>
          <a:lstStyle/>
          <a:p>
            <a:pPr marL="0" indent="0" algn="just">
              <a:buNone/>
            </a:pPr>
            <a:r>
              <a:rPr lang="en-US" dirty="0"/>
              <a:t>You have a new burglar alarm installed at home. It is fairly reliable at detecting a burglary, but also responds on occasion to minor earthquakes. (This example is due to Judea Pearl, a resident of Los Angeles—hence the acute interest in earthquakes.) You also have two neighbors, John and Mary, who have promised to call you at work when they hear the alarm. John nearly always calls when he hears the alarm, but sometimes confuses the telephone ringing with the alarm and calls then, too. Mary, on the other hand, likes rather loud music and often misses the alarm altogether. Given the evidence of who has or has not called, we would like to estimate the probability of a burglary.</a:t>
            </a:r>
          </a:p>
        </p:txBody>
      </p:sp>
    </p:spTree>
    <p:extLst>
      <p:ext uri="{BB962C8B-B14F-4D97-AF65-F5344CB8AC3E}">
        <p14:creationId xmlns:p14="http://schemas.microsoft.com/office/powerpoint/2010/main" val="1902900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AB816-A3EC-46ED-BE4B-5E9A538D2018}"/>
              </a:ext>
            </a:extLst>
          </p:cNvPr>
          <p:cNvSpPr>
            <a:spLocks noGrp="1"/>
          </p:cNvSpPr>
          <p:nvPr>
            <p:ph type="title"/>
          </p:nvPr>
        </p:nvSpPr>
        <p:spPr>
          <a:xfrm>
            <a:off x="569843" y="447188"/>
            <a:ext cx="11145079" cy="970450"/>
          </a:xfrm>
        </p:spPr>
        <p:txBody>
          <a:bodyPr/>
          <a:lstStyle/>
          <a:p>
            <a:r>
              <a:rPr lang="en-US" dirty="0"/>
              <a:t>A Typical Bayesian Network: Burglar System</a:t>
            </a:r>
          </a:p>
        </p:txBody>
      </p:sp>
      <p:pic>
        <p:nvPicPr>
          <p:cNvPr id="7" name="Picture 6">
            <a:extLst>
              <a:ext uri="{FF2B5EF4-FFF2-40B4-BE49-F238E27FC236}">
                <a16:creationId xmlns:a16="http://schemas.microsoft.com/office/drawing/2014/main" id="{C95972CF-8029-4EBF-B18C-981ED322C4BE}"/>
              </a:ext>
            </a:extLst>
          </p:cNvPr>
          <p:cNvPicPr>
            <a:picLocks noChangeAspect="1"/>
          </p:cNvPicPr>
          <p:nvPr/>
        </p:nvPicPr>
        <p:blipFill>
          <a:blip r:embed="rId2"/>
          <a:stretch>
            <a:fillRect/>
          </a:stretch>
        </p:blipFill>
        <p:spPr>
          <a:xfrm>
            <a:off x="2810604" y="2120592"/>
            <a:ext cx="7764631" cy="4636902"/>
          </a:xfrm>
          <a:prstGeom prst="rect">
            <a:avLst/>
          </a:prstGeom>
        </p:spPr>
      </p:pic>
    </p:spTree>
    <p:extLst>
      <p:ext uri="{BB962C8B-B14F-4D97-AF65-F5344CB8AC3E}">
        <p14:creationId xmlns:p14="http://schemas.microsoft.com/office/powerpoint/2010/main" val="1218398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FBD2B-0F99-46B9-B2EC-A2B3759A090F}"/>
              </a:ext>
            </a:extLst>
          </p:cNvPr>
          <p:cNvSpPr>
            <a:spLocks noGrp="1"/>
          </p:cNvSpPr>
          <p:nvPr>
            <p:ph type="title"/>
          </p:nvPr>
        </p:nvSpPr>
        <p:spPr>
          <a:xfrm>
            <a:off x="265043" y="447188"/>
            <a:ext cx="11569148" cy="970450"/>
          </a:xfrm>
        </p:spPr>
        <p:txBody>
          <a:bodyPr/>
          <a:lstStyle/>
          <a:p>
            <a:r>
              <a:rPr lang="en-US" dirty="0"/>
              <a:t>The quick medical reference or QMR network models infectious diseases</a:t>
            </a:r>
          </a:p>
        </p:txBody>
      </p:sp>
      <p:pic>
        <p:nvPicPr>
          <p:cNvPr id="4" name="Picture 3">
            <a:extLst>
              <a:ext uri="{FF2B5EF4-FFF2-40B4-BE49-F238E27FC236}">
                <a16:creationId xmlns:a16="http://schemas.microsoft.com/office/drawing/2014/main" id="{8F4D9EA7-A8C9-448C-A813-5518357715B9}"/>
              </a:ext>
            </a:extLst>
          </p:cNvPr>
          <p:cNvPicPr>
            <a:picLocks noChangeAspect="1"/>
          </p:cNvPicPr>
          <p:nvPr/>
        </p:nvPicPr>
        <p:blipFill>
          <a:blip r:embed="rId2"/>
          <a:stretch>
            <a:fillRect/>
          </a:stretch>
        </p:blipFill>
        <p:spPr>
          <a:xfrm>
            <a:off x="3923013" y="2226000"/>
            <a:ext cx="4823052" cy="4632000"/>
          </a:xfrm>
          <a:prstGeom prst="rect">
            <a:avLst/>
          </a:prstGeom>
        </p:spPr>
      </p:pic>
    </p:spTree>
    <p:extLst>
      <p:ext uri="{BB962C8B-B14F-4D97-AF65-F5344CB8AC3E}">
        <p14:creationId xmlns:p14="http://schemas.microsoft.com/office/powerpoint/2010/main" val="9979717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BDFD-E1A3-4C5F-A96D-293F884867A8}"/>
              </a:ext>
            </a:extLst>
          </p:cNvPr>
          <p:cNvSpPr>
            <a:spLocks noGrp="1"/>
          </p:cNvSpPr>
          <p:nvPr>
            <p:ph type="title"/>
          </p:nvPr>
        </p:nvSpPr>
        <p:spPr/>
        <p:txBody>
          <a:bodyPr/>
          <a:lstStyle/>
          <a:p>
            <a:r>
              <a:rPr lang="en-US" dirty="0"/>
              <a:t>Inference in Bayesian Networks</a:t>
            </a:r>
          </a:p>
        </p:txBody>
      </p:sp>
      <p:sp>
        <p:nvSpPr>
          <p:cNvPr id="3" name="Content Placeholder 2">
            <a:extLst>
              <a:ext uri="{FF2B5EF4-FFF2-40B4-BE49-F238E27FC236}">
                <a16:creationId xmlns:a16="http://schemas.microsoft.com/office/drawing/2014/main" id="{F8D59D41-8524-43B2-8A11-94E593EC84BE}"/>
              </a:ext>
            </a:extLst>
          </p:cNvPr>
          <p:cNvSpPr>
            <a:spLocks noGrp="1"/>
          </p:cNvSpPr>
          <p:nvPr>
            <p:ph idx="1"/>
          </p:nvPr>
        </p:nvSpPr>
        <p:spPr/>
        <p:txBody>
          <a:bodyPr/>
          <a:lstStyle/>
          <a:p>
            <a:pPr marL="0" indent="0" algn="just">
              <a:buNone/>
            </a:pPr>
            <a:r>
              <a:rPr lang="en-US" dirty="0"/>
              <a:t>The task of inference in Bayesian Networks is to compute the posterior probability distribution for a set of </a:t>
            </a:r>
            <a:r>
              <a:rPr lang="en-US" i="1" dirty="0"/>
              <a:t>query variables</a:t>
            </a:r>
            <a:r>
              <a:rPr lang="en-US" dirty="0"/>
              <a:t>, given some observed event—that is, some assignment of values to a set of </a:t>
            </a:r>
            <a:r>
              <a:rPr lang="en-US" i="1" dirty="0"/>
              <a:t>evidence variables</a:t>
            </a:r>
          </a:p>
          <a:p>
            <a:pPr marL="0" indent="0" algn="just">
              <a:buNone/>
            </a:pPr>
            <a:endParaRPr lang="en-US" i="1" dirty="0"/>
          </a:p>
          <a:p>
            <a:pPr algn="just"/>
            <a:r>
              <a:rPr lang="en-US" dirty="0"/>
              <a:t>There are exact inference algorithms like: </a:t>
            </a:r>
            <a:r>
              <a:rPr lang="en-US" i="1" dirty="0"/>
              <a:t>variable elimination and clique tree </a:t>
            </a:r>
            <a:r>
              <a:rPr lang="en-US" dirty="0"/>
              <a:t>but</a:t>
            </a:r>
            <a:r>
              <a:rPr lang="en-US" i="1" dirty="0"/>
              <a:t> the general case is intractable</a:t>
            </a:r>
          </a:p>
          <a:p>
            <a:pPr algn="just"/>
            <a:r>
              <a:rPr lang="en-US" dirty="0"/>
              <a:t>There are also </a:t>
            </a:r>
            <a:r>
              <a:rPr lang="en-US" i="1" dirty="0"/>
              <a:t>approximate inference</a:t>
            </a:r>
            <a:r>
              <a:rPr lang="en-US" dirty="0"/>
              <a:t> like: </a:t>
            </a:r>
            <a:r>
              <a:rPr lang="en-US" i="1" dirty="0"/>
              <a:t>Markov chain Monte Carlo</a:t>
            </a:r>
            <a:r>
              <a:rPr lang="en-US" dirty="0"/>
              <a:t>, </a:t>
            </a:r>
            <a:r>
              <a:rPr lang="en-US" i="1" dirty="0"/>
              <a:t>variational methods </a:t>
            </a:r>
            <a:r>
              <a:rPr lang="en-US" dirty="0"/>
              <a:t>and </a:t>
            </a:r>
            <a:r>
              <a:rPr lang="en-US" i="1" dirty="0"/>
              <a:t>message passing algorithms</a:t>
            </a:r>
          </a:p>
        </p:txBody>
      </p:sp>
    </p:spTree>
    <p:extLst>
      <p:ext uri="{BB962C8B-B14F-4D97-AF65-F5344CB8AC3E}">
        <p14:creationId xmlns:p14="http://schemas.microsoft.com/office/powerpoint/2010/main" val="26062405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C3608-4C75-452F-976A-CCF83EC7F682}"/>
              </a:ext>
            </a:extLst>
          </p:cNvPr>
          <p:cNvSpPr>
            <a:spLocks noGrp="1"/>
          </p:cNvSpPr>
          <p:nvPr>
            <p:ph type="title"/>
          </p:nvPr>
        </p:nvSpPr>
        <p:spPr/>
        <p:txBody>
          <a:bodyPr/>
          <a:lstStyle/>
          <a:p>
            <a:r>
              <a:rPr lang="en-US" dirty="0"/>
              <a:t>Inference in Burglar System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C1BCA4E-47B1-4D3A-9436-A6929289001F}"/>
                  </a:ext>
                </a:extLst>
              </p:cNvPr>
              <p:cNvSpPr>
                <a:spLocks noGrp="1"/>
              </p:cNvSpPr>
              <p:nvPr>
                <p:ph idx="1"/>
              </p:nvPr>
            </p:nvSpPr>
            <p:spPr>
              <a:xfrm>
                <a:off x="818712" y="2222287"/>
                <a:ext cx="5589837" cy="4635713"/>
              </a:xfrm>
            </p:spPr>
            <p:txBody>
              <a:bodyPr>
                <a:normAutofit/>
              </a:bodyPr>
              <a:lstStyle/>
              <a:p>
                <a:pPr marL="0" indent="0" algn="just">
                  <a:buNone/>
                </a:pPr>
                <a:endParaRPr lang="en-US" dirty="0"/>
              </a:p>
              <a:p>
                <a:pPr marL="0" indent="0" algn="just">
                  <a:buNone/>
                </a:pPr>
                <a:r>
                  <a:rPr lang="en-US" dirty="0"/>
                  <a:t>In the burglary network, we might observe the event in which </a:t>
                </a:r>
                <a:r>
                  <a:rPr lang="en-US" i="1" dirty="0" err="1"/>
                  <a:t>JohnCalls</a:t>
                </a:r>
                <a:r>
                  <a:rPr lang="en-US" i="1" dirty="0"/>
                  <a:t> = true</a:t>
                </a:r>
                <a:r>
                  <a:rPr lang="en-US" dirty="0"/>
                  <a:t> and </a:t>
                </a:r>
                <a:r>
                  <a:rPr lang="en-US" i="1" dirty="0" err="1"/>
                  <a:t>MaryCalls</a:t>
                </a:r>
                <a:r>
                  <a:rPr lang="en-US" i="1" dirty="0"/>
                  <a:t> = true</a:t>
                </a:r>
                <a:r>
                  <a:rPr lang="en-US" dirty="0"/>
                  <a:t>. We could then ask for, say, the probability that a burglary has occurred. This mean the posterior distribution of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𝐽</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𝑡</m:t>
                        </m:r>
                      </m:e>
                    </m:d>
                  </m:oMath>
                </a14:m>
                <a:r>
                  <a:rPr lang="en-US" b="0" dirty="0"/>
                  <a:t>.</a:t>
                </a:r>
              </a:p>
              <a:p>
                <a:pPr marL="0" indent="0" algn="just">
                  <a:buNone/>
                </a:pPr>
                <a:endParaRPr lang="en-US" dirty="0"/>
              </a:p>
              <a:p>
                <a:pPr marL="0" indent="0" algn="just">
                  <a:buNone/>
                </a:pPr>
                <a:r>
                  <a:rPr lang="en-US" b="0" dirty="0"/>
                  <a:t>An exact inference will give us the distribution:</a:t>
                </a:r>
              </a:p>
              <a:p>
                <a:pPr marL="0" indent="0" algn="just">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𝑓</m:t>
                              </m:r>
                            </m:e>
                            <m:e>
                              <m:r>
                                <a:rPr lang="en-US" b="0" i="1" smtClean="0">
                                  <a:latin typeface="Cambria Math" panose="02040503050406030204" pitchFamily="18" charset="0"/>
                                </a:rPr>
                                <m:t>0.284    0.716</m:t>
                              </m:r>
                            </m:e>
                          </m:eqArr>
                        </m:e>
                      </m:d>
                    </m:oMath>
                  </m:oMathPara>
                </a14:m>
                <a:endParaRPr lang="en-US" b="0" dirty="0"/>
              </a:p>
              <a:p>
                <a:pPr marL="0" indent="0" algn="just">
                  <a:buNone/>
                </a:pPr>
                <a:endParaRPr lang="en-US" dirty="0"/>
              </a:p>
              <a:p>
                <a:pPr marL="0" indent="0" algn="just">
                  <a:buNone/>
                </a:pPr>
                <a:r>
                  <a:rPr lang="en-US" dirty="0"/>
                  <a:t>                          S</a:t>
                </a:r>
                <a:r>
                  <a:rPr lang="en-US" b="0" dirty="0"/>
                  <a:t>ee chapter 14</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5C1BCA4E-47B1-4D3A-9436-A6929289001F}"/>
                  </a:ext>
                </a:extLst>
              </p:cNvPr>
              <p:cNvSpPr>
                <a:spLocks noGrp="1" noRot="1" noChangeAspect="1" noMove="1" noResize="1" noEditPoints="1" noAdjustHandles="1" noChangeArrowheads="1" noChangeShapeType="1" noTextEdit="1"/>
              </p:cNvSpPr>
              <p:nvPr>
                <p:ph idx="1"/>
              </p:nvPr>
            </p:nvSpPr>
            <p:spPr>
              <a:xfrm>
                <a:off x="818712" y="2222287"/>
                <a:ext cx="5589837" cy="4635713"/>
              </a:xfrm>
              <a:blipFill>
                <a:blip r:embed="rId2"/>
                <a:stretch>
                  <a:fillRect l="-872" r="-98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763C825C-9E7E-4A6F-8BAB-4B0D3D57E197}"/>
              </a:ext>
            </a:extLst>
          </p:cNvPr>
          <p:cNvPicPr>
            <a:picLocks noChangeAspect="1"/>
          </p:cNvPicPr>
          <p:nvPr/>
        </p:nvPicPr>
        <p:blipFill>
          <a:blip r:embed="rId3"/>
          <a:stretch>
            <a:fillRect/>
          </a:stretch>
        </p:blipFill>
        <p:spPr>
          <a:xfrm>
            <a:off x="7966533" y="2086459"/>
            <a:ext cx="3331732" cy="4488487"/>
          </a:xfrm>
          <a:prstGeom prst="rect">
            <a:avLst/>
          </a:prstGeom>
        </p:spPr>
      </p:pic>
      <p:sp>
        <p:nvSpPr>
          <p:cNvPr id="5" name="Speech Bubble: Oval 4">
            <a:extLst>
              <a:ext uri="{FF2B5EF4-FFF2-40B4-BE49-F238E27FC236}">
                <a16:creationId xmlns:a16="http://schemas.microsoft.com/office/drawing/2014/main" id="{1D8A9BC2-105C-4EC4-BE77-9C63BBA34B6A}"/>
              </a:ext>
            </a:extLst>
          </p:cNvPr>
          <p:cNvSpPr/>
          <p:nvPr/>
        </p:nvSpPr>
        <p:spPr>
          <a:xfrm rot="16200000">
            <a:off x="1278292" y="820336"/>
            <a:ext cx="4650133" cy="7020732"/>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9474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5BD75D8-828E-4F09-AD9E-E2C9CFF4F0E0}"/>
              </a:ext>
            </a:extLst>
          </p:cNvPr>
          <p:cNvSpPr>
            <a:spLocks noGrp="1"/>
          </p:cNvSpPr>
          <p:nvPr>
            <p:ph type="title"/>
          </p:nvPr>
        </p:nvSpPr>
        <p:spPr>
          <a:xfrm>
            <a:off x="77492" y="375313"/>
            <a:ext cx="5927093" cy="1139895"/>
          </a:xfrm>
        </p:spPr>
        <p:txBody>
          <a:bodyPr/>
          <a:lstStyle/>
          <a:p>
            <a:r>
              <a:rPr lang="en-US" dirty="0"/>
              <a:t>Burglar System in </a:t>
            </a:r>
            <a:r>
              <a:rPr lang="en-US" dirty="0" err="1"/>
              <a:t>PyMC</a:t>
            </a:r>
            <a:endParaRPr lang="en-US" dirty="0"/>
          </a:p>
        </p:txBody>
      </p:sp>
      <p:sp>
        <p:nvSpPr>
          <p:cNvPr id="6" name="Content Placeholder 5">
            <a:extLst>
              <a:ext uri="{FF2B5EF4-FFF2-40B4-BE49-F238E27FC236}">
                <a16:creationId xmlns:a16="http://schemas.microsoft.com/office/drawing/2014/main" id="{43C319C6-7E07-436A-9D94-EC82BEED82ED}"/>
              </a:ext>
            </a:extLst>
          </p:cNvPr>
          <p:cNvSpPr>
            <a:spLocks noGrp="1"/>
          </p:cNvSpPr>
          <p:nvPr>
            <p:ph sz="quarter" idx="13"/>
          </p:nvPr>
        </p:nvSpPr>
        <p:spPr>
          <a:xfrm>
            <a:off x="176635" y="1898542"/>
            <a:ext cx="11935290" cy="4959458"/>
          </a:xfrm>
        </p:spPr>
        <p:txBody>
          <a:bodyPr>
            <a:normAutofit fontScale="77500" lnSpcReduction="20000"/>
          </a:bodyPr>
          <a:lstStyle/>
          <a:p>
            <a:pPr marL="0" indent="0">
              <a:buNone/>
            </a:pPr>
            <a:r>
              <a:rPr lang="en-US" sz="1400" dirty="0">
                <a:latin typeface="Consolas" panose="020B0609020204030204" pitchFamily="49" charset="0"/>
              </a:rPr>
              <a:t>with </a:t>
            </a:r>
            <a:r>
              <a:rPr lang="en-US" sz="1400" dirty="0" err="1">
                <a:latin typeface="Consolas" panose="020B0609020204030204" pitchFamily="49" charset="0"/>
              </a:rPr>
              <a:t>pm.Model</a:t>
            </a:r>
            <a:r>
              <a:rPr lang="en-US" sz="1400" dirty="0">
                <a:latin typeface="Consolas" panose="020B0609020204030204" pitchFamily="49" charset="0"/>
              </a:rPr>
              <a:t>() as model:</a:t>
            </a:r>
          </a:p>
          <a:p>
            <a:pPr marL="0" indent="0">
              <a:buNone/>
            </a:pPr>
            <a:r>
              <a:rPr lang="en-US" sz="1400" dirty="0">
                <a:latin typeface="Consolas" panose="020B0609020204030204" pitchFamily="49" charset="0"/>
              </a:rPr>
              <a:t>    B = </a:t>
            </a:r>
            <a:r>
              <a:rPr lang="en-US" sz="1400" dirty="0" err="1">
                <a:latin typeface="Consolas" panose="020B0609020204030204" pitchFamily="49" charset="0"/>
              </a:rPr>
              <a:t>pm.Bernoulli</a:t>
            </a:r>
            <a:r>
              <a:rPr lang="en-US" sz="1400" dirty="0">
                <a:latin typeface="Consolas" panose="020B0609020204030204" pitchFamily="49" charset="0"/>
              </a:rPr>
              <a:t>("B", 0.001)</a:t>
            </a:r>
          </a:p>
          <a:p>
            <a:pPr marL="0" indent="0">
              <a:buNone/>
            </a:pPr>
            <a:r>
              <a:rPr lang="en-US" sz="1400" dirty="0">
                <a:latin typeface="Consolas" panose="020B0609020204030204" pitchFamily="49" charset="0"/>
              </a:rPr>
              <a:t>    E = </a:t>
            </a:r>
            <a:r>
              <a:rPr lang="en-US" sz="1400" dirty="0" err="1">
                <a:latin typeface="Consolas" panose="020B0609020204030204" pitchFamily="49" charset="0"/>
              </a:rPr>
              <a:t>pm.Bernoulli</a:t>
            </a:r>
            <a:r>
              <a:rPr lang="en-US" sz="1400" dirty="0">
                <a:latin typeface="Consolas" panose="020B0609020204030204" pitchFamily="49" charset="0"/>
              </a:rPr>
              <a:t>("E", 0.002)</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a:t>
            </a:r>
            <a:r>
              <a:rPr lang="en-US" sz="1400" dirty="0" err="1">
                <a:latin typeface="Consolas" panose="020B0609020204030204" pitchFamily="49" charset="0"/>
              </a:rPr>
              <a:t>p_A</a:t>
            </a:r>
            <a:r>
              <a:rPr lang="en-US" sz="1400" dirty="0">
                <a:latin typeface="Consolas" panose="020B0609020204030204" pitchFamily="49" charset="0"/>
              </a:rPr>
              <a:t> = </a:t>
            </a:r>
            <a:r>
              <a:rPr lang="en-US" sz="1400" dirty="0" err="1">
                <a:latin typeface="Consolas" panose="020B0609020204030204" pitchFamily="49" charset="0"/>
              </a:rPr>
              <a:t>pm.math.switch</a:t>
            </a:r>
            <a:r>
              <a:rPr lang="en-US" sz="1400" dirty="0">
                <a:latin typeface="Consolas" panose="020B0609020204030204" pitchFamily="49" charset="0"/>
              </a:rPr>
              <a:t>(B, </a:t>
            </a:r>
            <a:r>
              <a:rPr lang="en-US" sz="1400" dirty="0" err="1">
                <a:latin typeface="Consolas" panose="020B0609020204030204" pitchFamily="49" charset="0"/>
              </a:rPr>
              <a:t>pm.math.switch</a:t>
            </a:r>
            <a:r>
              <a:rPr lang="en-US" sz="1400" dirty="0">
                <a:latin typeface="Consolas" panose="020B0609020204030204" pitchFamily="49" charset="0"/>
              </a:rPr>
              <a:t>(E, .95, .94), </a:t>
            </a:r>
            <a:r>
              <a:rPr lang="en-US" sz="1400" dirty="0" err="1">
                <a:latin typeface="Consolas" panose="020B0609020204030204" pitchFamily="49" charset="0"/>
              </a:rPr>
              <a:t>pm.math.switch</a:t>
            </a:r>
            <a:r>
              <a:rPr lang="en-US" sz="1400" dirty="0">
                <a:latin typeface="Consolas" panose="020B0609020204030204" pitchFamily="49" charset="0"/>
              </a:rPr>
              <a:t>(E, .29, 0.001))</a:t>
            </a:r>
          </a:p>
          <a:p>
            <a:pPr marL="0" indent="0">
              <a:buNone/>
            </a:pPr>
            <a:r>
              <a:rPr lang="en-US" sz="1400" dirty="0">
                <a:latin typeface="Consolas" panose="020B0609020204030204" pitchFamily="49" charset="0"/>
              </a:rPr>
              <a:t>    A = </a:t>
            </a:r>
            <a:r>
              <a:rPr lang="en-US" sz="1400" dirty="0" err="1">
                <a:latin typeface="Consolas" panose="020B0609020204030204" pitchFamily="49" charset="0"/>
              </a:rPr>
              <a:t>pm.Bernoulli</a:t>
            </a:r>
            <a:r>
              <a:rPr lang="en-US" sz="1400" dirty="0">
                <a:latin typeface="Consolas" panose="020B0609020204030204" pitchFamily="49" charset="0"/>
              </a:rPr>
              <a:t>("A", </a:t>
            </a:r>
            <a:r>
              <a:rPr lang="en-US" sz="1400" dirty="0" err="1">
                <a:latin typeface="Consolas" panose="020B0609020204030204" pitchFamily="49" charset="0"/>
              </a:rPr>
              <a:t>p_A</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p_J</a:t>
            </a:r>
            <a:r>
              <a:rPr lang="en-US" sz="1400" dirty="0">
                <a:latin typeface="Consolas" panose="020B0609020204030204" pitchFamily="49" charset="0"/>
              </a:rPr>
              <a:t> = </a:t>
            </a:r>
            <a:r>
              <a:rPr lang="en-US" sz="1400" dirty="0" err="1">
                <a:latin typeface="Consolas" panose="020B0609020204030204" pitchFamily="49" charset="0"/>
              </a:rPr>
              <a:t>pm.math.switch</a:t>
            </a:r>
            <a:r>
              <a:rPr lang="en-US" sz="1400" dirty="0">
                <a:latin typeface="Consolas" panose="020B0609020204030204" pitchFamily="49" charset="0"/>
              </a:rPr>
              <a:t>(A, .9, .05)</a:t>
            </a:r>
          </a:p>
          <a:p>
            <a:pPr marL="0" indent="0">
              <a:buNone/>
            </a:pPr>
            <a:r>
              <a:rPr lang="en-US" sz="1400" dirty="0">
                <a:latin typeface="Consolas" panose="020B0609020204030204" pitchFamily="49" charset="0"/>
              </a:rPr>
              <a:t>    J = </a:t>
            </a:r>
            <a:r>
              <a:rPr lang="en-US" sz="1400" dirty="0" err="1">
                <a:latin typeface="Consolas" panose="020B0609020204030204" pitchFamily="49" charset="0"/>
              </a:rPr>
              <a:t>pm.Bernoulli</a:t>
            </a:r>
            <a:r>
              <a:rPr lang="en-US" sz="1400" dirty="0">
                <a:latin typeface="Consolas" panose="020B0609020204030204" pitchFamily="49" charset="0"/>
              </a:rPr>
              <a:t>('J', </a:t>
            </a:r>
            <a:r>
              <a:rPr lang="en-US" sz="1400" dirty="0" err="1">
                <a:latin typeface="Consolas" panose="020B0609020204030204" pitchFamily="49" charset="0"/>
              </a:rPr>
              <a:t>p_J</a:t>
            </a:r>
            <a:r>
              <a:rPr lang="en-US" sz="1400" dirty="0">
                <a:latin typeface="Consolas" panose="020B0609020204030204" pitchFamily="49" charset="0"/>
              </a:rPr>
              <a:t>, observed = 1)</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a:t>
            </a:r>
            <a:r>
              <a:rPr lang="en-US" sz="1400" dirty="0" err="1">
                <a:latin typeface="Consolas" panose="020B0609020204030204" pitchFamily="49" charset="0"/>
              </a:rPr>
              <a:t>p_M</a:t>
            </a:r>
            <a:r>
              <a:rPr lang="en-US" sz="1400" dirty="0">
                <a:latin typeface="Consolas" panose="020B0609020204030204" pitchFamily="49" charset="0"/>
              </a:rPr>
              <a:t> = </a:t>
            </a:r>
            <a:r>
              <a:rPr lang="en-US" sz="1400" dirty="0" err="1">
                <a:latin typeface="Consolas" panose="020B0609020204030204" pitchFamily="49" charset="0"/>
              </a:rPr>
              <a:t>pm.math.switch</a:t>
            </a:r>
            <a:r>
              <a:rPr lang="en-US" sz="1400" dirty="0">
                <a:latin typeface="Consolas" panose="020B0609020204030204" pitchFamily="49" charset="0"/>
              </a:rPr>
              <a:t>(A, .7, .01)</a:t>
            </a:r>
          </a:p>
          <a:p>
            <a:pPr marL="0" indent="0">
              <a:buNone/>
            </a:pPr>
            <a:r>
              <a:rPr lang="en-US" sz="1400" dirty="0">
                <a:latin typeface="Consolas" panose="020B0609020204030204" pitchFamily="49" charset="0"/>
              </a:rPr>
              <a:t>    M = </a:t>
            </a:r>
            <a:r>
              <a:rPr lang="en-US" sz="1400" dirty="0" err="1">
                <a:latin typeface="Consolas" panose="020B0609020204030204" pitchFamily="49" charset="0"/>
              </a:rPr>
              <a:t>pm.Bernoulli</a:t>
            </a:r>
            <a:r>
              <a:rPr lang="en-US" sz="1400" dirty="0">
                <a:latin typeface="Consolas" panose="020B0609020204030204" pitchFamily="49" charset="0"/>
              </a:rPr>
              <a:t>('M', </a:t>
            </a:r>
            <a:r>
              <a:rPr lang="en-US" sz="1400" dirty="0" err="1">
                <a:latin typeface="Consolas" panose="020B0609020204030204" pitchFamily="49" charset="0"/>
              </a:rPr>
              <a:t>p_M</a:t>
            </a:r>
            <a:r>
              <a:rPr lang="en-US" sz="1400" dirty="0">
                <a:latin typeface="Consolas" panose="020B0609020204030204" pitchFamily="49" charset="0"/>
              </a:rPr>
              <a:t>, observed = 1)</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with model:</a:t>
            </a:r>
          </a:p>
          <a:p>
            <a:pPr marL="0" indent="0">
              <a:buNone/>
            </a:pPr>
            <a:r>
              <a:rPr lang="en-US" sz="1400" dirty="0">
                <a:latin typeface="Consolas" panose="020B0609020204030204" pitchFamily="49" charset="0"/>
              </a:rPr>
              <a:t>    step = </a:t>
            </a:r>
            <a:r>
              <a:rPr lang="en-US" sz="1400" dirty="0" err="1">
                <a:latin typeface="Consolas" panose="020B0609020204030204" pitchFamily="49" charset="0"/>
              </a:rPr>
              <a:t>pm.BinaryGibbsMetropolis</a:t>
            </a:r>
            <a:r>
              <a:rPr lang="en-US" sz="1400" dirty="0">
                <a:latin typeface="Consolas" panose="020B0609020204030204" pitchFamily="49" charset="0"/>
              </a:rPr>
              <a:t>(vars=[B, E, A])</a:t>
            </a:r>
          </a:p>
          <a:p>
            <a:pPr marL="0" indent="0">
              <a:buNone/>
            </a:pPr>
            <a:r>
              <a:rPr lang="en-US" sz="1400" dirty="0">
                <a:latin typeface="Consolas" panose="020B0609020204030204" pitchFamily="49" charset="0"/>
              </a:rPr>
              <a:t>    trace = </a:t>
            </a:r>
            <a:r>
              <a:rPr lang="en-US" sz="1400" dirty="0" err="1">
                <a:latin typeface="Consolas" panose="020B0609020204030204" pitchFamily="49" charset="0"/>
              </a:rPr>
              <a:t>pm.sample</a:t>
            </a:r>
            <a:r>
              <a:rPr lang="en-US" sz="1400" dirty="0">
                <a:latin typeface="Consolas" panose="020B0609020204030204" pitchFamily="49" charset="0"/>
              </a:rPr>
              <a:t>(40000, step=step, tune=10000, </a:t>
            </a:r>
            <a:r>
              <a:rPr lang="en-US" sz="1400" dirty="0" err="1">
                <a:latin typeface="Consolas" panose="020B0609020204030204" pitchFamily="49" charset="0"/>
              </a:rPr>
              <a:t>return_inferencedata</a:t>
            </a:r>
            <a:r>
              <a:rPr lang="en-US" sz="1400" dirty="0">
                <a:latin typeface="Consolas" panose="020B0609020204030204" pitchFamily="49" charset="0"/>
              </a:rPr>
              <a:t>=False, chains=1)</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B_samples</a:t>
            </a:r>
            <a:r>
              <a:rPr lang="en-US" sz="1400" dirty="0">
                <a:latin typeface="Consolas" panose="020B0609020204030204" pitchFamily="49" charset="0"/>
              </a:rPr>
              <a:t> = trace["B"]</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print("Burglary probability:", </a:t>
            </a:r>
            <a:r>
              <a:rPr lang="en-US" sz="1400" dirty="0" err="1">
                <a:latin typeface="Consolas" panose="020B0609020204030204" pitchFamily="49" charset="0"/>
              </a:rPr>
              <a:t>B_samples.mean</a:t>
            </a:r>
            <a:r>
              <a:rPr lang="en-US" sz="1400" dirty="0">
                <a:latin typeface="Consolas" panose="020B0609020204030204" pitchFamily="49" charset="0"/>
              </a:rPr>
              <a:t>()) # Burglary probability:0.283566</a:t>
            </a:r>
          </a:p>
          <a:p>
            <a:pPr marL="0" indent="0">
              <a:buNone/>
            </a:pPr>
            <a:endParaRPr lang="en-US" sz="1400" dirty="0">
              <a:latin typeface="Consolas" panose="020B0609020204030204" pitchFamily="49" charset="0"/>
            </a:endParaRPr>
          </a:p>
        </p:txBody>
      </p:sp>
      <p:pic>
        <p:nvPicPr>
          <p:cNvPr id="7" name="Picture 6">
            <a:extLst>
              <a:ext uri="{FF2B5EF4-FFF2-40B4-BE49-F238E27FC236}">
                <a16:creationId xmlns:a16="http://schemas.microsoft.com/office/drawing/2014/main" id="{9455E031-C4C1-44C9-B183-619F3FFACBD3}"/>
              </a:ext>
            </a:extLst>
          </p:cNvPr>
          <p:cNvPicPr>
            <a:picLocks noChangeAspect="1"/>
          </p:cNvPicPr>
          <p:nvPr/>
        </p:nvPicPr>
        <p:blipFill>
          <a:blip r:embed="rId2"/>
          <a:stretch>
            <a:fillRect/>
          </a:stretch>
        </p:blipFill>
        <p:spPr>
          <a:xfrm>
            <a:off x="7687591" y="108488"/>
            <a:ext cx="4423779" cy="2642461"/>
          </a:xfrm>
          <a:prstGeom prst="rect">
            <a:avLst/>
          </a:prstGeom>
        </p:spPr>
      </p:pic>
    </p:spTree>
    <p:extLst>
      <p:ext uri="{BB962C8B-B14F-4D97-AF65-F5344CB8AC3E}">
        <p14:creationId xmlns:p14="http://schemas.microsoft.com/office/powerpoint/2010/main" val="1003947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14" end="1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
                                            <p:txEl>
                                              <p:pRg st="15" end="1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
                                            <p:txEl>
                                              <p:pRg st="17" end="17"/>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8F82198-B4EE-4C03-BDFD-59D118E6EAFA}"/>
              </a:ext>
            </a:extLst>
          </p:cNvPr>
          <p:cNvSpPr>
            <a:spLocks noGrp="1"/>
          </p:cNvSpPr>
          <p:nvPr>
            <p:ph type="title"/>
          </p:nvPr>
        </p:nvSpPr>
        <p:spPr/>
        <p:txBody>
          <a:bodyPr/>
          <a:lstStyle/>
          <a:p>
            <a:r>
              <a:rPr lang="en-US" dirty="0"/>
              <a:t>Bayes’ Theorem</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7D9377BF-E52E-4E27-9C06-5E378011B940}"/>
                  </a:ext>
                </a:extLst>
              </p:cNvPr>
              <p:cNvSpPr>
                <a:spLocks noGrp="1"/>
              </p:cNvSpPr>
              <p:nvPr>
                <p:ph idx="1"/>
              </p:nvPr>
            </p:nvSpPr>
            <p:spPr>
              <a:xfrm>
                <a:off x="818712" y="2222287"/>
                <a:ext cx="5179132" cy="3636511"/>
              </a:xfrm>
            </p:spPr>
            <p:txBody>
              <a:bodyPr/>
              <a:lstStyle/>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𝐴</m:t>
                          </m:r>
                        </m:e>
                        <m:e>
                          <m:r>
                            <a:rPr lang="en-US" i="1">
                              <a:latin typeface="Cambria Math" panose="02040503050406030204" pitchFamily="18" charset="0"/>
                            </a:rPr>
                            <m:t>𝐵</m:t>
                          </m:r>
                        </m:e>
                      </m:d>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𝐵</m:t>
                          </m:r>
                        </m:e>
                      </m:d>
                      <m:r>
                        <a:rPr lang="en-US" i="1">
                          <a:latin typeface="Cambria Math" panose="02040503050406030204" pitchFamily="18" charset="0"/>
                        </a:rPr>
                        <m:t>=</m:t>
                      </m:r>
                      <m:r>
                        <a:rPr lang="en-US" i="1">
                          <a:latin typeface="Cambria Math" panose="02040503050406030204" pitchFamily="18" charset="0"/>
                        </a:rPr>
                        <m:t>𝑃</m:t>
                      </m:r>
                      <m:d>
                        <m:dPr>
                          <m:ctrlPr>
                            <a:rPr lang="en-US" i="1">
                              <a:latin typeface="Cambria Math" panose="02040503050406030204" pitchFamily="18" charset="0"/>
                            </a:rPr>
                          </m:ctrlPr>
                        </m:dPr>
                        <m:e>
                          <m:r>
                            <a:rPr lang="en-US" i="1">
                              <a:latin typeface="Cambria Math" panose="02040503050406030204" pitchFamily="18" charset="0"/>
                            </a:rPr>
                            <m:t>𝐵</m:t>
                          </m:r>
                        </m:e>
                        <m:e>
                          <m:r>
                            <a:rPr lang="en-US" i="1">
                              <a:latin typeface="Cambria Math" panose="02040503050406030204" pitchFamily="18" charset="0"/>
                            </a:rPr>
                            <m:t>𝐴</m:t>
                          </m:r>
                        </m:e>
                      </m:d>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e>
                          <m:r>
                            <a:rPr lang="en-US" b="0" i="1" smtClean="0">
                              <a:latin typeface="Cambria Math" panose="02040503050406030204" pitchFamily="18" charset="0"/>
                            </a:rPr>
                            <m:t>𝐵</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𝐵</m:t>
                              </m:r>
                            </m:e>
                            <m:e>
                              <m:r>
                                <a:rPr lang="en-US" b="0" i="1" smtClean="0">
                                  <a:latin typeface="Cambria Math" panose="02040503050406030204" pitchFamily="18" charset="0"/>
                                </a:rPr>
                                <m:t>𝐴</m:t>
                              </m:r>
                            </m:e>
                          </m:d>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num>
                        <m:den>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den>
                      </m:f>
                    </m:oMath>
                  </m:oMathPara>
                </a14:m>
                <a:endParaRPr lang="en-US" dirty="0"/>
              </a:p>
            </p:txBody>
          </p:sp>
        </mc:Choice>
        <mc:Fallback xmlns="">
          <p:sp>
            <p:nvSpPr>
              <p:cNvPr id="5" name="Content Placeholder 4">
                <a:extLst>
                  <a:ext uri="{FF2B5EF4-FFF2-40B4-BE49-F238E27FC236}">
                    <a16:creationId xmlns:a16="http://schemas.microsoft.com/office/drawing/2014/main" id="{7D9377BF-E52E-4E27-9C06-5E378011B940}"/>
                  </a:ext>
                </a:extLst>
              </p:cNvPr>
              <p:cNvSpPr>
                <a:spLocks noGrp="1" noRot="1" noChangeAspect="1" noMove="1" noResize="1" noEditPoints="1" noAdjustHandles="1" noChangeArrowheads="1" noChangeShapeType="1" noTextEdit="1"/>
              </p:cNvSpPr>
              <p:nvPr>
                <p:ph idx="1"/>
              </p:nvPr>
            </p:nvSpPr>
            <p:spPr>
              <a:xfrm>
                <a:off x="818712" y="2222287"/>
                <a:ext cx="5179132" cy="3636511"/>
              </a:xfrm>
              <a:blipFill>
                <a:blip r:embed="rId2"/>
                <a:stretch>
                  <a:fillRect/>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99FE970C-250E-4082-B660-6AA6FDEA5299}"/>
              </a:ext>
            </a:extLst>
          </p:cNvPr>
          <p:cNvPicPr>
            <a:picLocks noChangeAspect="1"/>
          </p:cNvPicPr>
          <p:nvPr/>
        </p:nvPicPr>
        <p:blipFill>
          <a:blip r:embed="rId3"/>
          <a:stretch>
            <a:fillRect/>
          </a:stretch>
        </p:blipFill>
        <p:spPr>
          <a:xfrm>
            <a:off x="8209905" y="2607267"/>
            <a:ext cx="2095500" cy="2247900"/>
          </a:xfrm>
          <a:prstGeom prst="rect">
            <a:avLst/>
          </a:prstGeom>
        </p:spPr>
      </p:pic>
      <p:sp>
        <p:nvSpPr>
          <p:cNvPr id="7" name="TextBox 6">
            <a:extLst>
              <a:ext uri="{FF2B5EF4-FFF2-40B4-BE49-F238E27FC236}">
                <a16:creationId xmlns:a16="http://schemas.microsoft.com/office/drawing/2014/main" id="{69A89252-13CD-4488-ABCB-3490B7DAA427}"/>
              </a:ext>
            </a:extLst>
          </p:cNvPr>
          <p:cNvSpPr txBox="1"/>
          <p:nvPr/>
        </p:nvSpPr>
        <p:spPr>
          <a:xfrm>
            <a:off x="8549769" y="5036950"/>
            <a:ext cx="1415772" cy="369332"/>
          </a:xfrm>
          <a:prstGeom prst="rect">
            <a:avLst/>
          </a:prstGeom>
          <a:noFill/>
        </p:spPr>
        <p:txBody>
          <a:bodyPr wrap="none" rtlCol="0">
            <a:spAutoFit/>
          </a:bodyPr>
          <a:lstStyle/>
          <a:p>
            <a:r>
              <a:rPr lang="en-US" dirty="0"/>
              <a:t>1702 - 1761</a:t>
            </a:r>
          </a:p>
        </p:txBody>
      </p:sp>
    </p:spTree>
    <p:extLst>
      <p:ext uri="{BB962C8B-B14F-4D97-AF65-F5344CB8AC3E}">
        <p14:creationId xmlns:p14="http://schemas.microsoft.com/office/powerpoint/2010/main" val="37977192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EDA798-713A-4AC2-965F-33F563F66F80}"/>
              </a:ext>
            </a:extLst>
          </p:cNvPr>
          <p:cNvPicPr>
            <a:picLocks noChangeAspect="1"/>
          </p:cNvPicPr>
          <p:nvPr/>
        </p:nvPicPr>
        <p:blipFill>
          <a:blip r:embed="rId2"/>
          <a:stretch>
            <a:fillRect/>
          </a:stretch>
        </p:blipFill>
        <p:spPr>
          <a:xfrm>
            <a:off x="101600" y="-1"/>
            <a:ext cx="11351172" cy="6858000"/>
          </a:xfrm>
          <a:prstGeom prst="rect">
            <a:avLst/>
          </a:prstGeom>
        </p:spPr>
      </p:pic>
      <p:pic>
        <p:nvPicPr>
          <p:cNvPr id="6" name="Picture 5">
            <a:extLst>
              <a:ext uri="{FF2B5EF4-FFF2-40B4-BE49-F238E27FC236}">
                <a16:creationId xmlns:a16="http://schemas.microsoft.com/office/drawing/2014/main" id="{6B265F65-449C-4FB9-A32F-F599D7D8D5B8}"/>
              </a:ext>
            </a:extLst>
          </p:cNvPr>
          <p:cNvPicPr>
            <a:picLocks noChangeAspect="1"/>
          </p:cNvPicPr>
          <p:nvPr/>
        </p:nvPicPr>
        <p:blipFill>
          <a:blip r:embed="rId3"/>
          <a:stretch>
            <a:fillRect/>
          </a:stretch>
        </p:blipFill>
        <p:spPr>
          <a:xfrm>
            <a:off x="7398407" y="699246"/>
            <a:ext cx="3968840" cy="4212701"/>
          </a:xfrm>
          <a:prstGeom prst="rect">
            <a:avLst/>
          </a:prstGeom>
        </p:spPr>
      </p:pic>
    </p:spTree>
    <p:extLst>
      <p:ext uri="{BB962C8B-B14F-4D97-AF65-F5344CB8AC3E}">
        <p14:creationId xmlns:p14="http://schemas.microsoft.com/office/powerpoint/2010/main" val="29255620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B28125-DCEB-4EF7-A0CF-8E17C04EC63A}"/>
              </a:ext>
            </a:extLst>
          </p:cNvPr>
          <p:cNvSpPr>
            <a:spLocks noGrp="1"/>
          </p:cNvSpPr>
          <p:nvPr>
            <p:ph type="title"/>
          </p:nvPr>
        </p:nvSpPr>
        <p:spPr/>
        <p:txBody>
          <a:bodyPr/>
          <a:lstStyle/>
          <a:p>
            <a:r>
              <a:rPr lang="en-US" dirty="0"/>
              <a:t>Data Likelihood</a:t>
            </a:r>
          </a:p>
        </p:txBody>
      </p:sp>
      <p:sp>
        <p:nvSpPr>
          <p:cNvPr id="6" name="Text Placeholder 5">
            <a:extLst>
              <a:ext uri="{FF2B5EF4-FFF2-40B4-BE49-F238E27FC236}">
                <a16:creationId xmlns:a16="http://schemas.microsoft.com/office/drawing/2014/main" id="{D22DA69C-1A65-4E29-911C-9F5C5AB4D78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1989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12E6FE2-0771-4170-B201-B8570F94FE14}"/>
              </a:ext>
            </a:extLst>
          </p:cNvPr>
          <p:cNvSpPr>
            <a:spLocks noGrp="1"/>
          </p:cNvSpPr>
          <p:nvPr>
            <p:ph type="title"/>
          </p:nvPr>
        </p:nvSpPr>
        <p:spPr/>
        <p:txBody>
          <a:bodyPr/>
          <a:lstStyle/>
          <a:p>
            <a:r>
              <a:rPr lang="en-US" dirty="0"/>
              <a:t>The Lighthouse Problem</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5E9B2C50-A82A-49A4-931D-FBDAD5C97385}"/>
                  </a:ext>
                </a:extLst>
              </p:cNvPr>
              <p:cNvSpPr>
                <a:spLocks noGrp="1"/>
              </p:cNvSpPr>
              <p:nvPr>
                <p:ph idx="1"/>
              </p:nvPr>
            </p:nvSpPr>
            <p:spPr>
              <a:xfrm>
                <a:off x="263471" y="2123268"/>
                <a:ext cx="6044339" cy="4649491"/>
              </a:xfrm>
            </p:spPr>
            <p:txBody>
              <a:bodyPr>
                <a:normAutofit lnSpcReduction="10000"/>
              </a:bodyPr>
              <a:lstStyle/>
              <a:p>
                <a:pPr marL="0" indent="0" algn="just">
                  <a:buNone/>
                </a:pPr>
                <a:r>
                  <a:rPr lang="en-US" dirty="0"/>
                  <a:t>There exists a lighthouse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miles along a straight coastline (relative to some position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=0</m:t>
                    </m:r>
                  </m:oMath>
                </a14:m>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miles offshore. As it rotates, it briefly flashes highly collimated beams of light at random intervals, each time the lighthouse flashes the angle of the beam is sampled uniformly between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𝜋</m:t>
                            </m:r>
                          </m:num>
                          <m:den>
                            <m:r>
                              <a:rPr lang="en-US" b="0" i="1" smtClean="0">
                                <a:latin typeface="Cambria Math" panose="02040503050406030204" pitchFamily="18" charset="0"/>
                              </a:rPr>
                              <m:t>2</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𝜋</m:t>
                            </m:r>
                          </m:num>
                          <m:den>
                            <m:r>
                              <a:rPr lang="en-US" b="0" i="1" smtClean="0">
                                <a:latin typeface="Cambria Math" panose="02040503050406030204" pitchFamily="18" charset="0"/>
                              </a:rPr>
                              <m:t>2</m:t>
                            </m:r>
                          </m:den>
                        </m:f>
                      </m:e>
                    </m:d>
                  </m:oMath>
                </a14:m>
                <a:r>
                  <a:rPr lang="en-US" dirty="0"/>
                  <a:t>. We have light detectors along the coastline, and so for the </a:t>
                </a:r>
                <a14:m>
                  <m:oMath xmlns:m="http://schemas.openxmlformats.org/officeDocument/2006/math">
                    <m:r>
                      <a:rPr lang="en-US" b="0" i="1" smtClean="0">
                        <a:latin typeface="Cambria Math" panose="02040503050406030204" pitchFamily="18" charset="0"/>
                      </a:rPr>
                      <m:t>𝑘</m:t>
                    </m:r>
                  </m:oMath>
                </a14:m>
                <a:r>
                  <a:rPr lang="en-US" dirty="0" err="1"/>
                  <a:t>th</a:t>
                </a:r>
                <a:r>
                  <a:rPr lang="en-US" dirty="0"/>
                  <a:t> time the light flashes (not counting the times the light is facing away from the coast) we record a position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oMath>
                </a14:m>
                <a:r>
                  <a:rPr lang="en-US" dirty="0"/>
                  <a:t>. Given a sequence of observations, infer the position coordinates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a:t>
                </a:r>
              </a:p>
              <a:p>
                <a:pPr marL="0" indent="0" algn="just">
                  <a:buNone/>
                </a:pPr>
                <a:endParaRPr lang="en-US" dirty="0"/>
              </a:p>
              <a:p>
                <a:pPr marL="0" indent="0" algn="just">
                  <a:buNone/>
                </a:pPr>
                <a:r>
                  <a:rPr lang="en-US" dirty="0"/>
                  <a:t>Gull, Stephen F. "Bayesian inductive inference and maximum entropy." Maximum-entropy and Bayesian methods in science and engineering. Springer, Dordrecht, 1988. 53-74.</a:t>
                </a:r>
              </a:p>
            </p:txBody>
          </p:sp>
        </mc:Choice>
        <mc:Fallback xmlns="">
          <p:sp>
            <p:nvSpPr>
              <p:cNvPr id="5" name="Content Placeholder 4">
                <a:extLst>
                  <a:ext uri="{FF2B5EF4-FFF2-40B4-BE49-F238E27FC236}">
                    <a16:creationId xmlns:a16="http://schemas.microsoft.com/office/drawing/2014/main" id="{5E9B2C50-A82A-49A4-931D-FBDAD5C97385}"/>
                  </a:ext>
                </a:extLst>
              </p:cNvPr>
              <p:cNvSpPr>
                <a:spLocks noGrp="1" noRot="1" noChangeAspect="1" noMove="1" noResize="1" noEditPoints="1" noAdjustHandles="1" noChangeArrowheads="1" noChangeShapeType="1" noTextEdit="1"/>
              </p:cNvSpPr>
              <p:nvPr>
                <p:ph idx="1"/>
              </p:nvPr>
            </p:nvSpPr>
            <p:spPr>
              <a:xfrm>
                <a:off x="263471" y="2123268"/>
                <a:ext cx="6044339" cy="4649491"/>
              </a:xfrm>
              <a:blipFill>
                <a:blip r:embed="rId2"/>
                <a:stretch>
                  <a:fillRect l="-806" r="-806"/>
                </a:stretch>
              </a:blipFill>
            </p:spPr>
            <p:txBody>
              <a:bodyPr/>
              <a:lstStyle/>
              <a:p>
                <a:r>
                  <a:rPr lang="en-US">
                    <a:noFill/>
                  </a:rPr>
                  <a:t> </a:t>
                </a:r>
              </a:p>
            </p:txBody>
          </p:sp>
        </mc:Fallback>
      </mc:AlternateContent>
      <p:pic>
        <p:nvPicPr>
          <p:cNvPr id="8" name="Picture 7" descr="A close up of a map&#10;&#10;Description generated with high confidence">
            <a:extLst>
              <a:ext uri="{FF2B5EF4-FFF2-40B4-BE49-F238E27FC236}">
                <a16:creationId xmlns:a16="http://schemas.microsoft.com/office/drawing/2014/main" id="{5D5F5BE9-58D3-4178-8D83-471D101D8CA9}"/>
              </a:ext>
            </a:extLst>
          </p:cNvPr>
          <p:cNvPicPr>
            <a:picLocks noChangeAspect="1"/>
          </p:cNvPicPr>
          <p:nvPr/>
        </p:nvPicPr>
        <p:blipFill>
          <a:blip r:embed="rId3"/>
          <a:stretch>
            <a:fillRect/>
          </a:stretch>
        </p:blipFill>
        <p:spPr>
          <a:xfrm>
            <a:off x="7388978" y="2947261"/>
            <a:ext cx="3752850" cy="2590800"/>
          </a:xfrm>
          <a:prstGeom prst="rect">
            <a:avLst/>
          </a:prstGeom>
        </p:spPr>
      </p:pic>
    </p:spTree>
    <p:extLst>
      <p:ext uri="{BB962C8B-B14F-4D97-AF65-F5344CB8AC3E}">
        <p14:creationId xmlns:p14="http://schemas.microsoft.com/office/powerpoint/2010/main" val="3342179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EA1B1-F068-47F7-8CB2-3FB0B55A164D}"/>
              </a:ext>
            </a:extLst>
          </p:cNvPr>
          <p:cNvSpPr>
            <a:spLocks noGrp="1"/>
          </p:cNvSpPr>
          <p:nvPr>
            <p:ph type="title"/>
          </p:nvPr>
        </p:nvSpPr>
        <p:spPr>
          <a:xfrm>
            <a:off x="705173" y="447188"/>
            <a:ext cx="10941803" cy="970450"/>
          </a:xfrm>
        </p:spPr>
        <p:txBody>
          <a:bodyPr/>
          <a:lstStyle/>
          <a:p>
            <a:r>
              <a:rPr lang="en-US" dirty="0"/>
              <a:t>The Lighthouse Problem: Creating the Data</a:t>
            </a:r>
          </a:p>
        </p:txBody>
      </p:sp>
      <p:sp>
        <p:nvSpPr>
          <p:cNvPr id="3" name="Content Placeholder 2">
            <a:extLst>
              <a:ext uri="{FF2B5EF4-FFF2-40B4-BE49-F238E27FC236}">
                <a16:creationId xmlns:a16="http://schemas.microsoft.com/office/drawing/2014/main" id="{BBEBE2BF-54D8-43B5-A038-B51D14D1B84B}"/>
              </a:ext>
            </a:extLst>
          </p:cNvPr>
          <p:cNvSpPr>
            <a:spLocks noGrp="1"/>
          </p:cNvSpPr>
          <p:nvPr>
            <p:ph idx="1"/>
          </p:nvPr>
        </p:nvSpPr>
        <p:spPr/>
        <p:txBody>
          <a:bodyPr>
            <a:normAutofit/>
          </a:bodyPr>
          <a:lstStyle/>
          <a:p>
            <a:pPr marL="0" indent="0">
              <a:buNone/>
            </a:pPr>
            <a:r>
              <a:rPr lang="en-US" sz="1400" dirty="0">
                <a:latin typeface="Consolas" panose="020B0609020204030204" pitchFamily="49" charset="0"/>
              </a:rPr>
              <a:t># The parameters to be inferred. We only know them here because we are </a:t>
            </a:r>
            <a:r>
              <a:rPr lang="en-US" sz="1400" dirty="0" err="1">
                <a:latin typeface="Consolas" panose="020B0609020204030204" pitchFamily="49" charset="0"/>
              </a:rPr>
              <a:t>synthesising</a:t>
            </a:r>
            <a:r>
              <a:rPr lang="en-US" sz="1400" dirty="0">
                <a:latin typeface="Consolas" panose="020B0609020204030204" pitchFamily="49" charset="0"/>
              </a:rPr>
              <a:t> the data.</a:t>
            </a:r>
          </a:p>
          <a:p>
            <a:pPr marL="0" indent="0">
              <a:buNone/>
            </a:pPr>
            <a:r>
              <a:rPr lang="en-US" sz="1400" dirty="0" err="1">
                <a:latin typeface="Consolas" panose="020B0609020204030204" pitchFamily="49" charset="0"/>
              </a:rPr>
              <a:t>true_alpha</a:t>
            </a:r>
            <a:r>
              <a:rPr lang="en-US" sz="1400" dirty="0">
                <a:latin typeface="Consolas" panose="020B0609020204030204" pitchFamily="49" charset="0"/>
              </a:rPr>
              <a:t> = 10</a:t>
            </a:r>
          </a:p>
          <a:p>
            <a:pPr marL="0" indent="0">
              <a:buNone/>
            </a:pPr>
            <a:r>
              <a:rPr lang="en-US" sz="1400" dirty="0" err="1">
                <a:latin typeface="Consolas" panose="020B0609020204030204" pitchFamily="49" charset="0"/>
              </a:rPr>
              <a:t>true_beta</a:t>
            </a:r>
            <a:r>
              <a:rPr lang="en-US" sz="1400" dirty="0">
                <a:latin typeface="Consolas" panose="020B0609020204030204" pitchFamily="49" charset="0"/>
              </a:rPr>
              <a:t> = 50</a:t>
            </a:r>
          </a:p>
          <a:p>
            <a:pPr marL="0" indent="0">
              <a:buNone/>
            </a:pPr>
            <a:endParaRPr lang="en-US" sz="1400" dirty="0">
              <a:latin typeface="Consolas" panose="020B0609020204030204" pitchFamily="49" charset="0"/>
            </a:endParaRPr>
          </a:p>
          <a:p>
            <a:pPr marL="0" indent="0">
              <a:buNone/>
            </a:pPr>
            <a:r>
              <a:rPr lang="en-US" sz="1400" dirty="0" err="1">
                <a:latin typeface="Consolas" panose="020B0609020204030204" pitchFamily="49" charset="0"/>
              </a:rPr>
              <a:t>num_flashes</a:t>
            </a:r>
            <a:r>
              <a:rPr lang="en-US" sz="1400" dirty="0">
                <a:latin typeface="Consolas" panose="020B0609020204030204" pitchFamily="49" charset="0"/>
              </a:rPr>
              <a:t> = 5000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Generate the angles</a:t>
            </a:r>
          </a:p>
          <a:p>
            <a:pPr marL="0" indent="0">
              <a:buNone/>
            </a:pPr>
            <a:r>
              <a:rPr lang="en-US" sz="1400" dirty="0" err="1">
                <a:latin typeface="Consolas" panose="020B0609020204030204" pitchFamily="49" charset="0"/>
              </a:rPr>
              <a:t>true_thetas</a:t>
            </a:r>
            <a:r>
              <a:rPr lang="en-US" sz="1400" dirty="0">
                <a:latin typeface="Consolas" panose="020B0609020204030204" pitchFamily="49" charset="0"/>
              </a:rPr>
              <a:t> = </a:t>
            </a:r>
            <a:r>
              <a:rPr lang="en-US" sz="1400" dirty="0" err="1">
                <a:latin typeface="Consolas" panose="020B0609020204030204" pitchFamily="49" charset="0"/>
              </a:rPr>
              <a:t>np.random.uniform</a:t>
            </a:r>
            <a:r>
              <a:rPr lang="en-US" sz="1400" dirty="0">
                <a:latin typeface="Consolas" panose="020B0609020204030204" pitchFamily="49" charset="0"/>
              </a:rPr>
              <a:t>(low=-0.5*</a:t>
            </a:r>
            <a:r>
              <a:rPr lang="en-US" sz="1400" dirty="0" err="1">
                <a:latin typeface="Consolas" panose="020B0609020204030204" pitchFamily="49" charset="0"/>
              </a:rPr>
              <a:t>np.pi</a:t>
            </a:r>
            <a:r>
              <a:rPr lang="en-US" sz="1400" dirty="0">
                <a:latin typeface="Consolas" panose="020B0609020204030204" pitchFamily="49" charset="0"/>
              </a:rPr>
              <a:t>, high=0.5*</a:t>
            </a:r>
            <a:r>
              <a:rPr lang="en-US" sz="1400" dirty="0" err="1">
                <a:latin typeface="Consolas" panose="020B0609020204030204" pitchFamily="49" charset="0"/>
              </a:rPr>
              <a:t>np.pi</a:t>
            </a:r>
            <a:r>
              <a:rPr lang="en-US" sz="1400" dirty="0">
                <a:latin typeface="Consolas" panose="020B0609020204030204" pitchFamily="49" charset="0"/>
              </a:rPr>
              <a:t>, size=</a:t>
            </a:r>
            <a:r>
              <a:rPr lang="en-US" sz="1400" dirty="0" err="1">
                <a:latin typeface="Consolas" panose="020B0609020204030204" pitchFamily="49" charset="0"/>
              </a:rPr>
              <a:t>num_flashes</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Generate the x coordinates of the flashes along the coastline</a:t>
            </a:r>
          </a:p>
          <a:p>
            <a:pPr marL="0" indent="0">
              <a:buNone/>
            </a:pPr>
            <a:r>
              <a:rPr lang="en-US" sz="1400" dirty="0">
                <a:latin typeface="Consolas" panose="020B0609020204030204" pitchFamily="49" charset="0"/>
              </a:rPr>
              <a:t>data = </a:t>
            </a:r>
            <a:r>
              <a:rPr lang="en-US" sz="1400" dirty="0" err="1">
                <a:latin typeface="Consolas" panose="020B0609020204030204" pitchFamily="49" charset="0"/>
              </a:rPr>
              <a:t>true_alpha</a:t>
            </a:r>
            <a:r>
              <a:rPr lang="en-US" sz="1400" dirty="0">
                <a:latin typeface="Consolas" panose="020B0609020204030204" pitchFamily="49" charset="0"/>
              </a:rPr>
              <a:t> + </a:t>
            </a:r>
            <a:r>
              <a:rPr lang="en-US" sz="1400" dirty="0" err="1">
                <a:latin typeface="Consolas" panose="020B0609020204030204" pitchFamily="49" charset="0"/>
              </a:rPr>
              <a:t>true_beta</a:t>
            </a:r>
            <a:r>
              <a:rPr lang="en-US" sz="1400" dirty="0">
                <a:latin typeface="Consolas" panose="020B0609020204030204" pitchFamily="49" charset="0"/>
              </a:rPr>
              <a:t> * </a:t>
            </a:r>
            <a:r>
              <a:rPr lang="en-US" sz="1400" dirty="0" err="1">
                <a:latin typeface="Consolas" panose="020B0609020204030204" pitchFamily="49" charset="0"/>
              </a:rPr>
              <a:t>np.tan</a:t>
            </a:r>
            <a:r>
              <a:rPr lang="en-US" sz="1400" dirty="0">
                <a:latin typeface="Consolas" panose="020B0609020204030204" pitchFamily="49" charset="0"/>
              </a:rPr>
              <a:t>(</a:t>
            </a:r>
            <a:r>
              <a:rPr lang="en-US" sz="1400" dirty="0" err="1">
                <a:latin typeface="Consolas" panose="020B0609020204030204" pitchFamily="49" charset="0"/>
              </a:rPr>
              <a:t>true_thetas</a:t>
            </a:r>
            <a:r>
              <a:rPr lang="en-US" sz="1400" dirty="0">
                <a:latin typeface="Consolas" panose="020B0609020204030204" pitchFamily="49" charset="0"/>
              </a:rPr>
              <a:t>)</a:t>
            </a:r>
          </a:p>
        </p:txBody>
      </p:sp>
    </p:spTree>
    <p:extLst>
      <p:ext uri="{BB962C8B-B14F-4D97-AF65-F5344CB8AC3E}">
        <p14:creationId xmlns:p14="http://schemas.microsoft.com/office/powerpoint/2010/main" val="16755950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5ECF5-041B-4890-BE9B-D15819EBD159}"/>
              </a:ext>
            </a:extLst>
          </p:cNvPr>
          <p:cNvSpPr>
            <a:spLocks noGrp="1"/>
          </p:cNvSpPr>
          <p:nvPr>
            <p:ph type="title"/>
          </p:nvPr>
        </p:nvSpPr>
        <p:spPr>
          <a:xfrm>
            <a:off x="100739" y="447188"/>
            <a:ext cx="11941443" cy="970450"/>
          </a:xfrm>
        </p:spPr>
        <p:txBody>
          <a:bodyPr/>
          <a:lstStyle/>
          <a:p>
            <a:r>
              <a:rPr lang="en-US" dirty="0"/>
              <a:t>The Lighthouse Problem: First Modelling Attempt</a:t>
            </a:r>
          </a:p>
        </p:txBody>
      </p:sp>
      <p:sp>
        <p:nvSpPr>
          <p:cNvPr id="3" name="Content Placeholder 2">
            <a:extLst>
              <a:ext uri="{FF2B5EF4-FFF2-40B4-BE49-F238E27FC236}">
                <a16:creationId xmlns:a16="http://schemas.microsoft.com/office/drawing/2014/main" id="{217EB254-F096-471B-A1C0-040E3C8BFA3F}"/>
              </a:ext>
            </a:extLst>
          </p:cNvPr>
          <p:cNvSpPr>
            <a:spLocks noGrp="1"/>
          </p:cNvSpPr>
          <p:nvPr>
            <p:ph idx="1"/>
          </p:nvPr>
        </p:nvSpPr>
        <p:spPr>
          <a:xfrm>
            <a:off x="100739" y="2084522"/>
            <a:ext cx="12091261" cy="4773478"/>
          </a:xfrm>
        </p:spPr>
        <p:txBody>
          <a:bodyPr>
            <a:normAutofit/>
          </a:bodyPr>
          <a:lstStyle/>
          <a:p>
            <a:pPr marL="0" indent="0">
              <a:buNone/>
            </a:pPr>
            <a:r>
              <a:rPr lang="en-US" sz="1400" dirty="0">
                <a:latin typeface="Consolas" panose="020B0609020204030204" pitchFamily="49" charset="0"/>
              </a:rPr>
              <a:t>with </a:t>
            </a:r>
            <a:r>
              <a:rPr lang="en-US" sz="1400" dirty="0" err="1">
                <a:latin typeface="Consolas" panose="020B0609020204030204" pitchFamily="49" charset="0"/>
              </a:rPr>
              <a:t>pm.Model</a:t>
            </a:r>
            <a:r>
              <a:rPr lang="en-US" sz="1400" dirty="0">
                <a:latin typeface="Consolas" panose="020B0609020204030204" pitchFamily="49" charset="0"/>
              </a:rPr>
              <a:t>() as </a:t>
            </a:r>
            <a:r>
              <a:rPr lang="en-US" sz="1400" dirty="0" err="1">
                <a:latin typeface="Consolas" panose="020B0609020204030204" pitchFamily="49" charset="0"/>
              </a:rPr>
              <a:t>lighthouse_model</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 Our prior distribution on alpha and beta.</a:t>
            </a:r>
          </a:p>
          <a:p>
            <a:pPr marL="0" indent="0">
              <a:buNone/>
            </a:pPr>
            <a:r>
              <a:rPr lang="en-US" sz="1400" dirty="0">
                <a:latin typeface="Consolas" panose="020B0609020204030204" pitchFamily="49" charset="0"/>
              </a:rPr>
              <a:t>    # Alpha is normally distributed with a standard deviation of 50 miles.    </a:t>
            </a:r>
          </a:p>
          <a:p>
            <a:pPr marL="0" indent="0">
              <a:buNone/>
            </a:pPr>
            <a:r>
              <a:rPr lang="en-US" sz="1400" dirty="0">
                <a:latin typeface="Consolas" panose="020B0609020204030204" pitchFamily="49" charset="0"/>
              </a:rPr>
              <a:t>    # Beta is exponentially distributed with a mean value of 100 miles.</a:t>
            </a:r>
          </a:p>
          <a:p>
            <a:pPr marL="0" indent="0">
              <a:buNone/>
            </a:pPr>
            <a:r>
              <a:rPr lang="en-US" sz="1400" dirty="0">
                <a:latin typeface="Consolas" panose="020B0609020204030204" pitchFamily="49" charset="0"/>
              </a:rPr>
              <a:t>    alpha = </a:t>
            </a:r>
            <a:r>
              <a:rPr lang="en-US" sz="1400" dirty="0" err="1">
                <a:latin typeface="Consolas" panose="020B0609020204030204" pitchFamily="49" charset="0"/>
              </a:rPr>
              <a:t>pm.Normal</a:t>
            </a:r>
            <a:r>
              <a:rPr lang="en-US" sz="1400" dirty="0">
                <a:latin typeface="Consolas" panose="020B0609020204030204" pitchFamily="49" charset="0"/>
              </a:rPr>
              <a:t>("alpha", mu = 0, tau = 1.0/50**2)</a:t>
            </a:r>
          </a:p>
          <a:p>
            <a:pPr marL="0" indent="0">
              <a:buNone/>
            </a:pPr>
            <a:r>
              <a:rPr lang="en-US" sz="1400" dirty="0">
                <a:latin typeface="Consolas" panose="020B0609020204030204" pitchFamily="49" charset="0"/>
              </a:rPr>
              <a:t>    beta = </a:t>
            </a:r>
            <a:r>
              <a:rPr lang="en-US" sz="1400" dirty="0" err="1">
                <a:latin typeface="Consolas" panose="020B0609020204030204" pitchFamily="49" charset="0"/>
              </a:rPr>
              <a:t>pm.Exponential</a:t>
            </a:r>
            <a:r>
              <a:rPr lang="en-US" sz="1400" dirty="0">
                <a:latin typeface="Consolas" panose="020B0609020204030204" pitchFamily="49" charset="0"/>
              </a:rPr>
              <a:t>("beta", lam = 1.0/100)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 We have a prior distribution for the angle of the lighthouse for every time we observed a flash, uniform over</a:t>
            </a:r>
          </a:p>
          <a:p>
            <a:pPr marL="0" indent="0">
              <a:buNone/>
            </a:pPr>
            <a:r>
              <a:rPr lang="en-US" sz="1400" dirty="0">
                <a:latin typeface="Consolas" panose="020B0609020204030204" pitchFamily="49" charset="0"/>
              </a:rPr>
              <a:t>    # [-pi/2, pi/2]</a:t>
            </a:r>
          </a:p>
          <a:p>
            <a:pPr marL="0" indent="0">
              <a:buNone/>
            </a:pPr>
            <a:r>
              <a:rPr lang="en-US" sz="1400" dirty="0">
                <a:latin typeface="Consolas" panose="020B0609020204030204" pitchFamily="49" charset="0"/>
              </a:rPr>
              <a:t>    thetas = </a:t>
            </a:r>
            <a:r>
              <a:rPr lang="en-US" sz="1400" dirty="0" err="1">
                <a:latin typeface="Consolas" panose="020B0609020204030204" pitchFamily="49" charset="0"/>
              </a:rPr>
              <a:t>pm.Uniform</a:t>
            </a:r>
            <a:r>
              <a:rPr lang="en-US" sz="1400" dirty="0">
                <a:latin typeface="Consolas" panose="020B0609020204030204" pitchFamily="49" charset="0"/>
              </a:rPr>
              <a:t>("thetas", lower=-0.5*</a:t>
            </a:r>
            <a:r>
              <a:rPr lang="en-US" sz="1400" dirty="0" err="1">
                <a:latin typeface="Consolas" panose="020B0609020204030204" pitchFamily="49" charset="0"/>
              </a:rPr>
              <a:t>np.pi</a:t>
            </a:r>
            <a:r>
              <a:rPr lang="en-US" sz="1400" dirty="0">
                <a:latin typeface="Consolas" panose="020B0609020204030204" pitchFamily="49" charset="0"/>
              </a:rPr>
              <a:t>, upper=0.5*</a:t>
            </a:r>
            <a:r>
              <a:rPr lang="en-US" sz="1400" dirty="0" err="1">
                <a:latin typeface="Consolas" panose="020B0609020204030204" pitchFamily="49" charset="0"/>
              </a:rPr>
              <a:t>np.pi</a:t>
            </a:r>
            <a:r>
              <a:rPr lang="en-US" sz="1400" dirty="0">
                <a:latin typeface="Consolas" panose="020B0609020204030204" pitchFamily="49" charset="0"/>
              </a:rPr>
              <a:t>, size=</a:t>
            </a:r>
            <a:r>
              <a:rPr lang="en-US" sz="1400" dirty="0" err="1">
                <a:latin typeface="Consolas" panose="020B0609020204030204" pitchFamily="49" charset="0"/>
              </a:rPr>
              <a:t>num_flashes</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xs</a:t>
            </a:r>
            <a:r>
              <a:rPr lang="en-US" sz="1400" dirty="0">
                <a:latin typeface="Consolas" panose="020B0609020204030204" pitchFamily="49" charset="0"/>
              </a:rPr>
              <a:t> = alpha + beta * </a:t>
            </a:r>
            <a:r>
              <a:rPr lang="en-US" sz="1400" dirty="0" err="1">
                <a:latin typeface="Consolas" panose="020B0609020204030204" pitchFamily="49" charset="0"/>
              </a:rPr>
              <a:t>pm.math.tan</a:t>
            </a:r>
            <a:r>
              <a:rPr lang="en-US" sz="1400" dirty="0">
                <a:latin typeface="Consolas" panose="020B0609020204030204" pitchFamily="49" charset="0"/>
              </a:rPr>
              <a:t>(thetas)</a:t>
            </a:r>
          </a:p>
          <a:p>
            <a:pPr marL="0" indent="0">
              <a:buNone/>
            </a:pP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p:txBody>
      </p:sp>
      <p:pic>
        <p:nvPicPr>
          <p:cNvPr id="5" name="Picture 4">
            <a:extLst>
              <a:ext uri="{FF2B5EF4-FFF2-40B4-BE49-F238E27FC236}">
                <a16:creationId xmlns:a16="http://schemas.microsoft.com/office/drawing/2014/main" id="{F23B3DF0-51FD-4EE8-A355-892C1DB7414F}"/>
              </a:ext>
            </a:extLst>
          </p:cNvPr>
          <p:cNvPicPr>
            <a:picLocks noChangeAspect="1"/>
          </p:cNvPicPr>
          <p:nvPr/>
        </p:nvPicPr>
        <p:blipFill>
          <a:blip r:embed="rId2"/>
          <a:stretch>
            <a:fillRect/>
          </a:stretch>
        </p:blipFill>
        <p:spPr>
          <a:xfrm>
            <a:off x="8603174" y="2084522"/>
            <a:ext cx="2781300" cy="1800225"/>
          </a:xfrm>
          <a:prstGeom prst="rect">
            <a:avLst/>
          </a:prstGeom>
        </p:spPr>
      </p:pic>
      <p:sp>
        <p:nvSpPr>
          <p:cNvPr id="6" name="TextBox 5">
            <a:extLst>
              <a:ext uri="{FF2B5EF4-FFF2-40B4-BE49-F238E27FC236}">
                <a16:creationId xmlns:a16="http://schemas.microsoft.com/office/drawing/2014/main" id="{3F452218-CB79-4DBF-917A-A17F4E4D2ABE}"/>
              </a:ext>
            </a:extLst>
          </p:cNvPr>
          <p:cNvSpPr txBox="1"/>
          <p:nvPr/>
        </p:nvSpPr>
        <p:spPr>
          <a:xfrm>
            <a:off x="7286787" y="6180511"/>
            <a:ext cx="4905213" cy="646331"/>
          </a:xfrm>
          <a:prstGeom prst="rect">
            <a:avLst/>
          </a:prstGeom>
          <a:noFill/>
        </p:spPr>
        <p:txBody>
          <a:bodyPr wrap="square" rtlCol="0">
            <a:spAutoFit/>
          </a:bodyPr>
          <a:lstStyle/>
          <a:p>
            <a:r>
              <a:rPr lang="en-US" dirty="0"/>
              <a:t>A node in </a:t>
            </a:r>
            <a:r>
              <a:rPr lang="en-US" dirty="0" err="1"/>
              <a:t>PyMC</a:t>
            </a:r>
            <a:r>
              <a:rPr lang="en-US" dirty="0"/>
              <a:t> cannot be simultaneously deterministic and observed</a:t>
            </a:r>
          </a:p>
        </p:txBody>
      </p:sp>
      <p:pic>
        <p:nvPicPr>
          <p:cNvPr id="1028" name="Picture 4" descr="Imagini pentru restricted">
            <a:extLst>
              <a:ext uri="{FF2B5EF4-FFF2-40B4-BE49-F238E27FC236}">
                <a16:creationId xmlns:a16="http://schemas.microsoft.com/office/drawing/2014/main" id="{FF83587F-1626-4999-9D05-3E2F3B77C4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0847" y="4951818"/>
            <a:ext cx="1335876" cy="1335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1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down)">
                                      <p:cBhvr>
                                        <p:cTn id="7" dur="500"/>
                                        <p:tgtEl>
                                          <p:spTgt spid="1028"/>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4E94F-2110-46AB-9725-F38A854D8AA9}"/>
              </a:ext>
            </a:extLst>
          </p:cNvPr>
          <p:cNvSpPr>
            <a:spLocks noGrp="1"/>
          </p:cNvSpPr>
          <p:nvPr>
            <p:ph type="title"/>
          </p:nvPr>
        </p:nvSpPr>
        <p:spPr>
          <a:xfrm>
            <a:off x="247973" y="447188"/>
            <a:ext cx="11685722" cy="970450"/>
          </a:xfrm>
        </p:spPr>
        <p:txBody>
          <a:bodyPr/>
          <a:lstStyle/>
          <a:p>
            <a:r>
              <a:rPr lang="en-US" dirty="0"/>
              <a:t>Why a node in </a:t>
            </a:r>
            <a:r>
              <a:rPr lang="en-US" dirty="0" err="1"/>
              <a:t>PyMC</a:t>
            </a:r>
            <a:r>
              <a:rPr lang="en-US" dirty="0"/>
              <a:t> cannot be simultaneously deterministic and observed?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ED86472-9288-4F65-AAC6-ADD71C92029D}"/>
                  </a:ext>
                </a:extLst>
              </p:cNvPr>
              <p:cNvSpPr>
                <a:spLocks noGrp="1"/>
              </p:cNvSpPr>
              <p:nvPr>
                <p:ph idx="1"/>
              </p:nvPr>
            </p:nvSpPr>
            <p:spPr/>
            <p:txBody>
              <a:bodyPr/>
              <a:lstStyle/>
              <a:p>
                <a:pPr marL="0" indent="0" algn="just">
                  <a:buNone/>
                </a:pPr>
                <a:r>
                  <a:rPr lang="en-US" dirty="0"/>
                  <a:t>In MCMC the values of all stochastic, non-observed nodes are initialized randomly. Then, a new position in the space of possible values for each of these nodes is considered. Whether we move to the new location depends on the value of the posterior distribution at the old location and at the new location, and this process is repeated.</a:t>
                </a:r>
              </a:p>
              <a:p>
                <a:pPr marL="0" indent="0" algn="just">
                  <a:buNone/>
                </a:pPr>
                <a:endParaRPr lang="en-US" dirty="0"/>
              </a:p>
              <a:p>
                <a:pPr marL="0" indent="0" algn="just">
                  <a:buNone/>
                </a:pPr>
                <a:r>
                  <a:rPr lang="en-US" dirty="0"/>
                  <a:t>Because </a:t>
                </a:r>
                <a:r>
                  <a:rPr lang="en-US" sz="1400" dirty="0" err="1">
                    <a:latin typeface="Consolas" panose="020B0609020204030204" pitchFamily="49" charset="0"/>
                  </a:rPr>
                  <a:t>xs</a:t>
                </a:r>
                <a:r>
                  <a:rPr lang="en-US" dirty="0"/>
                  <a:t> is a deterministic function of its parents, the likelihood function for a given value of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a14:m>
                <a:r>
                  <a:rPr lang="en-US" dirty="0"/>
                  <a:t> is zero for almost all values of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As a result, the posterior distribution is also zero almost everywhere. Since almost everywhere the MCMC process looks, it sees a posterior probability of zero, it has no way to explore the space effectively.</a:t>
                </a:r>
              </a:p>
            </p:txBody>
          </p:sp>
        </mc:Choice>
        <mc:Fallback xmlns="">
          <p:sp>
            <p:nvSpPr>
              <p:cNvPr id="3" name="Content Placeholder 2">
                <a:extLst>
                  <a:ext uri="{FF2B5EF4-FFF2-40B4-BE49-F238E27FC236}">
                    <a16:creationId xmlns:a16="http://schemas.microsoft.com/office/drawing/2014/main" id="{4ED86472-9288-4F65-AAC6-ADD71C92029D}"/>
                  </a:ext>
                </a:extLst>
              </p:cNvPr>
              <p:cNvSpPr>
                <a:spLocks noGrp="1" noRot="1" noChangeAspect="1" noMove="1" noResize="1" noEditPoints="1" noAdjustHandles="1" noChangeArrowheads="1" noChangeShapeType="1" noTextEdit="1"/>
              </p:cNvSpPr>
              <p:nvPr>
                <p:ph idx="1"/>
              </p:nvPr>
            </p:nvSpPr>
            <p:spPr>
              <a:blipFill>
                <a:blip r:embed="rId2"/>
                <a:stretch>
                  <a:fillRect l="-462" r="-462"/>
                </a:stretch>
              </a:blipFill>
            </p:spPr>
            <p:txBody>
              <a:bodyPr/>
              <a:lstStyle/>
              <a:p>
                <a:r>
                  <a:rPr lang="en-US">
                    <a:noFill/>
                  </a:rPr>
                  <a:t> </a:t>
                </a:r>
              </a:p>
            </p:txBody>
          </p:sp>
        </mc:Fallback>
      </mc:AlternateContent>
    </p:spTree>
    <p:extLst>
      <p:ext uri="{BB962C8B-B14F-4D97-AF65-F5344CB8AC3E}">
        <p14:creationId xmlns:p14="http://schemas.microsoft.com/office/powerpoint/2010/main" val="30681799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5ECF5-041B-4890-BE9B-D15819EBD159}"/>
              </a:ext>
            </a:extLst>
          </p:cNvPr>
          <p:cNvSpPr>
            <a:spLocks noGrp="1"/>
          </p:cNvSpPr>
          <p:nvPr>
            <p:ph type="title"/>
          </p:nvPr>
        </p:nvSpPr>
        <p:spPr>
          <a:xfrm>
            <a:off x="100739" y="447188"/>
            <a:ext cx="11941443" cy="970450"/>
          </a:xfrm>
        </p:spPr>
        <p:txBody>
          <a:bodyPr/>
          <a:lstStyle/>
          <a:p>
            <a:r>
              <a:rPr lang="en-US" dirty="0"/>
              <a:t>A Possible Solution?</a:t>
            </a:r>
          </a:p>
        </p:txBody>
      </p:sp>
      <p:sp>
        <p:nvSpPr>
          <p:cNvPr id="3" name="Content Placeholder 2">
            <a:extLst>
              <a:ext uri="{FF2B5EF4-FFF2-40B4-BE49-F238E27FC236}">
                <a16:creationId xmlns:a16="http://schemas.microsoft.com/office/drawing/2014/main" id="{217EB254-F096-471B-A1C0-040E3C8BFA3F}"/>
              </a:ext>
            </a:extLst>
          </p:cNvPr>
          <p:cNvSpPr>
            <a:spLocks noGrp="1"/>
          </p:cNvSpPr>
          <p:nvPr>
            <p:ph idx="1"/>
          </p:nvPr>
        </p:nvSpPr>
        <p:spPr>
          <a:xfrm>
            <a:off x="100739" y="2084522"/>
            <a:ext cx="12091261" cy="4773478"/>
          </a:xfrm>
        </p:spPr>
        <p:txBody>
          <a:bodyPr>
            <a:normAutofit/>
          </a:bodyPr>
          <a:lstStyle/>
          <a:p>
            <a:pPr marL="0" indent="0">
              <a:buNone/>
            </a:pPr>
            <a:r>
              <a:rPr lang="en-US" sz="1400" dirty="0">
                <a:latin typeface="Consolas" panose="020B0609020204030204" pitchFamily="49" charset="0"/>
              </a:rPr>
              <a:t>with </a:t>
            </a:r>
            <a:r>
              <a:rPr lang="en-US" sz="1400" dirty="0" err="1">
                <a:latin typeface="Consolas" panose="020B0609020204030204" pitchFamily="49" charset="0"/>
              </a:rPr>
              <a:t>pm.Model</a:t>
            </a:r>
            <a:r>
              <a:rPr lang="en-US" sz="1400" dirty="0">
                <a:latin typeface="Consolas" panose="020B0609020204030204" pitchFamily="49" charset="0"/>
              </a:rPr>
              <a:t>() as </a:t>
            </a:r>
            <a:r>
              <a:rPr lang="en-US" sz="1400" dirty="0" err="1">
                <a:latin typeface="Consolas" panose="020B0609020204030204" pitchFamily="49" charset="0"/>
              </a:rPr>
              <a:t>lighthouse_model</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 Our prior distribution on alpha and beta.</a:t>
            </a:r>
          </a:p>
          <a:p>
            <a:pPr marL="0" indent="0">
              <a:buNone/>
            </a:pPr>
            <a:r>
              <a:rPr lang="en-US" sz="1400" dirty="0">
                <a:latin typeface="Consolas" panose="020B0609020204030204" pitchFamily="49" charset="0"/>
              </a:rPr>
              <a:t>    # Alpha is normally distributed with a standard deviation of 50 miles.    </a:t>
            </a:r>
          </a:p>
          <a:p>
            <a:pPr marL="0" indent="0">
              <a:buNone/>
            </a:pPr>
            <a:r>
              <a:rPr lang="en-US" sz="1400" dirty="0">
                <a:latin typeface="Consolas" panose="020B0609020204030204" pitchFamily="49" charset="0"/>
              </a:rPr>
              <a:t>    # Beta is exponentially distributed with a mean value of 100 miles.</a:t>
            </a:r>
          </a:p>
          <a:p>
            <a:pPr marL="0" indent="0">
              <a:buNone/>
            </a:pPr>
            <a:r>
              <a:rPr lang="en-US" sz="1400" dirty="0">
                <a:latin typeface="Consolas" panose="020B0609020204030204" pitchFamily="49" charset="0"/>
              </a:rPr>
              <a:t>    alpha = </a:t>
            </a:r>
            <a:r>
              <a:rPr lang="en-US" sz="1400" dirty="0" err="1">
                <a:latin typeface="Consolas" panose="020B0609020204030204" pitchFamily="49" charset="0"/>
              </a:rPr>
              <a:t>pm.Normal</a:t>
            </a:r>
            <a:r>
              <a:rPr lang="en-US" sz="1400" dirty="0">
                <a:latin typeface="Consolas" panose="020B0609020204030204" pitchFamily="49" charset="0"/>
              </a:rPr>
              <a:t>("alpha", mu = 0, tau = 1.0/50**2)</a:t>
            </a:r>
          </a:p>
          <a:p>
            <a:pPr marL="0" indent="0">
              <a:buNone/>
            </a:pPr>
            <a:r>
              <a:rPr lang="en-US" sz="1400" dirty="0">
                <a:latin typeface="Consolas" panose="020B0609020204030204" pitchFamily="49" charset="0"/>
              </a:rPr>
              <a:t>    beta = </a:t>
            </a:r>
            <a:r>
              <a:rPr lang="en-US" sz="1400" dirty="0" err="1">
                <a:latin typeface="Consolas" panose="020B0609020204030204" pitchFamily="49" charset="0"/>
              </a:rPr>
              <a:t>pm.Exponential</a:t>
            </a:r>
            <a:r>
              <a:rPr lang="en-US" sz="1400" dirty="0">
                <a:latin typeface="Consolas" panose="020B0609020204030204" pitchFamily="49" charset="0"/>
              </a:rPr>
              <a:t>("beta", lam = 1.0/100)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 We have a prior distribution for the angle of the lighthouse for every time we observed a flash, uniform over</a:t>
            </a:r>
          </a:p>
          <a:p>
            <a:pPr marL="0" indent="0">
              <a:buNone/>
            </a:pPr>
            <a:r>
              <a:rPr lang="en-US" sz="1400" dirty="0">
                <a:latin typeface="Consolas" panose="020B0609020204030204" pitchFamily="49" charset="0"/>
              </a:rPr>
              <a:t>    # [-pi/2, pi/2]</a:t>
            </a:r>
          </a:p>
          <a:p>
            <a:pPr marL="0" indent="0">
              <a:buNone/>
            </a:pPr>
            <a:r>
              <a:rPr lang="en-US" sz="1400" dirty="0">
                <a:latin typeface="Consolas" panose="020B0609020204030204" pitchFamily="49" charset="0"/>
              </a:rPr>
              <a:t>    thetas = </a:t>
            </a:r>
            <a:r>
              <a:rPr lang="en-US" sz="1400" dirty="0" err="1">
                <a:latin typeface="Consolas" panose="020B0609020204030204" pitchFamily="49" charset="0"/>
              </a:rPr>
              <a:t>pm.Uniform</a:t>
            </a:r>
            <a:r>
              <a:rPr lang="en-US" sz="1400" dirty="0">
                <a:latin typeface="Consolas" panose="020B0609020204030204" pitchFamily="49" charset="0"/>
              </a:rPr>
              <a:t>("thetas", lower=-0.5*</a:t>
            </a:r>
            <a:r>
              <a:rPr lang="en-US" sz="1400" dirty="0" err="1">
                <a:latin typeface="Consolas" panose="020B0609020204030204" pitchFamily="49" charset="0"/>
              </a:rPr>
              <a:t>np.pi</a:t>
            </a:r>
            <a:r>
              <a:rPr lang="en-US" sz="1400" dirty="0">
                <a:latin typeface="Consolas" panose="020B0609020204030204" pitchFamily="49" charset="0"/>
              </a:rPr>
              <a:t>, upper=0.5*</a:t>
            </a:r>
            <a:r>
              <a:rPr lang="en-US" sz="1400" dirty="0" err="1">
                <a:latin typeface="Consolas" panose="020B0609020204030204" pitchFamily="49" charset="0"/>
              </a:rPr>
              <a:t>np.pi</a:t>
            </a:r>
            <a:r>
              <a:rPr lang="en-US" sz="1400" dirty="0">
                <a:latin typeface="Consolas" panose="020B0609020204030204" pitchFamily="49" charset="0"/>
              </a:rPr>
              <a:t>, size=</a:t>
            </a:r>
            <a:r>
              <a:rPr lang="en-US" sz="1400" dirty="0" err="1">
                <a:latin typeface="Consolas" panose="020B0609020204030204" pitchFamily="49" charset="0"/>
              </a:rPr>
              <a:t>num_flashes</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xs</a:t>
            </a:r>
            <a:r>
              <a:rPr lang="en-US" sz="1400" dirty="0">
                <a:latin typeface="Consolas" panose="020B0609020204030204" pitchFamily="49" charset="0"/>
              </a:rPr>
              <a:t> = alpha + beta * </a:t>
            </a:r>
            <a:r>
              <a:rPr lang="en-US" sz="1400" dirty="0" err="1">
                <a:latin typeface="Consolas" panose="020B0609020204030204" pitchFamily="49" charset="0"/>
              </a:rPr>
              <a:t>pm.math.tan</a:t>
            </a:r>
            <a:r>
              <a:rPr lang="en-US" sz="1400" dirty="0">
                <a:latin typeface="Consolas" panose="020B0609020204030204" pitchFamily="49" charset="0"/>
              </a:rPr>
              <a:t>(thetas)</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a:t>
            </a:r>
            <a:r>
              <a:rPr lang="en-US" sz="1400" dirty="0" err="1">
                <a:latin typeface="Consolas" panose="020B0609020204030204" pitchFamily="49" charset="0"/>
              </a:rPr>
              <a:t>obs</a:t>
            </a:r>
            <a:r>
              <a:rPr lang="en-US" sz="1400" dirty="0">
                <a:latin typeface="Consolas" panose="020B0609020204030204" pitchFamily="49" charset="0"/>
              </a:rPr>
              <a:t> = </a:t>
            </a:r>
            <a:r>
              <a:rPr lang="en-US" sz="1400" dirty="0" err="1">
                <a:latin typeface="Consolas" panose="020B0609020204030204" pitchFamily="49" charset="0"/>
              </a:rPr>
              <a:t>pm.Normal</a:t>
            </a:r>
            <a:r>
              <a:rPr lang="en-US" sz="1400" dirty="0">
                <a:latin typeface="Consolas" panose="020B0609020204030204" pitchFamily="49" charset="0"/>
              </a:rPr>
              <a:t>("</a:t>
            </a:r>
            <a:r>
              <a:rPr lang="en-US" sz="1400" dirty="0" err="1">
                <a:latin typeface="Consolas" panose="020B0609020204030204" pitchFamily="49" charset="0"/>
              </a:rPr>
              <a:t>obs</a:t>
            </a:r>
            <a:r>
              <a:rPr lang="en-US" sz="1400" dirty="0">
                <a:latin typeface="Consolas" panose="020B0609020204030204" pitchFamily="49" charset="0"/>
              </a:rPr>
              <a:t>", mu = </a:t>
            </a:r>
            <a:r>
              <a:rPr lang="en-US" sz="1400" dirty="0" err="1">
                <a:latin typeface="Consolas" panose="020B0609020204030204" pitchFamily="49" charset="0"/>
              </a:rPr>
              <a:t>xs</a:t>
            </a:r>
            <a:r>
              <a:rPr lang="en-US" sz="1400" dirty="0">
                <a:latin typeface="Consolas" panose="020B0609020204030204" pitchFamily="49" charset="0"/>
              </a:rPr>
              <a:t>, sigma = 0.01, observed = data)</a:t>
            </a:r>
          </a:p>
          <a:p>
            <a:pPr marL="0" indent="0">
              <a:buNone/>
            </a:pPr>
            <a:endParaRPr lang="en-US" sz="1400" dirty="0">
              <a:latin typeface="Consolas" panose="020B0609020204030204" pitchFamily="49" charset="0"/>
            </a:endParaRPr>
          </a:p>
          <a:p>
            <a:pPr marL="0" indent="0">
              <a:buNone/>
            </a:pPr>
            <a:endParaRPr lang="en-US" sz="1400" dirty="0">
              <a:latin typeface="Consolas" panose="020B0609020204030204" pitchFamily="49" charset="0"/>
            </a:endParaRPr>
          </a:p>
        </p:txBody>
      </p:sp>
      <p:pic>
        <p:nvPicPr>
          <p:cNvPr id="5" name="Picture 4">
            <a:extLst>
              <a:ext uri="{FF2B5EF4-FFF2-40B4-BE49-F238E27FC236}">
                <a16:creationId xmlns:a16="http://schemas.microsoft.com/office/drawing/2014/main" id="{F23B3DF0-51FD-4EE8-A355-892C1DB7414F}"/>
              </a:ext>
            </a:extLst>
          </p:cNvPr>
          <p:cNvPicPr>
            <a:picLocks noChangeAspect="1"/>
          </p:cNvPicPr>
          <p:nvPr/>
        </p:nvPicPr>
        <p:blipFill>
          <a:blip r:embed="rId2"/>
          <a:stretch>
            <a:fillRect/>
          </a:stretch>
        </p:blipFill>
        <p:spPr>
          <a:xfrm>
            <a:off x="8603174" y="2084522"/>
            <a:ext cx="2781300" cy="1800225"/>
          </a:xfrm>
          <a:prstGeom prst="rect">
            <a:avLst/>
          </a:prstGeom>
        </p:spPr>
      </p:pic>
      <p:sp>
        <p:nvSpPr>
          <p:cNvPr id="6" name="TextBox 5">
            <a:extLst>
              <a:ext uri="{FF2B5EF4-FFF2-40B4-BE49-F238E27FC236}">
                <a16:creationId xmlns:a16="http://schemas.microsoft.com/office/drawing/2014/main" id="{3F452218-CB79-4DBF-917A-A17F4E4D2ABE}"/>
              </a:ext>
            </a:extLst>
          </p:cNvPr>
          <p:cNvSpPr txBox="1"/>
          <p:nvPr/>
        </p:nvSpPr>
        <p:spPr>
          <a:xfrm>
            <a:off x="7286787" y="6180511"/>
            <a:ext cx="4905213" cy="646331"/>
          </a:xfrm>
          <a:prstGeom prst="rect">
            <a:avLst/>
          </a:prstGeom>
          <a:noFill/>
        </p:spPr>
        <p:txBody>
          <a:bodyPr wrap="square" rtlCol="0">
            <a:spAutoFit/>
          </a:bodyPr>
          <a:lstStyle/>
          <a:p>
            <a:r>
              <a:rPr lang="en-US" dirty="0"/>
              <a:t>A node in </a:t>
            </a:r>
            <a:r>
              <a:rPr lang="en-US" dirty="0" err="1"/>
              <a:t>PyMC</a:t>
            </a:r>
            <a:r>
              <a:rPr lang="en-US" dirty="0"/>
              <a:t> cannot be simultaneously deterministic and observed</a:t>
            </a:r>
          </a:p>
        </p:txBody>
      </p:sp>
      <p:pic>
        <p:nvPicPr>
          <p:cNvPr id="1028" name="Picture 4" descr="Imagini pentru restricted">
            <a:extLst>
              <a:ext uri="{FF2B5EF4-FFF2-40B4-BE49-F238E27FC236}">
                <a16:creationId xmlns:a16="http://schemas.microsoft.com/office/drawing/2014/main" id="{FF83587F-1626-4999-9D05-3E2F3B77C4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90847" y="4951818"/>
            <a:ext cx="1335876" cy="1335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252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 calcmode="lin" valueType="num">
                                      <p:cBhvr additive="base">
                                        <p:cTn id="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574D6-E79F-0FDE-CE36-05A1D518CFF2}"/>
              </a:ext>
            </a:extLst>
          </p:cNvPr>
          <p:cNvSpPr>
            <a:spLocks noGrp="1"/>
          </p:cNvSpPr>
          <p:nvPr>
            <p:ph type="title"/>
          </p:nvPr>
        </p:nvSpPr>
        <p:spPr/>
        <p:txBody>
          <a:bodyPr/>
          <a:lstStyle/>
          <a:p>
            <a:r>
              <a:rPr lang="en-US" dirty="0"/>
              <a:t>First Bad Sign: Running Time</a:t>
            </a:r>
          </a:p>
        </p:txBody>
      </p:sp>
      <p:pic>
        <p:nvPicPr>
          <p:cNvPr id="6" name="Picture 5">
            <a:extLst>
              <a:ext uri="{FF2B5EF4-FFF2-40B4-BE49-F238E27FC236}">
                <a16:creationId xmlns:a16="http://schemas.microsoft.com/office/drawing/2014/main" id="{8B007EC2-F8C6-2002-FC88-96ADFAD42DB8}"/>
              </a:ext>
            </a:extLst>
          </p:cNvPr>
          <p:cNvPicPr>
            <a:picLocks noChangeAspect="1"/>
          </p:cNvPicPr>
          <p:nvPr/>
        </p:nvPicPr>
        <p:blipFill>
          <a:blip r:embed="rId2"/>
          <a:stretch>
            <a:fillRect/>
          </a:stretch>
        </p:blipFill>
        <p:spPr>
          <a:xfrm>
            <a:off x="2808515" y="2030080"/>
            <a:ext cx="8907624" cy="4757140"/>
          </a:xfrm>
          <a:prstGeom prst="rect">
            <a:avLst/>
          </a:prstGeom>
        </p:spPr>
      </p:pic>
    </p:spTree>
    <p:extLst>
      <p:ext uri="{BB962C8B-B14F-4D97-AF65-F5344CB8AC3E}">
        <p14:creationId xmlns:p14="http://schemas.microsoft.com/office/powerpoint/2010/main" val="17706096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graph with numbers and lines&#10;&#10;Description automatically generated">
            <a:extLst>
              <a:ext uri="{FF2B5EF4-FFF2-40B4-BE49-F238E27FC236}">
                <a16:creationId xmlns:a16="http://schemas.microsoft.com/office/drawing/2014/main" id="{C125E453-2000-0644-240D-45E967DA93E9}"/>
              </a:ext>
            </a:extLst>
          </p:cNvPr>
          <p:cNvPicPr>
            <a:picLocks noChangeAspect="1"/>
          </p:cNvPicPr>
          <p:nvPr/>
        </p:nvPicPr>
        <p:blipFill>
          <a:blip r:embed="rId2"/>
          <a:stretch>
            <a:fillRect/>
          </a:stretch>
        </p:blipFill>
        <p:spPr>
          <a:xfrm>
            <a:off x="161924" y="1909108"/>
            <a:ext cx="6002273" cy="4501705"/>
          </a:xfrm>
          <a:prstGeom prst="rect">
            <a:avLst/>
          </a:prstGeom>
        </p:spPr>
      </p:pic>
      <p:sp>
        <p:nvSpPr>
          <p:cNvPr id="2" name="Title 1">
            <a:extLst>
              <a:ext uri="{FF2B5EF4-FFF2-40B4-BE49-F238E27FC236}">
                <a16:creationId xmlns:a16="http://schemas.microsoft.com/office/drawing/2014/main" id="{E2D759E2-5DBF-4D9A-9372-455F7920A59E}"/>
              </a:ext>
            </a:extLst>
          </p:cNvPr>
          <p:cNvSpPr>
            <a:spLocks noGrp="1"/>
          </p:cNvSpPr>
          <p:nvPr>
            <p:ph type="title"/>
          </p:nvPr>
        </p:nvSpPr>
        <p:spPr/>
        <p:txBody>
          <a:bodyPr/>
          <a:lstStyle/>
          <a:p>
            <a:r>
              <a:rPr lang="en-US" dirty="0"/>
              <a:t>Second Bad Sign: Results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A617E36-D20D-492D-BC1A-367F8B5771F7}"/>
                  </a:ext>
                </a:extLst>
              </p:cNvPr>
              <p:cNvSpPr txBox="1"/>
              <p:nvPr/>
            </p:nvSpPr>
            <p:spPr>
              <a:xfrm>
                <a:off x="1684929" y="6312515"/>
                <a:ext cx="2623410"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posterior distribution</a:t>
                </a:r>
              </a:p>
            </p:txBody>
          </p:sp>
        </mc:Choice>
        <mc:Fallback xmlns="">
          <p:sp>
            <p:nvSpPr>
              <p:cNvPr id="3" name="TextBox 2">
                <a:extLst>
                  <a:ext uri="{FF2B5EF4-FFF2-40B4-BE49-F238E27FC236}">
                    <a16:creationId xmlns:a16="http://schemas.microsoft.com/office/drawing/2014/main" id="{BA617E36-D20D-492D-BC1A-367F8B5771F7}"/>
                  </a:ext>
                </a:extLst>
              </p:cNvPr>
              <p:cNvSpPr txBox="1">
                <a:spLocks noRot="1" noChangeAspect="1" noMove="1" noResize="1" noEditPoints="1" noAdjustHandles="1" noChangeArrowheads="1" noChangeShapeType="1" noTextEdit="1"/>
              </p:cNvSpPr>
              <p:nvPr/>
            </p:nvSpPr>
            <p:spPr>
              <a:xfrm>
                <a:off x="1684929" y="6312515"/>
                <a:ext cx="2623410" cy="369332"/>
              </a:xfrm>
              <a:prstGeom prst="rect">
                <a:avLst/>
              </a:prstGeom>
              <a:blipFill>
                <a:blip r:embed="rId4"/>
                <a:stretch>
                  <a:fillRect t="-10000" r="-1856"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46CBD75-D180-47E3-872B-3E96054B5B7D}"/>
                  </a:ext>
                </a:extLst>
              </p:cNvPr>
              <p:cNvSpPr txBox="1"/>
              <p:nvPr/>
            </p:nvSpPr>
            <p:spPr>
              <a:xfrm>
                <a:off x="7882057" y="6312515"/>
                <a:ext cx="2625014"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posterior distribution</a:t>
                </a:r>
              </a:p>
            </p:txBody>
          </p:sp>
        </mc:Choice>
        <mc:Fallback xmlns="">
          <p:sp>
            <p:nvSpPr>
              <p:cNvPr id="4" name="TextBox 3">
                <a:extLst>
                  <a:ext uri="{FF2B5EF4-FFF2-40B4-BE49-F238E27FC236}">
                    <a16:creationId xmlns:a16="http://schemas.microsoft.com/office/drawing/2014/main" id="{146CBD75-D180-47E3-872B-3E96054B5B7D}"/>
                  </a:ext>
                </a:extLst>
              </p:cNvPr>
              <p:cNvSpPr txBox="1">
                <a:spLocks noRot="1" noChangeAspect="1" noMove="1" noResize="1" noEditPoints="1" noAdjustHandles="1" noChangeArrowheads="1" noChangeShapeType="1" noTextEdit="1"/>
              </p:cNvSpPr>
              <p:nvPr/>
            </p:nvSpPr>
            <p:spPr>
              <a:xfrm>
                <a:off x="7882057" y="6312515"/>
                <a:ext cx="2625014" cy="369332"/>
              </a:xfrm>
              <a:prstGeom prst="rect">
                <a:avLst/>
              </a:prstGeom>
              <a:blipFill>
                <a:blip r:embed="rId5"/>
                <a:stretch>
                  <a:fillRect l="-696" t="-10000" r="-1624" b="-26667"/>
                </a:stretch>
              </a:blipFill>
            </p:spPr>
            <p:txBody>
              <a:bodyPr/>
              <a:lstStyle/>
              <a:p>
                <a:r>
                  <a:rPr lang="en-US">
                    <a:noFill/>
                  </a:rPr>
                  <a:t> </a:t>
                </a:r>
              </a:p>
            </p:txBody>
          </p:sp>
        </mc:Fallback>
      </mc:AlternateContent>
      <p:pic>
        <p:nvPicPr>
          <p:cNvPr id="10" name="Picture 9" descr="A graph with numbers and lines&#10;&#10;Description automatically generated">
            <a:extLst>
              <a:ext uri="{FF2B5EF4-FFF2-40B4-BE49-F238E27FC236}">
                <a16:creationId xmlns:a16="http://schemas.microsoft.com/office/drawing/2014/main" id="{2BB02D96-8F9E-50A1-4A2F-6EAADA43BF0B}"/>
              </a:ext>
            </a:extLst>
          </p:cNvPr>
          <p:cNvPicPr>
            <a:picLocks noChangeAspect="1"/>
          </p:cNvPicPr>
          <p:nvPr/>
        </p:nvPicPr>
        <p:blipFill>
          <a:blip r:embed="rId6"/>
          <a:stretch>
            <a:fillRect/>
          </a:stretch>
        </p:blipFill>
        <p:spPr>
          <a:xfrm>
            <a:off x="6177904" y="1909108"/>
            <a:ext cx="6002272" cy="4501704"/>
          </a:xfrm>
          <a:prstGeom prst="rect">
            <a:avLst/>
          </a:prstGeom>
        </p:spPr>
      </p:pic>
    </p:spTree>
    <p:extLst>
      <p:ext uri="{BB962C8B-B14F-4D97-AF65-F5344CB8AC3E}">
        <p14:creationId xmlns:p14="http://schemas.microsoft.com/office/powerpoint/2010/main" val="32623154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E6FC79-C27D-4997-FEAD-15C730E3B230}"/>
              </a:ext>
            </a:extLst>
          </p:cNvPr>
          <p:cNvSpPr>
            <a:spLocks noGrp="1"/>
          </p:cNvSpPr>
          <p:nvPr>
            <p:ph type="title"/>
          </p:nvPr>
        </p:nvSpPr>
        <p:spPr/>
        <p:txBody>
          <a:bodyPr/>
          <a:lstStyle/>
          <a:p>
            <a:r>
              <a:rPr lang="en-US" dirty="0"/>
              <a:t>The Folk Theorem of Statistical Computing</a:t>
            </a:r>
          </a:p>
        </p:txBody>
      </p:sp>
      <p:sp>
        <p:nvSpPr>
          <p:cNvPr id="5" name="Text Placeholder 4">
            <a:extLst>
              <a:ext uri="{FF2B5EF4-FFF2-40B4-BE49-F238E27FC236}">
                <a16:creationId xmlns:a16="http://schemas.microsoft.com/office/drawing/2014/main" id="{91ED4394-18EF-1175-73AE-C0BE654C56A6}"/>
              </a:ext>
            </a:extLst>
          </p:cNvPr>
          <p:cNvSpPr>
            <a:spLocks noGrp="1"/>
          </p:cNvSpPr>
          <p:nvPr>
            <p:ph type="body" idx="1"/>
          </p:nvPr>
        </p:nvSpPr>
        <p:spPr>
          <a:xfrm>
            <a:off x="1" y="5281201"/>
            <a:ext cx="12192000" cy="433955"/>
          </a:xfrm>
        </p:spPr>
        <p:txBody>
          <a:bodyPr/>
          <a:lstStyle/>
          <a:p>
            <a:pPr algn="ctr"/>
            <a:r>
              <a:rPr lang="en-US" sz="2400" i="1" dirty="0"/>
              <a:t>If you are having computational problems, probably your model is wrong</a:t>
            </a:r>
          </a:p>
        </p:txBody>
      </p:sp>
    </p:spTree>
    <p:extLst>
      <p:ext uri="{BB962C8B-B14F-4D97-AF65-F5344CB8AC3E}">
        <p14:creationId xmlns:p14="http://schemas.microsoft.com/office/powerpoint/2010/main" val="88832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54F34-C99A-46EA-9615-752BEAC78156}"/>
              </a:ext>
            </a:extLst>
          </p:cNvPr>
          <p:cNvSpPr>
            <a:spLocks noGrp="1"/>
          </p:cNvSpPr>
          <p:nvPr>
            <p:ph type="title"/>
          </p:nvPr>
        </p:nvSpPr>
        <p:spPr/>
        <p:txBody>
          <a:bodyPr/>
          <a:lstStyle/>
          <a:p>
            <a:r>
              <a:rPr lang="en-US" dirty="0"/>
              <a:t>Bayesian Modeling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147F915-1603-4C8F-BB1D-F7377DC27D4A}"/>
                  </a:ext>
                </a:extLst>
              </p:cNvPr>
              <p:cNvSpPr>
                <a:spLocks noGrp="1"/>
              </p:cNvSpPr>
              <p:nvPr>
                <p:ph idx="1"/>
              </p:nvPr>
            </p:nvSpPr>
            <p:spPr>
              <a:xfrm>
                <a:off x="2949729" y="2601995"/>
                <a:ext cx="2466929" cy="2458201"/>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m:rPr>
                          <m:nor/>
                        </m:rPr>
                        <a:rPr lang="en-US" b="0" i="0" smtClean="0">
                          <a:latin typeface="Cambria Math" panose="02040503050406030204" pitchFamily="18" charset="0"/>
                        </a:rPr>
                        <m:t>observed</m:t>
                      </m:r>
                      <m:r>
                        <m:rPr>
                          <m:nor/>
                        </m:rPr>
                        <a:rPr lang="en-US" b="0" i="0" smtClean="0">
                          <a:latin typeface="Cambria Math" panose="02040503050406030204" pitchFamily="18" charset="0"/>
                        </a:rPr>
                        <m:t> </m:t>
                      </m:r>
                      <m:r>
                        <m:rPr>
                          <m:nor/>
                        </m:rPr>
                        <a:rPr lang="en-US" b="0" i="0" smtClean="0">
                          <a:latin typeface="Cambria Math" panose="02040503050406030204" pitchFamily="18" charset="0"/>
                        </a:rPr>
                        <m:t>data</m:t>
                      </m:r>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model</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parameters</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𝜃</m:t>
                          </m:r>
                        </m:e>
                        <m:e>
                          <m:r>
                            <a:rPr lang="en-US" b="0" i="1" smtClean="0">
                              <a:latin typeface="Cambria Math" panose="02040503050406030204" pitchFamily="18" charset="0"/>
                              <a:ea typeface="Cambria Math" panose="02040503050406030204" pitchFamily="18" charset="0"/>
                            </a:rPr>
                            <m:t>𝐷</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den>
                      </m:f>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e>
                          <m:r>
                            <a:rPr lang="en-US" b="0"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 name="Content Placeholder 2">
                <a:extLst>
                  <a:ext uri="{FF2B5EF4-FFF2-40B4-BE49-F238E27FC236}">
                    <a16:creationId xmlns:a16="http://schemas.microsoft.com/office/drawing/2014/main" id="{8147F915-1603-4C8F-BB1D-F7377DC27D4A}"/>
                  </a:ext>
                </a:extLst>
              </p:cNvPr>
              <p:cNvSpPr>
                <a:spLocks noGrp="1" noRot="1" noChangeAspect="1" noMove="1" noResize="1" noEditPoints="1" noAdjustHandles="1" noChangeArrowheads="1" noChangeShapeType="1" noTextEdit="1"/>
              </p:cNvSpPr>
              <p:nvPr>
                <p:ph idx="1"/>
              </p:nvPr>
            </p:nvSpPr>
            <p:spPr>
              <a:xfrm>
                <a:off x="2949729" y="2601995"/>
                <a:ext cx="2466929" cy="2458201"/>
              </a:xfr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D1275DE6-E87C-43E0-AF33-AC3339A0819B}"/>
              </a:ext>
            </a:extLst>
          </p:cNvPr>
          <p:cNvSpPr txBox="1"/>
          <p:nvPr/>
        </p:nvSpPr>
        <p:spPr>
          <a:xfrm>
            <a:off x="6927742" y="3138492"/>
            <a:ext cx="1936749" cy="369332"/>
          </a:xfrm>
          <a:prstGeom prst="rect">
            <a:avLst/>
          </a:prstGeom>
          <a:noFill/>
        </p:spPr>
        <p:txBody>
          <a:bodyPr wrap="none" rtlCol="0">
            <a:spAutoFit/>
          </a:bodyPr>
          <a:lstStyle/>
          <a:p>
            <a:r>
              <a:rPr lang="en-US" b="1" dirty="0"/>
              <a:t>Prior Distribution</a:t>
            </a:r>
          </a:p>
        </p:txBody>
      </p:sp>
      <p:cxnSp>
        <p:nvCxnSpPr>
          <p:cNvPr id="6" name="Straight Arrow Connector 5">
            <a:extLst>
              <a:ext uri="{FF2B5EF4-FFF2-40B4-BE49-F238E27FC236}">
                <a16:creationId xmlns:a16="http://schemas.microsoft.com/office/drawing/2014/main" id="{BD0CA68F-B7E1-4D91-BA78-4BCB1AB66620}"/>
              </a:ext>
            </a:extLst>
          </p:cNvPr>
          <p:cNvCxnSpPr>
            <a:cxnSpLocks/>
          </p:cNvCxnSpPr>
          <p:nvPr/>
        </p:nvCxnSpPr>
        <p:spPr>
          <a:xfrm flipH="1">
            <a:off x="4936212" y="3429000"/>
            <a:ext cx="2812941" cy="4843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5EAA06D7-3769-490B-87EC-595FF318CCFD}"/>
              </a:ext>
            </a:extLst>
          </p:cNvPr>
          <p:cNvSpPr txBox="1"/>
          <p:nvPr/>
        </p:nvSpPr>
        <p:spPr>
          <a:xfrm>
            <a:off x="650929" y="5625885"/>
            <a:ext cx="2406428" cy="369332"/>
          </a:xfrm>
          <a:prstGeom prst="rect">
            <a:avLst/>
          </a:prstGeom>
          <a:noFill/>
        </p:spPr>
        <p:txBody>
          <a:bodyPr wrap="none" rtlCol="0">
            <a:spAutoFit/>
          </a:bodyPr>
          <a:lstStyle/>
          <a:p>
            <a:r>
              <a:rPr lang="en-US" b="1" dirty="0"/>
              <a:t>Posterior Distribution</a:t>
            </a:r>
          </a:p>
        </p:txBody>
      </p:sp>
      <p:cxnSp>
        <p:nvCxnSpPr>
          <p:cNvPr id="11" name="Straight Arrow Connector 10">
            <a:extLst>
              <a:ext uri="{FF2B5EF4-FFF2-40B4-BE49-F238E27FC236}">
                <a16:creationId xmlns:a16="http://schemas.microsoft.com/office/drawing/2014/main" id="{02E60F1D-99B5-4192-A9A5-6FCAB9324C28}"/>
              </a:ext>
            </a:extLst>
          </p:cNvPr>
          <p:cNvCxnSpPr>
            <a:cxnSpLocks/>
          </p:cNvCxnSpPr>
          <p:nvPr/>
        </p:nvCxnSpPr>
        <p:spPr>
          <a:xfrm flipV="1">
            <a:off x="1549831" y="4258179"/>
            <a:ext cx="1670156" cy="1460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2866A7D4-5E0D-4EBB-AB38-ED6F930261BC}"/>
              </a:ext>
            </a:extLst>
          </p:cNvPr>
          <p:cNvSpPr txBox="1"/>
          <p:nvPr/>
        </p:nvSpPr>
        <p:spPr>
          <a:xfrm>
            <a:off x="457448" y="3323158"/>
            <a:ext cx="1321196" cy="369332"/>
          </a:xfrm>
          <a:prstGeom prst="rect">
            <a:avLst/>
          </a:prstGeom>
          <a:noFill/>
        </p:spPr>
        <p:txBody>
          <a:bodyPr wrap="none" rtlCol="0">
            <a:spAutoFit/>
          </a:bodyPr>
          <a:lstStyle/>
          <a:p>
            <a:r>
              <a:rPr lang="en-US" b="1" dirty="0"/>
              <a:t>Likelihood</a:t>
            </a:r>
          </a:p>
        </p:txBody>
      </p:sp>
      <p:cxnSp>
        <p:nvCxnSpPr>
          <p:cNvPr id="17" name="Straight Arrow Connector 16">
            <a:extLst>
              <a:ext uri="{FF2B5EF4-FFF2-40B4-BE49-F238E27FC236}">
                <a16:creationId xmlns:a16="http://schemas.microsoft.com/office/drawing/2014/main" id="{064AB2CA-CD13-4D5B-B531-677A7AAE2698}"/>
              </a:ext>
            </a:extLst>
          </p:cNvPr>
          <p:cNvCxnSpPr>
            <a:cxnSpLocks/>
          </p:cNvCxnSpPr>
          <p:nvPr/>
        </p:nvCxnSpPr>
        <p:spPr>
          <a:xfrm>
            <a:off x="1039684" y="3618854"/>
            <a:ext cx="3067367" cy="3855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8745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1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DC46E40-8702-4302-8839-7BAA8E95A28F}"/>
                  </a:ext>
                </a:extLst>
              </p:cNvPr>
              <p:cNvSpPr>
                <a:spLocks noGrp="1"/>
              </p:cNvSpPr>
              <p:nvPr>
                <p:ph type="title"/>
              </p:nvPr>
            </p:nvSpPr>
            <p:spPr/>
            <p:txBody>
              <a:bodyPr/>
              <a:lstStyle/>
              <a:p>
                <a:r>
                  <a:rPr lang="en-US" dirty="0"/>
                  <a:t>But we are interested only in the posterior distribution of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and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endParaRPr lang="en-US" dirty="0"/>
              </a:p>
            </p:txBody>
          </p:sp>
        </mc:Choice>
        <mc:Fallback xmlns="">
          <p:sp>
            <p:nvSpPr>
              <p:cNvPr id="2" name="Title 1">
                <a:extLst>
                  <a:ext uri="{FF2B5EF4-FFF2-40B4-BE49-F238E27FC236}">
                    <a16:creationId xmlns:a16="http://schemas.microsoft.com/office/drawing/2014/main" id="{3DC46E40-8702-4302-8839-7BAA8E95A28F}"/>
                  </a:ext>
                </a:extLst>
              </p:cNvPr>
              <p:cNvSpPr>
                <a:spLocks noGrp="1" noRot="1" noChangeAspect="1" noMove="1" noResize="1" noEditPoints="1" noAdjustHandles="1" noChangeArrowheads="1" noChangeShapeType="1" noTextEdit="1"/>
              </p:cNvSpPr>
              <p:nvPr>
                <p:ph type="title"/>
              </p:nvPr>
            </p:nvSpPr>
            <p:spPr>
              <a:blipFill>
                <a:blip r:embed="rId2"/>
                <a:stretch>
                  <a:fillRect l="-2076" t="-28750" r="-1038" b="-4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8AE973A-3BDF-4103-8BF3-FE93B9F363C2}"/>
                  </a:ext>
                </a:extLst>
              </p:cNvPr>
              <p:cNvSpPr>
                <a:spLocks noGrp="1"/>
              </p:cNvSpPr>
              <p:nvPr>
                <p:ph idx="1"/>
              </p:nvPr>
            </p:nvSpPr>
            <p:spPr>
              <a:xfrm>
                <a:off x="517223" y="2087816"/>
                <a:ext cx="9064487" cy="4635713"/>
              </a:xfrm>
            </p:spPr>
            <p:txBody>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e>
                          <m:r>
                            <a:rPr lang="en-US" b="0" i="1" smtClean="0">
                              <a:latin typeface="Cambria Math" panose="02040503050406030204" pitchFamily="18" charset="0"/>
                              <a:ea typeface="Cambria Math" panose="02040503050406030204" pitchFamily="18" charset="0"/>
                            </a:rPr>
                            <m:t>𝐷</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oMath>
                  </m:oMathPara>
                </a14:m>
                <a:endParaRPr lang="en-US" dirty="0"/>
              </a:p>
              <a:p>
                <a:pPr marL="0" indent="0">
                  <a:buNone/>
                </a:pPr>
                <a:endParaRPr lang="en-US" dirty="0"/>
              </a:p>
              <a:p>
                <a:pPr marL="0" indent="0" algn="just">
                  <a:buNone/>
                </a:pPr>
                <a:r>
                  <a:rPr lang="en-US" dirty="0"/>
                  <a:t>The likelihood </a:t>
                </a:r>
                <a14:m>
                  <m:oMath xmlns:m="http://schemas.openxmlformats.org/officeDocument/2006/math">
                    <m:r>
                      <a:rPr lang="en-US" b="0" i="1" smtClean="0">
                        <a:latin typeface="Cambria Math" panose="02040503050406030204" pitchFamily="18" charset="0"/>
                      </a:rPr>
                      <m:t>𝑃</m:t>
                    </m:r>
                    <m:d>
                      <m:dPr>
                        <m:ctrlPr>
                          <a:rPr lang="en-US" b="0" i="1" smtClean="0">
                            <a:latin typeface="Cambria Math" panose="02040503050406030204" pitchFamily="18" charset="0"/>
                          </a:rPr>
                        </m:ctrlPr>
                      </m:dPr>
                      <m:e>
                        <m:r>
                          <a:rPr lang="en-US" b="0" i="1" smtClean="0">
                            <a:latin typeface="Cambria Math" panose="02040503050406030204" pitchFamily="18" charset="0"/>
                          </a:rPr>
                          <m:t>𝐷</m:t>
                        </m:r>
                      </m:e>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e>
                    </m:d>
                    <m:r>
                      <a:rPr lang="en-US" b="0" i="1" smtClean="0">
                        <a:latin typeface="Cambria Math" panose="02040503050406030204" pitchFamily="18" charset="0"/>
                        <a:ea typeface="Cambria Math" panose="02040503050406030204" pitchFamily="18" charset="0"/>
                      </a:rPr>
                      <m:t> </m:t>
                    </m:r>
                  </m:oMath>
                </a14:m>
                <a:r>
                  <a:rPr lang="en-US" dirty="0"/>
                  <a:t>depends on the probability of </a:t>
                </a:r>
                <a14:m>
                  <m:oMath xmlns:m="http://schemas.openxmlformats.org/officeDocument/2006/math">
                    <m:r>
                      <a:rPr lang="en-US" i="1" smtClean="0">
                        <a:latin typeface="Cambria Math" panose="02040503050406030204" pitchFamily="18" charset="0"/>
                        <a:ea typeface="Cambria Math" panose="02040503050406030204" pitchFamily="18" charset="0"/>
                      </a:rPr>
                      <m:t>𝜃</m:t>
                    </m:r>
                    <m:r>
                      <a:rPr lang="en-US">
                        <a:latin typeface="Cambria Math" panose="02040503050406030204" pitchFamily="18" charset="0"/>
                        <a:ea typeface="Cambria Math" panose="02040503050406030204" pitchFamily="18" charset="0"/>
                      </a:rPr>
                      <m:t>,</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but</m:t>
                    </m:r>
                    <m:r>
                      <a:rPr lang="en-US" b="0" i="0" smtClean="0">
                        <a:latin typeface="Cambria Math" panose="02040503050406030204" pitchFamily="18" charset="0"/>
                        <a:ea typeface="Cambria Math" panose="02040503050406030204" pitchFamily="18" charset="0"/>
                      </a:rPr>
                      <m:t> </m:t>
                    </m:r>
                    <m:r>
                      <m:rPr>
                        <m:sty m:val="p"/>
                      </m:rPr>
                      <a:rPr lang="en-US" b="0" i="0" smtClean="0">
                        <a:latin typeface="Cambria Math" panose="02040503050406030204" pitchFamily="18" charset="0"/>
                        <a:ea typeface="Cambria Math" panose="02040503050406030204" pitchFamily="18" charset="0"/>
                      </a:rPr>
                      <m:t>if</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we</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have</m:t>
                    </m:r>
                    <m:r>
                      <a:rPr lang="en-US">
                        <a:latin typeface="Cambria Math" panose="02040503050406030204" pitchFamily="18" charset="0"/>
                        <a:ea typeface="Cambria Math" panose="02040503050406030204" pitchFamily="18" charset="0"/>
                      </a:rPr>
                      <m:t> </m:t>
                    </m:r>
                    <m:r>
                      <m:rPr>
                        <m:sty m:val="p"/>
                      </m:rPr>
                      <a:rPr lang="en-US">
                        <a:latin typeface="Cambria Math" panose="02040503050406030204" pitchFamily="18" charset="0"/>
                        <a:ea typeface="Cambria Math" panose="02040503050406030204" pitchFamily="18" charset="0"/>
                      </a:rPr>
                      <m:t>a</m:t>
                    </m:r>
                  </m:oMath>
                </a14:m>
                <a:r>
                  <a:rPr lang="en-US" dirty="0"/>
                  <a:t> probability density function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𝑋</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for the random variable </a:t>
                </a:r>
                <a14:m>
                  <m:oMath xmlns:m="http://schemas.openxmlformats.org/officeDocument/2006/math">
                    <m:r>
                      <a:rPr lang="en-US" b="0" i="1" smtClean="0">
                        <a:latin typeface="Cambria Math" panose="02040503050406030204" pitchFamily="18" charset="0"/>
                      </a:rPr>
                      <m:t>𝑋</m:t>
                    </m:r>
                  </m:oMath>
                </a14:m>
                <a:r>
                  <a:rPr lang="en-US" dirty="0"/>
                  <a:t>, then probability density function for the random variable </a:t>
                </a:r>
                <a14:m>
                  <m:oMath xmlns:m="http://schemas.openxmlformats.org/officeDocument/2006/math">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oMath>
                </a14:m>
                <a:r>
                  <a:rPr lang="en-US" dirty="0"/>
                  <a:t> is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𝑋</m:t>
                            </m:r>
                          </m:e>
                        </m:d>
                      </m:sub>
                    </m:sSub>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𝑋</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𝑔</m:t>
                            </m:r>
                          </m:e>
                          <m:sup>
                            <m:r>
                              <a:rPr lang="en-US" b="0" i="1" smtClean="0">
                                <a:latin typeface="Cambria Math" panose="02040503050406030204" pitchFamily="18" charset="0"/>
                                <a:ea typeface="Cambria Math" panose="02040503050406030204" pitchFamily="18" charset="0"/>
                              </a:rPr>
                              <m:t>−1</m:t>
                            </m:r>
                          </m:sup>
                        </m:s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num>
                      <m:den>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den>
                    </m:f>
                  </m:oMath>
                </a14:m>
                <a:endParaRPr lang="en-US" dirty="0"/>
              </a:p>
              <a:p>
                <a:pPr marL="0" indent="0" algn="just">
                  <a:buNone/>
                </a:pPr>
                <a:endParaRPr lang="en-US" dirty="0"/>
              </a:p>
              <a:p>
                <a:pPr marL="0" indent="0" algn="just">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𝑓</m:t>
                          </m:r>
                        </m:e>
                        <m:sub>
                          <m:r>
                            <a:rPr lang="en-US" i="1" smtClean="0">
                              <a:latin typeface="Cambria Math" panose="02040503050406030204" pitchFamily="18" charset="0"/>
                              <a:ea typeface="Cambria Math" panose="02040503050406030204" pitchFamily="18" charset="0"/>
                            </a:rPr>
                            <m:t>𝜃</m:t>
                          </m:r>
                        </m:sub>
                      </m:sSub>
                      <m:d>
                        <m:dPr>
                          <m:ctrlPr>
                            <a:rPr lang="en-US" b="0" i="1" smtClean="0">
                              <a:latin typeface="Cambria Math" panose="02040503050406030204" pitchFamily="18" charset="0"/>
                            </a:rPr>
                          </m:ctrlPr>
                        </m:dPr>
                        <m:e>
                          <m:r>
                            <a:rPr lang="en-US" i="1" smtClean="0">
                              <a:latin typeface="Cambria Math" panose="02040503050406030204" pitchFamily="18" charset="0"/>
                              <a:ea typeface="Cambria Math" panose="02040503050406030204" pitchFamily="18" charset="0"/>
                            </a:rPr>
                            <m:t>𝜃</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𝜋</m:t>
                          </m:r>
                        </m:den>
                      </m:f>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𝑋</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𝛽</m:t>
                          </m:r>
                        </m:num>
                        <m:den>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𝛽</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den>
                      </m:f>
                    </m:oMath>
                  </m:oMathPara>
                </a14:m>
                <a:endParaRPr lang="en-US" dirty="0"/>
              </a:p>
              <a:p>
                <a:pPr marL="0" indent="0" algn="just">
                  <a:buNone/>
                </a:pPr>
                <a:endParaRPr lang="en-US" dirty="0"/>
              </a:p>
              <a:p>
                <a:pPr marL="0" indent="0" algn="just">
                  <a:buNone/>
                </a:pPr>
                <a:r>
                  <a:rPr lang="en-US" dirty="0"/>
                  <a:t>The log probability is then: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𝛽</m:t>
                            </m:r>
                          </m:e>
                        </m:d>
                      </m:e>
                    </m:func>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𝜋</m:t>
                            </m:r>
                          </m:e>
                        </m:d>
                      </m:e>
                    </m:func>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log</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𝛽</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e>
                        </m:d>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58AE973A-3BDF-4103-8BF3-FE93B9F363C2}"/>
                  </a:ext>
                </a:extLst>
              </p:cNvPr>
              <p:cNvSpPr>
                <a:spLocks noGrp="1" noRot="1" noChangeAspect="1" noMove="1" noResize="1" noEditPoints="1" noAdjustHandles="1" noChangeArrowheads="1" noChangeShapeType="1" noTextEdit="1"/>
              </p:cNvSpPr>
              <p:nvPr>
                <p:ph idx="1"/>
              </p:nvPr>
            </p:nvSpPr>
            <p:spPr>
              <a:xfrm>
                <a:off x="517223" y="2087816"/>
                <a:ext cx="9064487" cy="4635713"/>
              </a:xfrm>
              <a:blipFill>
                <a:blip r:embed="rId3"/>
                <a:stretch>
                  <a:fillRect l="-605" r="-538"/>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1822BE7C-4831-438F-B444-A9345D118BD8}"/>
              </a:ext>
            </a:extLst>
          </p:cNvPr>
          <p:cNvPicPr>
            <a:picLocks noChangeAspect="1"/>
          </p:cNvPicPr>
          <p:nvPr/>
        </p:nvPicPr>
        <p:blipFill>
          <a:blip r:embed="rId4"/>
          <a:stretch>
            <a:fillRect/>
          </a:stretch>
        </p:blipFill>
        <p:spPr>
          <a:xfrm>
            <a:off x="10058814" y="2768333"/>
            <a:ext cx="1762125" cy="1676400"/>
          </a:xfrm>
          <a:prstGeom prst="rect">
            <a:avLst/>
          </a:prstGeom>
        </p:spPr>
      </p:pic>
    </p:spTree>
    <p:extLst>
      <p:ext uri="{BB962C8B-B14F-4D97-AF65-F5344CB8AC3E}">
        <p14:creationId xmlns:p14="http://schemas.microsoft.com/office/powerpoint/2010/main" val="367641114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2C97B-5127-4B2B-84DE-8ECBF1982A28}"/>
              </a:ext>
            </a:extLst>
          </p:cNvPr>
          <p:cNvSpPr>
            <a:spLocks noGrp="1"/>
          </p:cNvSpPr>
          <p:nvPr>
            <p:ph type="title"/>
          </p:nvPr>
        </p:nvSpPr>
        <p:spPr>
          <a:xfrm>
            <a:off x="384313" y="447188"/>
            <a:ext cx="11290852" cy="970450"/>
          </a:xfrm>
        </p:spPr>
        <p:txBody>
          <a:bodyPr/>
          <a:lstStyle/>
          <a:p>
            <a:r>
              <a:rPr lang="en-US" dirty="0"/>
              <a:t>The Lighthouse Problem: The Proper Model</a:t>
            </a:r>
          </a:p>
        </p:txBody>
      </p:sp>
      <p:sp>
        <p:nvSpPr>
          <p:cNvPr id="3" name="Content Placeholder 2">
            <a:extLst>
              <a:ext uri="{FF2B5EF4-FFF2-40B4-BE49-F238E27FC236}">
                <a16:creationId xmlns:a16="http://schemas.microsoft.com/office/drawing/2014/main" id="{C3196437-9818-419B-9B8D-D2EF342A7D90}"/>
              </a:ext>
            </a:extLst>
          </p:cNvPr>
          <p:cNvSpPr>
            <a:spLocks noGrp="1"/>
          </p:cNvSpPr>
          <p:nvPr>
            <p:ph idx="1"/>
          </p:nvPr>
        </p:nvSpPr>
        <p:spPr>
          <a:xfrm>
            <a:off x="233265" y="2024744"/>
            <a:ext cx="11958735" cy="4833256"/>
          </a:xfrm>
        </p:spPr>
        <p:txBody>
          <a:bodyPr>
            <a:normAutofit fontScale="70000" lnSpcReduction="20000"/>
          </a:bodyPr>
          <a:lstStyle/>
          <a:p>
            <a:pPr marL="0" indent="0">
              <a:buNone/>
            </a:pPr>
            <a:r>
              <a:rPr lang="en-US" sz="1400" dirty="0">
                <a:latin typeface="Consolas" panose="020B0609020204030204" pitchFamily="49" charset="0"/>
              </a:rPr>
              <a:t>def </a:t>
            </a:r>
            <a:r>
              <a:rPr lang="en-US" sz="1400" dirty="0" err="1">
                <a:latin typeface="Consolas" panose="020B0609020204030204" pitchFamily="49" charset="0"/>
              </a:rPr>
              <a:t>obs_logp</a:t>
            </a:r>
            <a:r>
              <a:rPr lang="en-US" sz="1400" dirty="0">
                <a:latin typeface="Consolas" panose="020B0609020204030204" pitchFamily="49" charset="0"/>
              </a:rPr>
              <a:t>(value, alpha, beta):    </a:t>
            </a:r>
          </a:p>
          <a:p>
            <a:pPr marL="0" indent="0">
              <a:buNone/>
            </a:pPr>
            <a:r>
              <a:rPr lang="en-US" sz="1400" dirty="0">
                <a:latin typeface="Consolas" panose="020B0609020204030204" pitchFamily="49" charset="0"/>
              </a:rPr>
              <a:t>    return </a:t>
            </a:r>
            <a:r>
              <a:rPr lang="en-US" sz="1400" dirty="0" err="1">
                <a:latin typeface="Consolas" panose="020B0609020204030204" pitchFamily="49" charset="0"/>
              </a:rPr>
              <a:t>pm.math.sum</a:t>
            </a:r>
            <a:r>
              <a:rPr lang="en-US" sz="1400" dirty="0">
                <a:latin typeface="Consolas" panose="020B0609020204030204" pitchFamily="49" charset="0"/>
              </a:rPr>
              <a:t>(pm.math.log(beta) - pm.math.log(</a:t>
            </a:r>
            <a:r>
              <a:rPr lang="en-US" sz="1400" dirty="0" err="1">
                <a:latin typeface="Consolas" panose="020B0609020204030204" pitchFamily="49" charset="0"/>
              </a:rPr>
              <a:t>np.pi</a:t>
            </a:r>
            <a:r>
              <a:rPr lang="en-US" sz="1400" dirty="0">
                <a:latin typeface="Consolas" panose="020B0609020204030204" pitchFamily="49" charset="0"/>
              </a:rPr>
              <a:t>) - pm.math.log(beta**2 + (alpha-value)**2))</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with </a:t>
            </a:r>
            <a:r>
              <a:rPr lang="en-US" sz="1400" dirty="0" err="1">
                <a:latin typeface="Consolas" panose="020B0609020204030204" pitchFamily="49" charset="0"/>
              </a:rPr>
              <a:t>pm.Model</a:t>
            </a:r>
            <a:r>
              <a:rPr lang="en-US" sz="1400" dirty="0">
                <a:latin typeface="Consolas" panose="020B0609020204030204" pitchFamily="49" charset="0"/>
              </a:rPr>
              <a:t>() as </a:t>
            </a:r>
            <a:r>
              <a:rPr lang="en-US" sz="1400" dirty="0" err="1">
                <a:latin typeface="Consolas" panose="020B0609020204030204" pitchFamily="49" charset="0"/>
              </a:rPr>
              <a:t>lighthouse_model</a:t>
            </a:r>
            <a:r>
              <a:rPr lang="en-US" sz="1400" dirty="0">
                <a:latin typeface="Consolas" panose="020B0609020204030204" pitchFamily="49" charset="0"/>
              </a:rPr>
              <a:t>:</a:t>
            </a:r>
          </a:p>
          <a:p>
            <a:pPr marL="0" indent="0">
              <a:buNone/>
            </a:pPr>
            <a:r>
              <a:rPr lang="en-US" sz="1400" dirty="0">
                <a:latin typeface="Consolas" panose="020B0609020204030204" pitchFamily="49" charset="0"/>
              </a:rPr>
              <a:t>    alpha = </a:t>
            </a:r>
            <a:r>
              <a:rPr lang="en-US" sz="1400" dirty="0" err="1">
                <a:latin typeface="Consolas" panose="020B0609020204030204" pitchFamily="49" charset="0"/>
              </a:rPr>
              <a:t>pm.Normal</a:t>
            </a:r>
            <a:r>
              <a:rPr lang="en-US" sz="1400" dirty="0">
                <a:latin typeface="Consolas" panose="020B0609020204030204" pitchFamily="49" charset="0"/>
              </a:rPr>
              <a:t>("alpha", mu = 0, tau = 1.0/50**2)</a:t>
            </a:r>
          </a:p>
          <a:p>
            <a:pPr marL="0" indent="0">
              <a:buNone/>
            </a:pPr>
            <a:r>
              <a:rPr lang="en-US" sz="1400" dirty="0">
                <a:latin typeface="Consolas" panose="020B0609020204030204" pitchFamily="49" charset="0"/>
              </a:rPr>
              <a:t>    beta = </a:t>
            </a:r>
            <a:r>
              <a:rPr lang="en-US" sz="1400" dirty="0" err="1">
                <a:latin typeface="Consolas" panose="020B0609020204030204" pitchFamily="49" charset="0"/>
              </a:rPr>
              <a:t>pm.Exponential</a:t>
            </a:r>
            <a:r>
              <a:rPr lang="en-US" sz="1400" dirty="0">
                <a:latin typeface="Consolas" panose="020B0609020204030204" pitchFamily="49" charset="0"/>
              </a:rPr>
              <a:t>("beta", lam = 1.0/100)</a:t>
            </a:r>
          </a:p>
          <a:p>
            <a:pPr marL="0" indent="0">
              <a:buNone/>
            </a:pPr>
            <a:r>
              <a:rPr lang="en-US" sz="1400" dirty="0">
                <a:latin typeface="Consolas" panose="020B0609020204030204" pitchFamily="49" charset="0"/>
              </a:rPr>
              <a:t>    # We have a prior distribution for the angle of the lighthouse for every time we observed a flash, uniform over</a:t>
            </a:r>
          </a:p>
          <a:p>
            <a:pPr marL="0" indent="0">
              <a:buNone/>
            </a:pPr>
            <a:r>
              <a:rPr lang="en-US" sz="1400" dirty="0">
                <a:latin typeface="Consolas" panose="020B0609020204030204" pitchFamily="49" charset="0"/>
              </a:rPr>
              <a:t>    # [-pi/2, pi/2]</a:t>
            </a:r>
          </a:p>
          <a:p>
            <a:pPr marL="0" indent="0">
              <a:buNone/>
            </a:pPr>
            <a:r>
              <a:rPr lang="en-US" sz="1400" dirty="0">
                <a:latin typeface="Consolas" panose="020B0609020204030204" pitchFamily="49" charset="0"/>
              </a:rPr>
              <a:t>    thetas = </a:t>
            </a:r>
            <a:r>
              <a:rPr lang="en-US" sz="1400" dirty="0" err="1">
                <a:latin typeface="Consolas" panose="020B0609020204030204" pitchFamily="49" charset="0"/>
              </a:rPr>
              <a:t>pm.Uniform</a:t>
            </a:r>
            <a:r>
              <a:rPr lang="en-US" sz="1400" dirty="0">
                <a:latin typeface="Consolas" panose="020B0609020204030204" pitchFamily="49" charset="0"/>
              </a:rPr>
              <a:t>("thetas", lower=-0.5*</a:t>
            </a:r>
            <a:r>
              <a:rPr lang="en-US" sz="1400" dirty="0" err="1">
                <a:latin typeface="Consolas" panose="020B0609020204030204" pitchFamily="49" charset="0"/>
              </a:rPr>
              <a:t>np.pi</a:t>
            </a:r>
            <a:r>
              <a:rPr lang="en-US" sz="1400" dirty="0">
                <a:latin typeface="Consolas" panose="020B0609020204030204" pitchFamily="49" charset="0"/>
              </a:rPr>
              <a:t>, upper=0.5*</a:t>
            </a:r>
            <a:r>
              <a:rPr lang="en-US" sz="1400" dirty="0" err="1">
                <a:latin typeface="Consolas" panose="020B0609020204030204" pitchFamily="49" charset="0"/>
              </a:rPr>
              <a:t>np.pi</a:t>
            </a:r>
            <a:r>
              <a:rPr lang="en-US" sz="1400" dirty="0">
                <a:latin typeface="Consolas" panose="020B0609020204030204" pitchFamily="49" charset="0"/>
              </a:rPr>
              <a:t>, size=</a:t>
            </a:r>
            <a:r>
              <a:rPr lang="en-US" sz="1400" dirty="0" err="1">
                <a:latin typeface="Consolas" panose="020B0609020204030204" pitchFamily="49" charset="0"/>
              </a:rPr>
              <a:t>num_flashes</a:t>
            </a:r>
            <a:r>
              <a:rPr lang="en-US" sz="1400" dirty="0">
                <a:latin typeface="Consolas" panose="020B0609020204030204" pitchFamily="49" charset="0"/>
              </a:rPr>
              <a:t>)</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    </a:t>
            </a:r>
            <a:r>
              <a:rPr lang="en-US" sz="1400" dirty="0" err="1">
                <a:latin typeface="Consolas" panose="020B0609020204030204" pitchFamily="49" charset="0"/>
              </a:rPr>
              <a:t>obs</a:t>
            </a:r>
            <a:r>
              <a:rPr lang="en-US" sz="1400" dirty="0">
                <a:latin typeface="Consolas" panose="020B0609020204030204" pitchFamily="49" charset="0"/>
              </a:rPr>
              <a:t> = </a:t>
            </a:r>
            <a:r>
              <a:rPr lang="en-US" sz="1400" dirty="0" err="1">
                <a:latin typeface="Consolas" panose="020B0609020204030204" pitchFamily="49" charset="0"/>
              </a:rPr>
              <a:t>pm.CustomDist</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obs</a:t>
            </a:r>
            <a:r>
              <a:rPr lang="en-US" sz="1400" dirty="0">
                <a:latin typeface="Consolas" panose="020B0609020204030204" pitchFamily="49" charset="0"/>
              </a:rPr>
              <a:t>’,</a:t>
            </a:r>
          </a:p>
          <a:p>
            <a:pPr marL="0" indent="0">
              <a:buNone/>
            </a:pPr>
            <a:r>
              <a:rPr lang="en-US" sz="1400" dirty="0">
                <a:latin typeface="Consolas" panose="020B0609020204030204" pitchFamily="49" charset="0"/>
              </a:rPr>
              <a:t>        alpha, beta,</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logp</a:t>
            </a:r>
            <a:r>
              <a:rPr lang="en-US" sz="1400" dirty="0">
                <a:latin typeface="Consolas" panose="020B0609020204030204" pitchFamily="49" charset="0"/>
              </a:rPr>
              <a:t>=</a:t>
            </a:r>
            <a:r>
              <a:rPr lang="en-US" sz="1400" dirty="0" err="1">
                <a:latin typeface="Consolas" panose="020B0609020204030204" pitchFamily="49" charset="0"/>
              </a:rPr>
              <a:t>obs_logp</a:t>
            </a:r>
            <a:r>
              <a:rPr lang="en-US" sz="1400" dirty="0">
                <a:latin typeface="Consolas" panose="020B0609020204030204" pitchFamily="49" charset="0"/>
              </a:rPr>
              <a:t>,</a:t>
            </a:r>
          </a:p>
          <a:p>
            <a:pPr marL="0" indent="0">
              <a:buNone/>
            </a:pPr>
            <a:r>
              <a:rPr lang="en-US" sz="1400" dirty="0">
                <a:latin typeface="Consolas" panose="020B0609020204030204" pitchFamily="49" charset="0"/>
              </a:rPr>
              <a:t>        observed = data</a:t>
            </a:r>
          </a:p>
          <a:p>
            <a:pPr marL="0" indent="0">
              <a:buNone/>
            </a:pPr>
            <a:r>
              <a:rPr lang="en-US" sz="1400" dirty="0">
                <a:latin typeface="Consolas" panose="020B0609020204030204" pitchFamily="49" charset="0"/>
              </a:rPr>
              <a:t>    )</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with </a:t>
            </a:r>
            <a:r>
              <a:rPr lang="en-US" sz="1400" dirty="0" err="1">
                <a:latin typeface="Consolas" panose="020B0609020204030204" pitchFamily="49" charset="0"/>
              </a:rPr>
              <a:t>lighthouse_model</a:t>
            </a:r>
            <a:r>
              <a:rPr lang="en-US" sz="1400" dirty="0">
                <a:latin typeface="Consolas" panose="020B0609020204030204" pitchFamily="49" charset="0"/>
              </a:rPr>
              <a:t>:</a:t>
            </a:r>
          </a:p>
          <a:p>
            <a:pPr marL="0" indent="0">
              <a:buNone/>
            </a:pPr>
            <a:r>
              <a:rPr lang="en-US" sz="1400" dirty="0">
                <a:latin typeface="Consolas" panose="020B0609020204030204" pitchFamily="49" charset="0"/>
              </a:rPr>
              <a:t>    step = </a:t>
            </a:r>
            <a:r>
              <a:rPr lang="en-US" sz="1400" dirty="0" err="1">
                <a:latin typeface="Consolas" panose="020B0609020204030204" pitchFamily="49" charset="0"/>
              </a:rPr>
              <a:t>pm.NUTS</a:t>
            </a:r>
            <a:r>
              <a:rPr lang="en-US" sz="1400" dirty="0">
                <a:latin typeface="Consolas" panose="020B0609020204030204" pitchFamily="49" charset="0"/>
              </a:rPr>
              <a:t>()</a:t>
            </a:r>
          </a:p>
          <a:p>
            <a:pPr marL="0" indent="0">
              <a:buNone/>
            </a:pPr>
            <a:r>
              <a:rPr lang="en-US" sz="1400" dirty="0">
                <a:latin typeface="Consolas" panose="020B0609020204030204" pitchFamily="49" charset="0"/>
              </a:rPr>
              <a:t>    trace = </a:t>
            </a:r>
            <a:r>
              <a:rPr lang="en-US" sz="1400" dirty="0" err="1">
                <a:latin typeface="Consolas" panose="020B0609020204030204" pitchFamily="49" charset="0"/>
              </a:rPr>
              <a:t>pm.sample</a:t>
            </a:r>
            <a:r>
              <a:rPr lang="en-US" sz="1400" dirty="0">
                <a:latin typeface="Consolas" panose="020B0609020204030204" pitchFamily="49" charset="0"/>
              </a:rPr>
              <a:t>(40000, tune=10000, step=step, chains=1, </a:t>
            </a:r>
            <a:r>
              <a:rPr lang="en-US" sz="1400" dirty="0" err="1">
                <a:latin typeface="Consolas" panose="020B0609020204030204" pitchFamily="49" charset="0"/>
              </a:rPr>
              <a:t>return_inferencedata</a:t>
            </a:r>
            <a:r>
              <a:rPr lang="en-US" sz="1400" dirty="0">
                <a:latin typeface="Consolas" panose="020B0609020204030204" pitchFamily="49" charset="0"/>
              </a:rPr>
              <a:t>=False)</a:t>
            </a:r>
          </a:p>
        </p:txBody>
      </p:sp>
    </p:spTree>
    <p:extLst>
      <p:ext uri="{BB962C8B-B14F-4D97-AF65-F5344CB8AC3E}">
        <p14:creationId xmlns:p14="http://schemas.microsoft.com/office/powerpoint/2010/main" val="12354281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759E2-5DBF-4D9A-9372-455F7920A59E}"/>
              </a:ext>
            </a:extLst>
          </p:cNvPr>
          <p:cNvSpPr>
            <a:spLocks noGrp="1"/>
          </p:cNvSpPr>
          <p:nvPr>
            <p:ph type="title"/>
          </p:nvPr>
        </p:nvSpPr>
        <p:spPr/>
        <p:txBody>
          <a:bodyPr/>
          <a:lstStyle/>
          <a:p>
            <a:r>
              <a:rPr lang="en-US" dirty="0"/>
              <a:t>The Lighthouse Problem: Results</a:t>
            </a:r>
          </a:p>
        </p:txBody>
      </p:sp>
      <p:pic>
        <p:nvPicPr>
          <p:cNvPr id="5" name="Picture 4" descr="A screenshot of a cell phone&#10;&#10;Description generated with high confidence">
            <a:extLst>
              <a:ext uri="{FF2B5EF4-FFF2-40B4-BE49-F238E27FC236}">
                <a16:creationId xmlns:a16="http://schemas.microsoft.com/office/drawing/2014/main" id="{4CF30318-A677-490A-8FAD-C6505E81496A}"/>
              </a:ext>
            </a:extLst>
          </p:cNvPr>
          <p:cNvPicPr>
            <a:picLocks noChangeAspect="1"/>
          </p:cNvPicPr>
          <p:nvPr/>
        </p:nvPicPr>
        <p:blipFill>
          <a:blip r:embed="rId2"/>
          <a:stretch>
            <a:fillRect/>
          </a:stretch>
        </p:blipFill>
        <p:spPr>
          <a:xfrm>
            <a:off x="0" y="1902474"/>
            <a:ext cx="5860104" cy="4376765"/>
          </a:xfrm>
          <a:prstGeom prst="rect">
            <a:avLst/>
          </a:prstGeom>
        </p:spPr>
      </p:pic>
      <p:pic>
        <p:nvPicPr>
          <p:cNvPr id="7" name="Picture 6" descr="A screenshot of a cell phone&#10;&#10;Description generated with very high confidence">
            <a:extLst>
              <a:ext uri="{FF2B5EF4-FFF2-40B4-BE49-F238E27FC236}">
                <a16:creationId xmlns:a16="http://schemas.microsoft.com/office/drawing/2014/main" id="{AEA5E6CE-EB30-4B00-AD03-FD14AF886B58}"/>
              </a:ext>
            </a:extLst>
          </p:cNvPr>
          <p:cNvPicPr>
            <a:picLocks noChangeAspect="1"/>
          </p:cNvPicPr>
          <p:nvPr/>
        </p:nvPicPr>
        <p:blipFill>
          <a:blip r:embed="rId3"/>
          <a:stretch>
            <a:fillRect/>
          </a:stretch>
        </p:blipFill>
        <p:spPr>
          <a:xfrm>
            <a:off x="6095969" y="1902474"/>
            <a:ext cx="5860103" cy="4376765"/>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A617E36-D20D-492D-BC1A-367F8B5771F7}"/>
                  </a:ext>
                </a:extLst>
              </p:cNvPr>
              <p:cNvSpPr txBox="1"/>
              <p:nvPr/>
            </p:nvSpPr>
            <p:spPr>
              <a:xfrm>
                <a:off x="1684929" y="6312515"/>
                <a:ext cx="2623410"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posterior distribution</a:t>
                </a:r>
              </a:p>
            </p:txBody>
          </p:sp>
        </mc:Choice>
        <mc:Fallback xmlns="">
          <p:sp>
            <p:nvSpPr>
              <p:cNvPr id="3" name="TextBox 2">
                <a:extLst>
                  <a:ext uri="{FF2B5EF4-FFF2-40B4-BE49-F238E27FC236}">
                    <a16:creationId xmlns:a16="http://schemas.microsoft.com/office/drawing/2014/main" id="{BA617E36-D20D-492D-BC1A-367F8B5771F7}"/>
                  </a:ext>
                </a:extLst>
              </p:cNvPr>
              <p:cNvSpPr txBox="1">
                <a:spLocks noRot="1" noChangeAspect="1" noMove="1" noResize="1" noEditPoints="1" noAdjustHandles="1" noChangeArrowheads="1" noChangeShapeType="1" noTextEdit="1"/>
              </p:cNvSpPr>
              <p:nvPr/>
            </p:nvSpPr>
            <p:spPr>
              <a:xfrm>
                <a:off x="1684929" y="6312515"/>
                <a:ext cx="2623410" cy="369332"/>
              </a:xfrm>
              <a:prstGeom prst="rect">
                <a:avLst/>
              </a:prstGeom>
              <a:blipFill>
                <a:blip r:embed="rId4"/>
                <a:stretch>
                  <a:fillRect t="-10000" r="-1856"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46CBD75-D180-47E3-872B-3E96054B5B7D}"/>
                  </a:ext>
                </a:extLst>
              </p:cNvPr>
              <p:cNvSpPr txBox="1"/>
              <p:nvPr/>
            </p:nvSpPr>
            <p:spPr>
              <a:xfrm>
                <a:off x="7882057" y="6312515"/>
                <a:ext cx="2625014" cy="369332"/>
              </a:xfrm>
              <a:prstGeom prst="rect">
                <a:avLst/>
              </a:prstGeom>
              <a:noFill/>
            </p:spPr>
            <p:txBody>
              <a:bodyPr wrap="none" rtlCol="0">
                <a:spAutoFit/>
              </a:bodyPr>
              <a:lstStyle/>
              <a:p>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 posterior distribution</a:t>
                </a:r>
              </a:p>
            </p:txBody>
          </p:sp>
        </mc:Choice>
        <mc:Fallback xmlns="">
          <p:sp>
            <p:nvSpPr>
              <p:cNvPr id="4" name="TextBox 3">
                <a:extLst>
                  <a:ext uri="{FF2B5EF4-FFF2-40B4-BE49-F238E27FC236}">
                    <a16:creationId xmlns:a16="http://schemas.microsoft.com/office/drawing/2014/main" id="{146CBD75-D180-47E3-872B-3E96054B5B7D}"/>
                  </a:ext>
                </a:extLst>
              </p:cNvPr>
              <p:cNvSpPr txBox="1">
                <a:spLocks noRot="1" noChangeAspect="1" noMove="1" noResize="1" noEditPoints="1" noAdjustHandles="1" noChangeArrowheads="1" noChangeShapeType="1" noTextEdit="1"/>
              </p:cNvSpPr>
              <p:nvPr/>
            </p:nvSpPr>
            <p:spPr>
              <a:xfrm>
                <a:off x="7882057" y="6312515"/>
                <a:ext cx="2625014" cy="369332"/>
              </a:xfrm>
              <a:prstGeom prst="rect">
                <a:avLst/>
              </a:prstGeom>
              <a:blipFill>
                <a:blip r:embed="rId5"/>
                <a:stretch>
                  <a:fillRect l="-696" t="-10000" r="-1624" b="-26667"/>
                </a:stretch>
              </a:blipFill>
            </p:spPr>
            <p:txBody>
              <a:bodyPr/>
              <a:lstStyle/>
              <a:p>
                <a:r>
                  <a:rPr lang="en-US">
                    <a:noFill/>
                  </a:rPr>
                  <a:t> </a:t>
                </a:r>
              </a:p>
            </p:txBody>
          </p:sp>
        </mc:Fallback>
      </mc:AlternateContent>
    </p:spTree>
    <p:extLst>
      <p:ext uri="{BB962C8B-B14F-4D97-AF65-F5344CB8AC3E}">
        <p14:creationId xmlns:p14="http://schemas.microsoft.com/office/powerpoint/2010/main" val="13104102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B28125-DCEB-4EF7-A0CF-8E17C04EC63A}"/>
              </a:ext>
            </a:extLst>
          </p:cNvPr>
          <p:cNvSpPr>
            <a:spLocks noGrp="1"/>
          </p:cNvSpPr>
          <p:nvPr>
            <p:ph type="title"/>
          </p:nvPr>
        </p:nvSpPr>
        <p:spPr/>
        <p:txBody>
          <a:bodyPr/>
          <a:lstStyle/>
          <a:p>
            <a:r>
              <a:rPr lang="en-US" dirty="0"/>
              <a:t>Factor Potentials</a:t>
            </a:r>
          </a:p>
        </p:txBody>
      </p:sp>
      <p:sp>
        <p:nvSpPr>
          <p:cNvPr id="6" name="Text Placeholder 5">
            <a:extLst>
              <a:ext uri="{FF2B5EF4-FFF2-40B4-BE49-F238E27FC236}">
                <a16:creationId xmlns:a16="http://schemas.microsoft.com/office/drawing/2014/main" id="{D22DA69C-1A65-4E29-911C-9F5C5AB4D787}"/>
              </a:ext>
            </a:extLst>
          </p:cNvPr>
          <p:cNvSpPr>
            <a:spLocks noGrp="1"/>
          </p:cNvSpPr>
          <p:nvPr>
            <p:ph type="body" idx="1"/>
          </p:nvPr>
        </p:nvSpPr>
        <p:spPr/>
        <p:txBody>
          <a:bodyPr/>
          <a:lstStyle/>
          <a:p>
            <a:r>
              <a:rPr lang="en-US" dirty="0" err="1"/>
              <a:t>pm.Potential</a:t>
            </a:r>
            <a:endParaRPr lang="en-US" dirty="0"/>
          </a:p>
        </p:txBody>
      </p:sp>
    </p:spTree>
    <p:extLst>
      <p:ext uri="{BB962C8B-B14F-4D97-AF65-F5344CB8AC3E}">
        <p14:creationId xmlns:p14="http://schemas.microsoft.com/office/powerpoint/2010/main" val="3513837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BA6DE9-A1ED-4DA3-84E5-E5CAA87250E9}"/>
              </a:ext>
            </a:extLst>
          </p:cNvPr>
          <p:cNvSpPr>
            <a:spLocks noGrp="1"/>
          </p:cNvSpPr>
          <p:nvPr>
            <p:ph type="title"/>
          </p:nvPr>
        </p:nvSpPr>
        <p:spPr/>
        <p:txBody>
          <a:bodyPr/>
          <a:lstStyle/>
          <a:p>
            <a:r>
              <a:rPr lang="en-US" dirty="0"/>
              <a:t>Factor Potentials</a:t>
            </a:r>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DA09BA7C-4CBA-4DFE-8292-D2B722BCC7CD}"/>
                  </a:ext>
                </a:extLst>
              </p:cNvPr>
              <p:cNvSpPr>
                <a:spLocks noGrp="1"/>
              </p:cNvSpPr>
              <p:nvPr>
                <p:ph idx="1"/>
              </p:nvPr>
            </p:nvSpPr>
            <p:spPr/>
            <p:txBody>
              <a:bodyPr/>
              <a:lstStyle/>
              <a:p>
                <a:r>
                  <a:rPr lang="en-US" dirty="0"/>
                  <a:t>Bayesian modeling: </a:t>
                </a:r>
                <a14:m>
                  <m:oMath xmlns:m="http://schemas.openxmlformats.org/officeDocument/2006/math">
                    <m:r>
                      <a:rPr lang="en-US" i="1">
                        <a:latin typeface="Cambria Math" panose="02040503050406030204" pitchFamily="18" charset="0"/>
                      </a:rPr>
                      <m:t>𝑃</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𝐷</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𝐷</m:t>
                        </m:r>
                      </m:e>
                      <m:e>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𝑃</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oMath>
                </a14:m>
                <a:endParaRPr lang="en-US" dirty="0"/>
              </a:p>
              <a:p>
                <a:r>
                  <a:rPr lang="en-US" dirty="0"/>
                  <a:t>In some cases, it’s nice to be able to modify the joint density by incorporating terms that don’t correspond to probabilities of variables conditional on parents</a:t>
                </a:r>
              </a:p>
              <a:p>
                <a:pPr marL="400050" lvl="1"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1 </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𝑛</m:t>
                              </m:r>
                            </m:sub>
                          </m:sSub>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𝐷</m:t>
                          </m:r>
                        </m:e>
                      </m:d>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𝐷</m:t>
                              </m:r>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1 </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𝑛</m:t>
                              </m:r>
                            </m:sub>
                          </m:sSub>
                        </m:e>
                      </m:d>
                      <m:r>
                        <a:rPr lang="en-US" i="1">
                          <a:latin typeface="Cambria Math" panose="02040503050406030204" pitchFamily="18" charset="0"/>
                          <a:ea typeface="Cambria Math" panose="02040503050406030204" pitchFamily="18" charset="0"/>
                        </a:rPr>
                        <m:t>𝑃</m:t>
                      </m:r>
                      <m:d>
                        <m:dPr>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1 </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2</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𝑛</m:t>
                              </m:r>
                            </m:sub>
                          </m:sSub>
                        </m:e>
                      </m:d>
                      <m:r>
                        <a:rPr lang="en-US" b="0" i="1" smtClean="0">
                          <a:latin typeface="Cambria Math" panose="02040503050406030204" pitchFamily="18" charset="0"/>
                          <a:ea typeface="Cambria Math" panose="02040503050406030204" pitchFamily="18" charset="0"/>
                        </a:rPr>
                        <m:t>𝐼</m:t>
                      </m:r>
                      <m:d>
                        <m:dPr>
                          <m:ctrlPr>
                            <a:rPr lang="en-US" b="0" i="1" smtClean="0">
                              <a:latin typeface="Cambria Math" panose="02040503050406030204" pitchFamily="18" charset="0"/>
                              <a:ea typeface="Cambria Math" panose="02040503050406030204" pitchFamily="18" charset="0"/>
                            </a:rPr>
                          </m:ctrlPr>
                        </m:dPr>
                        <m:e>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3</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4</m:t>
                                  </m:r>
                                </m:sub>
                              </m:sSub>
                            </m:e>
                          </m:d>
                          <m:r>
                            <a:rPr lang="en-US" b="0" i="1" smtClean="0">
                              <a:latin typeface="Cambria Math" panose="02040503050406030204" pitchFamily="18" charset="0"/>
                              <a:ea typeface="Cambria Math" panose="02040503050406030204" pitchFamily="18" charset="0"/>
                            </a:rPr>
                            <m:t>&lt;1</m:t>
                          </m:r>
                        </m:e>
                      </m:d>
                    </m:oMath>
                  </m:oMathPara>
                </a14:m>
                <a:endParaRPr lang="en-US" b="0" dirty="0">
                  <a:ea typeface="Cambria Math" panose="02040503050406030204" pitchFamily="18" charset="0"/>
                </a:endParaRPr>
              </a:p>
              <a:p>
                <a:r>
                  <a:rPr lang="en-US" dirty="0"/>
                  <a:t>Arbitrary factors are implemented by the method </a:t>
                </a:r>
                <a:r>
                  <a:rPr lang="en-US" sz="1400" dirty="0" err="1">
                    <a:latin typeface="Consolas" panose="020B0609020204030204" pitchFamily="49" charset="0"/>
                  </a:rPr>
                  <a:t>pm.Potential</a:t>
                </a:r>
                <a:r>
                  <a:rPr lang="en-US" sz="1400" dirty="0">
                    <a:latin typeface="Consolas" panose="020B0609020204030204" pitchFamily="49" charset="0"/>
                  </a:rPr>
                  <a:t>(…)</a:t>
                </a:r>
                <a:endParaRPr lang="en-US" dirty="0"/>
              </a:p>
              <a:p>
                <a:r>
                  <a:rPr lang="en-US" dirty="0"/>
                  <a:t>Usually, Potentials implement hard or soft constraint  </a:t>
                </a:r>
              </a:p>
            </p:txBody>
          </p:sp>
        </mc:Choice>
        <mc:Fallback xmlns="">
          <p:sp>
            <p:nvSpPr>
              <p:cNvPr id="5" name="Content Placeholder 4">
                <a:extLst>
                  <a:ext uri="{FF2B5EF4-FFF2-40B4-BE49-F238E27FC236}">
                    <a16:creationId xmlns:a16="http://schemas.microsoft.com/office/drawing/2014/main" id="{DA09BA7C-4CBA-4DFE-8292-D2B722BCC7CD}"/>
                  </a:ext>
                </a:extLst>
              </p:cNvPr>
              <p:cNvSpPr>
                <a:spLocks noGrp="1" noRot="1" noChangeAspect="1" noMove="1" noResize="1" noEditPoints="1" noAdjustHandles="1" noChangeArrowheads="1" noChangeShapeType="1" noTextEdit="1"/>
              </p:cNvSpPr>
              <p:nvPr>
                <p:ph idx="1"/>
              </p:nvPr>
            </p:nvSpPr>
            <p:spPr>
              <a:blipFill>
                <a:blip r:embed="rId2"/>
                <a:stretch>
                  <a:fillRect l="-58"/>
                </a:stretch>
              </a:blipFill>
            </p:spPr>
            <p:txBody>
              <a:bodyPr/>
              <a:lstStyle/>
              <a:p>
                <a:r>
                  <a:rPr lang="en-US">
                    <a:noFill/>
                  </a:rPr>
                  <a:t> </a:t>
                </a:r>
              </a:p>
            </p:txBody>
          </p:sp>
        </mc:Fallback>
      </mc:AlternateContent>
    </p:spTree>
    <p:extLst>
      <p:ext uri="{BB962C8B-B14F-4D97-AF65-F5344CB8AC3E}">
        <p14:creationId xmlns:p14="http://schemas.microsoft.com/office/powerpoint/2010/main" val="38295105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43224-EE55-4FCB-BF35-D148544852ED}"/>
              </a:ext>
            </a:extLst>
          </p:cNvPr>
          <p:cNvSpPr>
            <a:spLocks noGrp="1"/>
          </p:cNvSpPr>
          <p:nvPr>
            <p:ph type="title"/>
          </p:nvPr>
        </p:nvSpPr>
        <p:spPr/>
        <p:txBody>
          <a:bodyPr/>
          <a:lstStyle/>
          <a:p>
            <a:r>
              <a:rPr lang="en-US" dirty="0"/>
              <a:t>Survival Analysis</a:t>
            </a:r>
          </a:p>
        </p:txBody>
      </p:sp>
      <p:sp>
        <p:nvSpPr>
          <p:cNvPr id="3" name="Content Placeholder 2">
            <a:extLst>
              <a:ext uri="{FF2B5EF4-FFF2-40B4-BE49-F238E27FC236}">
                <a16:creationId xmlns:a16="http://schemas.microsoft.com/office/drawing/2014/main" id="{8DBD35F5-4D56-45F0-BF5E-12AF33C2A871}"/>
              </a:ext>
            </a:extLst>
          </p:cNvPr>
          <p:cNvSpPr>
            <a:spLocks noGrp="1"/>
          </p:cNvSpPr>
          <p:nvPr>
            <p:ph idx="1"/>
          </p:nvPr>
        </p:nvSpPr>
        <p:spPr/>
        <p:txBody>
          <a:bodyPr/>
          <a:lstStyle/>
          <a:p>
            <a:pPr marL="0" indent="0" algn="just">
              <a:buNone/>
            </a:pPr>
            <a:r>
              <a:rPr lang="en-US" dirty="0"/>
              <a:t>Suppose you are interested in the median lifetime of users of a service. It is not correct to exclude the current users: your estimate will overemphasize the presence of users who sign up and then leave almost immediately (very short lifespans), and completely underemphasize the surviving users (who generally have long lifetimes - the mere fact they are alive is evidence of this). The other possibility is to use the alive user's current lifetimes along with all other lifetimes. This is not advisable as the implicit assumption you've made is that no user can have a lifetime, even theoretically, larger than your own service's existence.</a:t>
            </a:r>
          </a:p>
          <a:p>
            <a:pPr marL="0" indent="0" algn="just">
              <a:buNone/>
            </a:pPr>
            <a:endParaRPr lang="en-US" dirty="0"/>
          </a:p>
          <a:p>
            <a:pPr marL="0" indent="0" algn="ctr">
              <a:buNone/>
            </a:pPr>
            <a:r>
              <a:rPr lang="en-US" b="1" dirty="0"/>
              <a:t>We need some new tools to deal with this situation</a:t>
            </a:r>
            <a:endParaRPr lang="en-US" dirty="0"/>
          </a:p>
        </p:txBody>
      </p:sp>
    </p:spTree>
    <p:extLst>
      <p:ext uri="{BB962C8B-B14F-4D97-AF65-F5344CB8AC3E}">
        <p14:creationId xmlns:p14="http://schemas.microsoft.com/office/powerpoint/2010/main" val="30898045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43224-EE55-4FCB-BF35-D148544852ED}"/>
              </a:ext>
            </a:extLst>
          </p:cNvPr>
          <p:cNvSpPr>
            <a:spLocks noGrp="1"/>
          </p:cNvSpPr>
          <p:nvPr>
            <p:ph type="title"/>
          </p:nvPr>
        </p:nvSpPr>
        <p:spPr/>
        <p:txBody>
          <a:bodyPr/>
          <a:lstStyle/>
          <a:p>
            <a:r>
              <a:rPr lang="en-US" dirty="0"/>
              <a:t>Survival Analysis</a:t>
            </a:r>
          </a:p>
        </p:txBody>
      </p:sp>
      <p:sp>
        <p:nvSpPr>
          <p:cNvPr id="3" name="Content Placeholder 2">
            <a:extLst>
              <a:ext uri="{FF2B5EF4-FFF2-40B4-BE49-F238E27FC236}">
                <a16:creationId xmlns:a16="http://schemas.microsoft.com/office/drawing/2014/main" id="{8DBD35F5-4D56-45F0-BF5E-12AF33C2A871}"/>
              </a:ext>
            </a:extLst>
          </p:cNvPr>
          <p:cNvSpPr>
            <a:spLocks noGrp="1"/>
          </p:cNvSpPr>
          <p:nvPr>
            <p:ph idx="1"/>
          </p:nvPr>
        </p:nvSpPr>
        <p:spPr/>
        <p:txBody>
          <a:bodyPr/>
          <a:lstStyle/>
          <a:p>
            <a:pPr marL="0" indent="0" algn="just">
              <a:buNone/>
            </a:pPr>
            <a:r>
              <a:rPr lang="en-US" dirty="0"/>
              <a:t>In the service model - when a customer joins your service, we consider that a birth, and when a customer leaves your service, that is a death. We have a record of all births, but at points in time we do not necessarily see all the deaths. Consider the graphic below. Each line represents a user moving through time. For each user, we of course observe their birth (joins service). At current time t, we only observe some deaths, denoted by red points, whereas the still active users have not suffered this death event yet. We call deaths we have not yet seen </a:t>
            </a:r>
            <a:r>
              <a:rPr lang="en-US" i="1" dirty="0"/>
              <a:t>right-censored events</a:t>
            </a:r>
            <a:r>
              <a:rPr lang="en-US" dirty="0"/>
              <a:t>. </a:t>
            </a:r>
          </a:p>
          <a:p>
            <a:pPr marL="0" indent="0" algn="just">
              <a:buNone/>
            </a:pPr>
            <a:endParaRPr lang="en-US" dirty="0"/>
          </a:p>
          <a:p>
            <a:pPr marL="0" indent="0" algn="just">
              <a:buNone/>
            </a:pPr>
            <a:r>
              <a:rPr lang="en-US" dirty="0"/>
              <a:t>Our objective is to calculate the median lifetime of all users, regardless of dead or alive. </a:t>
            </a:r>
          </a:p>
        </p:txBody>
      </p:sp>
    </p:spTree>
    <p:extLst>
      <p:ext uri="{BB962C8B-B14F-4D97-AF65-F5344CB8AC3E}">
        <p14:creationId xmlns:p14="http://schemas.microsoft.com/office/powerpoint/2010/main" val="28211724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B7AE338-05B7-466D-86EC-4E6AAA5EDBFF}"/>
              </a:ext>
            </a:extLst>
          </p:cNvPr>
          <p:cNvSpPr>
            <a:spLocks noGrp="1"/>
          </p:cNvSpPr>
          <p:nvPr>
            <p:ph type="title"/>
          </p:nvPr>
        </p:nvSpPr>
        <p:spPr/>
        <p:txBody>
          <a:bodyPr/>
          <a:lstStyle/>
          <a:p>
            <a:r>
              <a:rPr lang="en-US" dirty="0"/>
              <a:t>Survival Analysis</a:t>
            </a:r>
          </a:p>
        </p:txBody>
      </p:sp>
      <p:sp>
        <p:nvSpPr>
          <p:cNvPr id="6" name="Text Placeholder 5">
            <a:extLst>
              <a:ext uri="{FF2B5EF4-FFF2-40B4-BE49-F238E27FC236}">
                <a16:creationId xmlns:a16="http://schemas.microsoft.com/office/drawing/2014/main" id="{C3CF24A5-1334-4D99-B55A-66CFD5A8BC7E}"/>
              </a:ext>
            </a:extLst>
          </p:cNvPr>
          <p:cNvSpPr>
            <a:spLocks noGrp="1"/>
          </p:cNvSpPr>
          <p:nvPr>
            <p:ph type="body" sz="half" idx="2"/>
          </p:nvPr>
        </p:nvSpPr>
        <p:spPr>
          <a:xfrm>
            <a:off x="1073151" y="3022600"/>
            <a:ext cx="3692578" cy="3711414"/>
          </a:xfrm>
        </p:spPr>
        <p:txBody>
          <a:bodyPr>
            <a:normAutofit/>
          </a:bodyPr>
          <a:lstStyle/>
          <a:p>
            <a:pPr algn="just"/>
            <a:r>
              <a:rPr lang="en-US" sz="1800" dirty="0"/>
              <a:t>Each line represents a user moving through time. For each user, we of course observe their birth (joins service). At current time t, we only observe some deaths, denoted by red points, whereas the still active users have not suffered this death event yet.</a:t>
            </a:r>
          </a:p>
        </p:txBody>
      </p:sp>
      <p:pic>
        <p:nvPicPr>
          <p:cNvPr id="7" name="Picture 6">
            <a:extLst>
              <a:ext uri="{FF2B5EF4-FFF2-40B4-BE49-F238E27FC236}">
                <a16:creationId xmlns:a16="http://schemas.microsoft.com/office/drawing/2014/main" id="{CAE97FF4-8A3A-4A60-ADFE-87FCD0791240}"/>
              </a:ext>
            </a:extLst>
          </p:cNvPr>
          <p:cNvPicPr>
            <a:picLocks noChangeAspect="1"/>
          </p:cNvPicPr>
          <p:nvPr/>
        </p:nvPicPr>
        <p:blipFill>
          <a:blip r:embed="rId2"/>
          <a:stretch>
            <a:fillRect/>
          </a:stretch>
        </p:blipFill>
        <p:spPr>
          <a:xfrm>
            <a:off x="5042245" y="253448"/>
            <a:ext cx="6772275" cy="3276600"/>
          </a:xfrm>
          <a:prstGeom prst="rect">
            <a:avLst/>
          </a:prstGeom>
        </p:spPr>
      </p:pic>
      <p:pic>
        <p:nvPicPr>
          <p:cNvPr id="8" name="Picture 7">
            <a:extLst>
              <a:ext uri="{FF2B5EF4-FFF2-40B4-BE49-F238E27FC236}">
                <a16:creationId xmlns:a16="http://schemas.microsoft.com/office/drawing/2014/main" id="{14E1C7A4-2789-4610-92FD-B309256FE9C7}"/>
              </a:ext>
            </a:extLst>
          </p:cNvPr>
          <p:cNvPicPr>
            <a:picLocks noChangeAspect="1"/>
          </p:cNvPicPr>
          <p:nvPr/>
        </p:nvPicPr>
        <p:blipFill>
          <a:blip r:embed="rId3"/>
          <a:stretch>
            <a:fillRect/>
          </a:stretch>
        </p:blipFill>
        <p:spPr>
          <a:xfrm>
            <a:off x="5042244" y="3115918"/>
            <a:ext cx="6772275" cy="3276600"/>
          </a:xfrm>
          <a:prstGeom prst="rect">
            <a:avLst/>
          </a:prstGeom>
        </p:spPr>
      </p:pic>
    </p:spTree>
    <p:extLst>
      <p:ext uri="{BB962C8B-B14F-4D97-AF65-F5344CB8AC3E}">
        <p14:creationId xmlns:p14="http://schemas.microsoft.com/office/powerpoint/2010/main" val="14700292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D616926-8A18-4A10-8396-DD54CCA227B0}"/>
              </a:ext>
            </a:extLst>
          </p:cNvPr>
          <p:cNvSpPr>
            <a:spLocks noGrp="1"/>
          </p:cNvSpPr>
          <p:nvPr>
            <p:ph type="title"/>
          </p:nvPr>
        </p:nvSpPr>
        <p:spPr/>
        <p:txBody>
          <a:bodyPr/>
          <a:lstStyle/>
          <a:p>
            <a:r>
              <a:rPr lang="en-US" dirty="0"/>
              <a:t>Weibull Distribution</a:t>
            </a:r>
          </a:p>
        </p:txBody>
      </p:sp>
      <p:pic>
        <p:nvPicPr>
          <p:cNvPr id="3076" name="Picture 4" descr="Imagini pentru weibull distribution">
            <a:extLst>
              <a:ext uri="{FF2B5EF4-FFF2-40B4-BE49-F238E27FC236}">
                <a16:creationId xmlns:a16="http://schemas.microsoft.com/office/drawing/2014/main" id="{EC5C2930-7969-4072-9EE3-FF2D585857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4925" y="1945992"/>
            <a:ext cx="4793974" cy="479397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0A205BE-28C2-4D12-ABD6-9ADC5CEAEEF0}"/>
                  </a:ext>
                </a:extLst>
              </p:cNvPr>
              <p:cNvSpPr txBox="1"/>
              <p:nvPr/>
            </p:nvSpPr>
            <p:spPr>
              <a:xfrm>
                <a:off x="10585345" y="2114598"/>
                <a:ext cx="1092628" cy="769441"/>
              </a:xfrm>
              <a:prstGeom prst="rect">
                <a:avLst/>
              </a:prstGeom>
              <a:solidFill>
                <a:schemeClr val="bg1"/>
              </a:solidFill>
            </p:spPr>
            <p:txBody>
              <a:bodyPr wrap="square" rtlCol="0">
                <a:spAutoFit/>
              </a:bodyPr>
              <a:lstStyle/>
              <a:p>
                <a14:m>
                  <m:oMath xmlns:m="http://schemas.openxmlformats.org/officeDocument/2006/math">
                    <m:r>
                      <a:rPr lang="en-US" sz="1100" b="0" i="1" smtClean="0">
                        <a:latin typeface="Cambria Math" panose="02040503050406030204" pitchFamily="18" charset="0"/>
                        <a:ea typeface="Cambria Math" panose="02040503050406030204" pitchFamily="18" charset="0"/>
                      </a:rPr>
                      <m:t> </m:t>
                    </m:r>
                    <m:r>
                      <a:rPr lang="en-US" sz="1100" i="1" smtClean="0">
                        <a:latin typeface="Cambria Math" panose="02040503050406030204" pitchFamily="18" charset="0"/>
                        <a:ea typeface="Cambria Math" panose="02040503050406030204" pitchFamily="18" charset="0"/>
                      </a:rPr>
                      <m:t>𝛼</m:t>
                    </m:r>
                    <m:r>
                      <a:rPr lang="en-US" sz="1100" b="0" i="1" smtClean="0">
                        <a:latin typeface="Cambria Math" panose="02040503050406030204" pitchFamily="18" charset="0"/>
                        <a:ea typeface="Cambria Math" panose="02040503050406030204" pitchFamily="18" charset="0"/>
                      </a:rPr>
                      <m:t>=0.5, </m:t>
                    </m:r>
                    <m:r>
                      <a:rPr lang="en-US" sz="1100" b="0" i="1" smtClean="0">
                        <a:latin typeface="Cambria Math" panose="02040503050406030204" pitchFamily="18" charset="0"/>
                        <a:ea typeface="Cambria Math" panose="02040503050406030204" pitchFamily="18" charset="0"/>
                      </a:rPr>
                      <m:t>𝛽</m:t>
                    </m:r>
                    <m:r>
                      <a:rPr lang="en-US" sz="1100" b="0" i="1" smtClean="0">
                        <a:latin typeface="Cambria Math" panose="02040503050406030204" pitchFamily="18" charset="0"/>
                        <a:ea typeface="Cambria Math" panose="02040503050406030204" pitchFamily="18" charset="0"/>
                      </a:rPr>
                      <m:t>=1</m:t>
                    </m:r>
                  </m:oMath>
                </a14:m>
                <a:r>
                  <a:rPr lang="en-US" sz="1100" dirty="0"/>
                  <a:t> </a:t>
                </a:r>
              </a:p>
              <a:p>
                <a:r>
                  <a:rPr lang="en-US" sz="1100" dirty="0">
                    <a:ea typeface="Cambria Math" panose="02040503050406030204" pitchFamily="18" charset="0"/>
                  </a:rPr>
                  <a:t> </a:t>
                </a:r>
                <a14:m>
                  <m:oMath xmlns:m="http://schemas.openxmlformats.org/officeDocument/2006/math">
                    <m:r>
                      <a:rPr lang="en-US" sz="1100" i="1">
                        <a:latin typeface="Cambria Math" panose="02040503050406030204" pitchFamily="18" charset="0"/>
                        <a:ea typeface="Cambria Math" panose="02040503050406030204" pitchFamily="18" charset="0"/>
                      </a:rPr>
                      <m:t>𝛼</m:t>
                    </m:r>
                    <m:r>
                      <a:rPr lang="en-US" sz="1100" i="1">
                        <a:latin typeface="Cambria Math" panose="02040503050406030204" pitchFamily="18" charset="0"/>
                        <a:ea typeface="Cambria Math" panose="02040503050406030204" pitchFamily="18" charset="0"/>
                      </a:rPr>
                      <m:t>=1,   </m:t>
                    </m:r>
                    <m:r>
                      <a:rPr lang="en-US" sz="1100" i="1">
                        <a:latin typeface="Cambria Math" panose="02040503050406030204" pitchFamily="18" charset="0"/>
                        <a:ea typeface="Cambria Math" panose="02040503050406030204" pitchFamily="18" charset="0"/>
                      </a:rPr>
                      <m:t>𝛽</m:t>
                    </m:r>
                    <m:r>
                      <a:rPr lang="en-US" sz="1100" i="1">
                        <a:latin typeface="Cambria Math" panose="02040503050406030204" pitchFamily="18" charset="0"/>
                        <a:ea typeface="Cambria Math" panose="02040503050406030204" pitchFamily="18" charset="0"/>
                      </a:rPr>
                      <m:t>=1</m:t>
                    </m:r>
                  </m:oMath>
                </a14:m>
                <a:r>
                  <a:rPr lang="en-US" sz="1100" dirty="0"/>
                  <a:t> </a:t>
                </a:r>
              </a:p>
              <a:p>
                <a:r>
                  <a:rPr lang="en-US" sz="1100" dirty="0">
                    <a:ea typeface="Cambria Math" panose="02040503050406030204" pitchFamily="18" charset="0"/>
                  </a:rPr>
                  <a:t> </a:t>
                </a:r>
                <a14:m>
                  <m:oMath xmlns:m="http://schemas.openxmlformats.org/officeDocument/2006/math">
                    <m:r>
                      <a:rPr lang="en-US" sz="1100" i="1">
                        <a:latin typeface="Cambria Math" panose="02040503050406030204" pitchFamily="18" charset="0"/>
                        <a:ea typeface="Cambria Math" panose="02040503050406030204" pitchFamily="18" charset="0"/>
                      </a:rPr>
                      <m:t>𝛼</m:t>
                    </m:r>
                    <m:r>
                      <a:rPr lang="en-US" sz="1100" i="1">
                        <a:latin typeface="Cambria Math" panose="02040503050406030204" pitchFamily="18" charset="0"/>
                        <a:ea typeface="Cambria Math" panose="02040503050406030204" pitchFamily="18" charset="0"/>
                      </a:rPr>
                      <m:t>=1.5, </m:t>
                    </m:r>
                    <m:r>
                      <a:rPr lang="en-US" sz="1100" i="1">
                        <a:latin typeface="Cambria Math" panose="02040503050406030204" pitchFamily="18" charset="0"/>
                        <a:ea typeface="Cambria Math" panose="02040503050406030204" pitchFamily="18" charset="0"/>
                      </a:rPr>
                      <m:t>𝛽</m:t>
                    </m:r>
                    <m:r>
                      <a:rPr lang="en-US" sz="1100" i="1">
                        <a:latin typeface="Cambria Math" panose="02040503050406030204" pitchFamily="18" charset="0"/>
                        <a:ea typeface="Cambria Math" panose="02040503050406030204" pitchFamily="18" charset="0"/>
                      </a:rPr>
                      <m:t>=1</m:t>
                    </m:r>
                  </m:oMath>
                </a14:m>
                <a:r>
                  <a:rPr lang="en-US" sz="1100" dirty="0"/>
                  <a:t> </a:t>
                </a:r>
              </a:p>
              <a:p>
                <a:r>
                  <a:rPr lang="en-US" sz="1100" dirty="0">
                    <a:ea typeface="Cambria Math" panose="02040503050406030204" pitchFamily="18" charset="0"/>
                  </a:rPr>
                  <a:t> </a:t>
                </a:r>
                <a14:m>
                  <m:oMath xmlns:m="http://schemas.openxmlformats.org/officeDocument/2006/math">
                    <m:r>
                      <a:rPr lang="en-US" sz="1100" i="1">
                        <a:latin typeface="Cambria Math" panose="02040503050406030204" pitchFamily="18" charset="0"/>
                        <a:ea typeface="Cambria Math" panose="02040503050406030204" pitchFamily="18" charset="0"/>
                      </a:rPr>
                      <m:t>𝛼</m:t>
                    </m:r>
                    <m:r>
                      <a:rPr lang="en-US" sz="1100" i="1">
                        <a:latin typeface="Cambria Math" panose="02040503050406030204" pitchFamily="18" charset="0"/>
                        <a:ea typeface="Cambria Math" panose="02040503050406030204" pitchFamily="18" charset="0"/>
                      </a:rPr>
                      <m:t>=5,   </m:t>
                    </m:r>
                    <m:r>
                      <a:rPr lang="en-US" sz="1100" i="1">
                        <a:latin typeface="Cambria Math" panose="02040503050406030204" pitchFamily="18" charset="0"/>
                        <a:ea typeface="Cambria Math" panose="02040503050406030204" pitchFamily="18" charset="0"/>
                      </a:rPr>
                      <m:t>𝛽</m:t>
                    </m:r>
                    <m:r>
                      <a:rPr lang="en-US" sz="1100" i="1">
                        <a:latin typeface="Cambria Math" panose="02040503050406030204" pitchFamily="18" charset="0"/>
                        <a:ea typeface="Cambria Math" panose="02040503050406030204" pitchFamily="18" charset="0"/>
                      </a:rPr>
                      <m:t>=1</m:t>
                    </m:r>
                  </m:oMath>
                </a14:m>
                <a:r>
                  <a:rPr lang="en-US" sz="1100" dirty="0"/>
                  <a:t> </a:t>
                </a:r>
              </a:p>
            </p:txBody>
          </p:sp>
        </mc:Choice>
        <mc:Fallback xmlns="">
          <p:sp>
            <p:nvSpPr>
              <p:cNvPr id="2" name="TextBox 1">
                <a:extLst>
                  <a:ext uri="{FF2B5EF4-FFF2-40B4-BE49-F238E27FC236}">
                    <a16:creationId xmlns:a16="http://schemas.microsoft.com/office/drawing/2014/main" id="{90A205BE-28C2-4D12-ABD6-9ADC5CEAEEF0}"/>
                  </a:ext>
                </a:extLst>
              </p:cNvPr>
              <p:cNvSpPr txBox="1">
                <a:spLocks noRot="1" noChangeAspect="1" noMove="1" noResize="1" noEditPoints="1" noAdjustHandles="1" noChangeArrowheads="1" noChangeShapeType="1" noTextEdit="1"/>
              </p:cNvSpPr>
              <p:nvPr/>
            </p:nvSpPr>
            <p:spPr>
              <a:xfrm>
                <a:off x="10585345" y="2114598"/>
                <a:ext cx="1092628" cy="769441"/>
              </a:xfrm>
              <a:prstGeom prst="rect">
                <a:avLst/>
              </a:prstGeom>
              <a:blipFill>
                <a:blip r:embed="rId3"/>
                <a:stretch>
                  <a:fillRect b="-1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D04DF48-AA1C-4296-9F2B-D4C8C606FC96}"/>
                  </a:ext>
                </a:extLst>
              </p:cNvPr>
              <p:cNvSpPr txBox="1"/>
              <p:nvPr/>
            </p:nvSpPr>
            <p:spPr>
              <a:xfrm>
                <a:off x="61993" y="1877205"/>
                <a:ext cx="7064925" cy="506664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𝑍</m:t>
                      </m:r>
                      <m:r>
                        <a:rPr lang="en-US" i="1">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Weibull</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m:t>
                      </m:r>
                    </m:oMath>
                  </m:oMathPara>
                </a14:m>
                <a:endParaRPr lang="en-US" dirty="0"/>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𝑓</m:t>
                          </m:r>
                        </m:e>
                        <m:sub>
                          <m:r>
                            <a:rPr lang="en-US" i="1">
                              <a:latin typeface="Cambria Math" panose="02040503050406030204" pitchFamily="18" charset="0"/>
                            </a:rPr>
                            <m:t>𝑍</m:t>
                          </m:r>
                        </m:sub>
                      </m:sSub>
                      <m:d>
                        <m:dPr>
                          <m:ctrlPr>
                            <a:rPr lang="en-US" i="1">
                              <a:latin typeface="Cambria Math" panose="02040503050406030204" pitchFamily="18" charset="0"/>
                            </a:rPr>
                          </m:ctrlPr>
                        </m:dPr>
                        <m:e>
                          <m:r>
                            <a:rPr lang="en-US" i="1">
                              <a:latin typeface="Cambria Math" panose="02040503050406030204" pitchFamily="18" charset="0"/>
                            </a:rPr>
                            <m:t>𝑧</m:t>
                          </m:r>
                        </m:e>
                        <m:e>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e>
                      </m:d>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l-GR" i="1" smtClean="0">
                              <a:latin typeface="Cambria Math" panose="02040503050406030204" pitchFamily="18" charset="0"/>
                              <a:ea typeface="Cambria Math" panose="02040503050406030204" pitchFamily="18" charset="0"/>
                            </a:rPr>
                            <m:t>𝛼</m:t>
                          </m:r>
                          <m:sSup>
                            <m:sSupPr>
                              <m:ctrlPr>
                                <a:rPr lang="el-GR"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l-GR"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−1</m:t>
                              </m:r>
                            </m:sup>
                          </m:sSup>
                          <m:sSup>
                            <m:sSupPr>
                              <m:ctrlPr>
                                <a:rPr lang="el-GR"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d>
                                    <m:dPr>
                                      <m:ctrlPr>
                                        <a:rPr lang="en-US" b="0" i="1" smtClean="0">
                                          <a:latin typeface="Cambria Math" panose="02040503050406030204" pitchFamily="18" charset="0"/>
                                          <a:ea typeface="Cambria Math" panose="02040503050406030204" pitchFamily="18" charset="0"/>
                                        </a:rPr>
                                      </m:ctrlPr>
                                    </m:dPr>
                                    <m:e>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𝑧</m:t>
                                          </m:r>
                                        </m:num>
                                        <m:den>
                                          <m:r>
                                            <a:rPr lang="en-US" b="0" i="1" smtClean="0">
                                              <a:latin typeface="Cambria Math" panose="02040503050406030204" pitchFamily="18" charset="0"/>
                                              <a:ea typeface="Cambria Math" panose="02040503050406030204" pitchFamily="18" charset="0"/>
                                            </a:rPr>
                                            <m:t>𝛽</m:t>
                                          </m:r>
                                        </m:den>
                                      </m:f>
                                    </m:e>
                                  </m:d>
                                </m:e>
                                <m:sup>
                                  <m:r>
                                    <a:rPr lang="en-US" b="0" i="1" smtClean="0">
                                      <a:latin typeface="Cambria Math" panose="02040503050406030204" pitchFamily="18" charset="0"/>
                                      <a:ea typeface="Cambria Math" panose="02040503050406030204" pitchFamily="18" charset="0"/>
                                    </a:rPr>
                                    <m:t>𝛼</m:t>
                                  </m:r>
                                </m:sup>
                              </m:sSup>
                            </m:sup>
                          </m:sSup>
                        </m:num>
                        <m:den>
                          <m:sSup>
                            <m:sSupPr>
                              <m:ctrlPr>
                                <a:rPr lang="en-US" i="1" smtClean="0">
                                  <a:latin typeface="Cambria Math" panose="02040503050406030204" pitchFamily="18" charset="0"/>
                                  <a:ea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𝛽</m:t>
                              </m:r>
                            </m:e>
                            <m:sup>
                              <m:r>
                                <a:rPr lang="en-US" i="1" smtClean="0">
                                  <a:latin typeface="Cambria Math" panose="02040503050406030204" pitchFamily="18" charset="0"/>
                                  <a:ea typeface="Cambria Math" panose="02040503050406030204" pitchFamily="18" charset="0"/>
                                </a:rPr>
                                <m:t>𝛼</m:t>
                              </m:r>
                            </m:sup>
                          </m:sSup>
                        </m:den>
                      </m:f>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&gt;0, </m:t>
                      </m:r>
                      <m:r>
                        <a:rPr lang="en-US" i="1">
                          <a:latin typeface="Cambria Math" panose="02040503050406030204" pitchFamily="18" charset="0"/>
                          <a:ea typeface="Cambria Math" panose="02040503050406030204" pitchFamily="18" charset="0"/>
                        </a:rPr>
                        <m:t>𝛽</m:t>
                      </m:r>
                      <m:r>
                        <a:rPr lang="en-US" i="1">
                          <a:latin typeface="Cambria Math" panose="02040503050406030204" pitchFamily="18" charset="0"/>
                          <a:ea typeface="Cambria Math" panose="02040503050406030204" pitchFamily="18" charset="0"/>
                        </a:rPr>
                        <m:t>&gt;0, </m:t>
                      </m:r>
                      <m:r>
                        <a:rPr lang="en-US" i="1">
                          <a:latin typeface="Cambria Math" panose="02040503050406030204" pitchFamily="18" charset="0"/>
                          <a:ea typeface="Cambria Math" panose="02040503050406030204" pitchFamily="18" charset="0"/>
                        </a:rPr>
                        <m:t>𝑧</m:t>
                      </m:r>
                      <m:r>
                        <a:rPr lang="en-US" dirty="0">
                          <a:latin typeface="Cambria Math" panose="02040503050406030204" pitchFamily="18" charset="0"/>
                        </a:rPr>
                        <m:t>≥</m:t>
                      </m:r>
                      <m:r>
                        <a:rPr lang="en-US" b="0" i="0" dirty="0" smtClean="0">
                          <a:latin typeface="Cambria Math" panose="02040503050406030204" pitchFamily="18" charset="0"/>
                        </a:rPr>
                        <m:t>0</m:t>
                      </m:r>
                    </m:oMath>
                  </m:oMathPara>
                </a14:m>
                <a:endParaRPr lang="en-US" dirty="0"/>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𝐸</m:t>
                      </m:r>
                      <m:d>
                        <m:dPr>
                          <m:ctrlPr>
                            <a:rPr lang="en-US" i="1">
                              <a:latin typeface="Cambria Math" panose="02040503050406030204" pitchFamily="18" charset="0"/>
                            </a:rPr>
                          </m:ctrlPr>
                        </m:dPr>
                        <m:e>
                          <m:r>
                            <a:rPr lang="en-US" i="1">
                              <a:latin typeface="Cambria Math" panose="02040503050406030204" pitchFamily="18" charset="0"/>
                            </a:rPr>
                            <m:t>𝑍</m:t>
                          </m:r>
                        </m:e>
                        <m:e>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e>
                      </m:d>
                      <m:r>
                        <a:rPr lang="en-US" i="1">
                          <a:latin typeface="Cambria Math" panose="02040503050406030204" pitchFamily="18" charset="0"/>
                          <a:ea typeface="Cambria Math" panose="02040503050406030204" pitchFamily="18" charset="0"/>
                        </a:rPr>
                        <m:t>=</m:t>
                      </m:r>
                      <m:nary>
                        <m:naryPr>
                          <m:ctrlPr>
                            <a:rPr lang="en-US" i="1">
                              <a:latin typeface="Cambria Math" panose="02040503050406030204" pitchFamily="18" charset="0"/>
                              <a:ea typeface="Cambria Math" panose="02040503050406030204" pitchFamily="18" charset="0"/>
                            </a:rPr>
                          </m:ctrlPr>
                        </m:naryPr>
                        <m:sub>
                          <m:r>
                            <m:rPr>
                              <m:brk m:alnAt="23"/>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m:t>
                          </m:r>
                        </m:sub>
                        <m:sup>
                          <m:r>
                            <a:rPr lang="en-US" i="1">
                              <a:latin typeface="Cambria Math" panose="02040503050406030204" pitchFamily="18" charset="0"/>
                              <a:ea typeface="Cambria Math" panose="02040503050406030204" pitchFamily="18" charset="0"/>
                            </a:rPr>
                            <m:t>∞</m:t>
                          </m:r>
                        </m:sup>
                        <m:e>
                          <m:r>
                            <a:rPr lang="en-US" i="1">
                              <a:latin typeface="Cambria Math" panose="02040503050406030204" pitchFamily="18" charset="0"/>
                              <a:ea typeface="Cambria Math" panose="02040503050406030204" pitchFamily="18" charset="0"/>
                            </a:rPr>
                            <m:t>𝑧</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𝑍</m:t>
                              </m:r>
                            </m:sub>
                          </m:sSub>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𝑧</m:t>
                              </m:r>
                            </m:e>
                            <m:e>
                              <m:r>
                                <a:rPr lang="en-US" i="1">
                                  <a:latin typeface="Cambria Math" panose="02040503050406030204" pitchFamily="18" charset="0"/>
                                  <a:ea typeface="Cambria Math" panose="02040503050406030204" pitchFamily="18" charset="0"/>
                                </a:rPr>
                                <m:t>𝛼</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𝛽</m:t>
                              </m:r>
                            </m:e>
                          </m:d>
                          <m:r>
                            <a:rPr lang="en-US" i="1">
                              <a:latin typeface="Cambria Math" panose="02040503050406030204" pitchFamily="18" charset="0"/>
                              <a:ea typeface="Cambria Math" panose="02040503050406030204" pitchFamily="18" charset="0"/>
                            </a:rPr>
                            <m:t>𝑑𝑧</m:t>
                          </m:r>
                        </m:e>
                      </m:nary>
                      <m:r>
                        <a:rPr lang="en-US" i="1">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𝛽</m:t>
                      </m:r>
                      <m:r>
                        <m:rPr>
                          <m:sty m:val="p"/>
                        </m:rPr>
                        <a:rPr lang="el-GR" i="1" smtClean="0">
                          <a:latin typeface="Cambria Math" panose="02040503050406030204" pitchFamily="18" charset="0"/>
                          <a:ea typeface="Cambria Math" panose="02040503050406030204" pitchFamily="18" charset="0"/>
                        </a:rPr>
                        <m:t>Γ</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𝛼</m:t>
                              </m:r>
                            </m:den>
                          </m:f>
                        </m:e>
                      </m:d>
                    </m:oMath>
                  </m:oMathPara>
                </a14:m>
                <a:endParaRPr lang="en-US"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m:rPr>
                          <m:nor/>
                        </m:rPr>
                        <a:rPr lang="en-US" b="0" i="0" smtClean="0">
                          <a:latin typeface="Cambria Math" panose="02040503050406030204" pitchFamily="18" charset="0"/>
                        </a:rPr>
                        <m:t>median</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𝛽</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m:t>
                          </m:r>
                          <m:func>
                            <m:funcPr>
                              <m:ctrlPr>
                                <a:rPr lang="en-US" b="0" i="1" smtClean="0">
                                  <a:latin typeface="Cambria Math" panose="02040503050406030204" pitchFamily="18" charset="0"/>
                                  <a:ea typeface="Cambria Math" panose="02040503050406030204" pitchFamily="18" charset="0"/>
                                </a:rPr>
                              </m:ctrlPr>
                            </m:funcPr>
                            <m:fName>
                              <m:r>
                                <m:rPr>
                                  <m:sty m:val="p"/>
                                </m:rPr>
                                <a:rPr lang="en-US" b="0" i="0" smtClean="0">
                                  <a:latin typeface="Cambria Math" panose="02040503050406030204" pitchFamily="18" charset="0"/>
                                  <a:ea typeface="Cambria Math" panose="02040503050406030204" pitchFamily="18" charset="0"/>
                                </a:rPr>
                                <m:t>log</m:t>
                              </m:r>
                            </m:fName>
                            <m:e>
                              <m:r>
                                <a:rPr lang="en-US" b="0" i="1" smtClean="0">
                                  <a:latin typeface="Cambria Math" panose="02040503050406030204" pitchFamily="18" charset="0"/>
                                  <a:ea typeface="Cambria Math" panose="02040503050406030204" pitchFamily="18" charset="0"/>
                                </a:rPr>
                                <m:t>2</m:t>
                              </m:r>
                            </m:e>
                          </m:func>
                          <m:r>
                            <a:rPr lang="en-US" b="0" i="1" smtClean="0">
                              <a:latin typeface="Cambria Math" panose="02040503050406030204" pitchFamily="18" charset="0"/>
                              <a:ea typeface="Cambria Math" panose="02040503050406030204" pitchFamily="18" charset="0"/>
                            </a:rPr>
                            <m:t>)</m:t>
                          </m:r>
                        </m:e>
                        <m:sup>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𝛼</m:t>
                              </m:r>
                            </m:den>
                          </m:f>
                        </m:sup>
                      </m:sSup>
                    </m:oMath>
                  </m:oMathPara>
                </a14:m>
                <a:endParaRPr lang="en-US" dirty="0"/>
              </a:p>
              <a:p>
                <a:endParaRPr lang="en-US" dirty="0"/>
              </a:p>
              <a:p>
                <a:pPr marL="285750" indent="-285750" algn="just">
                  <a:buFont typeface="Arial" panose="020B0604020202020204" pitchFamily="34" charset="0"/>
                  <a:buChar char="•"/>
                </a:pPr>
                <a14:m>
                  <m:oMath xmlns:m="http://schemas.openxmlformats.org/officeDocument/2006/math">
                    <m:r>
                      <a:rPr lang="en-US" sz="1400" i="1" smtClean="0">
                        <a:latin typeface="Cambria Math" panose="02040503050406030204" pitchFamily="18" charset="0"/>
                        <a:ea typeface="Cambria Math" panose="02040503050406030204" pitchFamily="18" charset="0"/>
                      </a:rPr>
                      <m:t>𝛼</m:t>
                    </m:r>
                  </m:oMath>
                </a14:m>
                <a:r>
                  <a:rPr lang="en-US" sz="1400" dirty="0"/>
                  <a:t> is the shape parameter and </a:t>
                </a:r>
                <a14:m>
                  <m:oMath xmlns:m="http://schemas.openxmlformats.org/officeDocument/2006/math">
                    <m:r>
                      <a:rPr lang="en-US" sz="1400" i="1" smtClean="0">
                        <a:latin typeface="Cambria Math" panose="02040503050406030204" pitchFamily="18" charset="0"/>
                        <a:ea typeface="Cambria Math" panose="02040503050406030204" pitchFamily="18" charset="0"/>
                      </a:rPr>
                      <m:t>𝛽</m:t>
                    </m:r>
                  </m:oMath>
                </a14:m>
                <a:r>
                  <a:rPr lang="en-US" sz="1400" dirty="0"/>
                  <a:t> is the scale parameter of the distribution, and the quantity </a:t>
                </a:r>
                <a14:m>
                  <m:oMath xmlns:m="http://schemas.openxmlformats.org/officeDocument/2006/math">
                    <m:r>
                      <a:rPr lang="en-US" sz="1400" b="0" i="1" smtClean="0">
                        <a:latin typeface="Cambria Math" panose="02040503050406030204" pitchFamily="18" charset="0"/>
                      </a:rPr>
                      <m:t>𝑍</m:t>
                    </m:r>
                  </m:oMath>
                </a14:m>
                <a:r>
                  <a:rPr lang="en-US" sz="1400" dirty="0"/>
                  <a:t> can be viewed as a "time-to-failure“</a:t>
                </a:r>
              </a:p>
              <a:p>
                <a:pPr marL="285750" indent="-285750" algn="just">
                  <a:buFont typeface="Arial" panose="020B0604020202020204" pitchFamily="34" charset="0"/>
                  <a:buChar char="•"/>
                </a:pPr>
                <a:r>
                  <a:rPr lang="en-US" sz="1400" dirty="0"/>
                  <a:t>A value of </a:t>
                </a:r>
                <a14:m>
                  <m:oMath xmlns:m="http://schemas.openxmlformats.org/officeDocument/2006/math">
                    <m:r>
                      <a:rPr lang="en-US" sz="1400" i="1" smtClean="0">
                        <a:latin typeface="Cambria Math" panose="02040503050406030204" pitchFamily="18" charset="0"/>
                        <a:ea typeface="Cambria Math" panose="02040503050406030204" pitchFamily="18" charset="0"/>
                      </a:rPr>
                      <m:t>𝛼</m:t>
                    </m:r>
                    <m:r>
                      <a:rPr lang="en-US" sz="1400" b="0" i="1" smtClean="0">
                        <a:latin typeface="Cambria Math" panose="02040503050406030204" pitchFamily="18" charset="0"/>
                        <a:ea typeface="Cambria Math" panose="02040503050406030204" pitchFamily="18" charset="0"/>
                      </a:rPr>
                      <m:t>&lt;1</m:t>
                    </m:r>
                  </m:oMath>
                </a14:m>
                <a:r>
                  <a:rPr lang="en-US" sz="1400" dirty="0"/>
                  <a:t> indicates that the failure rate decreases over time. This happens if there is significant "infant mortality", or defective items failing early and the failure rate decreasing over time as the defective items are weeded out of the population</a:t>
                </a:r>
              </a:p>
              <a:p>
                <a:pPr marL="285750" indent="-285750" algn="just">
                  <a:buFont typeface="Arial" panose="020B0604020202020204" pitchFamily="34" charset="0"/>
                  <a:buChar char="•"/>
                </a:pPr>
                <a:r>
                  <a:rPr lang="en-US" sz="1400" dirty="0"/>
                  <a:t>A value of </a:t>
                </a:r>
                <a14:m>
                  <m:oMath xmlns:m="http://schemas.openxmlformats.org/officeDocument/2006/math">
                    <m:r>
                      <a:rPr lang="en-US" sz="1400" i="1" smtClean="0">
                        <a:latin typeface="Cambria Math" panose="02040503050406030204" pitchFamily="18" charset="0"/>
                        <a:ea typeface="Cambria Math" panose="02040503050406030204" pitchFamily="18" charset="0"/>
                      </a:rPr>
                      <m:t>𝛼</m:t>
                    </m:r>
                    <m:r>
                      <a:rPr lang="en-US" sz="1400" b="0" i="1" smtClean="0">
                        <a:latin typeface="Cambria Math" panose="02040503050406030204" pitchFamily="18" charset="0"/>
                        <a:ea typeface="Cambria Math" panose="02040503050406030204" pitchFamily="18" charset="0"/>
                      </a:rPr>
                      <m:t>=1</m:t>
                    </m:r>
                  </m:oMath>
                </a14:m>
                <a:r>
                  <a:rPr lang="en-US" sz="1400" dirty="0"/>
                  <a:t> indicates that the failure rate is constant over time. This might suggest random external events are causing mortality, or failure. The Weibull distribution reduces to an exponential distribution</a:t>
                </a:r>
              </a:p>
              <a:p>
                <a:pPr marL="285750" indent="-285750" algn="just">
                  <a:buFont typeface="Arial" panose="020B0604020202020204" pitchFamily="34" charset="0"/>
                  <a:buChar char="•"/>
                </a:pPr>
                <a:r>
                  <a:rPr lang="en-US" sz="1400" dirty="0"/>
                  <a:t>A value of </a:t>
                </a:r>
                <a14:m>
                  <m:oMath xmlns:m="http://schemas.openxmlformats.org/officeDocument/2006/math">
                    <m:r>
                      <a:rPr lang="en-US" sz="1400" i="1">
                        <a:latin typeface="Cambria Math" panose="02040503050406030204" pitchFamily="18" charset="0"/>
                        <a:ea typeface="Cambria Math" panose="02040503050406030204" pitchFamily="18" charset="0"/>
                      </a:rPr>
                      <m:t>𝛼</m:t>
                    </m:r>
                    <m:r>
                      <a:rPr lang="en-US" sz="1400" b="0" i="1" smtClean="0">
                        <a:latin typeface="Cambria Math" panose="02040503050406030204" pitchFamily="18" charset="0"/>
                        <a:ea typeface="Cambria Math" panose="02040503050406030204" pitchFamily="18" charset="0"/>
                      </a:rPr>
                      <m:t>&gt;</m:t>
                    </m:r>
                    <m:r>
                      <a:rPr lang="en-US" sz="1400" i="1">
                        <a:latin typeface="Cambria Math" panose="02040503050406030204" pitchFamily="18" charset="0"/>
                        <a:ea typeface="Cambria Math" panose="02040503050406030204" pitchFamily="18" charset="0"/>
                      </a:rPr>
                      <m:t>1</m:t>
                    </m:r>
                  </m:oMath>
                </a14:m>
                <a:r>
                  <a:rPr lang="en-US" sz="1400" dirty="0"/>
                  <a:t> indicates that the failure rate increases with time. This happens if there is an "aging" process, or parts that are more likely to fail as time goes on</a:t>
                </a:r>
              </a:p>
            </p:txBody>
          </p:sp>
        </mc:Choice>
        <mc:Fallback xmlns="">
          <p:sp>
            <p:nvSpPr>
              <p:cNvPr id="3" name="TextBox 2">
                <a:extLst>
                  <a:ext uri="{FF2B5EF4-FFF2-40B4-BE49-F238E27FC236}">
                    <a16:creationId xmlns:a16="http://schemas.microsoft.com/office/drawing/2014/main" id="{BD04DF48-AA1C-4296-9F2B-D4C8C606FC96}"/>
                  </a:ext>
                </a:extLst>
              </p:cNvPr>
              <p:cNvSpPr txBox="1">
                <a:spLocks noRot="1" noChangeAspect="1" noMove="1" noResize="1" noEditPoints="1" noAdjustHandles="1" noChangeArrowheads="1" noChangeShapeType="1" noTextEdit="1"/>
              </p:cNvSpPr>
              <p:nvPr/>
            </p:nvSpPr>
            <p:spPr>
              <a:xfrm>
                <a:off x="61993" y="1877205"/>
                <a:ext cx="7064925" cy="5066643"/>
              </a:xfrm>
              <a:prstGeom prst="rect">
                <a:avLst/>
              </a:prstGeom>
              <a:blipFill>
                <a:blip r:embed="rId4"/>
                <a:stretch>
                  <a:fillRect l="-86" r="-259" b="-241"/>
                </a:stretch>
              </a:blipFill>
            </p:spPr>
            <p:txBody>
              <a:bodyPr/>
              <a:lstStyle/>
              <a:p>
                <a:r>
                  <a:rPr lang="en-US">
                    <a:noFill/>
                  </a:rPr>
                  <a:t> </a:t>
                </a:r>
              </a:p>
            </p:txBody>
          </p:sp>
        </mc:Fallback>
      </mc:AlternateContent>
    </p:spTree>
    <p:extLst>
      <p:ext uri="{BB962C8B-B14F-4D97-AF65-F5344CB8AC3E}">
        <p14:creationId xmlns:p14="http://schemas.microsoft.com/office/powerpoint/2010/main" val="29918566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2823-4831-4816-8C43-1FE4B0A75711}"/>
              </a:ext>
            </a:extLst>
          </p:cNvPr>
          <p:cNvSpPr>
            <a:spLocks noGrp="1"/>
          </p:cNvSpPr>
          <p:nvPr>
            <p:ph type="title"/>
          </p:nvPr>
        </p:nvSpPr>
        <p:spPr/>
        <p:txBody>
          <a:bodyPr/>
          <a:lstStyle/>
          <a:p>
            <a:r>
              <a:rPr lang="en-US" dirty="0"/>
              <a:t>Survival Analysis: The model</a:t>
            </a:r>
          </a:p>
        </p:txBody>
      </p:sp>
      <p:sp>
        <p:nvSpPr>
          <p:cNvPr id="3" name="Content Placeholder 2">
            <a:extLst>
              <a:ext uri="{FF2B5EF4-FFF2-40B4-BE49-F238E27FC236}">
                <a16:creationId xmlns:a16="http://schemas.microsoft.com/office/drawing/2014/main" id="{1BCD17C3-E15F-4CA9-B64F-1F8460C4DA0E}"/>
              </a:ext>
            </a:extLst>
          </p:cNvPr>
          <p:cNvSpPr>
            <a:spLocks noGrp="1"/>
          </p:cNvSpPr>
          <p:nvPr>
            <p:ph idx="1"/>
          </p:nvPr>
        </p:nvSpPr>
        <p:spPr>
          <a:xfrm>
            <a:off x="818712" y="2014780"/>
            <a:ext cx="10554574" cy="4757979"/>
          </a:xfrm>
        </p:spPr>
        <p:txBody>
          <a:bodyPr>
            <a:normAutofit/>
          </a:bodyPr>
          <a:lstStyle/>
          <a:p>
            <a:pPr marL="0" indent="0">
              <a:buNone/>
            </a:pPr>
            <a:r>
              <a:rPr lang="en-US" sz="1400" dirty="0">
                <a:latin typeface="Consolas" panose="020B0609020204030204" pitchFamily="49" charset="0"/>
              </a:rPr>
              <a:t>N = 20</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#create some artificial data.</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with </a:t>
            </a:r>
            <a:r>
              <a:rPr lang="en-US" sz="1400" dirty="0" err="1">
                <a:latin typeface="Consolas" panose="020B0609020204030204" pitchFamily="49" charset="0"/>
              </a:rPr>
              <a:t>pm.Model</a:t>
            </a:r>
            <a:r>
              <a:rPr lang="en-US" sz="1400" dirty="0">
                <a:latin typeface="Consolas" panose="020B0609020204030204" pitchFamily="49" charset="0"/>
              </a:rPr>
              <a:t>():</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tmp</a:t>
            </a:r>
            <a:r>
              <a:rPr lang="en-US" sz="1400" dirty="0">
                <a:latin typeface="Consolas" panose="020B0609020204030204" pitchFamily="49" charset="0"/>
              </a:rPr>
              <a:t> = </a:t>
            </a:r>
            <a:r>
              <a:rPr lang="en-US" sz="1400" dirty="0" err="1">
                <a:latin typeface="Consolas" panose="020B0609020204030204" pitchFamily="49" charset="0"/>
              </a:rPr>
              <a:t>pm.Weibull</a:t>
            </a:r>
            <a:r>
              <a:rPr lang="en-US" sz="1400" dirty="0">
                <a:latin typeface="Consolas" panose="020B0609020204030204" pitchFamily="49" charset="0"/>
              </a:rPr>
              <a:t>("</a:t>
            </a:r>
            <a:r>
              <a:rPr lang="en-US" sz="1400" dirty="0" err="1">
                <a:latin typeface="Consolas" panose="020B0609020204030204" pitchFamily="49" charset="0"/>
              </a:rPr>
              <a:t>tmp</a:t>
            </a:r>
            <a:r>
              <a:rPr lang="en-US" sz="1400" dirty="0">
                <a:latin typeface="Consolas" panose="020B0609020204030204" pitchFamily="49" charset="0"/>
              </a:rPr>
              <a:t>", alpha = 2, beta = 5)</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lifetime = </a:t>
            </a:r>
            <a:r>
              <a:rPr lang="en-US" sz="1400" dirty="0" err="1">
                <a:latin typeface="Consolas" panose="020B0609020204030204" pitchFamily="49" charset="0"/>
              </a:rPr>
              <a:t>pm.draw</a:t>
            </a:r>
            <a:r>
              <a:rPr lang="en-US" sz="1400" dirty="0">
                <a:latin typeface="Consolas" panose="020B0609020204030204" pitchFamily="49" charset="0"/>
              </a:rPr>
              <a:t>(</a:t>
            </a:r>
            <a:r>
              <a:rPr lang="en-US" sz="1400" dirty="0" err="1">
                <a:latin typeface="Consolas" panose="020B0609020204030204" pitchFamily="49" charset="0"/>
              </a:rPr>
              <a:t>tmp</a:t>
            </a:r>
            <a:r>
              <a:rPr lang="en-US" sz="1400" dirty="0">
                <a:latin typeface="Consolas" panose="020B0609020204030204" pitchFamily="49" charset="0"/>
              </a:rPr>
              <a:t>, draws=N)</a:t>
            </a:r>
          </a:p>
          <a:p>
            <a:pPr marL="0" indent="0">
              <a:buNone/>
            </a:pPr>
            <a:r>
              <a:rPr lang="en-US" sz="1400" dirty="0">
                <a:latin typeface="Consolas" panose="020B0609020204030204" pitchFamily="49" charset="0"/>
              </a:rPr>
              <a:t>birth = </a:t>
            </a:r>
            <a:r>
              <a:rPr lang="en-US" sz="1400" dirty="0" err="1">
                <a:latin typeface="Consolas" panose="020B0609020204030204" pitchFamily="49" charset="0"/>
              </a:rPr>
              <a:t>np.random.uniform</a:t>
            </a:r>
            <a:r>
              <a:rPr lang="en-US" sz="1400" dirty="0">
                <a:latin typeface="Consolas" panose="020B0609020204030204" pitchFamily="49" charset="0"/>
              </a:rPr>
              <a:t>(0, 10, N)</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censor = (birth + lifetime) &gt; 10 #an individual is right-censored if this is True</a:t>
            </a:r>
          </a:p>
          <a:p>
            <a:pPr marL="0" indent="0">
              <a:buNone/>
            </a:pPr>
            <a:r>
              <a:rPr lang="en-US" sz="1400" dirty="0">
                <a:latin typeface="Consolas" panose="020B0609020204030204" pitchFamily="49" charset="0"/>
              </a:rPr>
              <a:t>lifetime_ = </a:t>
            </a:r>
            <a:r>
              <a:rPr lang="en-US" sz="1400" dirty="0" err="1">
                <a:latin typeface="Consolas" panose="020B0609020204030204" pitchFamily="49" charset="0"/>
              </a:rPr>
              <a:t>lifetime.copy</a:t>
            </a:r>
            <a:r>
              <a:rPr lang="en-US" sz="1400" dirty="0">
                <a:latin typeface="Consolas" panose="020B0609020204030204" pitchFamily="49" charset="0"/>
              </a:rPr>
              <a:t>()</a:t>
            </a:r>
          </a:p>
          <a:p>
            <a:pPr marL="0" indent="0">
              <a:buNone/>
            </a:pPr>
            <a:r>
              <a:rPr lang="en-US" sz="1400" dirty="0">
                <a:latin typeface="Consolas" panose="020B0609020204030204" pitchFamily="49" charset="0"/>
              </a:rPr>
              <a:t>lifetime_[censor] = 10 - birth[censor] #we only see this part of their lives.</a:t>
            </a:r>
          </a:p>
        </p:txBody>
      </p:sp>
    </p:spTree>
    <p:extLst>
      <p:ext uri="{BB962C8B-B14F-4D97-AF65-F5344CB8AC3E}">
        <p14:creationId xmlns:p14="http://schemas.microsoft.com/office/powerpoint/2010/main" val="3523831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73DDA-B559-42DA-BC37-77BFE14DA7A6}"/>
              </a:ext>
            </a:extLst>
          </p:cNvPr>
          <p:cNvSpPr>
            <a:spLocks noGrp="1"/>
          </p:cNvSpPr>
          <p:nvPr>
            <p:ph type="title"/>
          </p:nvPr>
        </p:nvSpPr>
        <p:spPr/>
        <p:txBody>
          <a:bodyPr/>
          <a:lstStyle/>
          <a:p>
            <a:r>
              <a:rPr lang="en-US" dirty="0"/>
              <a:t>Generative Models</a:t>
            </a:r>
          </a:p>
        </p:txBody>
      </p:sp>
      <p:sp>
        <p:nvSpPr>
          <p:cNvPr id="3" name="Content Placeholder 2">
            <a:extLst>
              <a:ext uri="{FF2B5EF4-FFF2-40B4-BE49-F238E27FC236}">
                <a16:creationId xmlns:a16="http://schemas.microsoft.com/office/drawing/2014/main" id="{3499CCE7-10C9-4390-B151-B9797BF0900F}"/>
              </a:ext>
            </a:extLst>
          </p:cNvPr>
          <p:cNvSpPr>
            <a:spLocks noGrp="1"/>
          </p:cNvSpPr>
          <p:nvPr>
            <p:ph idx="1"/>
          </p:nvPr>
        </p:nvSpPr>
        <p:spPr>
          <a:xfrm>
            <a:off x="818712" y="2222287"/>
            <a:ext cx="10554574" cy="4635713"/>
          </a:xfrm>
        </p:spPr>
        <p:txBody>
          <a:bodyPr/>
          <a:lstStyle/>
          <a:p>
            <a:pPr marL="0" indent="0" algn="just">
              <a:buNone/>
            </a:pPr>
            <a:r>
              <a:rPr lang="en-US" dirty="0"/>
              <a:t>Generative models are statistical models that describe a joint distribution over three types of random variables:</a:t>
            </a:r>
          </a:p>
          <a:p>
            <a:pPr algn="just"/>
            <a:r>
              <a:rPr lang="en-US" dirty="0"/>
              <a:t>The “observed” random variables (often the “input space”), which are the random variables we have data for.</a:t>
            </a:r>
          </a:p>
          <a:p>
            <a:pPr algn="just"/>
            <a:r>
              <a:rPr lang="en-US" dirty="0"/>
              <a:t>The “latent” random variables, which are the random variables that play a role in the statistical model, but which are never observed (in the Bayesian setting, these are usually, at the very least, the parameters of the model).</a:t>
            </a:r>
          </a:p>
          <a:p>
            <a:pPr algn="just"/>
            <a:r>
              <a:rPr lang="en-US" dirty="0"/>
              <a:t>The “predicted” random variables, which are the random variables that represent the target predictions.</a:t>
            </a:r>
          </a:p>
          <a:p>
            <a:pPr algn="just"/>
            <a:endParaRPr lang="en-US" dirty="0"/>
          </a:p>
          <a:p>
            <a:pPr marL="0" indent="0" algn="just">
              <a:buNone/>
            </a:pPr>
            <a:r>
              <a:rPr lang="en-US" dirty="0"/>
              <a:t>This categorization for the random variables in the joint distribution is not mutually exclusive</a:t>
            </a:r>
          </a:p>
          <a:p>
            <a:pPr marL="0" indent="0" algn="just">
              <a:buNone/>
            </a:pPr>
            <a:r>
              <a:rPr lang="en-US" dirty="0"/>
              <a:t>(though observed random variables are never latent). For example, the predicted random</a:t>
            </a:r>
          </a:p>
          <a:p>
            <a:pPr marL="0" indent="0" algn="just">
              <a:buNone/>
            </a:pPr>
            <a:r>
              <a:rPr lang="en-US" dirty="0"/>
              <a:t>variables can be also latent, such as in the unsupervised setting</a:t>
            </a:r>
          </a:p>
        </p:txBody>
      </p:sp>
    </p:spTree>
    <p:extLst>
      <p:ext uri="{BB962C8B-B14F-4D97-AF65-F5344CB8AC3E}">
        <p14:creationId xmlns:p14="http://schemas.microsoft.com/office/powerpoint/2010/main" val="3909158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32823-4831-4816-8C43-1FE4B0A75711}"/>
              </a:ext>
            </a:extLst>
          </p:cNvPr>
          <p:cNvSpPr>
            <a:spLocks noGrp="1"/>
          </p:cNvSpPr>
          <p:nvPr>
            <p:ph type="title"/>
          </p:nvPr>
        </p:nvSpPr>
        <p:spPr/>
        <p:txBody>
          <a:bodyPr/>
          <a:lstStyle/>
          <a:p>
            <a:r>
              <a:rPr lang="en-US" dirty="0"/>
              <a:t>Survival Analysis: Censor Factor</a:t>
            </a:r>
          </a:p>
        </p:txBody>
      </p:sp>
      <p:sp>
        <p:nvSpPr>
          <p:cNvPr id="3" name="Content Placeholder 2">
            <a:extLst>
              <a:ext uri="{FF2B5EF4-FFF2-40B4-BE49-F238E27FC236}">
                <a16:creationId xmlns:a16="http://schemas.microsoft.com/office/drawing/2014/main" id="{1BCD17C3-E15F-4CA9-B64F-1F8460C4DA0E}"/>
              </a:ext>
            </a:extLst>
          </p:cNvPr>
          <p:cNvSpPr>
            <a:spLocks noGrp="1"/>
          </p:cNvSpPr>
          <p:nvPr>
            <p:ph idx="1"/>
          </p:nvPr>
        </p:nvSpPr>
        <p:spPr>
          <a:xfrm>
            <a:off x="818712" y="2014780"/>
            <a:ext cx="10554574" cy="4757979"/>
          </a:xfrm>
        </p:spPr>
        <p:txBody>
          <a:bodyPr>
            <a:normAutofit/>
          </a:bodyPr>
          <a:lstStyle/>
          <a:p>
            <a:pPr marL="0" indent="0">
              <a:buNone/>
            </a:pPr>
            <a:r>
              <a:rPr lang="en-US" sz="1400" dirty="0">
                <a:latin typeface="Consolas" panose="020B0609020204030204" pitchFamily="49" charset="0"/>
              </a:rPr>
              <a:t>with </a:t>
            </a:r>
            <a:r>
              <a:rPr lang="en-US" sz="1400" dirty="0" err="1">
                <a:latin typeface="Consolas" panose="020B0609020204030204" pitchFamily="49" charset="0"/>
              </a:rPr>
              <a:t>pm.Model</a:t>
            </a:r>
            <a:r>
              <a:rPr lang="en-US" sz="1400" dirty="0">
                <a:latin typeface="Consolas" panose="020B0609020204030204" pitchFamily="49" charset="0"/>
              </a:rPr>
              <a:t>() as </a:t>
            </a:r>
            <a:r>
              <a:rPr lang="en-US" sz="1400" dirty="0" err="1">
                <a:latin typeface="Consolas" panose="020B0609020204030204" pitchFamily="49" charset="0"/>
              </a:rPr>
              <a:t>survive_model</a:t>
            </a:r>
            <a:r>
              <a:rPr lang="en-US" sz="1400" dirty="0">
                <a:latin typeface="Consolas" panose="020B0609020204030204" pitchFamily="49" charset="0"/>
              </a:rPr>
              <a:t>:</a:t>
            </a:r>
          </a:p>
          <a:p>
            <a:pPr marL="0" indent="0">
              <a:buNone/>
            </a:pPr>
            <a:r>
              <a:rPr lang="en-US" sz="1400" dirty="0">
                <a:latin typeface="Consolas" panose="020B0609020204030204" pitchFamily="49" charset="0"/>
              </a:rPr>
              <a:t>    alpha = </a:t>
            </a:r>
            <a:r>
              <a:rPr lang="en-US" sz="1400" dirty="0" err="1">
                <a:latin typeface="Consolas" panose="020B0609020204030204" pitchFamily="49" charset="0"/>
              </a:rPr>
              <a:t>pm.Uniform</a:t>
            </a:r>
            <a:r>
              <a:rPr lang="en-US" sz="1400" dirty="0">
                <a:latin typeface="Consolas" panose="020B0609020204030204" pitchFamily="49" charset="0"/>
              </a:rPr>
              <a:t>("alpha", 0,20)</a:t>
            </a:r>
          </a:p>
          <a:p>
            <a:pPr marL="0" indent="0">
              <a:buNone/>
            </a:pPr>
            <a:r>
              <a:rPr lang="en-US" sz="1400" dirty="0">
                <a:latin typeface="Consolas" panose="020B0609020204030204" pitchFamily="49" charset="0"/>
              </a:rPr>
              <a:t>    #lets just use uninformative priors</a:t>
            </a:r>
          </a:p>
          <a:p>
            <a:pPr marL="0" indent="0">
              <a:buNone/>
            </a:pPr>
            <a:r>
              <a:rPr lang="en-US" sz="1400" dirty="0">
                <a:latin typeface="Consolas" panose="020B0609020204030204" pitchFamily="49" charset="0"/>
              </a:rPr>
              <a:t>    beta = </a:t>
            </a:r>
            <a:r>
              <a:rPr lang="en-US" sz="1400" dirty="0" err="1">
                <a:latin typeface="Consolas" panose="020B0609020204030204" pitchFamily="49" charset="0"/>
              </a:rPr>
              <a:t>pm.Uniform</a:t>
            </a:r>
            <a:r>
              <a:rPr lang="en-US" sz="1400" dirty="0">
                <a:latin typeface="Consolas" panose="020B0609020204030204" pitchFamily="49" charset="0"/>
              </a:rPr>
              <a:t>("beta", 0,20)</a:t>
            </a:r>
          </a:p>
          <a:p>
            <a:pPr marL="0" indent="0">
              <a:buNone/>
            </a:pPr>
            <a:r>
              <a:rPr lang="en-US" sz="1400" dirty="0">
                <a:latin typeface="Consolas" panose="020B0609020204030204" pitchFamily="49" charset="0"/>
              </a:rPr>
              <a:t>    </a:t>
            </a:r>
            <a:r>
              <a:rPr lang="en-US" sz="1400" dirty="0" err="1">
                <a:latin typeface="Consolas" panose="020B0609020204030204" pitchFamily="49" charset="0"/>
              </a:rPr>
              <a:t>obs</a:t>
            </a:r>
            <a:r>
              <a:rPr lang="en-US" sz="1400" dirty="0">
                <a:latin typeface="Consolas" panose="020B0609020204030204" pitchFamily="49" charset="0"/>
              </a:rPr>
              <a:t> = </a:t>
            </a:r>
            <a:r>
              <a:rPr lang="en-US" sz="1400" dirty="0" err="1">
                <a:latin typeface="Consolas" panose="020B0609020204030204" pitchFamily="49" charset="0"/>
              </a:rPr>
              <a:t>pm.Weibull</a:t>
            </a:r>
            <a:r>
              <a:rPr lang="en-US" sz="1400" dirty="0">
                <a:latin typeface="Consolas" panose="020B0609020204030204" pitchFamily="49" charset="0"/>
              </a:rPr>
              <a:t>( '</a:t>
            </a:r>
            <a:r>
              <a:rPr lang="en-US" sz="1400" dirty="0" err="1">
                <a:latin typeface="Consolas" panose="020B0609020204030204" pitchFamily="49" charset="0"/>
              </a:rPr>
              <a:t>obs</a:t>
            </a:r>
            <a:r>
              <a:rPr lang="en-US" sz="1400" dirty="0">
                <a:latin typeface="Consolas" panose="020B0609020204030204" pitchFamily="49" charset="0"/>
              </a:rPr>
              <a:t>', alpha = alpha, beta = beta, observed = lifetime_)</a:t>
            </a:r>
          </a:p>
          <a:p>
            <a:pPr marL="0" indent="0">
              <a:buNone/>
            </a:pPr>
            <a:r>
              <a:rPr lang="en-US" sz="1400" dirty="0">
                <a:latin typeface="Consolas" panose="020B0609020204030204" pitchFamily="49" charset="0"/>
              </a:rPr>
              <a:t>    potential = </a:t>
            </a:r>
            <a:r>
              <a:rPr lang="en-US" sz="1400" dirty="0" err="1">
                <a:latin typeface="Consolas" panose="020B0609020204030204" pitchFamily="49" charset="0"/>
              </a:rPr>
              <a:t>pm.Potential</a:t>
            </a:r>
            <a:r>
              <a:rPr lang="en-US" sz="1400" dirty="0">
                <a:latin typeface="Consolas" panose="020B0609020204030204" pitchFamily="49" charset="0"/>
              </a:rPr>
              <a:t>("</a:t>
            </a:r>
            <a:r>
              <a:rPr lang="en-US" sz="1400" dirty="0" err="1">
                <a:latin typeface="Consolas" panose="020B0609020204030204" pitchFamily="49" charset="0"/>
              </a:rPr>
              <a:t>obs_censor</a:t>
            </a:r>
            <a:r>
              <a:rPr lang="en-US" sz="1400" dirty="0">
                <a:latin typeface="Consolas" panose="020B0609020204030204" pitchFamily="49" charset="0"/>
              </a:rPr>
              <a:t>", pm.math.log(</a:t>
            </a:r>
            <a:r>
              <a:rPr lang="en-US" sz="1400" dirty="0" err="1">
                <a:latin typeface="Consolas" panose="020B0609020204030204" pitchFamily="49" charset="0"/>
              </a:rPr>
              <a:t>pm.math.switch</a:t>
            </a:r>
            <a:r>
              <a:rPr lang="en-US" sz="1400" dirty="0">
                <a:latin typeface="Consolas" panose="020B0609020204030204" pitchFamily="49" charset="0"/>
              </a:rPr>
              <a:t>(censor, 0.2, 1)))</a:t>
            </a:r>
          </a:p>
          <a:p>
            <a:pPr marL="0" indent="0">
              <a:buNone/>
            </a:pPr>
            <a:endParaRPr lang="en-US" sz="1400" dirty="0">
              <a:latin typeface="Consolas" panose="020B0609020204030204" pitchFamily="49" charset="0"/>
            </a:endParaRPr>
          </a:p>
          <a:p>
            <a:pPr marL="0" indent="0">
              <a:buNone/>
            </a:pPr>
            <a:r>
              <a:rPr lang="en-US" sz="1400" dirty="0">
                <a:latin typeface="Consolas" panose="020B0609020204030204" pitchFamily="49" charset="0"/>
              </a:rPr>
              <a:t>with </a:t>
            </a:r>
            <a:r>
              <a:rPr lang="en-US" sz="1400" dirty="0" err="1">
                <a:latin typeface="Consolas" panose="020B0609020204030204" pitchFamily="49" charset="0"/>
              </a:rPr>
              <a:t>survive_model</a:t>
            </a:r>
            <a:r>
              <a:rPr lang="en-US" sz="1400" dirty="0">
                <a:latin typeface="Consolas" panose="020B0609020204030204" pitchFamily="49" charset="0"/>
              </a:rPr>
              <a:t>:</a:t>
            </a:r>
          </a:p>
          <a:p>
            <a:pPr marL="0" indent="0">
              <a:buNone/>
            </a:pPr>
            <a:r>
              <a:rPr lang="en-US" sz="1400" dirty="0">
                <a:latin typeface="Consolas" panose="020B0609020204030204" pitchFamily="49" charset="0"/>
              </a:rPr>
              <a:t>    # Use the default NUTS for sampling</a:t>
            </a:r>
          </a:p>
          <a:p>
            <a:pPr marL="0" indent="0">
              <a:buNone/>
            </a:pPr>
            <a:r>
              <a:rPr lang="en-US" sz="1400" dirty="0">
                <a:latin typeface="Consolas" panose="020B0609020204030204" pitchFamily="49" charset="0"/>
              </a:rPr>
              <a:t>    trace = </a:t>
            </a:r>
            <a:r>
              <a:rPr lang="en-US" sz="1400" dirty="0" err="1">
                <a:latin typeface="Consolas" panose="020B0609020204030204" pitchFamily="49" charset="0"/>
              </a:rPr>
              <a:t>pm.sample</a:t>
            </a:r>
            <a:r>
              <a:rPr lang="en-US" sz="1400" dirty="0">
                <a:latin typeface="Consolas" panose="020B0609020204030204" pitchFamily="49" charset="0"/>
              </a:rPr>
              <a:t>(50000, tune=30000, </a:t>
            </a:r>
            <a:r>
              <a:rPr lang="en-US" sz="1400" dirty="0" err="1">
                <a:latin typeface="Consolas" panose="020B0609020204030204" pitchFamily="49" charset="0"/>
              </a:rPr>
              <a:t>return_inferencedata</a:t>
            </a:r>
            <a:r>
              <a:rPr lang="en-US" sz="1400" dirty="0">
                <a:latin typeface="Consolas" panose="020B0609020204030204" pitchFamily="49" charset="0"/>
              </a:rPr>
              <a:t>=False, chains=1)</a:t>
            </a:r>
          </a:p>
        </p:txBody>
      </p:sp>
    </p:spTree>
    <p:extLst>
      <p:ext uri="{BB962C8B-B14F-4D97-AF65-F5344CB8AC3E}">
        <p14:creationId xmlns:p14="http://schemas.microsoft.com/office/powerpoint/2010/main" val="15846920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12BAD9-A754-4410-AF20-DB50D5BA7B87}"/>
              </a:ext>
            </a:extLst>
          </p:cNvPr>
          <p:cNvSpPr>
            <a:spLocks noGrp="1"/>
          </p:cNvSpPr>
          <p:nvPr>
            <p:ph type="title"/>
          </p:nvPr>
        </p:nvSpPr>
        <p:spPr/>
        <p:txBody>
          <a:bodyPr/>
          <a:lstStyle/>
          <a:p>
            <a:r>
              <a:rPr lang="en-US" dirty="0"/>
              <a:t>Survival Analysis: Results</a:t>
            </a:r>
          </a:p>
        </p:txBody>
      </p:sp>
      <p:pic>
        <p:nvPicPr>
          <p:cNvPr id="7" name="Picture 6">
            <a:extLst>
              <a:ext uri="{FF2B5EF4-FFF2-40B4-BE49-F238E27FC236}">
                <a16:creationId xmlns:a16="http://schemas.microsoft.com/office/drawing/2014/main" id="{249CADE1-597A-4D8D-BDF2-2B6A47B23F7F}"/>
              </a:ext>
            </a:extLst>
          </p:cNvPr>
          <p:cNvPicPr>
            <a:picLocks noChangeAspect="1"/>
          </p:cNvPicPr>
          <p:nvPr/>
        </p:nvPicPr>
        <p:blipFill>
          <a:blip r:embed="rId2"/>
          <a:stretch>
            <a:fillRect/>
          </a:stretch>
        </p:blipFill>
        <p:spPr>
          <a:xfrm>
            <a:off x="2473601" y="2769082"/>
            <a:ext cx="6953250" cy="3095625"/>
          </a:xfrm>
          <a:prstGeom prst="rect">
            <a:avLst/>
          </a:prstGeom>
        </p:spPr>
      </p:pic>
    </p:spTree>
    <p:extLst>
      <p:ext uri="{BB962C8B-B14F-4D97-AF65-F5344CB8AC3E}">
        <p14:creationId xmlns:p14="http://schemas.microsoft.com/office/powerpoint/2010/main" val="41748974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12BAD9-A754-4410-AF20-DB50D5BA7B87}"/>
              </a:ext>
            </a:extLst>
          </p:cNvPr>
          <p:cNvSpPr>
            <a:spLocks noGrp="1"/>
          </p:cNvSpPr>
          <p:nvPr>
            <p:ph type="title"/>
          </p:nvPr>
        </p:nvSpPr>
        <p:spPr/>
        <p:txBody>
          <a:bodyPr/>
          <a:lstStyle/>
          <a:p>
            <a:r>
              <a:rPr lang="en-US" dirty="0"/>
              <a:t>Survival Analysis: Results</a:t>
            </a:r>
          </a:p>
        </p:txBody>
      </p:sp>
      <p:pic>
        <p:nvPicPr>
          <p:cNvPr id="2" name="Picture 1">
            <a:extLst>
              <a:ext uri="{FF2B5EF4-FFF2-40B4-BE49-F238E27FC236}">
                <a16:creationId xmlns:a16="http://schemas.microsoft.com/office/drawing/2014/main" id="{0776860D-EFEC-407B-8D01-E2C9DB57F2C7}"/>
              </a:ext>
            </a:extLst>
          </p:cNvPr>
          <p:cNvPicPr>
            <a:picLocks noChangeAspect="1"/>
          </p:cNvPicPr>
          <p:nvPr/>
        </p:nvPicPr>
        <p:blipFill>
          <a:blip r:embed="rId2"/>
          <a:stretch>
            <a:fillRect/>
          </a:stretch>
        </p:blipFill>
        <p:spPr>
          <a:xfrm>
            <a:off x="2272748" y="2742578"/>
            <a:ext cx="7010400" cy="3095625"/>
          </a:xfrm>
          <a:prstGeom prst="rect">
            <a:avLst/>
          </a:prstGeom>
        </p:spPr>
      </p:pic>
    </p:spTree>
    <p:extLst>
      <p:ext uri="{BB962C8B-B14F-4D97-AF65-F5344CB8AC3E}">
        <p14:creationId xmlns:p14="http://schemas.microsoft.com/office/powerpoint/2010/main" val="14894955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112BAD9-A754-4410-AF20-DB50D5BA7B87}"/>
              </a:ext>
            </a:extLst>
          </p:cNvPr>
          <p:cNvSpPr>
            <a:spLocks noGrp="1"/>
          </p:cNvSpPr>
          <p:nvPr>
            <p:ph type="title"/>
          </p:nvPr>
        </p:nvSpPr>
        <p:spPr/>
        <p:txBody>
          <a:bodyPr/>
          <a:lstStyle/>
          <a:p>
            <a:r>
              <a:rPr lang="en-US" dirty="0"/>
              <a:t>Survival Analysis: Results</a:t>
            </a:r>
          </a:p>
        </p:txBody>
      </p:sp>
      <p:pic>
        <p:nvPicPr>
          <p:cNvPr id="2" name="Picture 1">
            <a:extLst>
              <a:ext uri="{FF2B5EF4-FFF2-40B4-BE49-F238E27FC236}">
                <a16:creationId xmlns:a16="http://schemas.microsoft.com/office/drawing/2014/main" id="{2CD16322-777A-4B65-87A6-699E860E280F}"/>
              </a:ext>
            </a:extLst>
          </p:cNvPr>
          <p:cNvPicPr>
            <a:picLocks noChangeAspect="1"/>
          </p:cNvPicPr>
          <p:nvPr/>
        </p:nvPicPr>
        <p:blipFill>
          <a:blip r:embed="rId2"/>
          <a:stretch>
            <a:fillRect/>
          </a:stretch>
        </p:blipFill>
        <p:spPr>
          <a:xfrm>
            <a:off x="2524609" y="2223925"/>
            <a:ext cx="6972300" cy="3076575"/>
          </a:xfrm>
          <a:prstGeom prst="rect">
            <a:avLst/>
          </a:prstGeom>
        </p:spPr>
      </p:pic>
      <p:sp>
        <p:nvSpPr>
          <p:cNvPr id="3" name="TextBox 2">
            <a:extLst>
              <a:ext uri="{FF2B5EF4-FFF2-40B4-BE49-F238E27FC236}">
                <a16:creationId xmlns:a16="http://schemas.microsoft.com/office/drawing/2014/main" id="{59999C40-F40B-4C50-86CD-FD7066FF85A8}"/>
              </a:ext>
            </a:extLst>
          </p:cNvPr>
          <p:cNvSpPr txBox="1"/>
          <p:nvPr/>
        </p:nvSpPr>
        <p:spPr>
          <a:xfrm>
            <a:off x="2524609" y="5432156"/>
            <a:ext cx="7340471" cy="1169551"/>
          </a:xfrm>
          <a:prstGeom prst="rect">
            <a:avLst/>
          </a:prstGeom>
          <a:noFill/>
        </p:spPr>
        <p:txBody>
          <a:bodyPr wrap="none" rtlCol="0">
            <a:spAutoFit/>
          </a:bodyPr>
          <a:lstStyle/>
          <a:p>
            <a:r>
              <a:rPr lang="en-US" sz="1400" dirty="0" err="1">
                <a:latin typeface="Consolas" panose="020B0609020204030204" pitchFamily="49" charset="0"/>
              </a:rPr>
              <a:t>alpha_samples</a:t>
            </a:r>
            <a:r>
              <a:rPr lang="en-US" sz="1400" dirty="0">
                <a:latin typeface="Consolas" panose="020B0609020204030204" pitchFamily="49" charset="0"/>
              </a:rPr>
              <a:t> = trace['alpha']</a:t>
            </a:r>
          </a:p>
          <a:p>
            <a:r>
              <a:rPr lang="en-US" sz="1400" dirty="0" err="1">
                <a:latin typeface="Consolas" panose="020B0609020204030204" pitchFamily="49" charset="0"/>
              </a:rPr>
              <a:t>beta_samples</a:t>
            </a:r>
            <a:r>
              <a:rPr lang="en-US" sz="1400" dirty="0">
                <a:latin typeface="Consolas" panose="020B0609020204030204" pitchFamily="49" charset="0"/>
              </a:rPr>
              <a:t> = trace['beta']</a:t>
            </a:r>
          </a:p>
          <a:p>
            <a:endParaRPr lang="en-US" sz="1400" dirty="0">
              <a:latin typeface="Consolas" panose="020B0609020204030204" pitchFamily="49" charset="0"/>
            </a:endParaRPr>
          </a:p>
          <a:p>
            <a:endParaRPr lang="en-US" sz="1400" dirty="0">
              <a:latin typeface="Consolas" panose="020B0609020204030204" pitchFamily="49" charset="0"/>
            </a:endParaRPr>
          </a:p>
          <a:p>
            <a:r>
              <a:rPr lang="en-US" sz="1400" dirty="0" err="1">
                <a:latin typeface="Consolas" panose="020B0609020204030204" pitchFamily="49" charset="0"/>
              </a:rPr>
              <a:t>medianlifetime_samples</a:t>
            </a:r>
            <a:r>
              <a:rPr lang="en-US" sz="1400" dirty="0">
                <a:latin typeface="Consolas" panose="020B0609020204030204" pitchFamily="49" charset="0"/>
              </a:rPr>
              <a:t> = </a:t>
            </a:r>
            <a:r>
              <a:rPr lang="en-US" sz="1400" dirty="0" err="1">
                <a:latin typeface="Consolas" panose="020B0609020204030204" pitchFamily="49" charset="0"/>
              </a:rPr>
              <a:t>beta_samples</a:t>
            </a:r>
            <a:r>
              <a:rPr lang="en-US" sz="1400" dirty="0">
                <a:latin typeface="Consolas" panose="020B0609020204030204" pitchFamily="49" charset="0"/>
              </a:rPr>
              <a:t> * (np.log(2)**(1 / </a:t>
            </a:r>
            <a:r>
              <a:rPr lang="en-US" sz="1400" dirty="0" err="1">
                <a:latin typeface="Consolas" panose="020B0609020204030204" pitchFamily="49" charset="0"/>
              </a:rPr>
              <a:t>alpha_samples</a:t>
            </a:r>
            <a:r>
              <a:rPr lang="en-US" sz="1400" dirty="0">
                <a:latin typeface="Consolas" panose="020B0609020204030204" pitchFamily="49" charset="0"/>
              </a:rPr>
              <a:t>))</a:t>
            </a:r>
          </a:p>
        </p:txBody>
      </p:sp>
    </p:spTree>
    <p:extLst>
      <p:ext uri="{BB962C8B-B14F-4D97-AF65-F5344CB8AC3E}">
        <p14:creationId xmlns:p14="http://schemas.microsoft.com/office/powerpoint/2010/main" val="42546805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74328-B260-493F-B18A-8C6CE0161440}"/>
              </a:ext>
            </a:extLst>
          </p:cNvPr>
          <p:cNvSpPr>
            <a:spLocks noGrp="1"/>
          </p:cNvSpPr>
          <p:nvPr>
            <p:ph type="title"/>
          </p:nvPr>
        </p:nvSpPr>
        <p:spPr/>
        <p:txBody>
          <a:bodyPr/>
          <a:lstStyle/>
          <a:p>
            <a:r>
              <a:rPr lang="en-US" dirty="0"/>
              <a:t>The Switch Point Model</a:t>
            </a:r>
          </a:p>
        </p:txBody>
      </p:sp>
      <p:pic>
        <p:nvPicPr>
          <p:cNvPr id="4" name="Picture 3">
            <a:extLst>
              <a:ext uri="{FF2B5EF4-FFF2-40B4-BE49-F238E27FC236}">
                <a16:creationId xmlns:a16="http://schemas.microsoft.com/office/drawing/2014/main" id="{54E71915-98C0-47B1-96E0-210D3584C7C0}"/>
              </a:ext>
            </a:extLst>
          </p:cNvPr>
          <p:cNvPicPr>
            <a:picLocks noChangeAspect="1"/>
          </p:cNvPicPr>
          <p:nvPr/>
        </p:nvPicPr>
        <p:blipFill>
          <a:blip r:embed="rId2"/>
          <a:stretch>
            <a:fillRect/>
          </a:stretch>
        </p:blipFill>
        <p:spPr>
          <a:xfrm>
            <a:off x="432200" y="2153004"/>
            <a:ext cx="10163818" cy="3843353"/>
          </a:xfrm>
          <a:prstGeom prst="rect">
            <a:avLst/>
          </a:prstGeom>
        </p:spPr>
      </p:pic>
      <p:sp>
        <p:nvSpPr>
          <p:cNvPr id="3" name="Callout: Double Bent Line 2">
            <a:extLst>
              <a:ext uri="{FF2B5EF4-FFF2-40B4-BE49-F238E27FC236}">
                <a16:creationId xmlns:a16="http://schemas.microsoft.com/office/drawing/2014/main" id="{1EC48467-2526-49F3-BD94-9A66C850899B}"/>
              </a:ext>
            </a:extLst>
          </p:cNvPr>
          <p:cNvSpPr/>
          <p:nvPr/>
        </p:nvSpPr>
        <p:spPr>
          <a:xfrm>
            <a:off x="6315559" y="5517397"/>
            <a:ext cx="1518835" cy="612648"/>
          </a:xfrm>
          <a:prstGeom prst="borderCallout3">
            <a:avLst>
              <a:gd name="adj1" fmla="val 47394"/>
              <a:gd name="adj2" fmla="val -1036"/>
              <a:gd name="adj3" fmla="val 18750"/>
              <a:gd name="adj4" fmla="val -16667"/>
              <a:gd name="adj5" fmla="val 100000"/>
              <a:gd name="adj6" fmla="val -16667"/>
              <a:gd name="adj7" fmla="val 53514"/>
              <a:gd name="adj8" fmla="val -3478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“observed”  variables</a:t>
            </a:r>
          </a:p>
        </p:txBody>
      </p:sp>
      <p:sp>
        <p:nvSpPr>
          <p:cNvPr id="7" name="Oval 6">
            <a:extLst>
              <a:ext uri="{FF2B5EF4-FFF2-40B4-BE49-F238E27FC236}">
                <a16:creationId xmlns:a16="http://schemas.microsoft.com/office/drawing/2014/main" id="{F13493F8-7CC0-477C-8BEB-EBDBC7440494}"/>
              </a:ext>
            </a:extLst>
          </p:cNvPr>
          <p:cNvSpPr/>
          <p:nvPr/>
        </p:nvSpPr>
        <p:spPr>
          <a:xfrm rot="654432">
            <a:off x="3598667" y="2789065"/>
            <a:ext cx="4947287" cy="225902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allout: Bent Line 8">
            <a:extLst>
              <a:ext uri="{FF2B5EF4-FFF2-40B4-BE49-F238E27FC236}">
                <a16:creationId xmlns:a16="http://schemas.microsoft.com/office/drawing/2014/main" id="{1D16D291-1790-4109-A2B1-0B3E752EB673}"/>
              </a:ext>
            </a:extLst>
          </p:cNvPr>
          <p:cNvSpPr/>
          <p:nvPr/>
        </p:nvSpPr>
        <p:spPr>
          <a:xfrm>
            <a:off x="2336801" y="5495743"/>
            <a:ext cx="2129148" cy="612648"/>
          </a:xfrm>
          <a:prstGeom prst="borderCallout2">
            <a:avLst>
              <a:gd name="adj1" fmla="val 47395"/>
              <a:gd name="adj2" fmla="val -524"/>
              <a:gd name="adj3" fmla="val 18750"/>
              <a:gd name="adj4" fmla="val -16667"/>
              <a:gd name="adj5" fmla="val -216159"/>
              <a:gd name="adj6" fmla="val 687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“latent” variables</a:t>
            </a:r>
          </a:p>
        </p:txBody>
      </p:sp>
      <p:sp>
        <p:nvSpPr>
          <p:cNvPr id="10" name="Callout: Double Bent Line 9">
            <a:extLst>
              <a:ext uri="{FF2B5EF4-FFF2-40B4-BE49-F238E27FC236}">
                <a16:creationId xmlns:a16="http://schemas.microsoft.com/office/drawing/2014/main" id="{93392978-3341-450B-B719-F3514B744ECD}"/>
              </a:ext>
            </a:extLst>
          </p:cNvPr>
          <p:cNvSpPr/>
          <p:nvPr/>
        </p:nvSpPr>
        <p:spPr>
          <a:xfrm>
            <a:off x="2974109" y="2057192"/>
            <a:ext cx="2540000" cy="612648"/>
          </a:xfrm>
          <a:prstGeom prst="borderCallout3">
            <a:avLst>
              <a:gd name="adj1" fmla="val 47395"/>
              <a:gd name="adj2" fmla="val -1060"/>
              <a:gd name="adj3" fmla="val 18750"/>
              <a:gd name="adj4" fmla="val -16667"/>
              <a:gd name="adj5" fmla="val 100000"/>
              <a:gd name="adj6" fmla="val -16667"/>
              <a:gd name="adj7" fmla="val 167237"/>
              <a:gd name="adj8" fmla="val 4548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“predicted” variable</a:t>
            </a:r>
          </a:p>
        </p:txBody>
      </p:sp>
      <p:sp>
        <p:nvSpPr>
          <p:cNvPr id="11" name="Callout: Line 10">
            <a:extLst>
              <a:ext uri="{FF2B5EF4-FFF2-40B4-BE49-F238E27FC236}">
                <a16:creationId xmlns:a16="http://schemas.microsoft.com/office/drawing/2014/main" id="{9D48F433-18F7-4A9B-BD97-85AEF0F56941}"/>
              </a:ext>
            </a:extLst>
          </p:cNvPr>
          <p:cNvSpPr/>
          <p:nvPr/>
        </p:nvSpPr>
        <p:spPr>
          <a:xfrm>
            <a:off x="7377193" y="2057192"/>
            <a:ext cx="4311113" cy="970450"/>
          </a:xfrm>
          <a:prstGeom prst="borderCallout1">
            <a:avLst>
              <a:gd name="adj1" fmla="val 47395"/>
              <a:gd name="adj2" fmla="val -406"/>
              <a:gd name="adj3" fmla="val 67272"/>
              <a:gd name="adj4" fmla="val -72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“hyperparameter” (not random)</a:t>
            </a:r>
          </a:p>
          <a:p>
            <a:pPr algn="ctr"/>
            <a:r>
              <a:rPr lang="en-US" dirty="0"/>
              <a:t>usually estimated by maximum likelihood (</a:t>
            </a:r>
            <a:r>
              <a:rPr lang="en-US" i="1" dirty="0"/>
              <a:t>empirical Bayes</a:t>
            </a:r>
            <a:r>
              <a:rPr lang="en-US" dirty="0"/>
              <a:t>)</a:t>
            </a:r>
          </a:p>
        </p:txBody>
      </p:sp>
    </p:spTree>
    <p:extLst>
      <p:ext uri="{BB962C8B-B14F-4D97-AF65-F5344CB8AC3E}">
        <p14:creationId xmlns:p14="http://schemas.microsoft.com/office/powerpoint/2010/main" val="1239291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45"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2000"/>
                                        <p:tgtEl>
                                          <p:spTgt spid="7"/>
                                        </p:tgtEl>
                                      </p:cBhvr>
                                    </p:animEffect>
                                    <p:anim calcmode="lin" valueType="num">
                                      <p:cBhvr>
                                        <p:cTn id="15" dur="2000" fill="hold"/>
                                        <p:tgtEl>
                                          <p:spTgt spid="7"/>
                                        </p:tgtEl>
                                        <p:attrNameLst>
                                          <p:attrName>ppt_w</p:attrName>
                                        </p:attrNameLst>
                                      </p:cBhvr>
                                      <p:tavLst>
                                        <p:tav tm="0" fmla="#ppt_w*sin(2.5*pi*$)">
                                          <p:val>
                                            <p:fltVal val="0"/>
                                          </p:val>
                                        </p:tav>
                                        <p:tav tm="100000">
                                          <p:val>
                                            <p:fltVal val="1"/>
                                          </p:val>
                                        </p:tav>
                                      </p:tavLst>
                                    </p:anim>
                                    <p:anim calcmode="lin" valueType="num">
                                      <p:cBhvr>
                                        <p:cTn id="16" dur="20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500" fill="hold"/>
                                        <p:tgtEl>
                                          <p:spTgt spid="9"/>
                                        </p:tgtEl>
                                        <p:attrNameLst>
                                          <p:attrName>ppt_w</p:attrName>
                                        </p:attrNameLst>
                                      </p:cBhvr>
                                      <p:tavLst>
                                        <p:tav tm="0">
                                          <p:val>
                                            <p:fltVal val="0"/>
                                          </p:val>
                                        </p:tav>
                                        <p:tav tm="100000">
                                          <p:val>
                                            <p:strVal val="#ppt_w"/>
                                          </p:val>
                                        </p:tav>
                                      </p:tavLst>
                                    </p:anim>
                                    <p:anim calcmode="lin" valueType="num">
                                      <p:cBhvr>
                                        <p:cTn id="22" dur="500" fill="hold"/>
                                        <p:tgtEl>
                                          <p:spTgt spid="9"/>
                                        </p:tgtEl>
                                        <p:attrNameLst>
                                          <p:attrName>ppt_h</p:attrName>
                                        </p:attrNameLst>
                                      </p:cBhvr>
                                      <p:tavLst>
                                        <p:tav tm="0">
                                          <p:val>
                                            <p:fltVal val="0"/>
                                          </p:val>
                                        </p:tav>
                                        <p:tav tm="100000">
                                          <p:val>
                                            <p:strVal val="#ppt_h"/>
                                          </p:val>
                                        </p:tav>
                                      </p:tavLst>
                                    </p:anim>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500" fill="hold"/>
                                        <p:tgtEl>
                                          <p:spTgt spid="10"/>
                                        </p:tgtEl>
                                        <p:attrNameLst>
                                          <p:attrName>ppt_w</p:attrName>
                                        </p:attrNameLst>
                                      </p:cBhvr>
                                      <p:tavLst>
                                        <p:tav tm="0">
                                          <p:val>
                                            <p:fltVal val="0"/>
                                          </p:val>
                                        </p:tav>
                                        <p:tav tm="100000">
                                          <p:val>
                                            <p:strVal val="#ppt_w"/>
                                          </p:val>
                                        </p:tav>
                                      </p:tavLst>
                                    </p:anim>
                                    <p:anim calcmode="lin" valueType="num">
                                      <p:cBhvr>
                                        <p:cTn id="29" dur="500" fill="hold"/>
                                        <p:tgtEl>
                                          <p:spTgt spid="10"/>
                                        </p:tgtEl>
                                        <p:attrNameLst>
                                          <p:attrName>ppt_h</p:attrName>
                                        </p:attrNameLst>
                                      </p:cBhvr>
                                      <p:tavLst>
                                        <p:tav tm="0">
                                          <p:val>
                                            <p:fltVal val="0"/>
                                          </p:val>
                                        </p:tav>
                                        <p:tav tm="100000">
                                          <p:val>
                                            <p:strVal val="#ppt_h"/>
                                          </p:val>
                                        </p:tav>
                                      </p:tavLst>
                                    </p:anim>
                                    <p:animEffect transition="in" filter="fade">
                                      <p:cBhvr>
                                        <p:cTn id="30" dur="500"/>
                                        <p:tgtEl>
                                          <p:spTgt spid="10"/>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p:cTn id="35" dur="500" fill="hold"/>
                                        <p:tgtEl>
                                          <p:spTgt spid="11"/>
                                        </p:tgtEl>
                                        <p:attrNameLst>
                                          <p:attrName>ppt_w</p:attrName>
                                        </p:attrNameLst>
                                      </p:cBhvr>
                                      <p:tavLst>
                                        <p:tav tm="0">
                                          <p:val>
                                            <p:fltVal val="0"/>
                                          </p:val>
                                        </p:tav>
                                        <p:tav tm="100000">
                                          <p:val>
                                            <p:strVal val="#ppt_w"/>
                                          </p:val>
                                        </p:tav>
                                      </p:tavLst>
                                    </p:anim>
                                    <p:anim calcmode="lin" valueType="num">
                                      <p:cBhvr>
                                        <p:cTn id="36" dur="500" fill="hold"/>
                                        <p:tgtEl>
                                          <p:spTgt spid="11"/>
                                        </p:tgtEl>
                                        <p:attrNameLst>
                                          <p:attrName>ppt_h</p:attrName>
                                        </p:attrNameLst>
                                      </p:cBhvr>
                                      <p:tavLst>
                                        <p:tav tm="0">
                                          <p:val>
                                            <p:fltVal val="0"/>
                                          </p:val>
                                        </p:tav>
                                        <p:tav tm="100000">
                                          <p:val>
                                            <p:strVal val="#ppt_h"/>
                                          </p:val>
                                        </p:tav>
                                      </p:tavLst>
                                    </p:anim>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9" grpId="0" animBg="1"/>
      <p:bldP spid="10" grpId="0" animBg="1"/>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0FA4E-E39B-4DF4-B370-4FBE74A11C86}"/>
              </a:ext>
            </a:extLst>
          </p:cNvPr>
          <p:cNvSpPr>
            <a:spLocks noGrp="1"/>
          </p:cNvSpPr>
          <p:nvPr>
            <p:ph type="title" idx="4294967295"/>
          </p:nvPr>
        </p:nvSpPr>
        <p:spPr>
          <a:xfrm>
            <a:off x="0" y="447675"/>
            <a:ext cx="10572750" cy="969963"/>
          </a:xfrm>
        </p:spPr>
        <p:txBody>
          <a:bodyPr/>
          <a:lstStyle/>
          <a:p>
            <a:r>
              <a:rPr lang="en-US" dirty="0"/>
              <a:t>Learning from Data Scenarios</a:t>
            </a:r>
          </a:p>
        </p:txBody>
      </p:sp>
      <p:sp>
        <p:nvSpPr>
          <p:cNvPr id="3" name="Content Placeholder 2">
            <a:extLst>
              <a:ext uri="{FF2B5EF4-FFF2-40B4-BE49-F238E27FC236}">
                <a16:creationId xmlns:a16="http://schemas.microsoft.com/office/drawing/2014/main" id="{75C27095-16F0-46A6-B755-9C82843178F8}"/>
              </a:ext>
            </a:extLst>
          </p:cNvPr>
          <p:cNvSpPr>
            <a:spLocks noGrp="1"/>
          </p:cNvSpPr>
          <p:nvPr>
            <p:ph idx="4294967295"/>
          </p:nvPr>
        </p:nvSpPr>
        <p:spPr>
          <a:xfrm>
            <a:off x="1163782" y="6188364"/>
            <a:ext cx="9605818" cy="669636"/>
          </a:xfrm>
        </p:spPr>
        <p:txBody>
          <a:bodyPr>
            <a:normAutofit/>
          </a:bodyPr>
          <a:lstStyle/>
          <a:p>
            <a:pPr marL="0" indent="0">
              <a:buNone/>
            </a:pPr>
            <a:r>
              <a:rPr lang="en-US" sz="1400" dirty="0"/>
              <a:t>Common procedures for learning from data. Observed data comes from the X random variable distribution, target predictions from the Z random variable distribution (indexed as appropriately for different instances).</a:t>
            </a:r>
          </a:p>
        </p:txBody>
      </p:sp>
      <p:pic>
        <p:nvPicPr>
          <p:cNvPr id="4" name="Picture 3">
            <a:extLst>
              <a:ext uri="{FF2B5EF4-FFF2-40B4-BE49-F238E27FC236}">
                <a16:creationId xmlns:a16="http://schemas.microsoft.com/office/drawing/2014/main" id="{9410E25D-B669-4246-9FFB-7A2D35EFEB47}"/>
              </a:ext>
            </a:extLst>
          </p:cNvPr>
          <p:cNvPicPr>
            <a:picLocks noChangeAspect="1"/>
          </p:cNvPicPr>
          <p:nvPr/>
        </p:nvPicPr>
        <p:blipFill>
          <a:blip r:embed="rId2"/>
          <a:stretch>
            <a:fillRect/>
          </a:stretch>
        </p:blipFill>
        <p:spPr>
          <a:xfrm>
            <a:off x="1163782" y="910613"/>
            <a:ext cx="9845964" cy="5277751"/>
          </a:xfrm>
          <a:prstGeom prst="rect">
            <a:avLst/>
          </a:prstGeom>
        </p:spPr>
      </p:pic>
      <p:sp>
        <p:nvSpPr>
          <p:cNvPr id="5" name="Rectangle 4">
            <a:extLst>
              <a:ext uri="{FF2B5EF4-FFF2-40B4-BE49-F238E27FC236}">
                <a16:creationId xmlns:a16="http://schemas.microsoft.com/office/drawing/2014/main" id="{87683408-ECCB-42B7-B23B-715895BAAD6F}"/>
              </a:ext>
            </a:extLst>
          </p:cNvPr>
          <p:cNvSpPr/>
          <p:nvPr/>
        </p:nvSpPr>
        <p:spPr>
          <a:xfrm>
            <a:off x="1256772" y="114461"/>
            <a:ext cx="9638536" cy="7146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Learning from Data Scenarios</a:t>
            </a:r>
          </a:p>
        </p:txBody>
      </p:sp>
    </p:spTree>
    <p:extLst>
      <p:ext uri="{BB962C8B-B14F-4D97-AF65-F5344CB8AC3E}">
        <p14:creationId xmlns:p14="http://schemas.microsoft.com/office/powerpoint/2010/main" val="988742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FC818-2AF6-42FB-A459-E3F6FA1A0711}"/>
              </a:ext>
            </a:extLst>
          </p:cNvPr>
          <p:cNvSpPr>
            <a:spLocks noGrp="1"/>
          </p:cNvSpPr>
          <p:nvPr>
            <p:ph type="title"/>
          </p:nvPr>
        </p:nvSpPr>
        <p:spPr/>
        <p:txBody>
          <a:bodyPr/>
          <a:lstStyle/>
          <a:p>
            <a:r>
              <a:rPr lang="en-US" dirty="0"/>
              <a:t>Learning from Data Scenarios</a:t>
            </a:r>
          </a:p>
        </p:txBody>
      </p:sp>
      <p:sp>
        <p:nvSpPr>
          <p:cNvPr id="3" name="Content Placeholder 2">
            <a:extLst>
              <a:ext uri="{FF2B5EF4-FFF2-40B4-BE49-F238E27FC236}">
                <a16:creationId xmlns:a16="http://schemas.microsoft.com/office/drawing/2014/main" id="{994EF8B8-8BBC-45AB-8AD5-0687EDB4EF5D}"/>
              </a:ext>
            </a:extLst>
          </p:cNvPr>
          <p:cNvSpPr>
            <a:spLocks noGrp="1"/>
          </p:cNvSpPr>
          <p:nvPr>
            <p:ph idx="1"/>
          </p:nvPr>
        </p:nvSpPr>
        <p:spPr/>
        <p:txBody>
          <a:bodyPr/>
          <a:lstStyle/>
          <a:p>
            <a:pPr marL="0" indent="0" algn="just">
              <a:buNone/>
            </a:pPr>
            <a:r>
              <a:rPr lang="en-US" dirty="0"/>
              <a:t>An important concept common to all of these learning settings is that of marginal likelihood. The marginal likelihood is a quantity that denotes the likelihood of the observed data according to the model. In the Bayesian setting, marginalization is done over the parameters (taking into account the prior) and the latent variables.</a:t>
            </a:r>
          </a:p>
        </p:txBody>
      </p:sp>
    </p:spTree>
    <p:extLst>
      <p:ext uri="{BB962C8B-B14F-4D97-AF65-F5344CB8AC3E}">
        <p14:creationId xmlns:p14="http://schemas.microsoft.com/office/powerpoint/2010/main" val="103525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84020-F1A1-45F3-90F3-45BF8E56B732}"/>
              </a:ext>
            </a:extLst>
          </p:cNvPr>
          <p:cNvSpPr>
            <a:spLocks noGrp="1"/>
          </p:cNvSpPr>
          <p:nvPr>
            <p:ph type="title"/>
          </p:nvPr>
        </p:nvSpPr>
        <p:spPr/>
        <p:txBody>
          <a:bodyPr/>
          <a:lstStyle/>
          <a:p>
            <a:r>
              <a:rPr lang="en-US" dirty="0"/>
              <a:t>Supervised Learning</a:t>
            </a:r>
          </a:p>
        </p:txBody>
      </p:sp>
      <p:pic>
        <p:nvPicPr>
          <p:cNvPr id="4" name="Picture 3">
            <a:extLst>
              <a:ext uri="{FF2B5EF4-FFF2-40B4-BE49-F238E27FC236}">
                <a16:creationId xmlns:a16="http://schemas.microsoft.com/office/drawing/2014/main" id="{68645320-3741-4EDC-A334-7005632AAC18}"/>
              </a:ext>
            </a:extLst>
          </p:cNvPr>
          <p:cNvPicPr>
            <a:picLocks noChangeAspect="1"/>
          </p:cNvPicPr>
          <p:nvPr/>
        </p:nvPicPr>
        <p:blipFill>
          <a:blip r:embed="rId2"/>
          <a:stretch>
            <a:fillRect/>
          </a:stretch>
        </p:blipFill>
        <p:spPr>
          <a:xfrm>
            <a:off x="0" y="3528348"/>
            <a:ext cx="12082352" cy="1389960"/>
          </a:xfrm>
          <a:prstGeom prst="rect">
            <a:avLst/>
          </a:prstGeom>
        </p:spPr>
      </p:pic>
    </p:spTree>
    <p:extLst>
      <p:ext uri="{BB962C8B-B14F-4D97-AF65-F5344CB8AC3E}">
        <p14:creationId xmlns:p14="http://schemas.microsoft.com/office/powerpoint/2010/main" val="71865698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Default">
      <a:dk1>
        <a:srgbClr val="000000"/>
      </a:dk1>
      <a:lt1>
        <a:sysClr val="window" lastClr="FFFFFF"/>
      </a:lt1>
      <a:dk2>
        <a:srgbClr val="3F3F3F"/>
      </a:dk2>
      <a:lt2>
        <a:srgbClr val="E7E6E6"/>
      </a:lt2>
      <a:accent1>
        <a:srgbClr val="700000"/>
      </a:accent1>
      <a:accent2>
        <a:srgbClr val="ED7D31"/>
      </a:accent2>
      <a:accent3>
        <a:srgbClr val="A5A5A5"/>
      </a:accent3>
      <a:accent4>
        <a:srgbClr val="FFC000"/>
      </a:accent4>
      <a:accent5>
        <a:srgbClr val="700000"/>
      </a:accent5>
      <a:accent6>
        <a:srgbClr val="978869"/>
      </a:accent6>
      <a:hlink>
        <a:srgbClr val="FFC000"/>
      </a:hlink>
      <a:folHlink>
        <a:srgbClr val="7F7F7F"/>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Persuasive Speech Outline_SL_v5" id="{5581881B-4813-400F-8DBA-5A98066FCECE}" vid="{804D9012-1EE1-49D9-B1AB-A146B02984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428C8830B16C84DADC92B96DF46C5D8" ma:contentTypeVersion="6" ma:contentTypeDescription="Create a new document." ma:contentTypeScope="" ma:versionID="c110d8f6262e3b7c2cdd37b2905a6490">
  <xsd:schema xmlns:xsd="http://www.w3.org/2001/XMLSchema" xmlns:xs="http://www.w3.org/2001/XMLSchema" xmlns:p="http://schemas.microsoft.com/office/2006/metadata/properties" xmlns:ns2="b121af5f-6cf0-4f26-a197-6eb3cdb906a8" xmlns:ns3="ac401498-dece-458d-8907-1d68e0794796" targetNamespace="http://schemas.microsoft.com/office/2006/metadata/properties" ma:root="true" ma:fieldsID="e89f0e88e722a5cffc16dbe1d898c580" ns2:_="" ns3:_="">
    <xsd:import namespace="b121af5f-6cf0-4f26-a197-6eb3cdb906a8"/>
    <xsd:import namespace="ac401498-dece-458d-8907-1d68e0794796"/>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121af5f-6cf0-4f26-a197-6eb3cdb906a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ac401498-dece-458d-8907-1d68e079479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A1DE3E1-BE43-4468-8986-14BA0CF36A3F}">
  <ds:schemaRefs>
    <ds:schemaRef ds:uri="http://schemas.microsoft.com/office/2006/documentManagement/types"/>
    <ds:schemaRef ds:uri="http://purl.org/dc/elements/1.1/"/>
    <ds:schemaRef ds:uri="6dc4bcd6-49db-4c07-9060-8acfc67cef9f"/>
    <ds:schemaRef ds:uri="http://schemas.microsoft.com/office/2006/metadata/properties"/>
    <ds:schemaRef ds:uri="http://purl.org/dc/terms/"/>
    <ds:schemaRef ds:uri="http://purl.org/dc/dcmitype/"/>
    <ds:schemaRef ds:uri="http://schemas.microsoft.com/office/infopath/2007/PartnerControls"/>
    <ds:schemaRef ds:uri="http://schemas.microsoft.com/sharepoint/v3"/>
    <ds:schemaRef ds:uri="http://schemas.openxmlformats.org/package/2006/metadata/core-properties"/>
    <ds:schemaRef ds:uri="fb0879af-3eba-417a-a55a-ffe6dcd6ca77"/>
    <ds:schemaRef ds:uri="http://www.w3.org/XML/1998/namespace"/>
  </ds:schemaRefs>
</ds:datastoreItem>
</file>

<file path=customXml/itemProps2.xml><?xml version="1.0" encoding="utf-8"?>
<ds:datastoreItem xmlns:ds="http://schemas.openxmlformats.org/officeDocument/2006/customXml" ds:itemID="{B844A45A-404B-4E2D-B689-15113E13309C}"/>
</file>

<file path=customXml/itemProps3.xml><?xml version="1.0" encoding="utf-8"?>
<ds:datastoreItem xmlns:ds="http://schemas.openxmlformats.org/officeDocument/2006/customXml" ds:itemID="{0DC75368-59C6-47C9-94A5-81D396CCE5D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Persuasive speech outline </Template>
  <TotalTime>0</TotalTime>
  <Words>4064</Words>
  <Application>Microsoft Office PowerPoint</Application>
  <PresentationFormat>Widescreen</PresentationFormat>
  <Paragraphs>307</Paragraphs>
  <Slides>53</Slides>
  <Notes>1</Notes>
  <HiddenSlides>0</HiddenSlides>
  <MMClips>0</MMClips>
  <ScaleCrop>false</ScaleCrop>
  <HeadingPairs>
    <vt:vector size="4" baseType="variant">
      <vt:variant>
        <vt:lpstr>Theme</vt:lpstr>
      </vt:variant>
      <vt:variant>
        <vt:i4>1</vt:i4>
      </vt:variant>
      <vt:variant>
        <vt:lpstr>Slide Titles</vt:lpstr>
      </vt:variant>
      <vt:variant>
        <vt:i4>53</vt:i4>
      </vt:variant>
    </vt:vector>
  </HeadingPairs>
  <TitlesOfParts>
    <vt:vector size="54" baseType="lpstr">
      <vt:lpstr>Quotable</vt:lpstr>
      <vt:lpstr>Probabilistic Programming</vt:lpstr>
      <vt:lpstr>Bayesian Modeling</vt:lpstr>
      <vt:lpstr>Bayes’ Theorem</vt:lpstr>
      <vt:lpstr>Bayesian Modeling</vt:lpstr>
      <vt:lpstr>Generative Models</vt:lpstr>
      <vt:lpstr>The Switch Point Model</vt:lpstr>
      <vt:lpstr>Learning from Data Scenarios</vt:lpstr>
      <vt:lpstr>Learning from Data Scenarios</vt:lpstr>
      <vt:lpstr>Supervised Learning</vt:lpstr>
      <vt:lpstr>Unsupervised Learning</vt:lpstr>
      <vt:lpstr>Transductive Learning</vt:lpstr>
      <vt:lpstr>Bayesian Modeling in PyMC</vt:lpstr>
      <vt:lpstr>German Tank Problem</vt:lpstr>
      <vt:lpstr>German Tank Problem</vt:lpstr>
      <vt:lpstr>German Tank Problem: The Model</vt:lpstr>
      <vt:lpstr>German Tank Problem: PyMC</vt:lpstr>
      <vt:lpstr>German Tank Problem: Results</vt:lpstr>
      <vt:lpstr>Graphical Models</vt:lpstr>
      <vt:lpstr>The Problem</vt:lpstr>
      <vt:lpstr>Chain Rule</vt:lpstr>
      <vt:lpstr>Conditional Independence</vt:lpstr>
      <vt:lpstr>Graphical Models</vt:lpstr>
      <vt:lpstr>Bayesian Networks</vt:lpstr>
      <vt:lpstr>A Typical Bayesian Network: Burglar System</vt:lpstr>
      <vt:lpstr>A Typical Bayesian Network: Burglar System</vt:lpstr>
      <vt:lpstr>The quick medical reference or QMR network models infectious diseases</vt:lpstr>
      <vt:lpstr>Inference in Bayesian Networks</vt:lpstr>
      <vt:lpstr>Inference in Burglar System</vt:lpstr>
      <vt:lpstr>Burglar System in PyMC</vt:lpstr>
      <vt:lpstr>PowerPoint Presentation</vt:lpstr>
      <vt:lpstr>Data Likelihood</vt:lpstr>
      <vt:lpstr>The Lighthouse Problem</vt:lpstr>
      <vt:lpstr>The Lighthouse Problem: Creating the Data</vt:lpstr>
      <vt:lpstr>The Lighthouse Problem: First Modelling Attempt</vt:lpstr>
      <vt:lpstr>Why a node in PyMC cannot be simultaneously deterministic and observed?</vt:lpstr>
      <vt:lpstr>A Possible Solution?</vt:lpstr>
      <vt:lpstr>First Bad Sign: Running Time</vt:lpstr>
      <vt:lpstr>Second Bad Sign: Results</vt:lpstr>
      <vt:lpstr>The Folk Theorem of Statistical Computing</vt:lpstr>
      <vt:lpstr>But we are interested only in the posterior distribution of α and β</vt:lpstr>
      <vt:lpstr>The Lighthouse Problem: The Proper Model</vt:lpstr>
      <vt:lpstr>The Lighthouse Problem: Results</vt:lpstr>
      <vt:lpstr>Factor Potentials</vt:lpstr>
      <vt:lpstr>Factor Potentials</vt:lpstr>
      <vt:lpstr>Survival Analysis</vt:lpstr>
      <vt:lpstr>Survival Analysis</vt:lpstr>
      <vt:lpstr>Survival Analysis</vt:lpstr>
      <vt:lpstr>Weibull Distribution</vt:lpstr>
      <vt:lpstr>Survival Analysis: The model</vt:lpstr>
      <vt:lpstr>Survival Analysis: Censor Factor</vt:lpstr>
      <vt:lpstr>Survival Analysis: Results</vt:lpstr>
      <vt:lpstr>Survival Analysis: Results</vt:lpstr>
      <vt:lpstr>Survival Analysis: Results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Probabilistic Programming</dc:title>
  <dc:creator/>
  <cp:lastModifiedBy/>
  <cp:revision>9</cp:revision>
  <dcterms:created xsi:type="dcterms:W3CDTF">2018-09-08T07:39:54Z</dcterms:created>
  <dcterms:modified xsi:type="dcterms:W3CDTF">2024-01-28T19:38:00Z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0x0101009428C8830B16C84DADC92B96DF46C5D8</vt:lpwstr>
  </property>
</Properties>
</file>