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2" r:id="rId4"/>
  </p:sldMasterIdLst>
  <p:notesMasterIdLst>
    <p:notesMasterId r:id="rId29"/>
  </p:notesMasterIdLst>
  <p:handoutMasterIdLst>
    <p:handoutMasterId r:id="rId30"/>
  </p:handoutMasterIdLst>
  <p:sldIdLst>
    <p:sldId id="256" r:id="rId5"/>
    <p:sldId id="257" r:id="rId6"/>
    <p:sldId id="267" r:id="rId7"/>
    <p:sldId id="268" r:id="rId8"/>
    <p:sldId id="313" r:id="rId9"/>
    <p:sldId id="269" r:id="rId10"/>
    <p:sldId id="270" r:id="rId11"/>
    <p:sldId id="271" r:id="rId12"/>
    <p:sldId id="272" r:id="rId13"/>
    <p:sldId id="273" r:id="rId14"/>
    <p:sldId id="274" r:id="rId15"/>
    <p:sldId id="276" r:id="rId16"/>
    <p:sldId id="275" r:id="rId17"/>
    <p:sldId id="314" r:id="rId18"/>
    <p:sldId id="315" r:id="rId19"/>
    <p:sldId id="277" r:id="rId20"/>
    <p:sldId id="319" r:id="rId21"/>
    <p:sldId id="320" r:id="rId22"/>
    <p:sldId id="322" r:id="rId23"/>
    <p:sldId id="280" r:id="rId24"/>
    <p:sldId id="321" r:id="rId25"/>
    <p:sldId id="323" r:id="rId26"/>
    <p:sldId id="324" r:id="rId27"/>
    <p:sldId id="325"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3E3E"/>
    <a:srgbClr val="6D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13E4E5-B33C-4DAF-B610-2E9BD72D5394}" v="2" dt="2024-01-05T11:42:43.893"/>
  </p1510:revLst>
</p1510:revInfo>
</file>

<file path=ppt/tableStyles.xml><?xml version="1.0" encoding="utf-8"?>
<a:tblStyleLst xmlns:a="http://schemas.openxmlformats.org/drawingml/2006/main" def="{69C7853C-536D-4A76-A0AE-DD22124D55A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4346" autoAdjust="0"/>
  </p:normalViewPr>
  <p:slideViewPr>
    <p:cSldViewPr snapToGrid="0">
      <p:cViewPr varScale="1">
        <p:scale>
          <a:sx n="122" d="100"/>
          <a:sy n="122" d="100"/>
        </p:scale>
        <p:origin x="150" y="9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microsoft.com/office/2015/10/relationships/revisionInfo" Target="revisionInfo.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EDD3B8-5E68-48E9-AAB1-5DE570C28ED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A897E35-4312-4077-83D3-69953080BC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836F02-AF67-416B-AB85-08CFF698F86D}" type="datetimeFigureOut">
              <a:rPr lang="en-US" smtClean="0"/>
              <a:t>1/5/2024</a:t>
            </a:fld>
            <a:endParaRPr lang="en-US" dirty="0"/>
          </a:p>
        </p:txBody>
      </p:sp>
      <p:sp>
        <p:nvSpPr>
          <p:cNvPr id="4" name="Footer Placeholder 3">
            <a:extLst>
              <a:ext uri="{FF2B5EF4-FFF2-40B4-BE49-F238E27FC236}">
                <a16:creationId xmlns:a16="http://schemas.microsoft.com/office/drawing/2014/main" id="{75853C52-2B92-4B9E-86F4-DB78684BEC8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20E0EA4-BAD2-4335-9446-CA4CCFEC14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D65BC62-3B36-43F8-8B69-D6E5E743DA31}" type="slidenum">
              <a:rPr lang="en-US" smtClean="0"/>
              <a:t>‹#›</a:t>
            </a:fld>
            <a:endParaRPr lang="en-US" dirty="0"/>
          </a:p>
        </p:txBody>
      </p:sp>
    </p:spTree>
    <p:extLst>
      <p:ext uri="{BB962C8B-B14F-4D97-AF65-F5344CB8AC3E}">
        <p14:creationId xmlns:p14="http://schemas.microsoft.com/office/powerpoint/2010/main" val="33165184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B7E8F0-931C-4E43-98D1-A3CD0E0034DC}" type="datetimeFigureOut">
              <a:rPr lang="en-US" smtClean="0"/>
              <a:t>1/5/2024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AEB063-7F11-4E3B-BA52-07405B1C2D95}" type="slidenum">
              <a:rPr lang="en-US" smtClean="0"/>
              <a:t>‹#›</a:t>
            </a:fld>
            <a:endParaRPr lang="en-US" dirty="0"/>
          </a:p>
        </p:txBody>
      </p:sp>
    </p:spTree>
    <p:extLst>
      <p:ext uri="{BB962C8B-B14F-4D97-AF65-F5344CB8AC3E}">
        <p14:creationId xmlns:p14="http://schemas.microsoft.com/office/powerpoint/2010/main" val="1862930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6AEB063-7F11-4E3B-BA52-07405B1C2D95}" type="slidenum">
              <a:rPr lang="en-US" smtClean="0"/>
              <a:t>1</a:t>
            </a:fld>
            <a:endParaRPr lang="en-US" dirty="0"/>
          </a:p>
        </p:txBody>
      </p:sp>
    </p:spTree>
    <p:extLst>
      <p:ext uri="{BB962C8B-B14F-4D97-AF65-F5344CB8AC3E}">
        <p14:creationId xmlns:p14="http://schemas.microsoft.com/office/powerpoint/2010/main" val="2065167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381388F-6D01-4763-9497-2C5F78AF5477}"/>
              </a:ext>
            </a:extLst>
          </p:cNvPr>
          <p:cNvSpPr/>
          <p:nvPr userDrawn="1"/>
        </p:nvSpPr>
        <p:spPr>
          <a:xfrm>
            <a:off x="0" y="4818185"/>
            <a:ext cx="12192000" cy="20398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6"/>
          <p:cNvSpPr/>
          <p:nvPr/>
        </p:nvSpPr>
        <p:spPr bwMode="ltGray">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lgn="ctr">
              <a:defRPr sz="5400" b="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noAutofit/>
          </a:bodyPr>
          <a:lstStyle>
            <a:lvl1pPr marL="0" indent="0" algn="ct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B7F6C47-B260-4BB6-8230-7D14D5CDE026}" type="datetimeFigureOut">
              <a:rPr lang="en-US" smtClean="0"/>
              <a:t>1/5/2024</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2774326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ltGray">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a:effectLst>
            <a:innerShdw blurRad="63500" dist="50800" dir="5400000">
              <a:prstClr val="black">
                <a:alpha val="50000"/>
              </a:prstClr>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606669"/>
            <a:ext cx="10561418" cy="3813527"/>
          </a:xfrm>
        </p:spPr>
        <p:txBody>
          <a:bodyPr anchor="ctr" anchorCtr="0"/>
          <a:lstStyle>
            <a:lvl1pPr algn="ctr">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ctr" anchorCtr="0">
            <a:noAutofit/>
          </a:bodyPr>
          <a:lstStyle>
            <a:lvl1pPr marL="0" indent="0" algn="r">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B7F6C47-B260-4BB6-8230-7D14D5CDE026}" type="datetimeFigureOut">
              <a:rPr lang="en-US" smtClean="0"/>
              <a:t>1/5/2024</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576405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7F6C47-B260-4BB6-8230-7D14D5CDE026}" type="datetimeFigureOut">
              <a:rPr lang="en-US" smtClean="0"/>
              <a:t>1/5/2024</a:t>
            </a:fld>
            <a:endParaRPr lang="en-US" dirty="0"/>
          </a:p>
        </p:txBody>
      </p:sp>
      <p:sp>
        <p:nvSpPr>
          <p:cNvPr id="8" name="Footer Placeholder 7"/>
          <p:cNvSpPr>
            <a:spLocks noGrp="1"/>
          </p:cNvSpPr>
          <p:nvPr>
            <p:ph type="ftr" sz="quarter" idx="11"/>
          </p:nvPr>
        </p:nvSpPr>
        <p:spPr/>
        <p:txBody>
          <a:bodyPr/>
          <a:lstStyle/>
          <a:p>
            <a:r>
              <a:rPr lang="en-ZA" dirty="0"/>
              <a:t>Add a footer </a:t>
            </a:r>
            <a:endParaRPr lang="en-US" dirty="0"/>
          </a:p>
        </p:txBody>
      </p:sp>
      <p:sp>
        <p:nvSpPr>
          <p:cNvPr id="9" name="Slide Number Placeholder 8"/>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35506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B7F6C47-B260-4BB6-8230-7D14D5CDE026}" type="datetimeFigureOut">
              <a:rPr lang="en-US" smtClean="0"/>
              <a:t>1/5/2024</a:t>
            </a:fld>
            <a:endParaRPr lang="en-US" dirty="0"/>
          </a:p>
        </p:txBody>
      </p:sp>
      <p:sp>
        <p:nvSpPr>
          <p:cNvPr id="4" name="Footer Placeholder 3"/>
          <p:cNvSpPr>
            <a:spLocks noGrp="1"/>
          </p:cNvSpPr>
          <p:nvPr>
            <p:ph type="ftr" sz="quarter" idx="11"/>
          </p:nvPr>
        </p:nvSpPr>
        <p:spPr/>
        <p:txBody>
          <a:bodyPr/>
          <a:lstStyle/>
          <a:p>
            <a:r>
              <a:rPr lang="en-ZA" dirty="0"/>
              <a:t>Add a footer </a:t>
            </a:r>
            <a:endParaRPr lang="en-US" dirty="0"/>
          </a:p>
        </p:txBody>
      </p:sp>
      <p:sp>
        <p:nvSpPr>
          <p:cNvPr id="5" name="Slide Number Placeholder 4"/>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18981268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7F6C47-B260-4BB6-8230-7D14D5CDE026}" type="datetimeFigureOut">
              <a:rPr lang="en-US" smtClean="0"/>
              <a:t>1/5/2024</a:t>
            </a:fld>
            <a:endParaRPr lang="en-US" dirty="0"/>
          </a:p>
        </p:txBody>
      </p:sp>
      <p:sp>
        <p:nvSpPr>
          <p:cNvPr id="3" name="Footer Placeholder 2"/>
          <p:cNvSpPr>
            <a:spLocks noGrp="1"/>
          </p:cNvSpPr>
          <p:nvPr>
            <p:ph type="ftr" sz="quarter" idx="11"/>
          </p:nvPr>
        </p:nvSpPr>
        <p:spPr/>
        <p:txBody>
          <a:bodyPr/>
          <a:lstStyle/>
          <a:p>
            <a:r>
              <a:rPr lang="en-ZA" dirty="0"/>
              <a:t>Add a footer </a:t>
            </a:r>
            <a:endParaRPr lang="en-US" dirty="0"/>
          </a:p>
        </p:txBody>
      </p:sp>
      <p:sp>
        <p:nvSpPr>
          <p:cNvPr id="4" name="Slide Number Placeholder 3"/>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3403657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ltGray">
          <a:xfrm>
            <a:off x="1073151" y="446087"/>
            <a:ext cx="3547533" cy="2838449"/>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ffectLst>
            <a:innerShdw blurRad="114300">
              <a:prstClr val="black"/>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2576512"/>
          </a:xfrm>
        </p:spPr>
        <p:txBody>
          <a:bodyPr anchor="ctr" anchorCtr="0"/>
          <a:lstStyle>
            <a:lvl1pPr algn="l">
              <a:defRPr sz="4000" b="0"/>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3022600"/>
            <a:ext cx="3547533" cy="2838449"/>
          </a:xfrm>
        </p:spPr>
        <p:txBody>
          <a:bodyPr>
            <a:normAutofit/>
          </a:bodyPr>
          <a:lstStyle>
            <a:lvl1pPr marL="0" indent="0">
              <a:buNone/>
              <a:defRPr sz="2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B7F6C47-B260-4BB6-8230-7D14D5CDE026}" type="datetimeFigureOut">
              <a:rPr lang="en-US" smtClean="0"/>
              <a:t>1/5/2024</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1056117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ltGray">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a:effectLst>
            <a:innerShdw blurRad="114300">
              <a:prstClr val="black"/>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nchorCtr="0">
            <a:normAutofit/>
          </a:bodyPr>
          <a:lstStyle>
            <a:lvl1pPr marL="0" indent="0" algn="l">
              <a:buFontTx/>
              <a:buNone/>
              <a:defRPr sz="2800"/>
            </a:lvl1pPr>
          </a:lstStyle>
          <a:p>
            <a:pPr lvl="0"/>
            <a:r>
              <a:rPr lang="en-US"/>
              <a:t>Edit Master text styles</a:t>
            </a:r>
          </a:p>
        </p:txBody>
      </p:sp>
      <p:sp>
        <p:nvSpPr>
          <p:cNvPr id="4" name="Date Placeholder 3"/>
          <p:cNvSpPr>
            <a:spLocks noGrp="1"/>
          </p:cNvSpPr>
          <p:nvPr>
            <p:ph type="dt" sz="half" idx="10"/>
          </p:nvPr>
        </p:nvSpPr>
        <p:spPr/>
        <p:txBody>
          <a:bodyPr/>
          <a:lstStyle/>
          <a:p>
            <a:fld id="{FB7F6C47-B260-4BB6-8230-7D14D5CDE026}" type="datetimeFigureOut">
              <a:rPr lang="en-US" smtClean="0"/>
              <a:t>1/5/2024</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41409645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ltGray">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a:effectLst>
            <a:innerShdw blurRad="114300">
              <a:prstClr val="black"/>
            </a:innerShdw>
          </a:effectLst>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nchor="ctr" anchorCtr="0"/>
          <a:lstStyle>
            <a:lvl1pPr algn="l">
              <a:defRPr sz="4000" b="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ctr" anchorCtr="0">
            <a:normAutofit/>
          </a:bodyPr>
          <a:lstStyle>
            <a:lvl1pPr marL="0" indent="0" algn="ctr">
              <a:buFontTx/>
              <a:buNone/>
              <a:defRPr sz="2800"/>
            </a:lvl1pPr>
          </a:lstStyle>
          <a:p>
            <a:pPr lvl="0"/>
            <a:r>
              <a:rPr lang="en-US"/>
              <a:t>Edit Master text styles</a:t>
            </a:r>
          </a:p>
        </p:txBody>
      </p:sp>
      <p:sp>
        <p:nvSpPr>
          <p:cNvPr id="2" name="Date Placeholder 1"/>
          <p:cNvSpPr>
            <a:spLocks noGrp="1"/>
          </p:cNvSpPr>
          <p:nvPr>
            <p:ph type="dt" sz="half" idx="10"/>
          </p:nvPr>
        </p:nvSpPr>
        <p:spPr/>
        <p:txBody>
          <a:bodyPr/>
          <a:lstStyle/>
          <a:p>
            <a:fld id="{FB7F6C47-B260-4BB6-8230-7D14D5CDE026}" type="datetimeFigureOut">
              <a:rPr lang="en-US" smtClean="0"/>
              <a:t>1/5/2024</a:t>
            </a:fld>
            <a:endParaRPr lang="en-US" dirty="0"/>
          </a:p>
        </p:txBody>
      </p:sp>
      <p:sp>
        <p:nvSpPr>
          <p:cNvPr id="3" name="Footer Placeholder 2"/>
          <p:cNvSpPr>
            <a:spLocks noGrp="1"/>
          </p:cNvSpPr>
          <p:nvPr>
            <p:ph type="ftr" sz="quarter" idx="11"/>
          </p:nvPr>
        </p:nvSpPr>
        <p:spPr/>
        <p:txBody>
          <a:bodyPr/>
          <a:lstStyle/>
          <a:p>
            <a:r>
              <a:rPr lang="en-ZA" dirty="0"/>
              <a:t>Add a footer </a:t>
            </a:r>
            <a:endParaRPr lang="en-US" dirty="0"/>
          </a:p>
        </p:txBody>
      </p:sp>
      <p:sp>
        <p:nvSpPr>
          <p:cNvPr id="4" name="Slide Number Placeholder 3"/>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168461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ltGray">
          <a:xfrm>
            <a:off x="7669651" y="0"/>
            <a:ext cx="4522349" cy="5861051"/>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ffectLst>
            <a:innerShdw blurRad="63500" dist="50800" dir="81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3754460" cy="5134798"/>
          </a:xfrm>
        </p:spPr>
        <p:txBody>
          <a:bodyPr vert="horz" anchor="ctr" anchorCtr="1"/>
          <a:lstStyle>
            <a:lvl1pPr algn="l">
              <a:defRPr b="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horz" anchor="ctr" anchorCtr="1"/>
          <a:lstStyle>
            <a:lvl1pPr algn="ctr">
              <a:defRPr/>
            </a:lvl1pPr>
            <a:lvl2pPr algn="ctr">
              <a:defRPr/>
            </a:lvl2pPr>
            <a:lvl3pPr algn="ctr">
              <a:defRPr/>
            </a:lvl3pPr>
            <a:lvl4pPr algn="ctr">
              <a:defRPr/>
            </a:lvl4pPr>
            <a:lvl5pPr algn="ct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7F6C47-B260-4BB6-8230-7D14D5CDE026}" type="datetimeFigureOut">
              <a:rPr lang="en-US" smtClean="0"/>
              <a:t>1/5/2024</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1183694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4" name="Content Placeholder 3"/>
          <p:cNvSpPr>
            <a:spLocks noGrp="1"/>
          </p:cNvSpPr>
          <p:nvPr>
            <p:ph sz="half" idx="2"/>
          </p:nvPr>
        </p:nvSpPr>
        <p:spPr>
          <a:xfrm>
            <a:off x="6187415" y="2222287"/>
            <a:ext cx="5194583" cy="3638764"/>
          </a:xfrm>
          <a:noFill/>
          <a:ln w="25400">
            <a:gradFill>
              <a:gsLst>
                <a:gs pos="50000">
                  <a:schemeClr val="bg2"/>
                </a:gs>
                <a:gs pos="0">
                  <a:schemeClr val="bg2"/>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7F6C47-B260-4BB6-8230-7D14D5CDE026}" type="datetimeFigureOut">
              <a:rPr lang="en-US" smtClean="0"/>
              <a:t>1/5/2024</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
        <p:nvSpPr>
          <p:cNvPr id="9" name="Content Placeholder 2">
            <a:extLst>
              <a:ext uri="{FF2B5EF4-FFF2-40B4-BE49-F238E27FC236}">
                <a16:creationId xmlns:a16="http://schemas.microsoft.com/office/drawing/2014/main" id="{2A4059F8-A688-4FFE-AA79-3B6D811FA987}"/>
              </a:ext>
            </a:extLst>
          </p:cNvPr>
          <p:cNvSpPr>
            <a:spLocks noGrp="1"/>
          </p:cNvSpPr>
          <p:nvPr>
            <p:ph sz="half" idx="1"/>
          </p:nvPr>
        </p:nvSpPr>
        <p:spPr>
          <a:xfrm>
            <a:off x="838200" y="2222287"/>
            <a:ext cx="5181600" cy="363876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64910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ection Content Only ">
    <p:spTree>
      <p:nvGrpSpPr>
        <p:cNvPr id="1" name=""/>
        <p:cNvGrpSpPr/>
        <p:nvPr/>
      </p:nvGrpSpPr>
      <p:grpSpPr>
        <a:xfrm>
          <a:off x="0" y="0"/>
          <a:ext cx="0" cy="0"/>
          <a:chOff x="0" y="0"/>
          <a:chExt cx="0" cy="0"/>
        </a:xfrm>
      </p:grpSpPr>
      <p:sp>
        <p:nvSpPr>
          <p:cNvPr id="10" name="Freeform 7"/>
          <p:cNvSpPr/>
          <p:nvPr/>
        </p:nvSpPr>
        <p:spPr bwMode="ltGray">
          <a:xfrm>
            <a:off x="0" y="1"/>
            <a:ext cx="12192000" cy="6251330"/>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a:effectLst>
            <a:innerShdw blurRad="63500" dist="50800" dir="5400000">
              <a:prstClr val="black">
                <a:alpha val="50000"/>
              </a:prstClr>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51514" y="451513"/>
            <a:ext cx="11288972" cy="5149187"/>
          </a:xfrm>
        </p:spPr>
        <p:txBody>
          <a:bodyPr anchor="ctr" anchorCtr="0"/>
          <a:lstStyle>
            <a:lvl1pPr algn="ctr">
              <a:defRPr sz="4800" b="0" cap="none"/>
            </a:lvl1p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FB7F6C47-B260-4BB6-8230-7D14D5CDE026}" type="datetimeFigureOut">
              <a:rPr lang="en-US" smtClean="0"/>
              <a:t>1/5/2024</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2973193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8" name="Freeform 6"/>
          <p:cNvSpPr/>
          <p:nvPr/>
        </p:nvSpPr>
        <p:spPr bwMode="ltGray">
          <a:xfrm flipH="1">
            <a:off x="12699" y="0"/>
            <a:ext cx="6004585" cy="2041975"/>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81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51514" y="375313"/>
            <a:ext cx="5114017" cy="1139895"/>
          </a:xfrm>
        </p:spPr>
        <p:txBody>
          <a:bodyPr/>
          <a:lstStyle>
            <a:lvl1pPr algn="l">
              <a:defRPr b="0"/>
            </a:lvl1pPr>
          </a:lstStyle>
          <a:p>
            <a:r>
              <a:rPr lang="en-US"/>
              <a:t>Click to edit Master title style</a:t>
            </a:r>
            <a:endParaRPr lang="en-US" dirty="0"/>
          </a:p>
        </p:txBody>
      </p:sp>
      <p:sp>
        <p:nvSpPr>
          <p:cNvPr id="3" name="Content Placeholder 2"/>
          <p:cNvSpPr>
            <a:spLocks noGrp="1"/>
          </p:cNvSpPr>
          <p:nvPr>
            <p:ph sz="half" idx="1"/>
          </p:nvPr>
        </p:nvSpPr>
        <p:spPr>
          <a:xfrm>
            <a:off x="451514" y="2222287"/>
            <a:ext cx="5553071" cy="3638763"/>
          </a:xfrm>
          <a:ln w="25400">
            <a:gradFill>
              <a:gsLst>
                <a:gs pos="0">
                  <a:schemeClr val="bg2"/>
                </a:gs>
                <a:gs pos="50000">
                  <a:srgbClr val="4A3030"/>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7F6C47-B260-4BB6-8230-7D14D5CDE026}" type="datetimeFigureOut">
              <a:rPr lang="en-US" smtClean="0"/>
              <a:t>1/5/2024</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
        <p:nvSpPr>
          <p:cNvPr id="9" name="Content Placeholder 9">
            <a:extLst>
              <a:ext uri="{FF2B5EF4-FFF2-40B4-BE49-F238E27FC236}">
                <a16:creationId xmlns:a16="http://schemas.microsoft.com/office/drawing/2014/main" id="{C95D556F-51D2-4EF4-B60F-D319BF232882}"/>
              </a:ext>
            </a:extLst>
          </p:cNvPr>
          <p:cNvSpPr>
            <a:spLocks noGrp="1"/>
          </p:cNvSpPr>
          <p:nvPr>
            <p:ph sz="quarter" idx="13"/>
          </p:nvPr>
        </p:nvSpPr>
        <p:spPr>
          <a:xfrm>
            <a:off x="6456099" y="375312"/>
            <a:ext cx="5186363" cy="5485737"/>
          </a:xfrm>
        </p:spPr>
        <p:txBody>
          <a:bodyPr anchor="t" anchorCtr="0">
            <a:normAutofit/>
          </a:bodyPr>
          <a:lstStyle>
            <a:lvl1pPr>
              <a:defRPr sz="2800"/>
            </a:lvl1pPr>
            <a:lvl2pPr>
              <a:defRPr sz="2400"/>
            </a:lvl2pPr>
            <a:lvl3pPr>
              <a:defRPr sz="2000"/>
            </a:lvl3pPr>
            <a:lvl4pPr>
              <a:defRPr sz="1800"/>
            </a:lvl4pPr>
            <a:lvl5pP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44642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_Two Content">
    <p:spTree>
      <p:nvGrpSpPr>
        <p:cNvPr id="1" name=""/>
        <p:cNvGrpSpPr/>
        <p:nvPr/>
      </p:nvGrpSpPr>
      <p:grpSpPr>
        <a:xfrm>
          <a:off x="0" y="0"/>
          <a:ext cx="0" cy="0"/>
          <a:chOff x="0" y="0"/>
          <a:chExt cx="0" cy="0"/>
        </a:xfrm>
      </p:grpSpPr>
      <p:sp>
        <p:nvSpPr>
          <p:cNvPr id="8" name="Freeform 6"/>
          <p:cNvSpPr/>
          <p:nvPr/>
        </p:nvSpPr>
        <p:spPr bwMode="ltGray">
          <a:xfrm flipH="1">
            <a:off x="6187414" y="0"/>
            <a:ext cx="6004583" cy="2041975"/>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27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632696" y="359551"/>
            <a:ext cx="5114017" cy="1139895"/>
          </a:xfrm>
        </p:spPr>
        <p:txBody>
          <a:bodyPr/>
          <a:lstStyle>
            <a:lvl1pPr algn="l">
              <a:defRPr b="0"/>
            </a:lvl1pPr>
          </a:lstStyle>
          <a:p>
            <a:r>
              <a:rPr lang="en-US"/>
              <a:t>Click to edit Master title style</a:t>
            </a:r>
            <a:endParaRPr lang="en-US" dirty="0"/>
          </a:p>
        </p:txBody>
      </p:sp>
      <p:sp>
        <p:nvSpPr>
          <p:cNvPr id="3" name="Content Placeholder 2"/>
          <p:cNvSpPr>
            <a:spLocks noGrp="1"/>
          </p:cNvSpPr>
          <p:nvPr>
            <p:ph sz="half" idx="1" hasCustomPrompt="1"/>
          </p:nvPr>
        </p:nvSpPr>
        <p:spPr>
          <a:xfrm>
            <a:off x="451514" y="451513"/>
            <a:ext cx="5553071" cy="5409537"/>
          </a:xfrm>
        </p:spPr>
        <p:txBody>
          <a:bodyPr anchor="t" anchorCtr="0">
            <a:normAutofit/>
          </a:bodyPr>
          <a:lstStyle>
            <a:lvl1pPr>
              <a:defRPr sz="2800"/>
            </a:lvl1pPr>
            <a:lvl2pPr>
              <a:defRPr sz="2800"/>
            </a:lvl2pPr>
            <a:lvl3pPr>
              <a:defRPr sz="2800"/>
            </a:lvl3pPr>
            <a:lvl4pPr>
              <a:defRPr sz="2800"/>
            </a:lvl4pPr>
            <a:lvl5pPr>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354563" y="2222287"/>
            <a:ext cx="5553071" cy="3638764"/>
          </a:xfrm>
          <a:ln>
            <a:gradFill>
              <a:gsLst>
                <a:gs pos="0">
                  <a:schemeClr val="bg2"/>
                </a:gs>
                <a:gs pos="50000">
                  <a:schemeClr val="bg2"/>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7F6C47-B260-4BB6-8230-7D14D5CDE026}" type="datetimeFigureOut">
              <a:rPr lang="en-US" smtClean="0"/>
              <a:t>1/5/2024</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687031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B2B99B50-4971-48A5-8202-4CC55C7F97A2}"/>
              </a:ext>
            </a:extLst>
          </p:cNvPr>
          <p:cNvSpPr>
            <a:spLocks noGrp="1"/>
          </p:cNvSpPr>
          <p:nvPr>
            <p:ph type="pic" idx="1"/>
          </p:nvPr>
        </p:nvSpPr>
        <p:spPr>
          <a:xfrm>
            <a:off x="6096000" y="0"/>
            <a:ext cx="6096000" cy="6857999"/>
          </a:xfrm>
          <a:custGeom>
            <a:avLst/>
            <a:gdLst>
              <a:gd name="connsiteX0" fmla="*/ 404916 w 6526400"/>
              <a:gd name="connsiteY0" fmla="*/ 0 h 6857999"/>
              <a:gd name="connsiteX1" fmla="*/ 1425163 w 6526400"/>
              <a:gd name="connsiteY1" fmla="*/ 0 h 6857999"/>
              <a:gd name="connsiteX2" fmla="*/ 2955534 w 6526400"/>
              <a:gd name="connsiteY2" fmla="*/ 0 h 6857999"/>
              <a:gd name="connsiteX3" fmla="*/ 6526400 w 6526400"/>
              <a:gd name="connsiteY3" fmla="*/ 0 h 6857999"/>
              <a:gd name="connsiteX4" fmla="*/ 6526400 w 6526400"/>
              <a:gd name="connsiteY4" fmla="*/ 6857999 h 6857999"/>
              <a:gd name="connsiteX5" fmla="*/ 404916 w 6526400"/>
              <a:gd name="connsiteY5" fmla="*/ 6857999 h 6857999"/>
              <a:gd name="connsiteX6" fmla="*/ 377830 w 6526400"/>
              <a:gd name="connsiteY6" fmla="*/ 2463800 h 6857999"/>
              <a:gd name="connsiteX7" fmla="*/ 0 w 6526400"/>
              <a:gd name="connsiteY7" fmla="*/ 2203407 h 6857999"/>
              <a:gd name="connsiteX8" fmla="*/ 391373 w 6526400"/>
              <a:gd name="connsiteY8" fmla="*/ 1854200 h 6857999"/>
              <a:gd name="connsiteX9" fmla="*/ 404916 w 6526400"/>
              <a:gd name="connsiteY9"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6400" h="6857999">
                <a:moveTo>
                  <a:pt x="404916" y="0"/>
                </a:moveTo>
                <a:lnTo>
                  <a:pt x="1425163" y="0"/>
                </a:lnTo>
                <a:lnTo>
                  <a:pt x="2955534" y="0"/>
                </a:lnTo>
                <a:lnTo>
                  <a:pt x="6526400" y="0"/>
                </a:lnTo>
                <a:lnTo>
                  <a:pt x="6526400" y="6857999"/>
                </a:lnTo>
                <a:lnTo>
                  <a:pt x="404916" y="6857999"/>
                </a:lnTo>
                <a:lnTo>
                  <a:pt x="377830" y="2463800"/>
                </a:lnTo>
                <a:lnTo>
                  <a:pt x="0" y="2203407"/>
                </a:lnTo>
                <a:lnTo>
                  <a:pt x="391373" y="1854200"/>
                </a:lnTo>
                <a:cubicBezTo>
                  <a:pt x="395887" y="1282700"/>
                  <a:pt x="400402" y="571500"/>
                  <a:pt x="404916" y="0"/>
                </a:cubicBezTo>
                <a:close/>
              </a:path>
            </a:pathLst>
          </a:custGeom>
          <a:ln/>
          <a:effectLst>
            <a:innerShdw blurRad="63500" dist="50800" dir="27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wrap="square">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 name="Title 1"/>
          <p:cNvSpPr>
            <a:spLocks noGrp="1"/>
          </p:cNvSpPr>
          <p:nvPr>
            <p:ph type="title"/>
          </p:nvPr>
        </p:nvSpPr>
        <p:spPr>
          <a:xfrm>
            <a:off x="590396" y="311813"/>
            <a:ext cx="5334448" cy="1453488"/>
          </a:xfrm>
          <a:effectLst/>
        </p:spPr>
        <p:txBody>
          <a:bodyPr anchor="b">
            <a:normAutofit/>
          </a:bodyPr>
          <a:lstStyle>
            <a:lvl1pPr algn="l">
              <a:defRPr sz="4000" b="0">
                <a:ln>
                  <a:noFill/>
                </a:ln>
                <a:solidFill>
                  <a:schemeClr val="tx1"/>
                </a:solidFill>
                <a:effectLst/>
              </a:defRPr>
            </a:lvl1pPr>
          </a:lstStyle>
          <a:p>
            <a:r>
              <a:rPr lang="en-US"/>
              <a:t>Click to edit Master title style</a:t>
            </a:r>
            <a:endParaRPr lang="en-US" dirty="0"/>
          </a:p>
        </p:txBody>
      </p:sp>
      <p:sp>
        <p:nvSpPr>
          <p:cNvPr id="5" name="Date Placeholder 4"/>
          <p:cNvSpPr>
            <a:spLocks noGrp="1"/>
          </p:cNvSpPr>
          <p:nvPr>
            <p:ph type="dt" sz="half" idx="10"/>
          </p:nvPr>
        </p:nvSpPr>
        <p:spPr>
          <a:xfrm>
            <a:off x="3885810" y="6041362"/>
            <a:ext cx="976879" cy="365125"/>
          </a:xfrm>
        </p:spPr>
        <p:txBody>
          <a:bodyPr/>
          <a:lstStyle/>
          <a:p>
            <a:fld id="{FB7F6C47-B260-4BB6-8230-7D14D5CDE026}" type="datetimeFigureOut">
              <a:rPr lang="en-US" smtClean="0"/>
              <a:t>1/5/2024</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r>
              <a:rPr lang="en-ZA" dirty="0"/>
              <a:t>Add a footer </a:t>
            </a:r>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A4942799-31AF-4FF8-9D79-C1A3E01FB207}" type="slidenum">
              <a:rPr lang="en-US" smtClean="0"/>
              <a:t>‹#›</a:t>
            </a:fld>
            <a:endParaRPr lang="en-US" dirty="0"/>
          </a:p>
        </p:txBody>
      </p:sp>
      <p:sp>
        <p:nvSpPr>
          <p:cNvPr id="12" name="Text Placeholder 3">
            <a:extLst>
              <a:ext uri="{FF2B5EF4-FFF2-40B4-BE49-F238E27FC236}">
                <a16:creationId xmlns:a16="http://schemas.microsoft.com/office/drawing/2014/main" id="{EB4FB892-38DF-40F9-B034-BC1E61FC6BF0}"/>
              </a:ext>
            </a:extLst>
          </p:cNvPr>
          <p:cNvSpPr>
            <a:spLocks noGrp="1"/>
          </p:cNvSpPr>
          <p:nvPr>
            <p:ph type="body" sz="half" idx="2"/>
          </p:nvPr>
        </p:nvSpPr>
        <p:spPr>
          <a:xfrm>
            <a:off x="590396" y="2057400"/>
            <a:ext cx="5334448" cy="3811588"/>
          </a:xfrm>
        </p:spPr>
        <p:txBody>
          <a:bodyPr anchor="t">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197305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Title and Content">
    <p:spTree>
      <p:nvGrpSpPr>
        <p:cNvPr id="1" name=""/>
        <p:cNvGrpSpPr/>
        <p:nvPr/>
      </p:nvGrpSpPr>
      <p:grpSpPr>
        <a:xfrm>
          <a:off x="0" y="0"/>
          <a:ext cx="0" cy="0"/>
          <a:chOff x="0" y="0"/>
          <a:chExt cx="0" cy="0"/>
        </a:xfrm>
      </p:grpSpPr>
      <p:sp>
        <p:nvSpPr>
          <p:cNvPr id="8"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4" name="Content Placeholder 3"/>
          <p:cNvSpPr>
            <a:spLocks noGrp="1"/>
          </p:cNvSpPr>
          <p:nvPr>
            <p:ph sz="half" idx="2" hasCustomPrompt="1"/>
          </p:nvPr>
        </p:nvSpPr>
        <p:spPr>
          <a:xfrm>
            <a:off x="810001" y="2222287"/>
            <a:ext cx="10571998" cy="3638764"/>
          </a:xfrm>
        </p:spPr>
        <p:txBody>
          <a:bodyPr>
            <a:normAutofit/>
          </a:bodyPr>
          <a:lstStyle>
            <a:lvl1pPr>
              <a:defRPr sz="2800"/>
            </a:lvl1pPr>
            <a:lvl2pPr>
              <a:defRPr sz="2800"/>
            </a:lvl2pPr>
            <a:lvl3pPr>
              <a:defRPr sz="2800"/>
            </a:lvl3pPr>
            <a:lvl4pPr>
              <a:defRPr sz="2800"/>
            </a:lvl4pPr>
            <a:lvl5pPr>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FB7F6C47-B260-4BB6-8230-7D14D5CDE026}" type="datetimeFigureOut">
              <a:rPr lang="en-US" smtClean="0"/>
              <a:t>1/5/2024</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1337688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489884"/>
            <a:ext cx="10561418" cy="1426004"/>
          </a:xfrm>
        </p:spPr>
        <p:txBody>
          <a:bodyPr anchor="ctr" anchorCtr="0">
            <a:normAutofit/>
          </a:bodyPr>
          <a:lstStyle>
            <a:lvl1pPr algn="ctr">
              <a:defRPr sz="4000" b="0">
                <a:ln>
                  <a:noFill/>
                </a:ln>
                <a:solidFill>
                  <a:schemeClr val="tx1"/>
                </a:solidFill>
                <a:latin typeface="+mj-lt"/>
              </a:defRPr>
            </a:lvl1p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FB7F6C47-B260-4BB6-8230-7D14D5CDE026}" type="datetimeFigureOut">
              <a:rPr lang="en-US" smtClean="0"/>
              <a:t>1/5/2024</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
        <p:nvSpPr>
          <p:cNvPr id="9" name="Content Placeholder 8">
            <a:extLst>
              <a:ext uri="{FF2B5EF4-FFF2-40B4-BE49-F238E27FC236}">
                <a16:creationId xmlns:a16="http://schemas.microsoft.com/office/drawing/2014/main" id="{EC1FEB3F-0898-4AE0-B8C4-970BF80A3766}"/>
              </a:ext>
            </a:extLst>
          </p:cNvPr>
          <p:cNvSpPr>
            <a:spLocks noGrp="1"/>
          </p:cNvSpPr>
          <p:nvPr>
            <p:ph sz="quarter" idx="14"/>
          </p:nvPr>
        </p:nvSpPr>
        <p:spPr bwMode="ltGray">
          <a:xfrm>
            <a:off x="-5291" y="-57584"/>
            <a:ext cx="12192000" cy="4851400"/>
          </a:xfrm>
          <a:custGeom>
            <a:avLst/>
            <a:gdLst>
              <a:gd name="connsiteX0" fmla="*/ 0 w 10561638"/>
              <a:gd name="connsiteY0" fmla="*/ 0 h 3937000"/>
              <a:gd name="connsiteX1" fmla="*/ 1760273 w 10561638"/>
              <a:gd name="connsiteY1" fmla="*/ 0 h 3937000"/>
              <a:gd name="connsiteX2" fmla="*/ 1760273 w 10561638"/>
              <a:gd name="connsiteY2" fmla="*/ 0 h 3937000"/>
              <a:gd name="connsiteX3" fmla="*/ 4400683 w 10561638"/>
              <a:gd name="connsiteY3" fmla="*/ 0 h 3937000"/>
              <a:gd name="connsiteX4" fmla="*/ 10561638 w 10561638"/>
              <a:gd name="connsiteY4" fmla="*/ 0 h 3937000"/>
              <a:gd name="connsiteX5" fmla="*/ 10561638 w 10561638"/>
              <a:gd name="connsiteY5" fmla="*/ 2296583 h 3937000"/>
              <a:gd name="connsiteX6" fmla="*/ 10561638 w 10561638"/>
              <a:gd name="connsiteY6" fmla="*/ 2296583 h 3937000"/>
              <a:gd name="connsiteX7" fmla="*/ 10561638 w 10561638"/>
              <a:gd name="connsiteY7" fmla="*/ 3280833 h 3937000"/>
              <a:gd name="connsiteX8" fmla="*/ 10561638 w 10561638"/>
              <a:gd name="connsiteY8" fmla="*/ 3937000 h 3937000"/>
              <a:gd name="connsiteX9" fmla="*/ 4400683 w 10561638"/>
              <a:gd name="connsiteY9" fmla="*/ 3937000 h 3937000"/>
              <a:gd name="connsiteX10" fmla="*/ 2077263 w 10561638"/>
              <a:gd name="connsiteY10" fmla="*/ 4251330 h 3937000"/>
              <a:gd name="connsiteX11" fmla="*/ 1760273 w 10561638"/>
              <a:gd name="connsiteY11" fmla="*/ 3937000 h 3937000"/>
              <a:gd name="connsiteX12" fmla="*/ 0 w 10561638"/>
              <a:gd name="connsiteY12" fmla="*/ 3937000 h 3937000"/>
              <a:gd name="connsiteX13" fmla="*/ 0 w 10561638"/>
              <a:gd name="connsiteY13" fmla="*/ 3280833 h 3937000"/>
              <a:gd name="connsiteX14" fmla="*/ 0 w 10561638"/>
              <a:gd name="connsiteY14" fmla="*/ 2296583 h 3937000"/>
              <a:gd name="connsiteX15" fmla="*/ 0 w 10561638"/>
              <a:gd name="connsiteY15" fmla="*/ 2296583 h 3937000"/>
              <a:gd name="connsiteX16" fmla="*/ 0 w 10561638"/>
              <a:gd name="connsiteY16" fmla="*/ 0 h 393700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482983 w 10561638"/>
              <a:gd name="connsiteY9" fmla="*/ 39751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878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624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243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561638" h="4251330">
                <a:moveTo>
                  <a:pt x="0" y="0"/>
                </a:moveTo>
                <a:lnTo>
                  <a:pt x="1760273" y="0"/>
                </a:lnTo>
                <a:lnTo>
                  <a:pt x="1760273" y="0"/>
                </a:lnTo>
                <a:lnTo>
                  <a:pt x="4400683" y="0"/>
                </a:lnTo>
                <a:lnTo>
                  <a:pt x="10561638" y="0"/>
                </a:lnTo>
                <a:lnTo>
                  <a:pt x="10561638" y="2296583"/>
                </a:lnTo>
                <a:lnTo>
                  <a:pt x="10561638" y="2296583"/>
                </a:lnTo>
                <a:lnTo>
                  <a:pt x="10561638" y="3280833"/>
                </a:lnTo>
                <a:lnTo>
                  <a:pt x="10561638" y="3937000"/>
                </a:lnTo>
                <a:lnTo>
                  <a:pt x="2343283" y="3924300"/>
                </a:lnTo>
                <a:lnTo>
                  <a:pt x="2077263" y="4251330"/>
                </a:lnTo>
                <a:lnTo>
                  <a:pt x="1760273" y="3937000"/>
                </a:lnTo>
                <a:lnTo>
                  <a:pt x="0" y="3937000"/>
                </a:lnTo>
                <a:lnTo>
                  <a:pt x="0" y="3280833"/>
                </a:lnTo>
                <a:lnTo>
                  <a:pt x="0" y="2296583"/>
                </a:lnTo>
                <a:lnTo>
                  <a:pt x="0" y="2296583"/>
                </a:lnTo>
                <a:lnTo>
                  <a:pt x="0" y="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effectLst>
            <a:innerShdw blurRad="63500" dist="50800" dir="5400000">
              <a:prstClr val="black">
                <a:alpha val="50000"/>
              </a:prstClr>
            </a:innerShdw>
          </a:effectLst>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31117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nchor="ctr" anchorCtr="0"/>
          <a:lstStyle>
            <a:lvl1pPr>
              <a:defRPr b="0"/>
            </a:lvl1p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7F6C47-B260-4BB6-8230-7D14D5CDE026}" type="datetimeFigureOut">
              <a:rPr lang="en-US" smtClean="0"/>
              <a:t>1/5/2024</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4240281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p:spPr>
        <p:txBody>
          <a:bodyPr vert="horz" lIns="91440" tIns="45720" rIns="91440" bIns="45720" rtlCol="0" anchor="ctr"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r>
              <a:rPr lang="en-ZA" dirty="0"/>
              <a:t>Add a footer</a:t>
            </a:r>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FB7F6C47-B260-4BB6-8230-7D14D5CDE026}" type="datetimeFigureOut">
              <a:rPr lang="en-US" smtClean="0"/>
              <a:t>1/5/2024</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A4942799-31AF-4FF8-9D79-C1A3E01FB207}" type="slidenum">
              <a:rPr lang="en-US" smtClean="0"/>
              <a:t>‹#›</a:t>
            </a:fld>
            <a:endParaRPr lang="en-US" dirty="0"/>
          </a:p>
        </p:txBody>
      </p:sp>
    </p:spTree>
    <p:extLst>
      <p:ext uri="{BB962C8B-B14F-4D97-AF65-F5344CB8AC3E}">
        <p14:creationId xmlns:p14="http://schemas.microsoft.com/office/powerpoint/2010/main" val="3689481523"/>
      </p:ext>
    </p:extLst>
  </p:cSld>
  <p:clrMap bg1="lt1" tx1="dk1" bg2="lt2" tx2="dk2" accent1="accent1" accent2="accent2" accent3="accent3" accent4="accent4" accent5="accent5" accent6="accent6" hlink="hlink" folHlink="folHlink"/>
  <p:sldLayoutIdLst>
    <p:sldLayoutId id="2147483673" r:id="rId1"/>
    <p:sldLayoutId id="2147483676" r:id="rId2"/>
    <p:sldLayoutId id="2147483687" r:id="rId3"/>
    <p:sldLayoutId id="2147483688" r:id="rId4"/>
    <p:sldLayoutId id="2147483689" r:id="rId5"/>
    <p:sldLayoutId id="2147483681" r:id="rId6"/>
    <p:sldLayoutId id="2147483690" r:id="rId7"/>
    <p:sldLayoutId id="2147483682" r:id="rId8"/>
    <p:sldLayoutId id="2147483674" r:id="rId9"/>
    <p:sldLayoutId id="2147483675" r:id="rId10"/>
    <p:sldLayoutId id="2147483677" r:id="rId11"/>
    <p:sldLayoutId id="2147483678" r:id="rId12"/>
    <p:sldLayoutId id="2147483679" r:id="rId13"/>
    <p:sldLayoutId id="2147483680" r:id="rId14"/>
    <p:sldLayoutId id="2147483683" r:id="rId15"/>
    <p:sldLayoutId id="2147483684" r:id="rId16"/>
    <p:sldLayoutId id="2147483686" r:id="rId17"/>
  </p:sldLayoutIdLst>
  <p:txStyles>
    <p:titleStyle>
      <a:lvl1pPr algn="l" defTabSz="457200" rtl="0" eaLnBrk="1" latinLnBrk="0" hangingPunct="1">
        <a:spcBef>
          <a:spcPct val="0"/>
        </a:spcBef>
        <a:buNone/>
        <a:defRPr sz="4000" b="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SzPct val="80000"/>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SzPct val="80000"/>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SzPct val="80000"/>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popescunmarius@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1.xml"/><Relationship Id="rId5" Type="http://schemas.openxmlformats.org/officeDocument/2006/relationships/image" Target="../media/image2.emf"/><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emf"/><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0.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BBD2A-60FD-4D0C-8344-28D7E6E38BA0}"/>
              </a:ext>
            </a:extLst>
          </p:cNvPr>
          <p:cNvSpPr>
            <a:spLocks noGrp="1"/>
          </p:cNvSpPr>
          <p:nvPr>
            <p:ph type="ctrTitle"/>
          </p:nvPr>
        </p:nvSpPr>
        <p:spPr/>
        <p:txBody>
          <a:bodyPr/>
          <a:lstStyle/>
          <a:p>
            <a:r>
              <a:rPr lang="en-US" dirty="0"/>
              <a:t>Probabilistic Programming</a:t>
            </a:r>
          </a:p>
        </p:txBody>
      </p:sp>
      <p:sp>
        <p:nvSpPr>
          <p:cNvPr id="3" name="Subtitle 2">
            <a:extLst>
              <a:ext uri="{FF2B5EF4-FFF2-40B4-BE49-F238E27FC236}">
                <a16:creationId xmlns:a16="http://schemas.microsoft.com/office/drawing/2014/main" id="{805F24E6-2AE8-4FD8-B92D-FE2CE716A235}"/>
              </a:ext>
            </a:extLst>
          </p:cNvPr>
          <p:cNvSpPr>
            <a:spLocks noGrp="1"/>
          </p:cNvSpPr>
          <p:nvPr>
            <p:ph type="subTitle" idx="1"/>
          </p:nvPr>
        </p:nvSpPr>
        <p:spPr>
          <a:xfrm>
            <a:off x="810001" y="5280846"/>
            <a:ext cx="10572000" cy="1398249"/>
          </a:xfrm>
        </p:spPr>
        <p:txBody>
          <a:bodyPr/>
          <a:lstStyle/>
          <a:p>
            <a:r>
              <a:rPr lang="en-US" dirty="0"/>
              <a:t>Marius Popescu</a:t>
            </a:r>
          </a:p>
          <a:p>
            <a:r>
              <a:rPr lang="en-US" sz="1800" dirty="0">
                <a:hlinkClick r:id="rId3"/>
              </a:rPr>
              <a:t>popescunmarius@gmail.com</a:t>
            </a:r>
            <a:endParaRPr lang="en-US" sz="1800" dirty="0"/>
          </a:p>
          <a:p>
            <a:r>
              <a:rPr lang="en-US" dirty="0"/>
              <a:t>2023 - 2024</a:t>
            </a:r>
          </a:p>
          <a:p>
            <a:endParaRPr lang="en-US" dirty="0"/>
          </a:p>
        </p:txBody>
      </p:sp>
    </p:spTree>
    <p:extLst>
      <p:ext uri="{BB962C8B-B14F-4D97-AF65-F5344CB8AC3E}">
        <p14:creationId xmlns:p14="http://schemas.microsoft.com/office/powerpoint/2010/main" val="2093881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6B577-8AB6-420E-82CA-6B4B423A645B}"/>
              </a:ext>
            </a:extLst>
          </p:cNvPr>
          <p:cNvSpPr>
            <a:spLocks noGrp="1"/>
          </p:cNvSpPr>
          <p:nvPr>
            <p:ph type="title"/>
          </p:nvPr>
        </p:nvSpPr>
        <p:spPr/>
        <p:txBody>
          <a:bodyPr/>
          <a:lstStyle/>
          <a:p>
            <a:r>
              <a:rPr lang="en-US" dirty="0" err="1"/>
              <a:t>Kullback</a:t>
            </a:r>
            <a:r>
              <a:rPr lang="en-US" dirty="0"/>
              <a:t>–</a:t>
            </a:r>
            <a:r>
              <a:rPr lang="en-US" dirty="0" err="1"/>
              <a:t>Leibler</a:t>
            </a:r>
            <a:r>
              <a:rPr lang="en-US" dirty="0"/>
              <a:t> Divergence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BFE8EC-AC2F-46AF-A640-82D28DFC418E}"/>
                  </a:ext>
                </a:extLst>
              </p:cNvPr>
              <p:cNvSpPr>
                <a:spLocks noGrp="1"/>
              </p:cNvSpPr>
              <p:nvPr>
                <p:ph idx="1"/>
              </p:nvPr>
            </p:nvSpPr>
            <p:spPr>
              <a:xfrm>
                <a:off x="818712" y="2222287"/>
                <a:ext cx="10554574" cy="4337539"/>
              </a:xfrm>
            </p:spPr>
            <p:txBody>
              <a:bodyPr/>
              <a:lstStyle/>
              <a:p>
                <a:pPr marL="0" indent="0">
                  <a:buNone/>
                </a:pPr>
                <a:r>
                  <a:rPr lang="en-US" dirty="0"/>
                  <a:t>For discrete probability distributions </a:t>
                </a:r>
                <a14:m>
                  <m:oMath xmlns:m="http://schemas.openxmlformats.org/officeDocument/2006/math">
                    <m:r>
                      <a:rPr lang="en-US" b="0" i="1" smtClean="0">
                        <a:latin typeface="Cambria Math" panose="02040503050406030204" pitchFamily="18" charset="0"/>
                      </a:rPr>
                      <m:t>𝑝</m:t>
                    </m:r>
                  </m:oMath>
                </a14:m>
                <a:r>
                  <a:rPr lang="en-US" dirty="0"/>
                  <a:t> and </a:t>
                </a:r>
                <a14:m>
                  <m:oMath xmlns:m="http://schemas.openxmlformats.org/officeDocument/2006/math">
                    <m:r>
                      <a:rPr lang="en-US" b="0" i="1" smtClean="0">
                        <a:latin typeface="Cambria Math" panose="02040503050406030204" pitchFamily="18" charset="0"/>
                      </a:rPr>
                      <m:t>𝑞</m:t>
                    </m:r>
                  </m:oMath>
                </a14:m>
                <a:r>
                  <a:rPr lang="en-US" dirty="0"/>
                  <a:t> defined on the same probability space, the KL-divergence between </a:t>
                </a:r>
                <a14:m>
                  <m:oMath xmlns:m="http://schemas.openxmlformats.org/officeDocument/2006/math">
                    <m:r>
                      <a:rPr lang="en-US" i="1">
                        <a:latin typeface="Cambria Math" panose="02040503050406030204" pitchFamily="18" charset="0"/>
                      </a:rPr>
                      <m:t>𝑝</m:t>
                    </m:r>
                  </m:oMath>
                </a14:m>
                <a:r>
                  <a:rPr lang="en-US" dirty="0"/>
                  <a:t> and </a:t>
                </a:r>
                <a14:m>
                  <m:oMath xmlns:m="http://schemas.openxmlformats.org/officeDocument/2006/math">
                    <m:r>
                      <a:rPr lang="en-US" i="1">
                        <a:latin typeface="Cambria Math" panose="02040503050406030204" pitchFamily="18" charset="0"/>
                      </a:rPr>
                      <m:t>𝑞</m:t>
                    </m:r>
                  </m:oMath>
                </a14:m>
                <a:r>
                  <a:rPr lang="en-US" dirty="0"/>
                  <a:t> is defined a:</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𝐾𝐿</m:t>
                          </m:r>
                        </m:sub>
                      </m:sSub>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d>
                        <m:dPr>
                          <m:begChr m:val="|"/>
                          <m:ctrlPr>
                            <a:rPr lang="en-US" b="0" i="1" smtClean="0">
                              <a:latin typeface="Cambria Math" panose="02040503050406030204" pitchFamily="18" charset="0"/>
                            </a:rPr>
                          </m:ctrlPr>
                        </m:dPr>
                        <m:e>
                          <m:r>
                            <a:rPr lang="en-US" b="0" i="1" smtClean="0">
                              <a:latin typeface="Cambria Math" panose="02040503050406030204" pitchFamily="18" charset="0"/>
                            </a:rPr>
                            <m:t>𝑞</m:t>
                          </m:r>
                        </m:e>
                      </m:d>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𝑋</m:t>
                          </m:r>
                        </m:sub>
                        <m:sup/>
                        <m:e>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1" smtClean="0">
                                      <a:latin typeface="Cambria Math" panose="02040503050406030204" pitchFamily="18" charset="0"/>
                                    </a:rPr>
                                    <m:t>𝑞</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num>
                                <m:den>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den>
                              </m:f>
                            </m:e>
                          </m:func>
                        </m:e>
                      </m:nary>
                      <m:r>
                        <a:rPr lang="en-US" b="0" i="1" smtClean="0">
                          <a:latin typeface="Cambria Math" panose="02040503050406030204" pitchFamily="18" charset="0"/>
                        </a:rPr>
                        <m:t>=</m:t>
                      </m:r>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𝑋</m:t>
                          </m:r>
                        </m:sub>
                        <m:sup/>
                        <m:e>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𝑥</m:t>
                              </m:r>
                            </m:e>
                          </m:d>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f>
                                <m:fPr>
                                  <m:ctrlPr>
                                    <a:rPr lang="en-US" i="1">
                                      <a:latin typeface="Cambria Math" panose="02040503050406030204" pitchFamily="18" charset="0"/>
                                    </a:rPr>
                                  </m:ctrlPr>
                                </m:fPr>
                                <m:num>
                                  <m:r>
                                    <a:rPr lang="en-US" b="0" i="1" smtClean="0">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𝑥</m:t>
                                      </m:r>
                                    </m:e>
                                  </m:d>
                                </m:num>
                                <m:den>
                                  <m:r>
                                    <a:rPr lang="en-US" b="0" i="1" smtClean="0">
                                      <a:latin typeface="Cambria Math" panose="02040503050406030204" pitchFamily="18" charset="0"/>
                                    </a:rPr>
                                    <m:t>𝑞</m:t>
                                  </m:r>
                                  <m:d>
                                    <m:dPr>
                                      <m:ctrlPr>
                                        <a:rPr lang="en-US" i="1">
                                          <a:latin typeface="Cambria Math" panose="02040503050406030204" pitchFamily="18" charset="0"/>
                                        </a:rPr>
                                      </m:ctrlPr>
                                    </m:dPr>
                                    <m:e>
                                      <m:r>
                                        <a:rPr lang="en-US" i="1">
                                          <a:latin typeface="Cambria Math" panose="02040503050406030204" pitchFamily="18" charset="0"/>
                                        </a:rPr>
                                        <m:t>𝑥</m:t>
                                      </m:r>
                                    </m:e>
                                  </m:d>
                                </m:den>
                              </m:f>
                            </m:e>
                          </m:func>
                        </m:e>
                      </m:nary>
                    </m:oMath>
                  </m:oMathPara>
                </a14:m>
                <a:endParaRPr lang="en-US" dirty="0"/>
              </a:p>
              <a:p>
                <a:pPr marL="0" indent="0">
                  <a:buNone/>
                </a:pPr>
                <a:r>
                  <a:rPr lang="en-US" dirty="0"/>
                  <a:t>For distributions </a:t>
                </a:r>
                <a14:m>
                  <m:oMath xmlns:m="http://schemas.openxmlformats.org/officeDocument/2006/math">
                    <m:r>
                      <a:rPr lang="en-US" i="1">
                        <a:latin typeface="Cambria Math" panose="02040503050406030204" pitchFamily="18" charset="0"/>
                      </a:rPr>
                      <m:t>𝑝</m:t>
                    </m:r>
                  </m:oMath>
                </a14:m>
                <a:r>
                  <a:rPr lang="en-US" dirty="0"/>
                  <a:t> and </a:t>
                </a:r>
                <a14:m>
                  <m:oMath xmlns:m="http://schemas.openxmlformats.org/officeDocument/2006/math">
                    <m:r>
                      <a:rPr lang="en-US" i="1">
                        <a:latin typeface="Cambria Math" panose="02040503050406030204" pitchFamily="18" charset="0"/>
                      </a:rPr>
                      <m:t>𝑞</m:t>
                    </m:r>
                  </m:oMath>
                </a14:m>
                <a:r>
                  <a:rPr lang="en-US" dirty="0"/>
                  <a:t> of a continuous random variable, the KL-divergence is defined to be the integral:</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𝐾𝐿</m:t>
                          </m:r>
                        </m:sub>
                      </m:sSub>
                      <m:r>
                        <a:rPr lang="en-US" i="1">
                          <a:latin typeface="Cambria Math" panose="02040503050406030204" pitchFamily="18" charset="0"/>
                        </a:rPr>
                        <m:t>(</m:t>
                      </m:r>
                      <m:r>
                        <a:rPr lang="en-US" i="1">
                          <a:latin typeface="Cambria Math" panose="02040503050406030204" pitchFamily="18" charset="0"/>
                        </a:rPr>
                        <m:t>𝑝</m:t>
                      </m:r>
                      <m:r>
                        <a:rPr lang="en-US" i="1">
                          <a:latin typeface="Cambria Math" panose="02040503050406030204" pitchFamily="18" charset="0"/>
                        </a:rPr>
                        <m:t>|</m:t>
                      </m:r>
                      <m:d>
                        <m:dPr>
                          <m:begChr m:val="|"/>
                          <m:ctrlPr>
                            <a:rPr lang="en-US" i="1">
                              <a:latin typeface="Cambria Math" panose="02040503050406030204" pitchFamily="18" charset="0"/>
                            </a:rPr>
                          </m:ctrlPr>
                        </m:dPr>
                        <m:e>
                          <m:r>
                            <a:rPr lang="en-US" i="1">
                              <a:latin typeface="Cambria Math" panose="02040503050406030204" pitchFamily="18" charset="0"/>
                            </a:rPr>
                            <m:t>𝑞</m:t>
                          </m:r>
                        </m:e>
                      </m:d>
                      <m:r>
                        <a:rPr lang="en-US" i="1">
                          <a:latin typeface="Cambria Math" panose="02040503050406030204" pitchFamily="18" charset="0"/>
                        </a:rPr>
                        <m:t>=</m:t>
                      </m:r>
                      <m:nary>
                        <m:naryPr>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sub>
                        <m:sup>
                          <m:r>
                            <a:rPr lang="en-US" i="1" smtClean="0">
                              <a:latin typeface="Cambria Math" panose="02040503050406030204" pitchFamily="18" charset="0"/>
                              <a:ea typeface="Cambria Math" panose="02040503050406030204" pitchFamily="18" charset="0"/>
                            </a:rPr>
                            <m:t>∞</m:t>
                          </m:r>
                        </m:sup>
                        <m:e>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𝑥</m:t>
                              </m:r>
                            </m:e>
                          </m:d>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f>
                                <m:fPr>
                                  <m:ctrlPr>
                                    <a:rPr lang="en-US" i="1">
                                      <a:latin typeface="Cambria Math" panose="02040503050406030204" pitchFamily="18" charset="0"/>
                                    </a:rPr>
                                  </m:ctrlPr>
                                </m:fPr>
                                <m:num>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𝑥</m:t>
                                      </m:r>
                                    </m:e>
                                  </m:d>
                                </m:num>
                                <m:den>
                                  <m:r>
                                    <a:rPr lang="en-US" i="1">
                                      <a:latin typeface="Cambria Math" panose="02040503050406030204" pitchFamily="18" charset="0"/>
                                    </a:rPr>
                                    <m:t>𝑞</m:t>
                                  </m:r>
                                  <m:d>
                                    <m:dPr>
                                      <m:ctrlPr>
                                        <a:rPr lang="en-US" i="1">
                                          <a:latin typeface="Cambria Math" panose="02040503050406030204" pitchFamily="18" charset="0"/>
                                        </a:rPr>
                                      </m:ctrlPr>
                                    </m:dPr>
                                    <m:e>
                                      <m:r>
                                        <a:rPr lang="en-US" i="1">
                                          <a:latin typeface="Cambria Math" panose="02040503050406030204" pitchFamily="18" charset="0"/>
                                        </a:rPr>
                                        <m:t>𝑥</m:t>
                                      </m:r>
                                    </m:e>
                                  </m:d>
                                </m:den>
                              </m:f>
                            </m:e>
                          </m:func>
                          <m:r>
                            <a:rPr lang="en-US" b="0" i="1" smtClean="0">
                              <a:latin typeface="Cambria Math" panose="02040503050406030204" pitchFamily="18" charset="0"/>
                            </a:rPr>
                            <m:t>𝑑𝑥</m:t>
                          </m:r>
                        </m:e>
                      </m:nary>
                    </m:oMath>
                  </m:oMathPara>
                </a14:m>
                <a:endParaRPr lang="en-US" dirty="0"/>
              </a:p>
              <a:p>
                <a:pPr marL="0" indent="0">
                  <a:buNone/>
                </a:pPr>
                <a:r>
                  <a:rPr lang="en-US" dirty="0"/>
                  <a:t>More generally:</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𝐾𝐿</m:t>
                          </m:r>
                        </m:sub>
                      </m:sSub>
                      <m:r>
                        <a:rPr lang="en-US" i="1">
                          <a:latin typeface="Cambria Math" panose="02040503050406030204" pitchFamily="18" charset="0"/>
                        </a:rPr>
                        <m:t>(</m:t>
                      </m:r>
                      <m:r>
                        <a:rPr lang="en-US" i="1">
                          <a:latin typeface="Cambria Math" panose="02040503050406030204" pitchFamily="18" charset="0"/>
                        </a:rPr>
                        <m:t>𝑝</m:t>
                      </m:r>
                      <m:r>
                        <a:rPr lang="en-US" i="1">
                          <a:latin typeface="Cambria Math" panose="02040503050406030204" pitchFamily="18" charset="0"/>
                        </a:rPr>
                        <m:t>|</m:t>
                      </m:r>
                      <m:d>
                        <m:dPr>
                          <m:begChr m:val="|"/>
                          <m:ctrlPr>
                            <a:rPr lang="en-US" i="1">
                              <a:latin typeface="Cambria Math" panose="02040503050406030204" pitchFamily="18" charset="0"/>
                            </a:rPr>
                          </m:ctrlPr>
                        </m:dPr>
                        <m:e>
                          <m:r>
                            <a:rPr lang="en-US" i="1">
                              <a:latin typeface="Cambria Math" panose="02040503050406030204" pitchFamily="18" charset="0"/>
                            </a:rPr>
                            <m:t>𝑞</m:t>
                          </m:r>
                        </m:e>
                      </m:d>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𝑝</m:t>
                          </m:r>
                        </m:sub>
                      </m:sSub>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f>
                            <m:fPr>
                              <m:ctrlPr>
                                <a:rPr lang="en-US" i="1">
                                  <a:latin typeface="Cambria Math" panose="02040503050406030204" pitchFamily="18" charset="0"/>
                                </a:rPr>
                              </m:ctrlPr>
                            </m:fPr>
                            <m:num>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𝑥</m:t>
                                  </m:r>
                                </m:e>
                              </m:d>
                            </m:num>
                            <m:den>
                              <m:r>
                                <a:rPr lang="en-US" i="1">
                                  <a:latin typeface="Cambria Math" panose="02040503050406030204" pitchFamily="18" charset="0"/>
                                </a:rPr>
                                <m:t>𝑞</m:t>
                              </m:r>
                              <m:d>
                                <m:dPr>
                                  <m:ctrlPr>
                                    <a:rPr lang="en-US" i="1">
                                      <a:latin typeface="Cambria Math" panose="02040503050406030204" pitchFamily="18" charset="0"/>
                                    </a:rPr>
                                  </m:ctrlPr>
                                </m:dPr>
                                <m:e>
                                  <m:r>
                                    <a:rPr lang="en-US" i="1">
                                      <a:latin typeface="Cambria Math" panose="02040503050406030204" pitchFamily="18" charset="0"/>
                                    </a:rPr>
                                    <m:t>𝑥</m:t>
                                  </m:r>
                                </m:e>
                              </m:d>
                            </m:den>
                          </m:f>
                        </m:e>
                      </m:func>
                    </m:oMath>
                  </m:oMathPara>
                </a14:m>
                <a:endParaRPr lang="en-US" dirty="0"/>
              </a:p>
            </p:txBody>
          </p:sp>
        </mc:Choice>
        <mc:Fallback xmlns="">
          <p:sp>
            <p:nvSpPr>
              <p:cNvPr id="3" name="Content Placeholder 2">
                <a:extLst>
                  <a:ext uri="{FF2B5EF4-FFF2-40B4-BE49-F238E27FC236}">
                    <a16:creationId xmlns:a16="http://schemas.microsoft.com/office/drawing/2014/main" id="{29BFE8EC-AC2F-46AF-A640-82D28DFC418E}"/>
                  </a:ext>
                </a:extLst>
              </p:cNvPr>
              <p:cNvSpPr>
                <a:spLocks noGrp="1" noRot="1" noChangeAspect="1" noMove="1" noResize="1" noEditPoints="1" noAdjustHandles="1" noChangeArrowheads="1" noChangeShapeType="1" noTextEdit="1"/>
              </p:cNvSpPr>
              <p:nvPr>
                <p:ph idx="1"/>
              </p:nvPr>
            </p:nvSpPr>
            <p:spPr>
              <a:xfrm>
                <a:off x="818712" y="2222287"/>
                <a:ext cx="10554574" cy="4337539"/>
              </a:xfrm>
              <a:blipFill>
                <a:blip r:embed="rId2"/>
                <a:stretch>
                  <a:fillRect l="-462"/>
                </a:stretch>
              </a:blipFill>
            </p:spPr>
            <p:txBody>
              <a:bodyPr/>
              <a:lstStyle/>
              <a:p>
                <a:r>
                  <a:rPr lang="en-US">
                    <a:noFill/>
                  </a:rPr>
                  <a:t> </a:t>
                </a:r>
              </a:p>
            </p:txBody>
          </p:sp>
        </mc:Fallback>
      </mc:AlternateContent>
    </p:spTree>
    <p:extLst>
      <p:ext uri="{BB962C8B-B14F-4D97-AF65-F5344CB8AC3E}">
        <p14:creationId xmlns:p14="http://schemas.microsoft.com/office/powerpoint/2010/main" val="2951567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3F4A3-E305-4286-9527-92FABFF90F32}"/>
              </a:ext>
            </a:extLst>
          </p:cNvPr>
          <p:cNvSpPr>
            <a:spLocks noGrp="1"/>
          </p:cNvSpPr>
          <p:nvPr>
            <p:ph type="title"/>
          </p:nvPr>
        </p:nvSpPr>
        <p:spPr/>
        <p:txBody>
          <a:bodyPr/>
          <a:lstStyle/>
          <a:p>
            <a:r>
              <a:rPr lang="en-US" dirty="0" err="1"/>
              <a:t>Kullback</a:t>
            </a:r>
            <a:r>
              <a:rPr lang="en-US" dirty="0"/>
              <a:t>–</a:t>
            </a:r>
            <a:r>
              <a:rPr lang="en-US" dirty="0" err="1"/>
              <a:t>Leibler</a:t>
            </a:r>
            <a:r>
              <a:rPr lang="en-US" dirty="0"/>
              <a:t> Divergence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A12C929-28F0-4AD8-912D-4C98DBC67C79}"/>
                  </a:ext>
                </a:extLst>
              </p:cNvPr>
              <p:cNvSpPr>
                <a:spLocks noGrp="1"/>
              </p:cNvSpPr>
              <p:nvPr>
                <p:ph idx="1"/>
              </p:nvPr>
            </p:nvSpPr>
            <p:spPr/>
            <p:txBody>
              <a:bodyPr/>
              <a:lstStyle/>
              <a:p>
                <a:pPr marL="0" indent="0" algn="just">
                  <a:buNone/>
                </a:pP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𝐾𝐿</m:t>
                        </m:r>
                      </m:sub>
                    </m:sSub>
                    <m:r>
                      <a:rPr lang="en-US" i="1">
                        <a:latin typeface="Cambria Math" panose="02040503050406030204" pitchFamily="18" charset="0"/>
                      </a:rPr>
                      <m:t>(</m:t>
                    </m:r>
                    <m:r>
                      <a:rPr lang="en-US" i="1">
                        <a:latin typeface="Cambria Math" panose="02040503050406030204" pitchFamily="18" charset="0"/>
                      </a:rPr>
                      <m:t>𝑝</m:t>
                    </m:r>
                    <m:r>
                      <a:rPr lang="en-US" i="1">
                        <a:latin typeface="Cambria Math" panose="02040503050406030204" pitchFamily="18" charset="0"/>
                      </a:rPr>
                      <m:t>|</m:t>
                    </m:r>
                    <m:d>
                      <m:dPr>
                        <m:begChr m:val="|"/>
                        <m:ctrlPr>
                          <a:rPr lang="en-US" i="1">
                            <a:latin typeface="Cambria Math" panose="02040503050406030204" pitchFamily="18" charset="0"/>
                          </a:rPr>
                        </m:ctrlPr>
                      </m:dPr>
                      <m:e>
                        <m:r>
                          <a:rPr lang="en-US" i="1">
                            <a:latin typeface="Cambria Math" panose="02040503050406030204" pitchFamily="18" charset="0"/>
                          </a:rPr>
                          <m:t>𝑞</m:t>
                        </m:r>
                      </m:e>
                    </m:d>
                    <m:r>
                      <a:rPr lang="en-US" i="1">
                        <a:latin typeface="Cambria Math" panose="02040503050406030204" pitchFamily="18" charset="0"/>
                      </a:rPr>
                      <m:t> </m:t>
                    </m:r>
                  </m:oMath>
                </a14:m>
                <a:r>
                  <a:rPr lang="en-US" dirty="0"/>
                  <a:t> is a measure of the inefficiency of assuming that the distribution is </a:t>
                </a:r>
                <a14:m>
                  <m:oMath xmlns:m="http://schemas.openxmlformats.org/officeDocument/2006/math">
                    <m:r>
                      <a:rPr lang="en-US" b="0" i="1" smtClean="0">
                        <a:latin typeface="Cambria Math" panose="02040503050406030204" pitchFamily="18" charset="0"/>
                      </a:rPr>
                      <m:t>𝑞</m:t>
                    </m:r>
                  </m:oMath>
                </a14:m>
                <a:r>
                  <a:rPr lang="en-US" dirty="0"/>
                  <a:t> when the true distribution is </a:t>
                </a:r>
                <a14:m>
                  <m:oMath xmlns:m="http://schemas.openxmlformats.org/officeDocument/2006/math">
                    <m:r>
                      <a:rPr lang="en-US" b="0" i="1" smtClean="0">
                        <a:latin typeface="Cambria Math" panose="02040503050406030204" pitchFamily="18" charset="0"/>
                      </a:rPr>
                      <m:t>𝑝</m:t>
                    </m:r>
                  </m:oMath>
                </a14:m>
                <a:r>
                  <a:rPr lang="en-US" dirty="0"/>
                  <a:t>. For example, if we knew the true distribution </a:t>
                </a:r>
                <a14:m>
                  <m:oMath xmlns:m="http://schemas.openxmlformats.org/officeDocument/2006/math">
                    <m:r>
                      <a:rPr lang="en-US" b="0" i="1" smtClean="0">
                        <a:latin typeface="Cambria Math" panose="02040503050406030204" pitchFamily="18" charset="0"/>
                      </a:rPr>
                      <m:t>𝑝</m:t>
                    </m:r>
                  </m:oMath>
                </a14:m>
                <a:r>
                  <a:rPr lang="en-US" dirty="0"/>
                  <a:t> of the random variable, we could construct a code with average description length </a:t>
                </a:r>
                <a14:m>
                  <m:oMath xmlns:m="http://schemas.openxmlformats.org/officeDocument/2006/math">
                    <m:r>
                      <a:rPr lang="en-US" b="0" i="1" smtClean="0">
                        <a:latin typeface="Cambria Math" panose="02040503050406030204" pitchFamily="18" charset="0"/>
                      </a:rPr>
                      <m:t>𝐻</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oMath>
                </a14:m>
                <a:r>
                  <a:rPr lang="en-US" dirty="0"/>
                  <a:t>. If, instead, we used the code for a distribution </a:t>
                </a:r>
                <a14:m>
                  <m:oMath xmlns:m="http://schemas.openxmlformats.org/officeDocument/2006/math">
                    <m:r>
                      <a:rPr lang="en-US" b="0" i="1" smtClean="0">
                        <a:latin typeface="Cambria Math" panose="02040503050406030204" pitchFamily="18" charset="0"/>
                      </a:rPr>
                      <m:t>𝑞</m:t>
                    </m:r>
                  </m:oMath>
                </a14:m>
                <a:r>
                  <a:rPr lang="en-US" dirty="0"/>
                  <a:t>, we would need </a:t>
                </a:r>
                <a14:m>
                  <m:oMath xmlns:m="http://schemas.openxmlformats.org/officeDocument/2006/math">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𝑝</m:t>
                        </m:r>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𝐾𝐿</m:t>
                        </m:r>
                      </m:sub>
                    </m:sSub>
                    <m:r>
                      <a:rPr lang="en-US" i="1">
                        <a:latin typeface="Cambria Math" panose="02040503050406030204" pitchFamily="18" charset="0"/>
                      </a:rPr>
                      <m:t>(</m:t>
                    </m:r>
                    <m:r>
                      <a:rPr lang="en-US" i="1">
                        <a:latin typeface="Cambria Math" panose="02040503050406030204" pitchFamily="18" charset="0"/>
                      </a:rPr>
                      <m:t>𝑝</m:t>
                    </m:r>
                    <m:r>
                      <a:rPr lang="en-US" i="1">
                        <a:latin typeface="Cambria Math" panose="02040503050406030204" pitchFamily="18" charset="0"/>
                      </a:rPr>
                      <m:t>|</m:t>
                    </m:r>
                    <m:d>
                      <m:dPr>
                        <m:begChr m:val="|"/>
                        <m:ctrlPr>
                          <a:rPr lang="en-US" i="1">
                            <a:latin typeface="Cambria Math" panose="02040503050406030204" pitchFamily="18" charset="0"/>
                          </a:rPr>
                        </m:ctrlPr>
                      </m:dPr>
                      <m:e>
                        <m:r>
                          <a:rPr lang="en-US" i="1">
                            <a:latin typeface="Cambria Math" panose="02040503050406030204" pitchFamily="18" charset="0"/>
                          </a:rPr>
                          <m:t>𝑞</m:t>
                        </m:r>
                      </m:e>
                    </m:d>
                  </m:oMath>
                </a14:m>
                <a:r>
                  <a:rPr lang="en-US" dirty="0"/>
                  <a:t> bits on the average to describe the random variable.</a:t>
                </a:r>
              </a:p>
              <a:p>
                <a:pPr marL="0" indent="0" algn="just">
                  <a:buNone/>
                </a:pPr>
                <a:endParaRPr lang="en-US" dirty="0"/>
              </a:p>
              <a:p>
                <a:pPr marL="0" indent="0" algn="just">
                  <a:buNone/>
                </a:pPr>
                <a:r>
                  <a:rPr lang="en-US" dirty="0"/>
                  <a:t>Intuitively, there are three cases:</a:t>
                </a:r>
              </a:p>
              <a:p>
                <a:pPr marL="685800" lvl="1" algn="just"/>
                <a:r>
                  <a:rPr lang="en-US" dirty="0"/>
                  <a:t>If </a:t>
                </a:r>
                <a14:m>
                  <m:oMath xmlns:m="http://schemas.openxmlformats.org/officeDocument/2006/math">
                    <m:r>
                      <a:rPr lang="en-US" b="0" i="1" smtClean="0">
                        <a:latin typeface="Cambria Math" panose="02040503050406030204" pitchFamily="18" charset="0"/>
                      </a:rPr>
                      <m:t>𝑝</m:t>
                    </m:r>
                  </m:oMath>
                </a14:m>
                <a:r>
                  <a:rPr lang="en-US" dirty="0"/>
                  <a:t> is high and </a:t>
                </a:r>
                <a14:m>
                  <m:oMath xmlns:m="http://schemas.openxmlformats.org/officeDocument/2006/math">
                    <m:r>
                      <a:rPr lang="en-US" b="0" i="1" smtClean="0">
                        <a:latin typeface="Cambria Math" panose="02040503050406030204" pitchFamily="18" charset="0"/>
                      </a:rPr>
                      <m:t>𝑞</m:t>
                    </m:r>
                  </m:oMath>
                </a14:m>
                <a:r>
                  <a:rPr lang="en-US" dirty="0"/>
                  <a:t> is high then we are happy.</a:t>
                </a:r>
              </a:p>
              <a:p>
                <a:pPr marL="685800" lvl="1" algn="just"/>
                <a:r>
                  <a:rPr lang="en-US" dirty="0"/>
                  <a:t>If </a:t>
                </a:r>
                <a14:m>
                  <m:oMath xmlns:m="http://schemas.openxmlformats.org/officeDocument/2006/math">
                    <m:r>
                      <a:rPr lang="en-US" i="1">
                        <a:latin typeface="Cambria Math" panose="02040503050406030204" pitchFamily="18" charset="0"/>
                      </a:rPr>
                      <m:t>𝑝</m:t>
                    </m:r>
                  </m:oMath>
                </a14:m>
                <a:r>
                  <a:rPr lang="en-US" dirty="0"/>
                  <a:t> is high and </a:t>
                </a:r>
                <a14:m>
                  <m:oMath xmlns:m="http://schemas.openxmlformats.org/officeDocument/2006/math">
                    <m:r>
                      <a:rPr lang="en-US" i="1">
                        <a:latin typeface="Cambria Math" panose="02040503050406030204" pitchFamily="18" charset="0"/>
                      </a:rPr>
                      <m:t>𝑞</m:t>
                    </m:r>
                  </m:oMath>
                </a14:m>
                <a:r>
                  <a:rPr lang="en-US" dirty="0"/>
                  <a:t> is low then we pay a price.</a:t>
                </a:r>
              </a:p>
              <a:p>
                <a:pPr marL="685800" lvl="1" algn="just"/>
                <a:r>
                  <a:rPr lang="en-US" dirty="0"/>
                  <a:t>If </a:t>
                </a:r>
                <a14:m>
                  <m:oMath xmlns:m="http://schemas.openxmlformats.org/officeDocument/2006/math">
                    <m:r>
                      <a:rPr lang="en-US" b="0" i="1" smtClean="0">
                        <a:latin typeface="Cambria Math" panose="02040503050406030204" pitchFamily="18" charset="0"/>
                      </a:rPr>
                      <m:t>𝑝</m:t>
                    </m:r>
                  </m:oMath>
                </a14:m>
                <a:r>
                  <a:rPr lang="en-US" dirty="0"/>
                  <a:t> is low then we don’t care (because of the expectation).</a:t>
                </a:r>
              </a:p>
              <a:p>
                <a:pPr marL="685800" lvl="1" algn="just"/>
                <a:endParaRPr lang="en-US" dirty="0"/>
              </a:p>
            </p:txBody>
          </p:sp>
        </mc:Choice>
        <mc:Fallback xmlns="">
          <p:sp>
            <p:nvSpPr>
              <p:cNvPr id="3" name="Content Placeholder 2">
                <a:extLst>
                  <a:ext uri="{FF2B5EF4-FFF2-40B4-BE49-F238E27FC236}">
                    <a16:creationId xmlns:a16="http://schemas.microsoft.com/office/drawing/2014/main" id="{2A12C929-28F0-4AD8-912D-4C98DBC67C79}"/>
                  </a:ext>
                </a:extLst>
              </p:cNvPr>
              <p:cNvSpPr>
                <a:spLocks noGrp="1" noRot="1" noChangeAspect="1" noMove="1" noResize="1" noEditPoints="1" noAdjustHandles="1" noChangeArrowheads="1" noChangeShapeType="1" noTextEdit="1"/>
              </p:cNvSpPr>
              <p:nvPr>
                <p:ph idx="1"/>
              </p:nvPr>
            </p:nvSpPr>
            <p:spPr>
              <a:blipFill>
                <a:blip r:embed="rId2"/>
                <a:stretch>
                  <a:fillRect l="-462" t="-2517" r="-462"/>
                </a:stretch>
              </a:blipFill>
            </p:spPr>
            <p:txBody>
              <a:bodyPr/>
              <a:lstStyle/>
              <a:p>
                <a:r>
                  <a:rPr lang="en-US">
                    <a:noFill/>
                  </a:rPr>
                  <a:t> </a:t>
                </a:r>
              </a:p>
            </p:txBody>
          </p:sp>
        </mc:Fallback>
      </mc:AlternateContent>
    </p:spTree>
    <p:extLst>
      <p:ext uri="{BB962C8B-B14F-4D97-AF65-F5344CB8AC3E}">
        <p14:creationId xmlns:p14="http://schemas.microsoft.com/office/powerpoint/2010/main" val="18083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40E3B-BAD6-42E1-BD38-57CD1B553968}"/>
              </a:ext>
            </a:extLst>
          </p:cNvPr>
          <p:cNvSpPr>
            <a:spLocks noGrp="1"/>
          </p:cNvSpPr>
          <p:nvPr>
            <p:ph type="title"/>
          </p:nvPr>
        </p:nvSpPr>
        <p:spPr/>
        <p:txBody>
          <a:bodyPr/>
          <a:lstStyle/>
          <a:p>
            <a:r>
              <a:rPr lang="en-US" dirty="0"/>
              <a:t>Coming Back to Variational Inference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305116F-0AF1-4DB1-9EB6-60F6FC584059}"/>
                  </a:ext>
                </a:extLst>
              </p:cNvPr>
              <p:cNvSpPr>
                <a:spLocks noGrp="1"/>
              </p:cNvSpPr>
              <p:nvPr>
                <p:ph idx="1"/>
              </p:nvPr>
            </p:nvSpPr>
            <p:spPr>
              <a:xfrm>
                <a:off x="836136" y="3653521"/>
                <a:ext cx="10554574" cy="1607591"/>
              </a:xfrm>
            </p:spPr>
            <p:txBody>
              <a:bodyPr/>
              <a:lstStyle/>
              <a:p>
                <a:pPr marL="0" indent="0">
                  <a:buNone/>
                </a:pPr>
                <a:r>
                  <a:rPr lang="en-US" dirty="0"/>
                  <a:t>We want:</a:t>
                </a:r>
              </a:p>
              <a:p>
                <a:pPr marL="0" indent="0">
                  <a:buNone/>
                </a:pPr>
                <a14:m>
                  <m:oMathPara xmlns:m="http://schemas.openxmlformats.org/officeDocument/2006/math">
                    <m:oMathParaPr>
                      <m:jc m:val="centerGroup"/>
                    </m:oMathParaPr>
                    <m:oMath xmlns:m="http://schemas.openxmlformats.org/officeDocument/2006/math">
                      <m:func>
                        <m:funcPr>
                          <m:ctrlPr>
                            <a:rPr lang="en-US" i="1">
                              <a:latin typeface="Cambria Math" panose="02040503050406030204" pitchFamily="18" charset="0"/>
                            </a:rPr>
                          </m:ctrlPr>
                        </m:funcPr>
                        <m:fName>
                          <m:r>
                            <m:rPr>
                              <m:sty m:val="p"/>
                            </m:rPr>
                            <a:rPr lang="en-US">
                              <a:latin typeface="Cambria Math" panose="02040503050406030204" pitchFamily="18" charset="0"/>
                            </a:rPr>
                            <m:t>min</m:t>
                          </m:r>
                        </m:fName>
                        <m:e>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𝐾𝐿</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𝑞</m:t>
                          </m:r>
                          <m:r>
                            <a:rPr lang="en-US" i="1">
                              <a:latin typeface="Cambria Math" panose="02040503050406030204" pitchFamily="18" charset="0"/>
                              <a:ea typeface="Cambria Math" panose="02040503050406030204" pitchFamily="18" charset="0"/>
                            </a:rPr>
                            <m:t>(</m:t>
                          </m:r>
                          <m:r>
                            <a:rPr lang="en-US" b="1">
                              <a:latin typeface="Cambria Math" panose="02040503050406030204" pitchFamily="18" charset="0"/>
                              <a:ea typeface="Cambria Math" panose="02040503050406030204" pitchFamily="18" charset="0"/>
                            </a:rPr>
                            <m:t>𝐙</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m:t>
                          </m:r>
                          <m:d>
                            <m:dPr>
                              <m:begChr m:val="|"/>
                              <m:ctrlPr>
                                <a:rPr lang="en-US" i="1">
                                  <a:latin typeface="Cambria Math" panose="02040503050406030204" pitchFamily="18" charset="0"/>
                                </a:rPr>
                              </m:ctrlPr>
                            </m:dPr>
                            <m:e>
                              <m:r>
                                <a:rPr lang="en-US" i="1">
                                  <a:latin typeface="Cambria Math" panose="02040503050406030204" pitchFamily="18" charset="0"/>
                                </a:rPr>
                                <m:t>𝑝</m:t>
                              </m:r>
                              <m:r>
                                <a:rPr lang="en-US" i="1">
                                  <a:latin typeface="Cambria Math" panose="02040503050406030204" pitchFamily="18" charset="0"/>
                                </a:rPr>
                                <m:t>(</m:t>
                              </m:r>
                              <m:r>
                                <a:rPr lang="en-US" b="1">
                                  <a:latin typeface="Cambria Math" panose="02040503050406030204" pitchFamily="18" charset="0"/>
                                </a:rPr>
                                <m:t>𝐙</m:t>
                              </m:r>
                              <m:r>
                                <a:rPr lang="en-US" i="1">
                                  <a:latin typeface="Cambria Math" panose="02040503050406030204" pitchFamily="18" charset="0"/>
                                </a:rPr>
                                <m:t>|</m:t>
                              </m:r>
                              <m:r>
                                <a:rPr lang="en-US" b="1">
                                  <a:latin typeface="Cambria Math" panose="02040503050406030204" pitchFamily="18" charset="0"/>
                                </a:rPr>
                                <m:t>𝐗</m:t>
                              </m:r>
                              <m:r>
                                <a:rPr lang="en-US" i="1">
                                  <a:latin typeface="Cambria Math" panose="02040503050406030204" pitchFamily="18" charset="0"/>
                                </a:rPr>
                                <m:t>)</m:t>
                              </m:r>
                            </m:e>
                          </m:d>
                        </m:e>
                      </m:func>
                    </m:oMath>
                  </m:oMathPara>
                </a14:m>
                <a:endParaRPr lang="en-US" dirty="0"/>
              </a:p>
            </p:txBody>
          </p:sp>
        </mc:Choice>
        <mc:Fallback xmlns="">
          <p:sp>
            <p:nvSpPr>
              <p:cNvPr id="3" name="Content Placeholder 2">
                <a:extLst>
                  <a:ext uri="{FF2B5EF4-FFF2-40B4-BE49-F238E27FC236}">
                    <a16:creationId xmlns:a16="http://schemas.microsoft.com/office/drawing/2014/main" id="{3305116F-0AF1-4DB1-9EB6-60F6FC584059}"/>
                  </a:ext>
                </a:extLst>
              </p:cNvPr>
              <p:cNvSpPr>
                <a:spLocks noGrp="1" noRot="1" noChangeAspect="1" noMove="1" noResize="1" noEditPoints="1" noAdjustHandles="1" noChangeArrowheads="1" noChangeShapeType="1" noTextEdit="1"/>
              </p:cNvSpPr>
              <p:nvPr>
                <p:ph idx="1"/>
              </p:nvPr>
            </p:nvSpPr>
            <p:spPr>
              <a:xfrm>
                <a:off x="836136" y="3653521"/>
                <a:ext cx="10554574" cy="1607591"/>
              </a:xfrm>
              <a:blipFill>
                <a:blip r:embed="rId2"/>
                <a:stretch>
                  <a:fillRect l="-46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Explosion: 14 Points 3">
                <a:extLst>
                  <a:ext uri="{FF2B5EF4-FFF2-40B4-BE49-F238E27FC236}">
                    <a16:creationId xmlns:a16="http://schemas.microsoft.com/office/drawing/2014/main" id="{3882B9DF-8986-427F-9B60-1FD93ABB27DC}"/>
                  </a:ext>
                </a:extLst>
              </p:cNvPr>
              <p:cNvSpPr/>
              <p:nvPr/>
            </p:nvSpPr>
            <p:spPr>
              <a:xfrm>
                <a:off x="4214190" y="2471530"/>
                <a:ext cx="6294784" cy="1914940"/>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Note that </a:t>
                </a:r>
                <a14:m>
                  <m:oMath xmlns:m="http://schemas.openxmlformats.org/officeDocument/2006/math">
                    <m:r>
                      <a:rPr lang="en-US" b="0" i="1" smtClean="0">
                        <a:latin typeface="Cambria Math" panose="02040503050406030204" pitchFamily="18" charset="0"/>
                      </a:rPr>
                      <m:t>𝑞</m:t>
                    </m:r>
                  </m:oMath>
                </a14:m>
                <a:r>
                  <a:rPr lang="en-US" dirty="0"/>
                  <a:t> and </a:t>
                </a:r>
                <a14:m>
                  <m:oMath xmlns:m="http://schemas.openxmlformats.org/officeDocument/2006/math">
                    <m:r>
                      <a:rPr lang="en-US" b="0" i="1" smtClean="0">
                        <a:latin typeface="Cambria Math" panose="02040503050406030204" pitchFamily="18" charset="0"/>
                      </a:rPr>
                      <m:t>𝑝</m:t>
                    </m:r>
                  </m:oMath>
                </a14:m>
                <a:r>
                  <a:rPr lang="en-US" dirty="0"/>
                  <a:t> are reversed from what one might expect</a:t>
                </a:r>
              </a:p>
            </p:txBody>
          </p:sp>
        </mc:Choice>
        <mc:Fallback xmlns="">
          <p:sp>
            <p:nvSpPr>
              <p:cNvPr id="4" name="Explosion: 14 Points 3">
                <a:extLst>
                  <a:ext uri="{FF2B5EF4-FFF2-40B4-BE49-F238E27FC236}">
                    <a16:creationId xmlns:a16="http://schemas.microsoft.com/office/drawing/2014/main" id="{3882B9DF-8986-427F-9B60-1FD93ABB27DC}"/>
                  </a:ext>
                </a:extLst>
              </p:cNvPr>
              <p:cNvSpPr>
                <a:spLocks noRot="1" noChangeAspect="1" noMove="1" noResize="1" noEditPoints="1" noAdjustHandles="1" noChangeArrowheads="1" noChangeShapeType="1" noTextEdit="1"/>
              </p:cNvSpPr>
              <p:nvPr/>
            </p:nvSpPr>
            <p:spPr>
              <a:xfrm>
                <a:off x="4214190" y="2471530"/>
                <a:ext cx="6294784" cy="1914940"/>
              </a:xfrm>
              <a:prstGeom prst="irregularSeal2">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77272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plus(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B7532-401B-4377-BD28-554284D3DD88}"/>
              </a:ext>
            </a:extLst>
          </p:cNvPr>
          <p:cNvSpPr>
            <a:spLocks noGrp="1"/>
          </p:cNvSpPr>
          <p:nvPr>
            <p:ph type="title"/>
          </p:nvPr>
        </p:nvSpPr>
        <p:spPr/>
        <p:txBody>
          <a:bodyPr/>
          <a:lstStyle/>
          <a:p>
            <a:r>
              <a:rPr lang="en-US" dirty="0"/>
              <a:t>The Evidence Lower Bound (ELBO)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CF8B052-FC71-4159-BFDD-9C0FE2A8DAD3}"/>
                  </a:ext>
                </a:extLst>
              </p:cNvPr>
              <p:cNvSpPr>
                <a:spLocks noGrp="1"/>
              </p:cNvSpPr>
              <p:nvPr>
                <p:ph idx="1"/>
              </p:nvPr>
            </p:nvSpPr>
            <p:spPr>
              <a:xfrm>
                <a:off x="818712" y="2222287"/>
                <a:ext cx="10554574" cy="1925643"/>
              </a:xfrm>
            </p:spPr>
            <p:txBody>
              <a:bodyPr/>
              <a:lstStyle/>
              <a:p>
                <a:pPr marL="0" indent="0" algn="just">
                  <a:buNone/>
                </a:pPr>
                <a:r>
                  <a:rPr lang="en-US" dirty="0"/>
                  <a:t>We actually can’t minimize the KL-divergence exactly, but we can minimize a function</a:t>
                </a:r>
              </a:p>
              <a:p>
                <a:pPr marL="0" indent="0" algn="just">
                  <a:buNone/>
                </a:pPr>
                <a:r>
                  <a:rPr lang="en-US" dirty="0"/>
                  <a:t>that is equal to it up to a constant. This is the evidence lower bound (ELBO).</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𝐾𝐿</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𝑞</m:t>
                      </m:r>
                      <m:r>
                        <a:rPr lang="en-US" i="1">
                          <a:latin typeface="Cambria Math" panose="02040503050406030204" pitchFamily="18" charset="0"/>
                          <a:ea typeface="Cambria Math" panose="02040503050406030204" pitchFamily="18" charset="0"/>
                        </a:rPr>
                        <m:t>(</m:t>
                      </m:r>
                      <m:r>
                        <a:rPr lang="en-US" b="1">
                          <a:latin typeface="Cambria Math" panose="02040503050406030204" pitchFamily="18" charset="0"/>
                          <a:ea typeface="Cambria Math" panose="02040503050406030204" pitchFamily="18" charset="0"/>
                        </a:rPr>
                        <m:t>𝐙</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d>
                        <m:dPr>
                          <m:ctrlPr>
                            <a:rPr lang="en-US" b="0" i="1" smtClean="0">
                              <a:latin typeface="Cambria Math" panose="02040503050406030204" pitchFamily="18" charset="0"/>
                              <a:ea typeface="Cambria Math" panose="02040503050406030204" pitchFamily="18" charset="0"/>
                            </a:rPr>
                          </m:ctrlPr>
                        </m:dPr>
                        <m:e>
                          <m:r>
                            <m:rPr>
                              <m:nor/>
                            </m:rPr>
                            <a:rPr lang="en-US" b="1" i="0" smtClean="0">
                              <a:latin typeface="Cambria Math" panose="02040503050406030204" pitchFamily="18" charset="0"/>
                              <a:ea typeface="Cambria Math" panose="02040503050406030204" pitchFamily="18" charset="0"/>
                            </a:rPr>
                            <m:t>Z</m:t>
                          </m:r>
                        </m:e>
                        <m:e>
                          <m:r>
                            <a:rPr lang="en-US" b="1" i="0" smtClean="0">
                              <a:latin typeface="Cambria Math" panose="02040503050406030204" pitchFamily="18" charset="0"/>
                              <a:ea typeface="Cambria Math" panose="02040503050406030204" pitchFamily="18" charset="0"/>
                            </a:rPr>
                            <m:t>𝐗</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b="0" i="1" smtClean="0">
                              <a:latin typeface="Cambria Math" panose="02040503050406030204" pitchFamily="18" charset="0"/>
                            </a:rPr>
                            <m:t>𝑞</m:t>
                          </m:r>
                        </m:sub>
                      </m:sSub>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𝑞</m:t>
                              </m:r>
                              <m:d>
                                <m:dPr>
                                  <m:ctrlPr>
                                    <a:rPr lang="en-US" i="1">
                                      <a:latin typeface="Cambria Math" panose="02040503050406030204" pitchFamily="18" charset="0"/>
                                      <a:ea typeface="Cambria Math" panose="02040503050406030204" pitchFamily="18" charset="0"/>
                                    </a:rPr>
                                  </m:ctrlPr>
                                </m:dPr>
                                <m:e>
                                  <m:r>
                                    <a:rPr lang="en-US" b="1">
                                      <a:latin typeface="Cambria Math" panose="02040503050406030204" pitchFamily="18" charset="0"/>
                                      <a:ea typeface="Cambria Math" panose="02040503050406030204" pitchFamily="18" charset="0"/>
                                    </a:rPr>
                                    <m:t>𝐙</m:t>
                                  </m:r>
                                </m:e>
                              </m:d>
                            </m:num>
                            <m:den>
                              <m:r>
                                <a:rPr lang="en-US" i="1">
                                  <a:latin typeface="Cambria Math" panose="02040503050406030204" pitchFamily="18" charset="0"/>
                                  <a:ea typeface="Cambria Math" panose="02040503050406030204" pitchFamily="18" charset="0"/>
                                </a:rPr>
                                <m:t>𝑝</m:t>
                              </m:r>
                              <m:d>
                                <m:dPr>
                                  <m:ctrlPr>
                                    <a:rPr lang="en-US" i="1">
                                      <a:latin typeface="Cambria Math" panose="02040503050406030204" pitchFamily="18" charset="0"/>
                                      <a:ea typeface="Cambria Math" panose="02040503050406030204" pitchFamily="18" charset="0"/>
                                    </a:rPr>
                                  </m:ctrlPr>
                                </m:dPr>
                                <m:e>
                                  <m:r>
                                    <m:rPr>
                                      <m:nor/>
                                    </m:rPr>
                                    <a:rPr lang="en-US" b="1">
                                      <a:latin typeface="Cambria Math" panose="02040503050406030204" pitchFamily="18" charset="0"/>
                                      <a:ea typeface="Cambria Math" panose="02040503050406030204" pitchFamily="18" charset="0"/>
                                    </a:rPr>
                                    <m:t>Z</m:t>
                                  </m:r>
                                </m:e>
                                <m:e>
                                  <m:r>
                                    <a:rPr lang="en-US" b="1">
                                      <a:latin typeface="Cambria Math" panose="02040503050406030204" pitchFamily="18" charset="0"/>
                                      <a:ea typeface="Cambria Math" panose="02040503050406030204" pitchFamily="18" charset="0"/>
                                    </a:rPr>
                                    <m:t>𝐗</m:t>
                                  </m:r>
                                </m:e>
                              </m:d>
                            </m:den>
                          </m:f>
                        </m:e>
                      </m:func>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𝑞</m:t>
                              </m:r>
                            </m:sub>
                          </m:sSub>
                          <m:d>
                            <m:dPr>
                              <m:ctrlPr>
                                <a:rPr lang="en-US" b="0" i="1" smtClean="0">
                                  <a:latin typeface="Cambria Math" panose="02040503050406030204" pitchFamily="18" charset="0"/>
                                </a:rPr>
                              </m:ctrlPr>
                            </m:dPr>
                            <m:e>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r>
                                    <a:rPr lang="en-US" i="1">
                                      <a:latin typeface="Cambria Math" panose="02040503050406030204" pitchFamily="18" charset="0"/>
                                      <a:ea typeface="Cambria Math" panose="02040503050406030204" pitchFamily="18" charset="0"/>
                                    </a:rPr>
                                    <m:t>𝑝</m:t>
                                  </m:r>
                                  <m:d>
                                    <m:dPr>
                                      <m:ctrlPr>
                                        <a:rPr lang="en-US" b="0" i="1" smtClean="0">
                                          <a:latin typeface="Cambria Math" panose="02040503050406030204" pitchFamily="18" charset="0"/>
                                          <a:ea typeface="Cambria Math" panose="02040503050406030204" pitchFamily="18" charset="0"/>
                                        </a:rPr>
                                      </m:ctrlPr>
                                    </m:dPr>
                                    <m:e>
                                      <m:r>
                                        <a:rPr lang="en-US" b="1" i="0" smtClean="0">
                                          <a:latin typeface="Cambria Math" panose="02040503050406030204" pitchFamily="18" charset="0"/>
                                          <a:ea typeface="Cambria Math" panose="02040503050406030204" pitchFamily="18" charset="0"/>
                                        </a:rPr>
                                        <m:t>𝐙</m:t>
                                      </m:r>
                                      <m:r>
                                        <a:rPr lang="en-US" b="0" i="1" smtClean="0">
                                          <a:latin typeface="Cambria Math" panose="02040503050406030204" pitchFamily="18" charset="0"/>
                                          <a:ea typeface="Cambria Math" panose="02040503050406030204" pitchFamily="18" charset="0"/>
                                        </a:rPr>
                                        <m:t>,</m:t>
                                      </m:r>
                                      <m:r>
                                        <m:rPr>
                                          <m:nor/>
                                        </m:rPr>
                                        <a:rPr lang="en-US" b="1" i="0" smtClean="0">
                                          <a:latin typeface="Cambria Math" panose="02040503050406030204" pitchFamily="18" charset="0"/>
                                          <a:ea typeface="Cambria Math" panose="02040503050406030204" pitchFamily="18" charset="0"/>
                                        </a:rPr>
                                        <m:t>X</m:t>
                                      </m:r>
                                    </m:e>
                                  </m:d>
                                </m:e>
                              </m:func>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𝑞</m:t>
                              </m:r>
                            </m:sub>
                          </m:sSub>
                          <m:d>
                            <m:dPr>
                              <m:ctrlPr>
                                <a:rPr lang="en-US" i="1">
                                  <a:latin typeface="Cambria Math" panose="02040503050406030204" pitchFamily="18" charset="0"/>
                                </a:rPr>
                              </m:ctrlPr>
                            </m:dPr>
                            <m:e>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r>
                                    <a:rPr lang="en-US" b="0" i="1" smtClean="0">
                                      <a:latin typeface="Cambria Math" panose="02040503050406030204" pitchFamily="18" charset="0"/>
                                    </a:rPr>
                                    <m:t>𝑞</m:t>
                                  </m:r>
                                  <m:d>
                                    <m:dPr>
                                      <m:ctrlPr>
                                        <a:rPr lang="en-US" b="0" i="1" smtClean="0">
                                          <a:latin typeface="Cambria Math" panose="02040503050406030204" pitchFamily="18" charset="0"/>
                                          <a:ea typeface="Cambria Math" panose="02040503050406030204" pitchFamily="18" charset="0"/>
                                        </a:rPr>
                                      </m:ctrlPr>
                                    </m:dPr>
                                    <m:e>
                                      <m:r>
                                        <a:rPr lang="en-US" b="1">
                                          <a:latin typeface="Cambria Math" panose="02040503050406030204" pitchFamily="18" charset="0"/>
                                          <a:ea typeface="Cambria Math" panose="02040503050406030204" pitchFamily="18" charset="0"/>
                                        </a:rPr>
                                        <m:t>𝐙</m:t>
                                      </m:r>
                                    </m:e>
                                  </m:d>
                                </m:e>
                              </m:func>
                            </m:e>
                          </m:d>
                        </m:e>
                      </m:d>
                      <m:r>
                        <a:rPr lang="en-US" b="0" i="1" smtClean="0">
                          <a:latin typeface="Cambria Math" panose="02040503050406030204" pitchFamily="18" charset="0"/>
                        </a:rPr>
                        <m:t>+</m:t>
                      </m:r>
                      <m:r>
                        <a:rPr lang="en-US" i="1" smtClean="0">
                          <a:latin typeface="Cambria Math" panose="02040503050406030204" pitchFamily="18" charset="0"/>
                        </a:rPr>
                        <m:t> </m:t>
                      </m:r>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r>
                            <a:rPr lang="en-US" i="1">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m:t>
                          </m:r>
                          <m:r>
                            <m:rPr>
                              <m:nor/>
                            </m:rPr>
                            <a:rPr lang="en-US" b="1">
                              <a:latin typeface="Cambria Math" panose="02040503050406030204" pitchFamily="18" charset="0"/>
                              <a:ea typeface="Cambria Math" panose="02040503050406030204" pitchFamily="18" charset="0"/>
                            </a:rPr>
                            <m:t>X</m:t>
                          </m:r>
                          <m:r>
                            <a:rPr lang="en-US" i="1">
                              <a:latin typeface="Cambria Math" panose="02040503050406030204" pitchFamily="18" charset="0"/>
                              <a:ea typeface="Cambria Math" panose="02040503050406030204" pitchFamily="18" charset="0"/>
                            </a:rPr>
                            <m:t>)</m:t>
                          </m:r>
                        </m:e>
                      </m:func>
                    </m:oMath>
                  </m:oMathPara>
                </a14:m>
                <a:endParaRPr lang="en-US" dirty="0"/>
              </a:p>
            </p:txBody>
          </p:sp>
        </mc:Choice>
        <mc:Fallback xmlns="">
          <p:sp>
            <p:nvSpPr>
              <p:cNvPr id="3" name="Content Placeholder 2">
                <a:extLst>
                  <a:ext uri="{FF2B5EF4-FFF2-40B4-BE49-F238E27FC236}">
                    <a16:creationId xmlns:a16="http://schemas.microsoft.com/office/drawing/2014/main" id="{9CF8B052-FC71-4159-BFDD-9C0FE2A8DAD3}"/>
                  </a:ext>
                </a:extLst>
              </p:cNvPr>
              <p:cNvSpPr>
                <a:spLocks noGrp="1" noRot="1" noChangeAspect="1" noMove="1" noResize="1" noEditPoints="1" noAdjustHandles="1" noChangeArrowheads="1" noChangeShapeType="1" noTextEdit="1"/>
              </p:cNvSpPr>
              <p:nvPr>
                <p:ph idx="1"/>
              </p:nvPr>
            </p:nvSpPr>
            <p:spPr>
              <a:xfrm>
                <a:off x="818712" y="2222287"/>
                <a:ext cx="10554574" cy="1925643"/>
              </a:xfrm>
              <a:blipFill>
                <a:blip r:embed="rId2"/>
                <a:stretch>
                  <a:fillRect l="-462"/>
                </a:stretch>
              </a:blipFill>
            </p:spPr>
            <p:txBody>
              <a:bodyPr/>
              <a:lstStyle/>
              <a:p>
                <a:r>
                  <a:rPr lang="en-US">
                    <a:noFill/>
                  </a:rPr>
                  <a:t> </a:t>
                </a:r>
              </a:p>
            </p:txBody>
          </p:sp>
        </mc:Fallback>
      </mc:AlternateContent>
      <p:sp>
        <p:nvSpPr>
          <p:cNvPr id="5" name="Left Brace 4">
            <a:extLst>
              <a:ext uri="{FF2B5EF4-FFF2-40B4-BE49-F238E27FC236}">
                <a16:creationId xmlns:a16="http://schemas.microsoft.com/office/drawing/2014/main" id="{2BB15167-A58D-442D-84DC-801DA291BA47}"/>
              </a:ext>
            </a:extLst>
          </p:cNvPr>
          <p:cNvSpPr/>
          <p:nvPr/>
        </p:nvSpPr>
        <p:spPr>
          <a:xfrm rot="16200000">
            <a:off x="7202560" y="2378764"/>
            <a:ext cx="569844" cy="3207025"/>
          </a:xfrm>
          <a:prstGeom prst="lef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ectangle 5">
            <a:extLst>
              <a:ext uri="{FF2B5EF4-FFF2-40B4-BE49-F238E27FC236}">
                <a16:creationId xmlns:a16="http://schemas.microsoft.com/office/drawing/2014/main" id="{039E5648-B178-4949-9D85-E5A8E77EC3E6}"/>
              </a:ext>
            </a:extLst>
          </p:cNvPr>
          <p:cNvSpPr/>
          <p:nvPr/>
        </p:nvSpPr>
        <p:spPr>
          <a:xfrm>
            <a:off x="7070041" y="4267200"/>
            <a:ext cx="914396" cy="4335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ELBO</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DBA653D-332D-4A0E-A114-662D0DD495B4}"/>
                  </a:ext>
                </a:extLst>
              </p:cNvPr>
              <p:cNvSpPr txBox="1"/>
              <p:nvPr/>
            </p:nvSpPr>
            <p:spPr>
              <a:xfrm>
                <a:off x="955774" y="4976666"/>
                <a:ext cx="10571997" cy="646331"/>
              </a:xfrm>
              <a:prstGeom prst="rect">
                <a:avLst/>
              </a:prstGeom>
              <a:noFill/>
            </p:spPr>
            <p:txBody>
              <a:bodyPr wrap="square" rtlCol="0">
                <a:spAutoFit/>
              </a:bodyPr>
              <a:lstStyle/>
              <a:p>
                <a:r>
                  <a:rPr lang="en-US" dirty="0"/>
                  <a:t>Notice that </a:t>
                </a:r>
                <a14:m>
                  <m:oMath xmlns:m="http://schemas.openxmlformats.org/officeDocument/2006/math">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r>
                          <a:rPr lang="en-US" i="1">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m:t>
                        </m:r>
                        <m:r>
                          <m:rPr>
                            <m:nor/>
                          </m:rPr>
                          <a:rPr lang="en-US" b="1">
                            <a:latin typeface="Cambria Math" panose="02040503050406030204" pitchFamily="18" charset="0"/>
                            <a:ea typeface="Cambria Math" panose="02040503050406030204" pitchFamily="18" charset="0"/>
                          </a:rPr>
                          <m:t>X</m:t>
                        </m:r>
                        <m:r>
                          <a:rPr lang="en-US" i="1">
                            <a:latin typeface="Cambria Math" panose="02040503050406030204" pitchFamily="18" charset="0"/>
                            <a:ea typeface="Cambria Math" panose="02040503050406030204" pitchFamily="18" charset="0"/>
                          </a:rPr>
                          <m:t>)</m:t>
                        </m:r>
                      </m:e>
                    </m:func>
                  </m:oMath>
                </a14:m>
                <a:r>
                  <a:rPr lang="en-US" dirty="0"/>
                  <a:t> does not depend on </a:t>
                </a:r>
                <a14:m>
                  <m:oMath xmlns:m="http://schemas.openxmlformats.org/officeDocument/2006/math">
                    <m:r>
                      <a:rPr lang="en-US" b="0" i="1" smtClean="0">
                        <a:latin typeface="Cambria Math" panose="02040503050406030204" pitchFamily="18" charset="0"/>
                      </a:rPr>
                      <m:t>𝑞</m:t>
                    </m:r>
                  </m:oMath>
                </a14:m>
                <a:r>
                  <a:rPr lang="en-US" dirty="0"/>
                  <a:t>. So, as a function of the variational distribution, minimizing the KL-divergence is the same as maximizing the ELBO.</a:t>
                </a:r>
              </a:p>
            </p:txBody>
          </p:sp>
        </mc:Choice>
        <mc:Fallback xmlns="">
          <p:sp>
            <p:nvSpPr>
              <p:cNvPr id="7" name="TextBox 6">
                <a:extLst>
                  <a:ext uri="{FF2B5EF4-FFF2-40B4-BE49-F238E27FC236}">
                    <a16:creationId xmlns:a16="http://schemas.microsoft.com/office/drawing/2014/main" id="{DDBA653D-332D-4A0E-A114-662D0DD495B4}"/>
                  </a:ext>
                </a:extLst>
              </p:cNvPr>
              <p:cNvSpPr txBox="1">
                <a:spLocks noRot="1" noChangeAspect="1" noMove="1" noResize="1" noEditPoints="1" noAdjustHandles="1" noChangeArrowheads="1" noChangeShapeType="1" noTextEdit="1"/>
              </p:cNvSpPr>
              <p:nvPr/>
            </p:nvSpPr>
            <p:spPr>
              <a:xfrm>
                <a:off x="955774" y="4976666"/>
                <a:ext cx="10571997" cy="646331"/>
              </a:xfrm>
              <a:prstGeom prst="rect">
                <a:avLst/>
              </a:prstGeom>
              <a:blipFill>
                <a:blip r:embed="rId3"/>
                <a:stretch>
                  <a:fillRect l="-519" t="-4717" b="-14151"/>
                </a:stretch>
              </a:blipFill>
            </p:spPr>
            <p:txBody>
              <a:bodyPr/>
              <a:lstStyle/>
              <a:p>
                <a:r>
                  <a:rPr lang="en-US">
                    <a:noFill/>
                  </a:rPr>
                  <a:t> </a:t>
                </a:r>
              </a:p>
            </p:txBody>
          </p:sp>
        </mc:Fallback>
      </mc:AlternateContent>
    </p:spTree>
    <p:extLst>
      <p:ext uri="{BB962C8B-B14F-4D97-AF65-F5344CB8AC3E}">
        <p14:creationId xmlns:p14="http://schemas.microsoft.com/office/powerpoint/2010/main" val="3606113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0FF3C-C8B5-494E-91D9-84E84781762F}"/>
              </a:ext>
            </a:extLst>
          </p:cNvPr>
          <p:cNvSpPr>
            <a:spLocks noGrp="1"/>
          </p:cNvSpPr>
          <p:nvPr>
            <p:ph type="title"/>
          </p:nvPr>
        </p:nvSpPr>
        <p:spPr/>
        <p:txBody>
          <a:bodyPr/>
          <a:lstStyle/>
          <a:p>
            <a:r>
              <a:rPr lang="en-US" dirty="0"/>
              <a:t>Variational Inference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4FB0EEF-5CCA-4DB8-BD0A-3901C0506B16}"/>
                  </a:ext>
                </a:extLst>
              </p:cNvPr>
              <p:cNvSpPr>
                <a:spLocks noGrp="1"/>
              </p:cNvSpPr>
              <p:nvPr>
                <p:ph idx="1"/>
              </p:nvPr>
            </p:nvSpPr>
            <p:spPr>
              <a:xfrm>
                <a:off x="818712" y="2222287"/>
                <a:ext cx="10554574" cy="3636511"/>
              </a:xfrm>
            </p:spPr>
            <p:txBody>
              <a:bodyPr/>
              <a:lstStyle/>
              <a:p>
                <a:pPr marL="0" indent="0">
                  <a:buNone/>
                </a:pPr>
                <a:r>
                  <a:rPr lang="en-US" dirty="0"/>
                  <a:t>Final optimization problem:</a:t>
                </a:r>
              </a:p>
              <a:p>
                <a:pPr marL="0" indent="0">
                  <a:buNone/>
                </a:pPr>
                <a14:m>
                  <m:oMathPara xmlns:m="http://schemas.openxmlformats.org/officeDocument/2006/math">
                    <m:oMathParaPr>
                      <m:jc m:val="centerGroup"/>
                    </m:oMathParaPr>
                    <m:oMath xmlns:m="http://schemas.openxmlformats.org/officeDocument/2006/math">
                      <m:func>
                        <m:funcPr>
                          <m:ctrlPr>
                            <a:rPr lang="en-US" i="1" smtClean="0">
                              <a:latin typeface="Cambria Math" panose="02040503050406030204" pitchFamily="18" charset="0"/>
                            </a:rPr>
                          </m:ctrlPr>
                        </m:funcPr>
                        <m:fName>
                          <m:limLow>
                            <m:limLowPr>
                              <m:ctrlPr>
                                <a:rPr lang="en-US" i="1" smtClean="0">
                                  <a:latin typeface="Cambria Math" panose="02040503050406030204" pitchFamily="18" charset="0"/>
                                </a:rPr>
                              </m:ctrlPr>
                            </m:limLowPr>
                            <m:e>
                              <m:r>
                                <m:rPr>
                                  <m:sty m:val="p"/>
                                </m:rPr>
                                <a:rPr lang="en-US" i="0" smtClean="0">
                                  <a:latin typeface="Cambria Math" panose="02040503050406030204" pitchFamily="18" charset="0"/>
                                </a:rPr>
                                <m:t>max</m:t>
                              </m:r>
                            </m:e>
                            <m:lim>
                              <m:r>
                                <a:rPr lang="en-US" b="0" i="1" smtClean="0">
                                  <a:latin typeface="Cambria Math" panose="02040503050406030204" pitchFamily="18" charset="0"/>
                                </a:rPr>
                                <m:t>𝑞</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𝒬</m:t>
                              </m:r>
                            </m:lim>
                          </m:limLow>
                        </m:fName>
                        <m:e>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𝑞</m:t>
                              </m:r>
                            </m:sub>
                          </m:sSub>
                          <m:d>
                            <m:dPr>
                              <m:ctrlPr>
                                <a:rPr lang="en-US" i="1">
                                  <a:latin typeface="Cambria Math" panose="02040503050406030204" pitchFamily="18" charset="0"/>
                                </a:rPr>
                              </m:ctrlPr>
                            </m:dPr>
                            <m:e>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r>
                                    <a:rPr lang="en-US" i="1">
                                      <a:latin typeface="Cambria Math" panose="02040503050406030204" pitchFamily="18" charset="0"/>
                                      <a:ea typeface="Cambria Math" panose="02040503050406030204" pitchFamily="18" charset="0"/>
                                    </a:rPr>
                                    <m:t>𝑝</m:t>
                                  </m:r>
                                  <m:d>
                                    <m:dPr>
                                      <m:ctrlPr>
                                        <a:rPr lang="en-US" i="1">
                                          <a:latin typeface="Cambria Math" panose="02040503050406030204" pitchFamily="18" charset="0"/>
                                          <a:ea typeface="Cambria Math" panose="02040503050406030204" pitchFamily="18" charset="0"/>
                                        </a:rPr>
                                      </m:ctrlPr>
                                    </m:dPr>
                                    <m:e>
                                      <m:r>
                                        <a:rPr lang="en-US" b="1">
                                          <a:latin typeface="Cambria Math" panose="02040503050406030204" pitchFamily="18" charset="0"/>
                                          <a:ea typeface="Cambria Math" panose="02040503050406030204" pitchFamily="18" charset="0"/>
                                        </a:rPr>
                                        <m:t>𝐙</m:t>
                                      </m:r>
                                      <m:r>
                                        <a:rPr lang="en-US" i="1">
                                          <a:latin typeface="Cambria Math" panose="02040503050406030204" pitchFamily="18" charset="0"/>
                                          <a:ea typeface="Cambria Math" panose="02040503050406030204" pitchFamily="18" charset="0"/>
                                        </a:rPr>
                                        <m:t>,</m:t>
                                      </m:r>
                                      <m:r>
                                        <m:rPr>
                                          <m:nor/>
                                        </m:rPr>
                                        <a:rPr lang="en-US" b="1">
                                          <a:latin typeface="Cambria Math" panose="02040503050406030204" pitchFamily="18" charset="0"/>
                                          <a:ea typeface="Cambria Math" panose="02040503050406030204" pitchFamily="18" charset="0"/>
                                        </a:rPr>
                                        <m:t>X</m:t>
                                      </m:r>
                                    </m:e>
                                  </m:d>
                                </m:e>
                              </m:func>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𝑞</m:t>
                              </m:r>
                            </m:sub>
                          </m:sSub>
                          <m:d>
                            <m:dPr>
                              <m:ctrlPr>
                                <a:rPr lang="en-US" i="1">
                                  <a:latin typeface="Cambria Math" panose="02040503050406030204" pitchFamily="18" charset="0"/>
                                </a:rPr>
                              </m:ctrlPr>
                            </m:dPr>
                            <m:e>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r>
                                    <a:rPr lang="en-US" i="1">
                                      <a:latin typeface="Cambria Math" panose="02040503050406030204" pitchFamily="18" charset="0"/>
                                    </a:rPr>
                                    <m:t>𝑞</m:t>
                                  </m:r>
                                  <m:d>
                                    <m:dPr>
                                      <m:ctrlPr>
                                        <a:rPr lang="en-US" i="1">
                                          <a:latin typeface="Cambria Math" panose="02040503050406030204" pitchFamily="18" charset="0"/>
                                          <a:ea typeface="Cambria Math" panose="02040503050406030204" pitchFamily="18" charset="0"/>
                                        </a:rPr>
                                      </m:ctrlPr>
                                    </m:dPr>
                                    <m:e>
                                      <m:r>
                                        <a:rPr lang="en-US" b="1">
                                          <a:latin typeface="Cambria Math" panose="02040503050406030204" pitchFamily="18" charset="0"/>
                                          <a:ea typeface="Cambria Math" panose="02040503050406030204" pitchFamily="18" charset="0"/>
                                        </a:rPr>
                                        <m:t>𝐙</m:t>
                                      </m:r>
                                    </m:e>
                                  </m:d>
                                </m:e>
                              </m:func>
                            </m:e>
                          </m:d>
                        </m:e>
                      </m:func>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𝑞</m:t>
                          </m:r>
                        </m:sub>
                      </m:sSub>
                      <m:d>
                        <m:dPr>
                          <m:ctrlPr>
                            <a:rPr lang="en-US" i="1">
                              <a:latin typeface="Cambria Math" panose="02040503050406030204" pitchFamily="18" charset="0"/>
                            </a:rPr>
                          </m:ctrlPr>
                        </m:dPr>
                        <m:e>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r>
                                <a:rPr lang="en-US" i="1">
                                  <a:latin typeface="Cambria Math" panose="02040503050406030204" pitchFamily="18" charset="0"/>
                                  <a:ea typeface="Cambria Math" panose="02040503050406030204" pitchFamily="18" charset="0"/>
                                </a:rPr>
                                <m:t>𝑝</m:t>
                              </m:r>
                              <m:d>
                                <m:dPr>
                                  <m:ctrlPr>
                                    <a:rPr lang="en-US" i="1">
                                      <a:latin typeface="Cambria Math" panose="02040503050406030204" pitchFamily="18" charset="0"/>
                                      <a:ea typeface="Cambria Math" panose="02040503050406030204" pitchFamily="18" charset="0"/>
                                    </a:rPr>
                                  </m:ctrlPr>
                                </m:dPr>
                                <m:e>
                                  <m:r>
                                    <a:rPr lang="en-US" b="1">
                                      <a:latin typeface="Cambria Math" panose="02040503050406030204" pitchFamily="18" charset="0"/>
                                      <a:ea typeface="Cambria Math" panose="02040503050406030204" pitchFamily="18" charset="0"/>
                                    </a:rPr>
                                    <m:t>𝐙</m:t>
                                  </m:r>
                                  <m:r>
                                    <a:rPr lang="en-US" i="1">
                                      <a:latin typeface="Cambria Math" panose="02040503050406030204" pitchFamily="18" charset="0"/>
                                      <a:ea typeface="Cambria Math" panose="02040503050406030204" pitchFamily="18" charset="0"/>
                                    </a:rPr>
                                    <m:t>,</m:t>
                                  </m:r>
                                  <m:r>
                                    <m:rPr>
                                      <m:nor/>
                                    </m:rPr>
                                    <a:rPr lang="en-US" b="1">
                                      <a:latin typeface="Cambria Math" panose="02040503050406030204" pitchFamily="18" charset="0"/>
                                      <a:ea typeface="Cambria Math" panose="02040503050406030204" pitchFamily="18" charset="0"/>
                                    </a:rPr>
                                    <m:t>X</m:t>
                                  </m:r>
                                </m:e>
                              </m:d>
                            </m:e>
                          </m:func>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𝑞</m:t>
                          </m:r>
                        </m:sub>
                      </m:sSub>
                      <m:d>
                        <m:dPr>
                          <m:ctrlPr>
                            <a:rPr lang="en-US" i="1">
                              <a:latin typeface="Cambria Math" panose="02040503050406030204" pitchFamily="18" charset="0"/>
                            </a:rPr>
                          </m:ctrlPr>
                        </m:dPr>
                        <m:e>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r>
                                <a:rPr lang="en-US" i="1">
                                  <a:latin typeface="Cambria Math" panose="02040503050406030204" pitchFamily="18" charset="0"/>
                                </a:rPr>
                                <m:t>𝑞</m:t>
                              </m:r>
                              <m:d>
                                <m:dPr>
                                  <m:ctrlPr>
                                    <a:rPr lang="en-US" i="1">
                                      <a:latin typeface="Cambria Math" panose="02040503050406030204" pitchFamily="18" charset="0"/>
                                      <a:ea typeface="Cambria Math" panose="02040503050406030204" pitchFamily="18" charset="0"/>
                                    </a:rPr>
                                  </m:ctrlPr>
                                </m:dPr>
                                <m:e>
                                  <m:r>
                                    <a:rPr lang="en-US" b="1">
                                      <a:latin typeface="Cambria Math" panose="02040503050406030204" pitchFamily="18" charset="0"/>
                                      <a:ea typeface="Cambria Math" panose="02040503050406030204" pitchFamily="18" charset="0"/>
                                    </a:rPr>
                                    <m:t>𝐙</m:t>
                                  </m:r>
                                </m:e>
                              </m:d>
                            </m:e>
                          </m:func>
                        </m:e>
                      </m:d>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𝑞</m:t>
                          </m:r>
                        </m:sub>
                      </m:sSub>
                      <m:d>
                        <m:dPr>
                          <m:ctrlPr>
                            <a:rPr lang="en-US" i="1">
                              <a:latin typeface="Cambria Math" panose="02040503050406030204" pitchFamily="18" charset="0"/>
                            </a:rPr>
                          </m:ctrlPr>
                        </m:dPr>
                        <m:e>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f>
                                <m:fPr>
                                  <m:ctrlPr>
                                    <a:rPr lang="en-US" i="1" smtClean="0">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𝑝</m:t>
                                  </m:r>
                                  <m:d>
                                    <m:dPr>
                                      <m:ctrlPr>
                                        <a:rPr lang="en-US" i="1">
                                          <a:latin typeface="Cambria Math" panose="02040503050406030204" pitchFamily="18" charset="0"/>
                                          <a:ea typeface="Cambria Math" panose="02040503050406030204" pitchFamily="18" charset="0"/>
                                        </a:rPr>
                                      </m:ctrlPr>
                                    </m:dPr>
                                    <m:e>
                                      <m:r>
                                        <a:rPr lang="en-US" b="1">
                                          <a:latin typeface="Cambria Math" panose="02040503050406030204" pitchFamily="18" charset="0"/>
                                          <a:ea typeface="Cambria Math" panose="02040503050406030204" pitchFamily="18" charset="0"/>
                                        </a:rPr>
                                        <m:t>𝐙</m:t>
                                      </m:r>
                                      <m:r>
                                        <a:rPr lang="en-US" i="1">
                                          <a:latin typeface="Cambria Math" panose="02040503050406030204" pitchFamily="18" charset="0"/>
                                          <a:ea typeface="Cambria Math" panose="02040503050406030204" pitchFamily="18" charset="0"/>
                                        </a:rPr>
                                        <m:t>,</m:t>
                                      </m:r>
                                      <m:r>
                                        <m:rPr>
                                          <m:nor/>
                                        </m:rPr>
                                        <a:rPr lang="en-US" b="1">
                                          <a:latin typeface="Cambria Math" panose="02040503050406030204" pitchFamily="18" charset="0"/>
                                          <a:ea typeface="Cambria Math" panose="02040503050406030204" pitchFamily="18" charset="0"/>
                                        </a:rPr>
                                        <m:t>X</m:t>
                                      </m:r>
                                    </m:e>
                                  </m:d>
                                </m:num>
                                <m:den>
                                  <m:r>
                                    <a:rPr lang="en-US" b="0" i="1" smtClean="0">
                                      <a:latin typeface="Cambria Math" panose="02040503050406030204" pitchFamily="18" charset="0"/>
                                    </a:rPr>
                                    <m:t>𝑞</m:t>
                                  </m:r>
                                  <m:d>
                                    <m:dPr>
                                      <m:ctrlPr>
                                        <a:rPr lang="en-US" b="0" i="1" smtClean="0">
                                          <a:latin typeface="Cambria Math" panose="02040503050406030204" pitchFamily="18" charset="0"/>
                                        </a:rPr>
                                      </m:ctrlPr>
                                    </m:dPr>
                                    <m:e>
                                      <m:r>
                                        <a:rPr lang="en-US" b="1">
                                          <a:latin typeface="Cambria Math" panose="02040503050406030204" pitchFamily="18" charset="0"/>
                                          <a:ea typeface="Cambria Math" panose="02040503050406030204" pitchFamily="18" charset="0"/>
                                        </a:rPr>
                                        <m:t>𝐙</m:t>
                                      </m:r>
                                    </m:e>
                                  </m:d>
                                </m:den>
                              </m:f>
                            </m:e>
                          </m:func>
                        </m:e>
                      </m:d>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𝑞</m:t>
                          </m:r>
                        </m:sub>
                      </m:sSub>
                      <m:d>
                        <m:dPr>
                          <m:ctrlPr>
                            <a:rPr lang="en-US" i="1">
                              <a:latin typeface="Cambria Math" panose="02040503050406030204" pitchFamily="18" charset="0"/>
                            </a:rPr>
                          </m:ctrlPr>
                        </m:dPr>
                        <m:e>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𝑝</m:t>
                                  </m:r>
                                  <m:d>
                                    <m:dPr>
                                      <m:ctrlPr>
                                        <a:rPr lang="en-US" i="1">
                                          <a:latin typeface="Cambria Math" panose="02040503050406030204" pitchFamily="18" charset="0"/>
                                          <a:ea typeface="Cambria Math" panose="02040503050406030204" pitchFamily="18" charset="0"/>
                                        </a:rPr>
                                      </m:ctrlPr>
                                    </m:dPr>
                                    <m:e>
                                      <m:r>
                                        <m:rPr>
                                          <m:nor/>
                                        </m:rPr>
                                        <a:rPr lang="en-US" b="1">
                                          <a:latin typeface="Cambria Math" panose="02040503050406030204" pitchFamily="18" charset="0"/>
                                          <a:ea typeface="Cambria Math" panose="02040503050406030204" pitchFamily="18" charset="0"/>
                                        </a:rPr>
                                        <m:t>X</m:t>
                                      </m:r>
                                      <m:r>
                                        <m:rPr>
                                          <m:nor/>
                                        </m:rPr>
                                        <a:rPr lang="en-US" b="1" i="0" smtClean="0">
                                          <a:latin typeface="Cambria Math" panose="02040503050406030204" pitchFamily="18" charset="0"/>
                                          <a:ea typeface="Cambria Math" panose="02040503050406030204" pitchFamily="18" charset="0"/>
                                        </a:rPr>
                                        <m:t>|</m:t>
                                      </m:r>
                                      <m:r>
                                        <a:rPr lang="en-US" b="1">
                                          <a:latin typeface="Cambria Math" panose="02040503050406030204" pitchFamily="18" charset="0"/>
                                          <a:ea typeface="Cambria Math" panose="02040503050406030204" pitchFamily="18" charset="0"/>
                                        </a:rPr>
                                        <m:t>𝐙</m:t>
                                      </m:r>
                                    </m:e>
                                  </m:d>
                                  <m:r>
                                    <a:rPr lang="en-US" b="0" i="1" smtClean="0">
                                      <a:latin typeface="Cambria Math" panose="02040503050406030204" pitchFamily="18" charset="0"/>
                                      <a:ea typeface="Cambria Math" panose="02040503050406030204" pitchFamily="18" charset="0"/>
                                    </a:rPr>
                                    <m:t>𝑝</m:t>
                                  </m:r>
                                  <m:d>
                                    <m:dPr>
                                      <m:ctrlPr>
                                        <a:rPr lang="en-US" b="1" i="1" smtClean="0">
                                          <a:latin typeface="Cambria Math" panose="02040503050406030204" pitchFamily="18" charset="0"/>
                                          <a:ea typeface="Cambria Math" panose="02040503050406030204" pitchFamily="18" charset="0"/>
                                        </a:rPr>
                                      </m:ctrlPr>
                                    </m:dPr>
                                    <m:e>
                                      <m:r>
                                        <a:rPr lang="en-US" b="1">
                                          <a:latin typeface="Cambria Math" panose="02040503050406030204" pitchFamily="18" charset="0"/>
                                          <a:ea typeface="Cambria Math" panose="02040503050406030204" pitchFamily="18" charset="0"/>
                                        </a:rPr>
                                        <m:t>𝐙</m:t>
                                      </m:r>
                                    </m:e>
                                  </m:d>
                                </m:num>
                                <m:den>
                                  <m:r>
                                    <a:rPr lang="en-US" i="1">
                                      <a:latin typeface="Cambria Math" panose="02040503050406030204" pitchFamily="18" charset="0"/>
                                    </a:rPr>
                                    <m:t>𝑞</m:t>
                                  </m:r>
                                  <m:d>
                                    <m:dPr>
                                      <m:ctrlPr>
                                        <a:rPr lang="en-US" i="1">
                                          <a:latin typeface="Cambria Math" panose="02040503050406030204" pitchFamily="18" charset="0"/>
                                        </a:rPr>
                                      </m:ctrlPr>
                                    </m:dPr>
                                    <m:e>
                                      <m:r>
                                        <a:rPr lang="en-US" b="1">
                                          <a:latin typeface="Cambria Math" panose="02040503050406030204" pitchFamily="18" charset="0"/>
                                          <a:ea typeface="Cambria Math" panose="02040503050406030204" pitchFamily="18" charset="0"/>
                                        </a:rPr>
                                        <m:t>𝐙</m:t>
                                      </m:r>
                                    </m:e>
                                  </m:d>
                                </m:den>
                              </m:f>
                            </m:e>
                          </m:func>
                        </m:e>
                      </m:d>
                      <m:r>
                        <a:rPr lang="en-US" b="0" i="1" smtClean="0">
                          <a:latin typeface="Cambria Math" panose="02040503050406030204" pitchFamily="18" charset="0"/>
                          <a:ea typeface="Cambria Math" panose="02040503050406030204" pitchFamily="18" charset="0"/>
                        </a:rPr>
                        <m:t>=</m:t>
                      </m:r>
                    </m:oMath>
                  </m:oMathPara>
                </a14:m>
                <a:endParaRPr lang="en-US" b="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𝑞</m:t>
                          </m:r>
                        </m:sub>
                      </m:sSub>
                      <m:d>
                        <m:dPr>
                          <m:ctrlPr>
                            <a:rPr lang="en-US" i="1">
                              <a:latin typeface="Cambria Math" panose="02040503050406030204" pitchFamily="18" charset="0"/>
                            </a:rPr>
                          </m:ctrlPr>
                        </m:dPr>
                        <m:e>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r>
                                <a:rPr lang="en-US" i="1">
                                  <a:latin typeface="Cambria Math" panose="02040503050406030204" pitchFamily="18" charset="0"/>
                                  <a:ea typeface="Cambria Math" panose="02040503050406030204" pitchFamily="18" charset="0"/>
                                </a:rPr>
                                <m:t>𝑝</m:t>
                              </m:r>
                              <m:d>
                                <m:dPr>
                                  <m:ctrlPr>
                                    <a:rPr lang="en-US" i="1">
                                      <a:latin typeface="Cambria Math" panose="02040503050406030204" pitchFamily="18" charset="0"/>
                                      <a:ea typeface="Cambria Math" panose="02040503050406030204" pitchFamily="18" charset="0"/>
                                    </a:rPr>
                                  </m:ctrlPr>
                                </m:dPr>
                                <m:e>
                                  <m:r>
                                    <m:rPr>
                                      <m:nor/>
                                    </m:rPr>
                                    <a:rPr lang="en-US" b="1">
                                      <a:latin typeface="Cambria Math" panose="02040503050406030204" pitchFamily="18" charset="0"/>
                                      <a:ea typeface="Cambria Math" panose="02040503050406030204" pitchFamily="18" charset="0"/>
                                    </a:rPr>
                                    <m:t>X</m:t>
                                  </m:r>
                                  <m:r>
                                    <m:rPr>
                                      <m:nor/>
                                    </m:rPr>
                                    <a:rPr lang="en-US" b="1" i="0" smtClean="0">
                                      <a:latin typeface="Cambria Math" panose="02040503050406030204" pitchFamily="18" charset="0"/>
                                      <a:ea typeface="Cambria Math" panose="02040503050406030204" pitchFamily="18" charset="0"/>
                                    </a:rPr>
                                    <m:t>|</m:t>
                                  </m:r>
                                  <m:r>
                                    <a:rPr lang="en-US" b="1">
                                      <a:latin typeface="Cambria Math" panose="02040503050406030204" pitchFamily="18" charset="0"/>
                                      <a:ea typeface="Cambria Math" panose="02040503050406030204" pitchFamily="18" charset="0"/>
                                    </a:rPr>
                                    <m:t>𝐙</m:t>
                                  </m:r>
                                </m:e>
                              </m:d>
                            </m:e>
                          </m:func>
                        </m:e>
                      </m:d>
                      <m:r>
                        <a:rPr lang="en-US" b="1"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𝐾𝐿</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𝑞</m:t>
                      </m:r>
                      <m:r>
                        <a:rPr lang="en-US" i="1">
                          <a:latin typeface="Cambria Math" panose="02040503050406030204" pitchFamily="18" charset="0"/>
                          <a:ea typeface="Cambria Math" panose="02040503050406030204" pitchFamily="18" charset="0"/>
                        </a:rPr>
                        <m:t>(</m:t>
                      </m:r>
                      <m:r>
                        <a:rPr lang="en-US" b="1">
                          <a:latin typeface="Cambria Math" panose="02040503050406030204" pitchFamily="18" charset="0"/>
                          <a:ea typeface="Cambria Math" panose="02040503050406030204" pitchFamily="18" charset="0"/>
                        </a:rPr>
                        <m:t>𝐙</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r>
                        <a:rPr lang="en-US" b="1">
                          <a:latin typeface="Cambria Math" panose="02040503050406030204" pitchFamily="18" charset="0"/>
                          <a:ea typeface="Cambria Math" panose="02040503050406030204" pitchFamily="18" charset="0"/>
                        </a:rPr>
                        <m:t>𝐙</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m:t>
                      </m:r>
                    </m:oMath>
                  </m:oMathPara>
                </a14:m>
                <a:endParaRPr lang="en-US" dirty="0"/>
              </a:p>
              <a:p>
                <a:pPr marL="0" indent="0">
                  <a:buNone/>
                </a:pPr>
                <a:endParaRPr lang="en-US" dirty="0"/>
              </a:p>
              <a:p>
                <a:pPr marL="0" indent="0">
                  <a:buNone/>
                </a:pPr>
                <a:r>
                  <a:rPr lang="en-US" dirty="0"/>
                  <a:t>                                                            data term           </a:t>
                </a:r>
                <a:r>
                  <a:rPr lang="en-US" dirty="0" err="1"/>
                  <a:t>regularizer</a:t>
                </a:r>
                <a:endParaRPr lang="en-US" dirty="0"/>
              </a:p>
            </p:txBody>
          </p:sp>
        </mc:Choice>
        <mc:Fallback xmlns="">
          <p:sp>
            <p:nvSpPr>
              <p:cNvPr id="3" name="Content Placeholder 2">
                <a:extLst>
                  <a:ext uri="{FF2B5EF4-FFF2-40B4-BE49-F238E27FC236}">
                    <a16:creationId xmlns:a16="http://schemas.microsoft.com/office/drawing/2014/main" id="{04FB0EEF-5CCA-4DB8-BD0A-3901C0506B16}"/>
                  </a:ext>
                </a:extLst>
              </p:cNvPr>
              <p:cNvSpPr>
                <a:spLocks noGrp="1" noRot="1" noChangeAspect="1" noMove="1" noResize="1" noEditPoints="1" noAdjustHandles="1" noChangeArrowheads="1" noChangeShapeType="1" noTextEdit="1"/>
              </p:cNvSpPr>
              <p:nvPr>
                <p:ph idx="1"/>
              </p:nvPr>
            </p:nvSpPr>
            <p:spPr>
              <a:xfrm>
                <a:off x="818712" y="2222287"/>
                <a:ext cx="10554574" cy="3636511"/>
              </a:xfrm>
              <a:blipFill>
                <a:blip r:embed="rId2"/>
                <a:stretch>
                  <a:fillRect l="-462"/>
                </a:stretch>
              </a:blipFill>
            </p:spPr>
            <p:txBody>
              <a:bodyPr/>
              <a:lstStyle/>
              <a:p>
                <a:r>
                  <a:rPr lang="en-US">
                    <a:noFill/>
                  </a:rPr>
                  <a:t> </a:t>
                </a:r>
              </a:p>
            </p:txBody>
          </p:sp>
        </mc:Fallback>
      </mc:AlternateContent>
      <p:sp>
        <p:nvSpPr>
          <p:cNvPr id="4" name="Left Brace 3">
            <a:extLst>
              <a:ext uri="{FF2B5EF4-FFF2-40B4-BE49-F238E27FC236}">
                <a16:creationId xmlns:a16="http://schemas.microsoft.com/office/drawing/2014/main" id="{6C574C2E-580A-489E-9634-4F3EE0BD9310}"/>
              </a:ext>
            </a:extLst>
          </p:cNvPr>
          <p:cNvSpPr/>
          <p:nvPr/>
        </p:nvSpPr>
        <p:spPr>
          <a:xfrm rot="16200000">
            <a:off x="5040826" y="4056682"/>
            <a:ext cx="457200" cy="153432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Left Brace 4">
            <a:extLst>
              <a:ext uri="{FF2B5EF4-FFF2-40B4-BE49-F238E27FC236}">
                <a16:creationId xmlns:a16="http://schemas.microsoft.com/office/drawing/2014/main" id="{9A6D024F-6250-430A-BB45-F848466CFD11}"/>
              </a:ext>
            </a:extLst>
          </p:cNvPr>
          <p:cNvSpPr/>
          <p:nvPr/>
        </p:nvSpPr>
        <p:spPr>
          <a:xfrm rot="16200000">
            <a:off x="6899333" y="3983064"/>
            <a:ext cx="457200" cy="16609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366736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0085F-230D-446E-A8DB-D1907ADFA186}"/>
              </a:ext>
            </a:extLst>
          </p:cNvPr>
          <p:cNvSpPr>
            <a:spLocks noGrp="1"/>
          </p:cNvSpPr>
          <p:nvPr>
            <p:ph type="title"/>
          </p:nvPr>
        </p:nvSpPr>
        <p:spPr/>
        <p:txBody>
          <a:bodyPr/>
          <a:lstStyle/>
          <a:p>
            <a:r>
              <a:rPr lang="en-US" dirty="0"/>
              <a:t>Variational Inference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423F39B-22D7-4D82-8BE2-3EEC7D7ECED3}"/>
                  </a:ext>
                </a:extLst>
              </p:cNvPr>
              <p:cNvSpPr>
                <a:spLocks noGrp="1"/>
              </p:cNvSpPr>
              <p:nvPr>
                <p:ph idx="1"/>
              </p:nvPr>
            </p:nvSpPr>
            <p:spPr/>
            <p:txBody>
              <a:bodyPr/>
              <a:lstStyle/>
              <a:p>
                <a:pPr marL="0" indent="0">
                  <a:buNone/>
                </a:pPr>
                <a:r>
                  <a:rPr lang="en-US" dirty="0"/>
                  <a:t>Final optimization problem:</a:t>
                </a:r>
              </a:p>
              <a:p>
                <a:pPr marL="0" indent="0">
                  <a:buNone/>
                </a:pPr>
                <a14:m>
                  <m:oMathPara xmlns:m="http://schemas.openxmlformats.org/officeDocument/2006/math">
                    <m:oMathParaPr>
                      <m:jc m:val="centerGroup"/>
                    </m:oMathParaPr>
                    <m:oMath xmlns:m="http://schemas.openxmlformats.org/officeDocument/2006/math">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max</m:t>
                              </m:r>
                            </m:e>
                            <m:lim>
                              <m:r>
                                <a:rPr lang="en-US" i="1">
                                  <a:latin typeface="Cambria Math" panose="02040503050406030204" pitchFamily="18" charset="0"/>
                                </a:rPr>
                                <m:t>𝑞</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𝒬</m:t>
                              </m:r>
                            </m:lim>
                          </m:limLow>
                        </m:fName>
                        <m:e>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𝑞</m:t>
                              </m:r>
                            </m:sub>
                          </m:sSub>
                          <m:d>
                            <m:dPr>
                              <m:ctrlPr>
                                <a:rPr lang="en-US" i="1">
                                  <a:latin typeface="Cambria Math" panose="02040503050406030204" pitchFamily="18" charset="0"/>
                                </a:rPr>
                              </m:ctrlPr>
                            </m:dPr>
                            <m:e>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r>
                                    <a:rPr lang="en-US" i="1">
                                      <a:latin typeface="Cambria Math" panose="02040503050406030204" pitchFamily="18" charset="0"/>
                                      <a:ea typeface="Cambria Math" panose="02040503050406030204" pitchFamily="18" charset="0"/>
                                    </a:rPr>
                                    <m:t>𝑝</m:t>
                                  </m:r>
                                  <m:d>
                                    <m:dPr>
                                      <m:ctrlPr>
                                        <a:rPr lang="en-US" i="1">
                                          <a:latin typeface="Cambria Math" panose="02040503050406030204" pitchFamily="18" charset="0"/>
                                          <a:ea typeface="Cambria Math" panose="02040503050406030204" pitchFamily="18" charset="0"/>
                                        </a:rPr>
                                      </m:ctrlPr>
                                    </m:dPr>
                                    <m:e>
                                      <m:r>
                                        <a:rPr lang="en-US" b="1">
                                          <a:latin typeface="Cambria Math" panose="02040503050406030204" pitchFamily="18" charset="0"/>
                                          <a:ea typeface="Cambria Math" panose="02040503050406030204" pitchFamily="18" charset="0"/>
                                        </a:rPr>
                                        <m:t>𝐙</m:t>
                                      </m:r>
                                      <m:r>
                                        <a:rPr lang="en-US" i="1">
                                          <a:latin typeface="Cambria Math" panose="02040503050406030204" pitchFamily="18" charset="0"/>
                                          <a:ea typeface="Cambria Math" panose="02040503050406030204" pitchFamily="18" charset="0"/>
                                        </a:rPr>
                                        <m:t>,</m:t>
                                      </m:r>
                                      <m:r>
                                        <m:rPr>
                                          <m:nor/>
                                        </m:rPr>
                                        <a:rPr lang="en-US" b="1">
                                          <a:latin typeface="Cambria Math" panose="02040503050406030204" pitchFamily="18" charset="0"/>
                                          <a:ea typeface="Cambria Math" panose="02040503050406030204" pitchFamily="18" charset="0"/>
                                        </a:rPr>
                                        <m:t>X</m:t>
                                      </m:r>
                                    </m:e>
                                  </m:d>
                                </m:e>
                              </m:func>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𝑞</m:t>
                              </m:r>
                            </m:sub>
                          </m:sSub>
                          <m:d>
                            <m:dPr>
                              <m:ctrlPr>
                                <a:rPr lang="en-US" i="1">
                                  <a:latin typeface="Cambria Math" panose="02040503050406030204" pitchFamily="18" charset="0"/>
                                </a:rPr>
                              </m:ctrlPr>
                            </m:dPr>
                            <m:e>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r>
                                    <a:rPr lang="en-US" i="1">
                                      <a:latin typeface="Cambria Math" panose="02040503050406030204" pitchFamily="18" charset="0"/>
                                    </a:rPr>
                                    <m:t>𝑞</m:t>
                                  </m:r>
                                  <m:d>
                                    <m:dPr>
                                      <m:ctrlPr>
                                        <a:rPr lang="en-US" i="1">
                                          <a:latin typeface="Cambria Math" panose="02040503050406030204" pitchFamily="18" charset="0"/>
                                          <a:ea typeface="Cambria Math" panose="02040503050406030204" pitchFamily="18" charset="0"/>
                                        </a:rPr>
                                      </m:ctrlPr>
                                    </m:dPr>
                                    <m:e>
                                      <m:r>
                                        <a:rPr lang="en-US" b="1">
                                          <a:latin typeface="Cambria Math" panose="02040503050406030204" pitchFamily="18" charset="0"/>
                                          <a:ea typeface="Cambria Math" panose="02040503050406030204" pitchFamily="18" charset="0"/>
                                        </a:rPr>
                                        <m:t>𝐙</m:t>
                                      </m:r>
                                    </m:e>
                                  </m:d>
                                </m:e>
                              </m:func>
                            </m:e>
                          </m:d>
                        </m:e>
                      </m:func>
                    </m:oMath>
                  </m:oMathPara>
                </a14:m>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dirty="0"/>
                  <a:t>Mean field approximation (factorized family)</a:t>
                </a:r>
              </a:p>
              <a:p>
                <a:r>
                  <a:rPr lang="en-US" dirty="0"/>
                  <a:t>Parametric approximation (parametric family)</a:t>
                </a:r>
              </a:p>
            </p:txBody>
          </p:sp>
        </mc:Choice>
        <mc:Fallback xmlns="">
          <p:sp>
            <p:nvSpPr>
              <p:cNvPr id="3" name="Content Placeholder 2">
                <a:extLst>
                  <a:ext uri="{FF2B5EF4-FFF2-40B4-BE49-F238E27FC236}">
                    <a16:creationId xmlns:a16="http://schemas.microsoft.com/office/drawing/2014/main" id="{C423F39B-22D7-4D82-8BE2-3EEC7D7ECED3}"/>
                  </a:ext>
                </a:extLst>
              </p:cNvPr>
              <p:cNvSpPr>
                <a:spLocks noGrp="1" noRot="1" noChangeAspect="1" noMove="1" noResize="1" noEditPoints="1" noAdjustHandles="1" noChangeArrowheads="1" noChangeShapeType="1" noTextEdit="1"/>
              </p:cNvSpPr>
              <p:nvPr>
                <p:ph idx="1"/>
              </p:nvPr>
            </p:nvSpPr>
            <p:spPr>
              <a:blipFill>
                <a:blip r:embed="rId2"/>
                <a:stretch>
                  <a:fillRect l="-462"/>
                </a:stretch>
              </a:blipFill>
            </p:spPr>
            <p:txBody>
              <a:bodyPr/>
              <a:lstStyle/>
              <a:p>
                <a:r>
                  <a:rPr lang="en-US">
                    <a:noFill/>
                  </a:rPr>
                  <a:t> </a:t>
                </a:r>
              </a:p>
            </p:txBody>
          </p:sp>
        </mc:Fallback>
      </mc:AlternateContent>
      <p:sp>
        <p:nvSpPr>
          <p:cNvPr id="4" name="Explosion: 14 Points 3">
            <a:extLst>
              <a:ext uri="{FF2B5EF4-FFF2-40B4-BE49-F238E27FC236}">
                <a16:creationId xmlns:a16="http://schemas.microsoft.com/office/drawing/2014/main" id="{2A1970AC-86EB-4AFE-976A-76F9B11721BF}"/>
              </a:ext>
            </a:extLst>
          </p:cNvPr>
          <p:cNvSpPr/>
          <p:nvPr/>
        </p:nvSpPr>
        <p:spPr>
          <a:xfrm>
            <a:off x="1991532" y="3091910"/>
            <a:ext cx="5672380" cy="1704816"/>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How to perform an</a:t>
            </a:r>
          </a:p>
          <a:p>
            <a:pPr algn="ctr"/>
            <a:r>
              <a:rPr lang="en-US" dirty="0"/>
              <a:t>optimization </a:t>
            </a:r>
            <a:r>
              <a:rPr lang="en-US" dirty="0" err="1"/>
              <a:t>w.r.t.</a:t>
            </a:r>
            <a:endParaRPr lang="en-US" dirty="0"/>
          </a:p>
          <a:p>
            <a:pPr algn="ctr"/>
            <a:r>
              <a:rPr lang="en-US" dirty="0"/>
              <a:t>a distribution?</a:t>
            </a:r>
          </a:p>
        </p:txBody>
      </p:sp>
    </p:spTree>
    <p:extLst>
      <p:ext uri="{BB962C8B-B14F-4D97-AF65-F5344CB8AC3E}">
        <p14:creationId xmlns:p14="http://schemas.microsoft.com/office/powerpoint/2010/main" val="1016092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95C4C87-0BB0-4917-B7ED-B0C694ACB2C9}"/>
              </a:ext>
            </a:extLst>
          </p:cNvPr>
          <p:cNvSpPr>
            <a:spLocks noGrp="1"/>
          </p:cNvSpPr>
          <p:nvPr>
            <p:ph type="title"/>
          </p:nvPr>
        </p:nvSpPr>
        <p:spPr>
          <a:xfrm>
            <a:off x="625231" y="606669"/>
            <a:ext cx="10972800" cy="3813527"/>
          </a:xfrm>
        </p:spPr>
        <p:txBody>
          <a:bodyPr/>
          <a:lstStyle/>
          <a:p>
            <a:r>
              <a:rPr lang="en-US" dirty="0"/>
              <a:t>Example: Bayesian Neural Networks</a:t>
            </a:r>
          </a:p>
        </p:txBody>
      </p:sp>
      <p:sp>
        <p:nvSpPr>
          <p:cNvPr id="5" name="Text Placeholder 4">
            <a:extLst>
              <a:ext uri="{FF2B5EF4-FFF2-40B4-BE49-F238E27FC236}">
                <a16:creationId xmlns:a16="http://schemas.microsoft.com/office/drawing/2014/main" id="{ED964B66-3A89-40BC-AF39-AE67EA690541}"/>
              </a:ext>
            </a:extLst>
          </p:cNvPr>
          <p:cNvSpPr>
            <a:spLocks noGrp="1"/>
          </p:cNvSpPr>
          <p:nvPr>
            <p:ph type="body" idx="1"/>
          </p:nvPr>
        </p:nvSpPr>
        <p:spPr/>
        <p:txBody>
          <a:bodyPr/>
          <a:lstStyle/>
          <a:p>
            <a:r>
              <a:rPr lang="en-US" dirty="0"/>
              <a:t>Bridging Deep Learning and Probabilistic Programming</a:t>
            </a:r>
          </a:p>
        </p:txBody>
      </p:sp>
    </p:spTree>
    <p:extLst>
      <p:ext uri="{BB962C8B-B14F-4D97-AF65-F5344CB8AC3E}">
        <p14:creationId xmlns:p14="http://schemas.microsoft.com/office/powerpoint/2010/main" val="19033293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004F04-89EB-4AB4-AA65-CCA5C9272F5E}"/>
              </a:ext>
            </a:extLst>
          </p:cNvPr>
          <p:cNvSpPr>
            <a:spLocks noGrp="1"/>
          </p:cNvSpPr>
          <p:nvPr>
            <p:ph type="title"/>
          </p:nvPr>
        </p:nvSpPr>
        <p:spPr/>
        <p:txBody>
          <a:bodyPr/>
          <a:lstStyle/>
          <a:p>
            <a:r>
              <a:rPr lang="en-US" dirty="0"/>
              <a:t>Bayesian Neural Networks</a:t>
            </a:r>
          </a:p>
        </p:txBody>
      </p:sp>
      <p:pic>
        <p:nvPicPr>
          <p:cNvPr id="6" name="Picture 5">
            <a:extLst>
              <a:ext uri="{FF2B5EF4-FFF2-40B4-BE49-F238E27FC236}">
                <a16:creationId xmlns:a16="http://schemas.microsoft.com/office/drawing/2014/main" id="{E71E717A-488F-4E0A-9810-4F932132B719}"/>
              </a:ext>
            </a:extLst>
          </p:cNvPr>
          <p:cNvPicPr>
            <a:picLocks noChangeAspect="1"/>
          </p:cNvPicPr>
          <p:nvPr/>
        </p:nvPicPr>
        <p:blipFill>
          <a:blip r:embed="rId2"/>
          <a:stretch>
            <a:fillRect/>
          </a:stretch>
        </p:blipFill>
        <p:spPr>
          <a:xfrm>
            <a:off x="8480299" y="1982064"/>
            <a:ext cx="2693979" cy="4086372"/>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B4D8D964-CA6A-4CF0-8E6E-746868F110C9}"/>
              </a:ext>
            </a:extLst>
          </p:cNvPr>
          <p:cNvPicPr>
            <a:picLocks noChangeAspect="1"/>
          </p:cNvPicPr>
          <p:nvPr/>
        </p:nvPicPr>
        <p:blipFill>
          <a:blip r:embed="rId3"/>
          <a:stretch>
            <a:fillRect/>
          </a:stretch>
        </p:blipFill>
        <p:spPr>
          <a:xfrm>
            <a:off x="518763" y="2315600"/>
            <a:ext cx="7400925" cy="3448050"/>
          </a:xfrm>
          <a:prstGeom prst="rect">
            <a:avLst/>
          </a:prstGeom>
        </p:spPr>
      </p:pic>
      <p:sp>
        <p:nvSpPr>
          <p:cNvPr id="11" name="TextBox 10">
            <a:extLst>
              <a:ext uri="{FF2B5EF4-FFF2-40B4-BE49-F238E27FC236}">
                <a16:creationId xmlns:a16="http://schemas.microsoft.com/office/drawing/2014/main" id="{F39A04FA-76F8-4E7E-8903-7F6FD6301A59}"/>
              </a:ext>
            </a:extLst>
          </p:cNvPr>
          <p:cNvSpPr txBox="1"/>
          <p:nvPr/>
        </p:nvSpPr>
        <p:spPr>
          <a:xfrm>
            <a:off x="588935" y="6226146"/>
            <a:ext cx="10187404" cy="369332"/>
          </a:xfrm>
          <a:prstGeom prst="rect">
            <a:avLst/>
          </a:prstGeom>
          <a:noFill/>
        </p:spPr>
        <p:txBody>
          <a:bodyPr wrap="none" rtlCol="0">
            <a:spAutoFit/>
          </a:bodyPr>
          <a:lstStyle/>
          <a:p>
            <a:r>
              <a:rPr lang="en-US"/>
              <a:t>http://citeseerx.ist.psu.edu/viewdoc/download?doi=10.1.1.446.9306&amp;rep=rep1&amp;type=pdf</a:t>
            </a:r>
            <a:endParaRPr lang="en-US" dirty="0"/>
          </a:p>
        </p:txBody>
      </p:sp>
    </p:spTree>
    <p:extLst>
      <p:ext uri="{BB962C8B-B14F-4D97-AF65-F5344CB8AC3E}">
        <p14:creationId xmlns:p14="http://schemas.microsoft.com/office/powerpoint/2010/main" val="7854303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76F4C-28EF-4D7A-A416-B6CFF9F45ECC}"/>
              </a:ext>
            </a:extLst>
          </p:cNvPr>
          <p:cNvSpPr>
            <a:spLocks noGrp="1"/>
          </p:cNvSpPr>
          <p:nvPr>
            <p:ph type="title"/>
          </p:nvPr>
        </p:nvSpPr>
        <p:spPr/>
        <p:txBody>
          <a:bodyPr/>
          <a:lstStyle/>
          <a:p>
            <a:r>
              <a:rPr lang="en-US" dirty="0"/>
              <a:t>Bayesian Neural Networks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51BAEA1-D6CF-474B-B914-353D55C94391}"/>
                  </a:ext>
                </a:extLst>
              </p:cNvPr>
              <p:cNvSpPr>
                <a:spLocks noGrp="1"/>
              </p:cNvSpPr>
              <p:nvPr>
                <p:ph idx="1"/>
              </p:nvPr>
            </p:nvSpPr>
            <p:spPr>
              <a:xfrm>
                <a:off x="818712" y="2014780"/>
                <a:ext cx="10554574" cy="4843220"/>
              </a:xfrm>
            </p:spPr>
            <p:txBody>
              <a:bodyPr>
                <a:normAutofit lnSpcReduction="10000"/>
              </a:bodyPr>
              <a:lstStyle/>
              <a:p>
                <a:pPr marL="0" indent="0">
                  <a:buNone/>
                </a:pPr>
                <a:r>
                  <a:rPr lang="en-US" dirty="0"/>
                  <a:t>A Bayesian neural network is a neural network with a prior distribution on its weights </a:t>
                </a:r>
              </a:p>
              <a:p>
                <a:pPr marL="0" indent="0">
                  <a:buNone/>
                </a:pPr>
                <a:r>
                  <a:rPr lang="en-US" dirty="0"/>
                  <a:t>Define the prior on the weights and biases </a:t>
                </a:r>
                <a14:m>
                  <m:oMath xmlns:m="http://schemas.openxmlformats.org/officeDocument/2006/math">
                    <m:r>
                      <m:rPr>
                        <m:nor/>
                      </m:rPr>
                      <a:rPr lang="en-US" b="1" i="0" smtClean="0">
                        <a:latin typeface="Cambria Math" panose="02040503050406030204" pitchFamily="18" charset="0"/>
                      </a:rPr>
                      <m:t>w</m:t>
                    </m:r>
                  </m:oMath>
                </a14:m>
                <a:r>
                  <a:rPr lang="en-US" dirty="0"/>
                  <a:t> to be the standard normal:</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m:rPr>
                              <m:nor/>
                            </m:rPr>
                            <a:rPr lang="en-US" b="1" i="0" smtClean="0">
                              <a:latin typeface="Cambria Math" panose="02040503050406030204" pitchFamily="18" charset="0"/>
                            </a:rPr>
                            <m:t>w</m:t>
                          </m:r>
                        </m:e>
                      </m:d>
                      <m:r>
                        <a:rPr lang="en-US" b="0" i="1" smtClean="0">
                          <a:latin typeface="Cambria Math" panose="02040503050406030204" pitchFamily="18" charset="0"/>
                        </a:rPr>
                        <m:t>=</m:t>
                      </m:r>
                      <m:r>
                        <m:rPr>
                          <m:nor/>
                        </m:rPr>
                        <a:rPr lang="en-US" b="0" i="0" smtClean="0">
                          <a:latin typeface="Cambria Math" panose="02040503050406030204" pitchFamily="18" charset="0"/>
                        </a:rPr>
                        <m:t>Normal</m:t>
                      </m:r>
                      <m:r>
                        <a:rPr lang="en-US" b="0" i="1" smtClean="0">
                          <a:latin typeface="Cambria Math" panose="02040503050406030204" pitchFamily="18" charset="0"/>
                        </a:rPr>
                        <m:t>(</m:t>
                      </m:r>
                      <m:r>
                        <a:rPr lang="en-US" b="1" i="0" smtClean="0">
                          <a:latin typeface="Cambria Math" panose="02040503050406030204" pitchFamily="18" charset="0"/>
                        </a:rPr>
                        <m:t>𝟎</m:t>
                      </m:r>
                      <m:r>
                        <a:rPr lang="en-US" b="0" i="1" smtClean="0">
                          <a:latin typeface="Cambria Math" panose="02040503050406030204" pitchFamily="18" charset="0"/>
                        </a:rPr>
                        <m:t>, </m:t>
                      </m:r>
                      <m:r>
                        <m:rPr>
                          <m:nor/>
                        </m:rPr>
                        <a:rPr lang="en-US" b="1" i="0" smtClean="0">
                          <a:latin typeface="Cambria Math" panose="02040503050406030204" pitchFamily="18" charset="0"/>
                        </a:rPr>
                        <m:t>I</m:t>
                      </m:r>
                      <m:r>
                        <a:rPr lang="en-US" b="0" i="1" smtClean="0">
                          <a:latin typeface="Cambria Math" panose="02040503050406030204" pitchFamily="18" charset="0"/>
                        </a:rPr>
                        <m:t>)</m:t>
                      </m:r>
                    </m:oMath>
                  </m:oMathPara>
                </a14:m>
                <a:endParaRPr lang="en-US" dirty="0"/>
              </a:p>
              <a:p>
                <a:pPr marL="0" indent="0">
                  <a:buNone/>
                </a:pPr>
                <a:r>
                  <a:rPr lang="en-US" dirty="0"/>
                  <a:t>Define the likelihood for a data point as: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𝑦</m:t>
                          </m:r>
                        </m:e>
                        <m:e>
                          <m:r>
                            <m:rPr>
                              <m:nor/>
                            </m:rPr>
                            <a:rPr lang="en-US" b="1" i="0" smtClean="0">
                              <a:latin typeface="Cambria Math" panose="02040503050406030204" pitchFamily="18" charset="0"/>
                            </a:rPr>
                            <m:t>x</m:t>
                          </m:r>
                          <m:r>
                            <a:rPr lang="en-US" b="0" i="1" smtClean="0">
                              <a:latin typeface="Cambria Math" panose="02040503050406030204" pitchFamily="18" charset="0"/>
                            </a:rPr>
                            <m:t>,</m:t>
                          </m:r>
                          <m:r>
                            <m:rPr>
                              <m:nor/>
                            </m:rPr>
                            <a:rPr lang="en-US" b="1" i="0" smtClean="0">
                              <a:latin typeface="Cambria Math" panose="02040503050406030204" pitchFamily="18" charset="0"/>
                            </a:rPr>
                            <m:t>w</m:t>
                          </m:r>
                        </m:e>
                      </m:d>
                      <m:r>
                        <a:rPr lang="en-US" b="0" i="1" smtClean="0">
                          <a:latin typeface="Cambria Math" panose="02040503050406030204" pitchFamily="18" charset="0"/>
                        </a:rPr>
                        <m:t>=</m:t>
                      </m:r>
                      <m:r>
                        <m:rPr>
                          <m:nor/>
                        </m:rPr>
                        <a:rPr lang="en-US" b="0" i="0" smtClean="0">
                          <a:latin typeface="Cambria Math" panose="02040503050406030204" pitchFamily="18" charset="0"/>
                        </a:rPr>
                        <m:t>Bernoulli</m:t>
                      </m:r>
                      <m:r>
                        <a:rPr lang="en-US" b="0" i="1" smtClean="0">
                          <a:latin typeface="Cambria Math" panose="02040503050406030204" pitchFamily="18" charset="0"/>
                        </a:rPr>
                        <m:t>(</m:t>
                      </m:r>
                      <m:r>
                        <a:rPr lang="en-US" b="0" i="1" smtClean="0">
                          <a:latin typeface="Cambria Math" panose="02040503050406030204" pitchFamily="18" charset="0"/>
                        </a:rPr>
                        <m:t>𝑁𝑁</m:t>
                      </m:r>
                      <m:r>
                        <a:rPr lang="en-US" b="0" i="1" smtClean="0">
                          <a:latin typeface="Cambria Math" panose="02040503050406030204" pitchFamily="18" charset="0"/>
                        </a:rPr>
                        <m:t>(</m:t>
                      </m:r>
                      <m:r>
                        <m:rPr>
                          <m:nor/>
                        </m:rPr>
                        <a:rPr lang="en-US" b="1">
                          <a:latin typeface="Cambria Math" panose="02040503050406030204" pitchFamily="18" charset="0"/>
                        </a:rPr>
                        <m:t>x</m:t>
                      </m:r>
                      <m:r>
                        <a:rPr lang="en-US" i="1">
                          <a:latin typeface="Cambria Math" panose="02040503050406030204" pitchFamily="18" charset="0"/>
                        </a:rPr>
                        <m:t>,</m:t>
                      </m:r>
                      <m:r>
                        <m:rPr>
                          <m:nor/>
                        </m:rPr>
                        <a:rPr lang="en-US" b="1">
                          <a:latin typeface="Cambria Math" panose="02040503050406030204" pitchFamily="18" charset="0"/>
                        </a:rPr>
                        <m:t>w</m:t>
                      </m:r>
                      <m:r>
                        <m:rPr>
                          <m:nor/>
                        </m:rPr>
                        <a:rPr lang="en-US" b="1" i="0" smtClean="0">
                          <a:latin typeface="Cambria Math" panose="02040503050406030204" pitchFamily="18" charset="0"/>
                        </a:rPr>
                        <m:t>))</m:t>
                      </m:r>
                    </m:oMath>
                  </m:oMathPara>
                </a14:m>
                <a:endParaRPr lang="en-US" dirty="0"/>
              </a:p>
              <a:p>
                <a:pPr marL="0" indent="0" algn="just">
                  <a:buNone/>
                </a:pPr>
                <a:r>
                  <a:rPr lang="en-US" dirty="0"/>
                  <a:t>Where </a:t>
                </a:r>
                <a14:m>
                  <m:oMath xmlns:m="http://schemas.openxmlformats.org/officeDocument/2006/math">
                    <m:r>
                      <m:rPr>
                        <m:nor/>
                      </m:rPr>
                      <a:rPr lang="en-US" b="1" i="0" smtClean="0">
                        <a:latin typeface="Cambria Math" panose="02040503050406030204" pitchFamily="18" charset="0"/>
                      </a:rPr>
                      <m:t>x</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𝑑</m:t>
                        </m:r>
                      </m:sup>
                    </m:sSup>
                  </m:oMath>
                </a14:m>
                <a:r>
                  <a:rPr lang="en-US" dirty="0"/>
                  <a:t> is the feature vector,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∈{0,1}</m:t>
                    </m:r>
                  </m:oMath>
                </a14:m>
                <a:r>
                  <a:rPr lang="en-US" dirty="0"/>
                  <a:t> is the output (binary classification), and </a:t>
                </a:r>
                <a14:m>
                  <m:oMath xmlns:m="http://schemas.openxmlformats.org/officeDocument/2006/math">
                    <m:r>
                      <a:rPr lang="en-US" i="1">
                        <a:latin typeface="Cambria Math" panose="02040503050406030204" pitchFamily="18" charset="0"/>
                      </a:rPr>
                      <m:t>𝑁𝑁</m:t>
                    </m:r>
                    <m:r>
                      <a:rPr lang="en-US" i="1">
                        <a:latin typeface="Cambria Math" panose="02040503050406030204" pitchFamily="18" charset="0"/>
                      </a:rPr>
                      <m:t>(</m:t>
                    </m:r>
                    <m:r>
                      <m:rPr>
                        <m:nor/>
                      </m:rPr>
                      <a:rPr lang="en-US" b="1">
                        <a:latin typeface="Cambria Math" panose="02040503050406030204" pitchFamily="18" charset="0"/>
                      </a:rPr>
                      <m:t>x</m:t>
                    </m:r>
                    <m:r>
                      <a:rPr lang="en-US" i="1">
                        <a:latin typeface="Cambria Math" panose="02040503050406030204" pitchFamily="18" charset="0"/>
                      </a:rPr>
                      <m:t>,</m:t>
                    </m:r>
                    <m:r>
                      <m:rPr>
                        <m:nor/>
                      </m:rPr>
                      <a:rPr lang="en-US" b="1">
                        <a:latin typeface="Cambria Math" panose="02040503050406030204" pitchFamily="18" charset="0"/>
                      </a:rPr>
                      <m:t>w</m:t>
                    </m:r>
                    <m:r>
                      <m:rPr>
                        <m:nor/>
                      </m:rPr>
                      <a:rPr lang="en-US" b="1">
                        <a:latin typeface="Cambria Math" panose="02040503050406030204" pitchFamily="18" charset="0"/>
                      </a:rPr>
                      <m:t>)</m:t>
                    </m:r>
                  </m:oMath>
                </a14:m>
                <a:r>
                  <a:rPr lang="en-US" dirty="0"/>
                  <a:t> is the function (deterministic) implemented by the neural network whose weights and biases form the latent variables </a:t>
                </a:r>
                <a14:m>
                  <m:oMath xmlns:m="http://schemas.openxmlformats.org/officeDocument/2006/math">
                    <m:r>
                      <m:rPr>
                        <m:nor/>
                      </m:rPr>
                      <a:rPr lang="en-US" b="1" i="0" smtClean="0">
                        <a:latin typeface="Cambria Math" panose="02040503050406030204" pitchFamily="18" charset="0"/>
                      </a:rPr>
                      <m:t>w</m:t>
                    </m:r>
                  </m:oMath>
                </a14:m>
                <a:r>
                  <a:rPr lang="en-US" dirty="0"/>
                  <a:t>. The output of the neural network must be a value between 0 and 1 (for example the last layer has only one sigmoid neuron).</a:t>
                </a:r>
              </a:p>
              <a:p>
                <a:pPr marL="0" indent="0">
                  <a:buNone/>
                </a:pPr>
                <a:r>
                  <a:rPr lang="en-US" dirty="0"/>
                  <a:t>Or:</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𝑦</m:t>
                          </m:r>
                        </m:e>
                        <m:e>
                          <m:r>
                            <m:rPr>
                              <m:nor/>
                            </m:rPr>
                            <a:rPr lang="en-US" b="1">
                              <a:latin typeface="Cambria Math" panose="02040503050406030204" pitchFamily="18" charset="0"/>
                            </a:rPr>
                            <m:t>x</m:t>
                          </m:r>
                          <m:r>
                            <a:rPr lang="en-US" i="1">
                              <a:latin typeface="Cambria Math" panose="02040503050406030204" pitchFamily="18" charset="0"/>
                            </a:rPr>
                            <m:t>,</m:t>
                          </m:r>
                          <m:r>
                            <m:rPr>
                              <m:nor/>
                            </m:rPr>
                            <a:rPr lang="en-US" b="1">
                              <a:latin typeface="Cambria Math" panose="02040503050406030204" pitchFamily="18" charset="0"/>
                            </a:rPr>
                            <m:t>w</m:t>
                          </m:r>
                        </m:e>
                      </m:d>
                      <m:r>
                        <a:rPr lang="en-US" i="1">
                          <a:latin typeface="Cambria Math" panose="02040503050406030204" pitchFamily="18" charset="0"/>
                        </a:rPr>
                        <m:t>=</m:t>
                      </m:r>
                      <m:r>
                        <m:rPr>
                          <m:nor/>
                        </m:rPr>
                        <a:rPr lang="en-US" b="0" i="0" smtClean="0">
                          <a:latin typeface="Cambria Math" panose="02040503050406030204" pitchFamily="18" charset="0"/>
                        </a:rPr>
                        <m:t>Catego</m:t>
                      </m:r>
                      <m:r>
                        <m:rPr>
                          <m:nor/>
                        </m:rPr>
                        <a:rPr lang="en-US">
                          <a:latin typeface="Cambria Math" panose="02040503050406030204" pitchFamily="18" charset="0"/>
                        </a:rPr>
                        <m:t>r</m:t>
                      </m:r>
                      <m:r>
                        <m:rPr>
                          <m:nor/>
                        </m:rPr>
                        <a:rPr lang="en-US" b="0" i="0" smtClean="0">
                          <a:latin typeface="Cambria Math" panose="02040503050406030204" pitchFamily="18" charset="0"/>
                        </a:rPr>
                        <m:t>ica</m:t>
                      </m:r>
                      <m:r>
                        <m:rPr>
                          <m:nor/>
                        </m:rPr>
                        <a:rPr lang="en-US">
                          <a:latin typeface="Cambria Math" panose="02040503050406030204" pitchFamily="18" charset="0"/>
                        </a:rPr>
                        <m:t>l</m:t>
                      </m:r>
                      <m:r>
                        <a:rPr lang="en-US" i="1">
                          <a:latin typeface="Cambria Math" panose="02040503050406030204" pitchFamily="18" charset="0"/>
                        </a:rPr>
                        <m:t>(</m:t>
                      </m:r>
                      <m:r>
                        <a:rPr lang="en-US" i="1">
                          <a:latin typeface="Cambria Math" panose="02040503050406030204" pitchFamily="18" charset="0"/>
                        </a:rPr>
                        <m:t>𝑁𝑁</m:t>
                      </m:r>
                      <m:r>
                        <a:rPr lang="en-US" i="1">
                          <a:latin typeface="Cambria Math" panose="02040503050406030204" pitchFamily="18" charset="0"/>
                        </a:rPr>
                        <m:t>(</m:t>
                      </m:r>
                      <m:r>
                        <m:rPr>
                          <m:nor/>
                        </m:rPr>
                        <a:rPr lang="en-US" b="1">
                          <a:latin typeface="Cambria Math" panose="02040503050406030204" pitchFamily="18" charset="0"/>
                        </a:rPr>
                        <m:t>x</m:t>
                      </m:r>
                      <m:r>
                        <a:rPr lang="en-US" i="1">
                          <a:latin typeface="Cambria Math" panose="02040503050406030204" pitchFamily="18" charset="0"/>
                        </a:rPr>
                        <m:t>,</m:t>
                      </m:r>
                      <m:r>
                        <m:rPr>
                          <m:nor/>
                        </m:rPr>
                        <a:rPr lang="en-US" b="1">
                          <a:latin typeface="Cambria Math" panose="02040503050406030204" pitchFamily="18" charset="0"/>
                        </a:rPr>
                        <m:t>w</m:t>
                      </m:r>
                      <m:r>
                        <m:rPr>
                          <m:nor/>
                        </m:rPr>
                        <a:rPr lang="en-US" b="1">
                          <a:latin typeface="Cambria Math" panose="02040503050406030204" pitchFamily="18" charset="0"/>
                        </a:rPr>
                        <m:t>))</m:t>
                      </m:r>
                    </m:oMath>
                  </m:oMathPara>
                </a14:m>
                <a:endParaRPr lang="en-US" dirty="0"/>
              </a:p>
              <a:p>
                <a:pPr marL="0" indent="0" algn="just">
                  <a:buNone/>
                </a:pPr>
                <a:r>
                  <a:rPr lang="en-US" dirty="0"/>
                  <a:t>Where </a:t>
                </a:r>
                <a14:m>
                  <m:oMath xmlns:m="http://schemas.openxmlformats.org/officeDocument/2006/math">
                    <m:r>
                      <m:rPr>
                        <m:nor/>
                      </m:rPr>
                      <a:rPr lang="en-US" b="1">
                        <a:latin typeface="Cambria Math" panose="02040503050406030204" pitchFamily="18" charset="0"/>
                      </a:rPr>
                      <m:t>x</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i="1">
                            <a:latin typeface="Cambria Math" panose="02040503050406030204" pitchFamily="18" charset="0"/>
                            <a:ea typeface="Cambria Math" panose="02040503050406030204" pitchFamily="18" charset="0"/>
                          </a:rPr>
                          <m:t>𝑑</m:t>
                        </m:r>
                      </m:sup>
                    </m:sSup>
                  </m:oMath>
                </a14:m>
                <a:r>
                  <a:rPr lang="en-US" dirty="0"/>
                  <a:t> is the feature vector, </a:t>
                </a:r>
                <a14:m>
                  <m:oMath xmlns:m="http://schemas.openxmlformats.org/officeDocument/2006/math">
                    <m:r>
                      <a:rPr lang="en-US" i="1">
                        <a:latin typeface="Cambria Math" panose="02040503050406030204" pitchFamily="18" charset="0"/>
                      </a:rPr>
                      <m:t>𝑦</m:t>
                    </m:r>
                    <m:r>
                      <a:rPr lang="en-US" i="1">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𝑘</m:t>
                    </m:r>
                    <m:r>
                      <a:rPr lang="en-US" i="1">
                        <a:latin typeface="Cambria Math" panose="02040503050406030204" pitchFamily="18" charset="0"/>
                        <a:ea typeface="Cambria Math" panose="02040503050406030204" pitchFamily="18" charset="0"/>
                      </a:rPr>
                      <m:t>}</m:t>
                    </m:r>
                  </m:oMath>
                </a14:m>
                <a:r>
                  <a:rPr lang="en-US" dirty="0"/>
                  <a:t> is the output (multiclass classification), and </a:t>
                </a:r>
                <a14:m>
                  <m:oMath xmlns:m="http://schemas.openxmlformats.org/officeDocument/2006/math">
                    <m:r>
                      <a:rPr lang="en-US" i="1">
                        <a:latin typeface="Cambria Math" panose="02040503050406030204" pitchFamily="18" charset="0"/>
                      </a:rPr>
                      <m:t>𝑁𝑁</m:t>
                    </m:r>
                    <m:r>
                      <a:rPr lang="en-US" i="1">
                        <a:latin typeface="Cambria Math" panose="02040503050406030204" pitchFamily="18" charset="0"/>
                      </a:rPr>
                      <m:t>(</m:t>
                    </m:r>
                    <m:r>
                      <m:rPr>
                        <m:nor/>
                      </m:rPr>
                      <a:rPr lang="en-US" b="1">
                        <a:latin typeface="Cambria Math" panose="02040503050406030204" pitchFamily="18" charset="0"/>
                      </a:rPr>
                      <m:t>x</m:t>
                    </m:r>
                    <m:r>
                      <a:rPr lang="en-US" i="1">
                        <a:latin typeface="Cambria Math" panose="02040503050406030204" pitchFamily="18" charset="0"/>
                      </a:rPr>
                      <m:t>,</m:t>
                    </m:r>
                    <m:r>
                      <m:rPr>
                        <m:nor/>
                      </m:rPr>
                      <a:rPr lang="en-US" b="1">
                        <a:latin typeface="Cambria Math" panose="02040503050406030204" pitchFamily="18" charset="0"/>
                      </a:rPr>
                      <m:t>w</m:t>
                    </m:r>
                    <m:r>
                      <m:rPr>
                        <m:nor/>
                      </m:rPr>
                      <a:rPr lang="en-US" b="1">
                        <a:latin typeface="Cambria Math" panose="02040503050406030204" pitchFamily="18" charset="0"/>
                      </a:rPr>
                      <m:t>)</m:t>
                    </m:r>
                  </m:oMath>
                </a14:m>
                <a:r>
                  <a:rPr lang="en-US" dirty="0"/>
                  <a:t> is the function (deterministic) implemented by the neural network whose weights and biases form the latent variables </a:t>
                </a:r>
                <a14:m>
                  <m:oMath xmlns:m="http://schemas.openxmlformats.org/officeDocument/2006/math">
                    <m:r>
                      <m:rPr>
                        <m:nor/>
                      </m:rPr>
                      <a:rPr lang="en-US" b="1">
                        <a:latin typeface="Cambria Math" panose="02040503050406030204" pitchFamily="18" charset="0"/>
                      </a:rPr>
                      <m:t>w</m:t>
                    </m:r>
                  </m:oMath>
                </a14:m>
                <a:r>
                  <a:rPr lang="en-US" dirty="0"/>
                  <a:t>. The outputs of the neural network must sum to 1 (for example the last layer is a </a:t>
                </a:r>
                <a:r>
                  <a:rPr lang="en-US" dirty="0" err="1"/>
                  <a:t>softmax</a:t>
                </a:r>
                <a:r>
                  <a:rPr lang="en-US" dirty="0"/>
                  <a:t> layer).</a:t>
                </a:r>
              </a:p>
            </p:txBody>
          </p:sp>
        </mc:Choice>
        <mc:Fallback xmlns="">
          <p:sp>
            <p:nvSpPr>
              <p:cNvPr id="3" name="Content Placeholder 2">
                <a:extLst>
                  <a:ext uri="{FF2B5EF4-FFF2-40B4-BE49-F238E27FC236}">
                    <a16:creationId xmlns:a16="http://schemas.microsoft.com/office/drawing/2014/main" id="{C51BAEA1-D6CF-474B-B914-353D55C94391}"/>
                  </a:ext>
                </a:extLst>
              </p:cNvPr>
              <p:cNvSpPr>
                <a:spLocks noGrp="1" noRot="1" noChangeAspect="1" noMove="1" noResize="1" noEditPoints="1" noAdjustHandles="1" noChangeArrowheads="1" noChangeShapeType="1" noTextEdit="1"/>
              </p:cNvSpPr>
              <p:nvPr>
                <p:ph idx="1"/>
              </p:nvPr>
            </p:nvSpPr>
            <p:spPr>
              <a:xfrm>
                <a:off x="818712" y="2014780"/>
                <a:ext cx="10554574" cy="4843220"/>
              </a:xfrm>
              <a:blipFill>
                <a:blip r:embed="rId2"/>
                <a:stretch>
                  <a:fillRect l="-462" t="-630" r="-462" b="-1134"/>
                </a:stretch>
              </a:blipFill>
            </p:spPr>
            <p:txBody>
              <a:bodyPr/>
              <a:lstStyle/>
              <a:p>
                <a:r>
                  <a:rPr lang="en-US">
                    <a:noFill/>
                  </a:rPr>
                  <a:t> </a:t>
                </a:r>
              </a:p>
            </p:txBody>
          </p:sp>
        </mc:Fallback>
      </mc:AlternateContent>
    </p:spTree>
    <p:extLst>
      <p:ext uri="{BB962C8B-B14F-4D97-AF65-F5344CB8AC3E}">
        <p14:creationId xmlns:p14="http://schemas.microsoft.com/office/powerpoint/2010/main" val="38458297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CBAFA-6300-5DEE-F0A4-436E7B8057D0}"/>
              </a:ext>
            </a:extLst>
          </p:cNvPr>
          <p:cNvSpPr>
            <a:spLocks noGrp="1"/>
          </p:cNvSpPr>
          <p:nvPr>
            <p:ph type="title"/>
          </p:nvPr>
        </p:nvSpPr>
        <p:spPr/>
        <p:txBody>
          <a:bodyPr/>
          <a:lstStyle/>
          <a:p>
            <a:r>
              <a:rPr lang="en-US" dirty="0"/>
              <a:t>Why Bayesian Neural Networks?</a:t>
            </a:r>
          </a:p>
        </p:txBody>
      </p:sp>
      <p:sp>
        <p:nvSpPr>
          <p:cNvPr id="3" name="Content Placeholder 2">
            <a:extLst>
              <a:ext uri="{FF2B5EF4-FFF2-40B4-BE49-F238E27FC236}">
                <a16:creationId xmlns:a16="http://schemas.microsoft.com/office/drawing/2014/main" id="{C2EF2A7E-5FC6-0437-4A44-914272F2FC3D}"/>
              </a:ext>
            </a:extLst>
          </p:cNvPr>
          <p:cNvSpPr>
            <a:spLocks noGrp="1"/>
          </p:cNvSpPr>
          <p:nvPr>
            <p:ph idx="1"/>
          </p:nvPr>
        </p:nvSpPr>
        <p:spPr/>
        <p:txBody>
          <a:bodyPr/>
          <a:lstStyle/>
          <a:p>
            <a:pPr algn="just"/>
            <a:r>
              <a:rPr lang="en-US" b="1" dirty="0"/>
              <a:t>Uncertainty in predictions</a:t>
            </a:r>
            <a:r>
              <a:rPr lang="en-US" dirty="0"/>
              <a:t>: the Bayesian Neural Network informs us about the uncertainty in its predictions</a:t>
            </a:r>
          </a:p>
          <a:p>
            <a:pPr algn="just"/>
            <a:r>
              <a:rPr lang="en-US" b="1" dirty="0"/>
              <a:t>Uncertainty in representations</a:t>
            </a:r>
            <a:r>
              <a:rPr lang="en-US" dirty="0"/>
              <a:t>: We also get uncertainty estimates of our weights which could inform us about the stability of the learned representations of the network</a:t>
            </a:r>
          </a:p>
          <a:p>
            <a:pPr algn="just"/>
            <a:r>
              <a:rPr lang="en-US" b="1" dirty="0"/>
              <a:t>Regularization with priors</a:t>
            </a:r>
            <a:r>
              <a:rPr lang="en-US" dirty="0"/>
              <a:t>: Weights are often L2-regularized to avoid overfitting, this very naturally becomes a Gaussian prior for the weight coefficients. We could, however, imagine all kinds of other priors</a:t>
            </a:r>
          </a:p>
          <a:p>
            <a:pPr algn="just"/>
            <a:r>
              <a:rPr lang="en-US" b="1" dirty="0"/>
              <a:t>Transfer learning with informed priors</a:t>
            </a:r>
            <a:r>
              <a:rPr lang="en-US" dirty="0"/>
              <a:t>: If we wanted to train a network on a new object recognition data set, we could bootstrap the learning by placing informed priors centered around weights retrieved from other pre-trained networks</a:t>
            </a:r>
          </a:p>
        </p:txBody>
      </p:sp>
    </p:spTree>
    <p:extLst>
      <p:ext uri="{BB962C8B-B14F-4D97-AF65-F5344CB8AC3E}">
        <p14:creationId xmlns:p14="http://schemas.microsoft.com/office/powerpoint/2010/main" val="3838106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3EAC2EE-B2B6-4735-A747-044BF9D8D765}"/>
              </a:ext>
            </a:extLst>
          </p:cNvPr>
          <p:cNvSpPr>
            <a:spLocks noGrp="1"/>
          </p:cNvSpPr>
          <p:nvPr>
            <p:ph type="title"/>
          </p:nvPr>
        </p:nvSpPr>
        <p:spPr/>
        <p:txBody>
          <a:bodyPr/>
          <a:lstStyle/>
          <a:p>
            <a:r>
              <a:rPr lang="en-US" dirty="0"/>
              <a:t>Variational Bayesian Methods</a:t>
            </a:r>
          </a:p>
        </p:txBody>
      </p:sp>
      <p:sp>
        <p:nvSpPr>
          <p:cNvPr id="6" name="Text Placeholder 5">
            <a:extLst>
              <a:ext uri="{FF2B5EF4-FFF2-40B4-BE49-F238E27FC236}">
                <a16:creationId xmlns:a16="http://schemas.microsoft.com/office/drawing/2014/main" id="{965F981C-A5E8-4681-BEE2-11DF796F41C8}"/>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835458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89DD0B-0362-4C13-A12A-35686383AE43}"/>
              </a:ext>
            </a:extLst>
          </p:cNvPr>
          <p:cNvSpPr>
            <a:spLocks noGrp="1"/>
          </p:cNvSpPr>
          <p:nvPr>
            <p:ph type="title"/>
          </p:nvPr>
        </p:nvSpPr>
        <p:spPr/>
        <p:txBody>
          <a:bodyPr/>
          <a:lstStyle/>
          <a:p>
            <a:r>
              <a:rPr lang="en-US" dirty="0"/>
              <a:t>Generating Data</a:t>
            </a:r>
          </a:p>
        </p:txBody>
      </p:sp>
      <p:sp>
        <p:nvSpPr>
          <p:cNvPr id="5" name="Content Placeholder 4">
            <a:extLst>
              <a:ext uri="{FF2B5EF4-FFF2-40B4-BE49-F238E27FC236}">
                <a16:creationId xmlns:a16="http://schemas.microsoft.com/office/drawing/2014/main" id="{6D8C5760-4952-4972-8A3A-EEE2D2DB1F3A}"/>
              </a:ext>
            </a:extLst>
          </p:cNvPr>
          <p:cNvSpPr>
            <a:spLocks noGrp="1"/>
          </p:cNvSpPr>
          <p:nvPr>
            <p:ph idx="1"/>
          </p:nvPr>
        </p:nvSpPr>
        <p:spPr>
          <a:xfrm>
            <a:off x="1799373" y="2073200"/>
            <a:ext cx="8895131" cy="787231"/>
          </a:xfrm>
        </p:spPr>
        <p:txBody>
          <a:bodyPr>
            <a:normAutofit/>
          </a:bodyPr>
          <a:lstStyle/>
          <a:p>
            <a:pPr marL="0" indent="0">
              <a:buNone/>
            </a:pPr>
            <a:r>
              <a:rPr lang="en-US" dirty="0"/>
              <a:t>“Two Moons” dataset: toy dataset for a simple binary classification problem that's not linearly separable.</a:t>
            </a:r>
          </a:p>
        </p:txBody>
      </p:sp>
      <p:pic>
        <p:nvPicPr>
          <p:cNvPr id="1026" name="Picture 2">
            <a:extLst>
              <a:ext uri="{FF2B5EF4-FFF2-40B4-BE49-F238E27FC236}">
                <a16:creationId xmlns:a16="http://schemas.microsoft.com/office/drawing/2014/main" id="{ECC68A7A-B4F0-48D4-9F07-4602E169FA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0648" y="2836055"/>
            <a:ext cx="5095669" cy="349744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CDB74D3-E60E-DBF3-46B9-513382A50729}"/>
              </a:ext>
            </a:extLst>
          </p:cNvPr>
          <p:cNvSpPr txBox="1"/>
          <p:nvPr/>
        </p:nvSpPr>
        <p:spPr>
          <a:xfrm>
            <a:off x="187570" y="2743199"/>
            <a:ext cx="7340471" cy="3970318"/>
          </a:xfrm>
          <a:prstGeom prst="rect">
            <a:avLst/>
          </a:prstGeom>
          <a:noFill/>
        </p:spPr>
        <p:txBody>
          <a:bodyPr wrap="none" rtlCol="0">
            <a:spAutoFit/>
          </a:bodyPr>
          <a:lstStyle/>
          <a:p>
            <a:r>
              <a:rPr lang="en-US" sz="1400" dirty="0">
                <a:latin typeface="Consolas" panose="020B0609020204030204" pitchFamily="49" charset="0"/>
              </a:rPr>
              <a:t>import </a:t>
            </a:r>
            <a:r>
              <a:rPr lang="en-US" sz="1400" dirty="0" err="1">
                <a:latin typeface="Consolas" panose="020B0609020204030204" pitchFamily="49" charset="0"/>
              </a:rPr>
              <a:t>numpy</a:t>
            </a:r>
            <a:r>
              <a:rPr lang="en-US" sz="1400" dirty="0">
                <a:latin typeface="Consolas" panose="020B0609020204030204" pitchFamily="49" charset="0"/>
              </a:rPr>
              <a:t> as np</a:t>
            </a:r>
          </a:p>
          <a:p>
            <a:r>
              <a:rPr lang="en-US" sz="1400" dirty="0">
                <a:latin typeface="Consolas" panose="020B0609020204030204" pitchFamily="49" charset="0"/>
              </a:rPr>
              <a:t>import </a:t>
            </a:r>
            <a:r>
              <a:rPr lang="en-US" sz="1400" dirty="0" err="1">
                <a:latin typeface="Consolas" panose="020B0609020204030204" pitchFamily="49" charset="0"/>
              </a:rPr>
              <a:t>pymc</a:t>
            </a:r>
            <a:r>
              <a:rPr lang="en-US" sz="1400" dirty="0">
                <a:latin typeface="Consolas" panose="020B0609020204030204" pitchFamily="49" charset="0"/>
              </a:rPr>
              <a:t> as pm</a:t>
            </a:r>
          </a:p>
          <a:p>
            <a:r>
              <a:rPr lang="en-US" sz="1400" dirty="0">
                <a:latin typeface="Consolas" panose="020B0609020204030204" pitchFamily="49" charset="0"/>
              </a:rPr>
              <a:t>import </a:t>
            </a:r>
            <a:r>
              <a:rPr lang="en-US" sz="1400" dirty="0" err="1">
                <a:latin typeface="Consolas" panose="020B0609020204030204" pitchFamily="49" charset="0"/>
              </a:rPr>
              <a:t>pytensor</a:t>
            </a:r>
            <a:endParaRPr lang="en-US" sz="1400" dirty="0">
              <a:latin typeface="Consolas" panose="020B0609020204030204" pitchFamily="49" charset="0"/>
            </a:endParaRPr>
          </a:p>
          <a:p>
            <a:r>
              <a:rPr lang="en-US" sz="1400" dirty="0">
                <a:latin typeface="Consolas" panose="020B0609020204030204" pitchFamily="49" charset="0"/>
              </a:rPr>
              <a:t>import </a:t>
            </a:r>
            <a:r>
              <a:rPr lang="en-US" sz="1400" dirty="0" err="1">
                <a:latin typeface="Consolas" panose="020B0609020204030204" pitchFamily="49" charset="0"/>
              </a:rPr>
              <a:t>pytensor.tensor</a:t>
            </a:r>
            <a:r>
              <a:rPr lang="en-US" sz="1400" dirty="0">
                <a:latin typeface="Consolas" panose="020B0609020204030204" pitchFamily="49" charset="0"/>
              </a:rPr>
              <a:t> as pt</a:t>
            </a:r>
          </a:p>
          <a:p>
            <a:endParaRPr lang="en-US" sz="1400" dirty="0">
              <a:latin typeface="Consolas" panose="020B0609020204030204" pitchFamily="49" charset="0"/>
            </a:endParaRPr>
          </a:p>
          <a:p>
            <a:r>
              <a:rPr lang="en-US" sz="1400" dirty="0">
                <a:latin typeface="Consolas" panose="020B0609020204030204" pitchFamily="49" charset="0"/>
              </a:rPr>
              <a:t>from </a:t>
            </a:r>
            <a:r>
              <a:rPr lang="en-US" sz="1400" dirty="0" err="1">
                <a:latin typeface="Consolas" panose="020B0609020204030204" pitchFamily="49" charset="0"/>
              </a:rPr>
              <a:t>sklearn.datasets</a:t>
            </a:r>
            <a:r>
              <a:rPr lang="en-US" sz="1400" dirty="0">
                <a:latin typeface="Consolas" panose="020B0609020204030204" pitchFamily="49" charset="0"/>
              </a:rPr>
              <a:t> import </a:t>
            </a:r>
            <a:r>
              <a:rPr lang="en-US" sz="1400" dirty="0" err="1">
                <a:latin typeface="Consolas" panose="020B0609020204030204" pitchFamily="49" charset="0"/>
              </a:rPr>
              <a:t>make_moons</a:t>
            </a:r>
            <a:endParaRPr lang="en-US" sz="1400" dirty="0">
              <a:latin typeface="Consolas" panose="020B0609020204030204" pitchFamily="49" charset="0"/>
            </a:endParaRPr>
          </a:p>
          <a:p>
            <a:r>
              <a:rPr lang="en-US" sz="1400" dirty="0">
                <a:latin typeface="Consolas" panose="020B0609020204030204" pitchFamily="49" charset="0"/>
              </a:rPr>
              <a:t>from </a:t>
            </a:r>
            <a:r>
              <a:rPr lang="en-US" sz="1400" dirty="0" err="1">
                <a:latin typeface="Consolas" panose="020B0609020204030204" pitchFamily="49" charset="0"/>
              </a:rPr>
              <a:t>sklearn.model_selection</a:t>
            </a:r>
            <a:r>
              <a:rPr lang="en-US" sz="1400" dirty="0">
                <a:latin typeface="Consolas" panose="020B0609020204030204" pitchFamily="49" charset="0"/>
              </a:rPr>
              <a:t> import </a:t>
            </a:r>
            <a:r>
              <a:rPr lang="en-US" sz="1400" dirty="0" err="1">
                <a:latin typeface="Consolas" panose="020B0609020204030204" pitchFamily="49" charset="0"/>
              </a:rPr>
              <a:t>train_test_split</a:t>
            </a:r>
            <a:endParaRPr lang="en-US" sz="1400" dirty="0">
              <a:latin typeface="Consolas" panose="020B0609020204030204" pitchFamily="49" charset="0"/>
            </a:endParaRPr>
          </a:p>
          <a:p>
            <a:r>
              <a:rPr lang="en-US" sz="1400" dirty="0">
                <a:latin typeface="Consolas" panose="020B0609020204030204" pitchFamily="49" charset="0"/>
              </a:rPr>
              <a:t>from </a:t>
            </a:r>
            <a:r>
              <a:rPr lang="en-US" sz="1400" dirty="0" err="1">
                <a:latin typeface="Consolas" panose="020B0609020204030204" pitchFamily="49" charset="0"/>
              </a:rPr>
              <a:t>sklearn.preprocessing</a:t>
            </a:r>
            <a:r>
              <a:rPr lang="en-US" sz="1400" dirty="0">
                <a:latin typeface="Consolas" panose="020B0609020204030204" pitchFamily="49" charset="0"/>
              </a:rPr>
              <a:t> import scale</a:t>
            </a:r>
          </a:p>
          <a:p>
            <a:endParaRPr lang="en-US" sz="1400" dirty="0">
              <a:latin typeface="Consolas" panose="020B0609020204030204" pitchFamily="49" charset="0"/>
            </a:endParaRPr>
          </a:p>
          <a:p>
            <a:r>
              <a:rPr lang="en-US" sz="1400" dirty="0" err="1">
                <a:latin typeface="Consolas" panose="020B0609020204030204" pitchFamily="49" charset="0"/>
              </a:rPr>
              <a:t>floatX</a:t>
            </a:r>
            <a:r>
              <a:rPr lang="en-US" sz="1400" dirty="0">
                <a:latin typeface="Consolas" panose="020B0609020204030204" pitchFamily="49" charset="0"/>
              </a:rPr>
              <a:t> = </a:t>
            </a:r>
            <a:r>
              <a:rPr lang="en-US" sz="1400" dirty="0" err="1">
                <a:latin typeface="Consolas" panose="020B0609020204030204" pitchFamily="49" charset="0"/>
              </a:rPr>
              <a:t>pytensor.config.floatX</a:t>
            </a:r>
            <a:endParaRPr lang="en-US" sz="1400" dirty="0">
              <a:latin typeface="Consolas" panose="020B0609020204030204" pitchFamily="49" charset="0"/>
            </a:endParaRPr>
          </a:p>
          <a:p>
            <a:r>
              <a:rPr lang="en-US" sz="1400" dirty="0">
                <a:latin typeface="Consolas" panose="020B0609020204030204" pitchFamily="49" charset="0"/>
              </a:rPr>
              <a:t>RANDOM_SEED = 9927</a:t>
            </a:r>
          </a:p>
          <a:p>
            <a:r>
              <a:rPr lang="en-US" sz="1400" dirty="0" err="1">
                <a:latin typeface="Consolas" panose="020B0609020204030204" pitchFamily="49" charset="0"/>
              </a:rPr>
              <a:t>rng</a:t>
            </a:r>
            <a:r>
              <a:rPr lang="en-US" sz="1400" dirty="0">
                <a:latin typeface="Consolas" panose="020B0609020204030204" pitchFamily="49" charset="0"/>
              </a:rPr>
              <a:t> = </a:t>
            </a:r>
            <a:r>
              <a:rPr lang="en-US" sz="1400" dirty="0" err="1">
                <a:latin typeface="Consolas" panose="020B0609020204030204" pitchFamily="49" charset="0"/>
              </a:rPr>
              <a:t>np.random.default_rng</a:t>
            </a:r>
            <a:r>
              <a:rPr lang="en-US" sz="1400" dirty="0">
                <a:latin typeface="Consolas" panose="020B0609020204030204" pitchFamily="49" charset="0"/>
              </a:rPr>
              <a:t>(RANDOM_SEED)</a:t>
            </a:r>
          </a:p>
          <a:p>
            <a:endParaRPr lang="en-US" sz="1400" dirty="0">
              <a:latin typeface="Consolas" panose="020B0609020204030204" pitchFamily="49" charset="0"/>
            </a:endParaRPr>
          </a:p>
          <a:p>
            <a:r>
              <a:rPr lang="en-US" sz="1400" dirty="0">
                <a:latin typeface="Consolas" panose="020B0609020204030204" pitchFamily="49" charset="0"/>
              </a:rPr>
              <a:t>X, Y = </a:t>
            </a:r>
            <a:r>
              <a:rPr lang="en-US" sz="1400" dirty="0" err="1">
                <a:latin typeface="Consolas" panose="020B0609020204030204" pitchFamily="49" charset="0"/>
              </a:rPr>
              <a:t>make_moons</a:t>
            </a:r>
            <a:r>
              <a:rPr lang="en-US" sz="1400" dirty="0">
                <a:latin typeface="Consolas" panose="020B0609020204030204" pitchFamily="49" charset="0"/>
              </a:rPr>
              <a:t>(noise=0.2, </a:t>
            </a:r>
            <a:r>
              <a:rPr lang="en-US" sz="1400" dirty="0" err="1">
                <a:latin typeface="Consolas" panose="020B0609020204030204" pitchFamily="49" charset="0"/>
              </a:rPr>
              <a:t>random_state</a:t>
            </a:r>
            <a:r>
              <a:rPr lang="en-US" sz="1400" dirty="0">
                <a:latin typeface="Consolas" panose="020B0609020204030204" pitchFamily="49" charset="0"/>
              </a:rPr>
              <a:t>=0, </a:t>
            </a:r>
            <a:r>
              <a:rPr lang="en-US" sz="1400" dirty="0" err="1">
                <a:latin typeface="Consolas" panose="020B0609020204030204" pitchFamily="49" charset="0"/>
              </a:rPr>
              <a:t>n_samples</a:t>
            </a:r>
            <a:r>
              <a:rPr lang="en-US" sz="1400" dirty="0">
                <a:latin typeface="Consolas" panose="020B0609020204030204" pitchFamily="49" charset="0"/>
              </a:rPr>
              <a:t>=1000)</a:t>
            </a:r>
          </a:p>
          <a:p>
            <a:r>
              <a:rPr lang="en-US" sz="1400" dirty="0">
                <a:latin typeface="Consolas" panose="020B0609020204030204" pitchFamily="49" charset="0"/>
              </a:rPr>
              <a:t>X = scale(X)</a:t>
            </a:r>
          </a:p>
          <a:p>
            <a:r>
              <a:rPr lang="en-US" sz="1400" dirty="0">
                <a:latin typeface="Consolas" panose="020B0609020204030204" pitchFamily="49" charset="0"/>
              </a:rPr>
              <a:t>X = </a:t>
            </a:r>
            <a:r>
              <a:rPr lang="en-US" sz="1400" dirty="0" err="1">
                <a:latin typeface="Consolas" panose="020B0609020204030204" pitchFamily="49" charset="0"/>
              </a:rPr>
              <a:t>X.astype</a:t>
            </a:r>
            <a:r>
              <a:rPr lang="en-US" sz="1400" dirty="0">
                <a:latin typeface="Consolas" panose="020B0609020204030204" pitchFamily="49" charset="0"/>
              </a:rPr>
              <a:t>(</a:t>
            </a:r>
            <a:r>
              <a:rPr lang="en-US" sz="1400" dirty="0" err="1">
                <a:latin typeface="Consolas" panose="020B0609020204030204" pitchFamily="49" charset="0"/>
              </a:rPr>
              <a:t>floatX</a:t>
            </a:r>
            <a:r>
              <a:rPr lang="en-US" sz="1400" dirty="0">
                <a:latin typeface="Consolas" panose="020B0609020204030204" pitchFamily="49" charset="0"/>
              </a:rPr>
              <a:t>)</a:t>
            </a:r>
          </a:p>
          <a:p>
            <a:r>
              <a:rPr lang="en-US" sz="1400" dirty="0">
                <a:latin typeface="Consolas" panose="020B0609020204030204" pitchFamily="49" charset="0"/>
              </a:rPr>
              <a:t>Y = </a:t>
            </a:r>
            <a:r>
              <a:rPr lang="en-US" sz="1400" dirty="0" err="1">
                <a:latin typeface="Consolas" panose="020B0609020204030204" pitchFamily="49" charset="0"/>
              </a:rPr>
              <a:t>Y.astype</a:t>
            </a:r>
            <a:r>
              <a:rPr lang="en-US" sz="1400" dirty="0">
                <a:latin typeface="Consolas" panose="020B0609020204030204" pitchFamily="49" charset="0"/>
              </a:rPr>
              <a:t>(</a:t>
            </a:r>
            <a:r>
              <a:rPr lang="en-US" sz="1400" dirty="0" err="1">
                <a:latin typeface="Consolas" panose="020B0609020204030204" pitchFamily="49" charset="0"/>
              </a:rPr>
              <a:t>floatX</a:t>
            </a:r>
            <a:r>
              <a:rPr lang="en-US" sz="1400" dirty="0">
                <a:latin typeface="Consolas" panose="020B0609020204030204" pitchFamily="49" charset="0"/>
              </a:rPr>
              <a:t>)</a:t>
            </a:r>
          </a:p>
          <a:p>
            <a:r>
              <a:rPr lang="en-US" sz="1400" dirty="0" err="1">
                <a:latin typeface="Consolas" panose="020B0609020204030204" pitchFamily="49" charset="0"/>
              </a:rPr>
              <a:t>X_train</a:t>
            </a:r>
            <a:r>
              <a:rPr lang="en-US" sz="1400" dirty="0">
                <a:latin typeface="Consolas" panose="020B0609020204030204" pitchFamily="49" charset="0"/>
              </a:rPr>
              <a:t>, </a:t>
            </a:r>
            <a:r>
              <a:rPr lang="en-US" sz="1400" dirty="0" err="1">
                <a:latin typeface="Consolas" panose="020B0609020204030204" pitchFamily="49" charset="0"/>
              </a:rPr>
              <a:t>X_test</a:t>
            </a:r>
            <a:r>
              <a:rPr lang="en-US" sz="1400" dirty="0">
                <a:latin typeface="Consolas" panose="020B0609020204030204" pitchFamily="49" charset="0"/>
              </a:rPr>
              <a:t>, </a:t>
            </a:r>
            <a:r>
              <a:rPr lang="en-US" sz="1400" dirty="0" err="1">
                <a:latin typeface="Consolas" panose="020B0609020204030204" pitchFamily="49" charset="0"/>
              </a:rPr>
              <a:t>Y_train</a:t>
            </a:r>
            <a:r>
              <a:rPr lang="en-US" sz="1400" dirty="0">
                <a:latin typeface="Consolas" panose="020B0609020204030204" pitchFamily="49" charset="0"/>
              </a:rPr>
              <a:t>, </a:t>
            </a:r>
            <a:r>
              <a:rPr lang="en-US" sz="1400" dirty="0" err="1">
                <a:latin typeface="Consolas" panose="020B0609020204030204" pitchFamily="49" charset="0"/>
              </a:rPr>
              <a:t>Y_test</a:t>
            </a:r>
            <a:r>
              <a:rPr lang="en-US" sz="1400" dirty="0">
                <a:latin typeface="Consolas" panose="020B0609020204030204" pitchFamily="49" charset="0"/>
              </a:rPr>
              <a:t> = </a:t>
            </a:r>
            <a:r>
              <a:rPr lang="en-US" sz="1400" dirty="0" err="1">
                <a:latin typeface="Consolas" panose="020B0609020204030204" pitchFamily="49" charset="0"/>
              </a:rPr>
              <a:t>train_test_split</a:t>
            </a:r>
            <a:r>
              <a:rPr lang="en-US" sz="1400" dirty="0">
                <a:latin typeface="Consolas" panose="020B0609020204030204" pitchFamily="49" charset="0"/>
              </a:rPr>
              <a:t>(X, Y, </a:t>
            </a:r>
            <a:r>
              <a:rPr lang="en-US" sz="1400" dirty="0" err="1">
                <a:latin typeface="Consolas" panose="020B0609020204030204" pitchFamily="49" charset="0"/>
              </a:rPr>
              <a:t>test_size</a:t>
            </a:r>
            <a:r>
              <a:rPr lang="en-US" sz="1400" dirty="0">
                <a:latin typeface="Consolas" panose="020B0609020204030204" pitchFamily="49" charset="0"/>
              </a:rPr>
              <a:t>=0.5)</a:t>
            </a:r>
          </a:p>
        </p:txBody>
      </p:sp>
    </p:spTree>
    <p:extLst>
      <p:ext uri="{BB962C8B-B14F-4D97-AF65-F5344CB8AC3E}">
        <p14:creationId xmlns:p14="http://schemas.microsoft.com/office/powerpoint/2010/main" val="39259351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D2BE21-D7E0-861D-1130-0EF65F70BAF0}"/>
              </a:ext>
            </a:extLst>
          </p:cNvPr>
          <p:cNvSpPr>
            <a:spLocks noGrp="1"/>
          </p:cNvSpPr>
          <p:nvPr>
            <p:ph type="title"/>
          </p:nvPr>
        </p:nvSpPr>
        <p:spPr/>
        <p:txBody>
          <a:bodyPr/>
          <a:lstStyle/>
          <a:p>
            <a:r>
              <a:rPr lang="en-US" dirty="0"/>
              <a:t>Model Specification</a:t>
            </a:r>
          </a:p>
        </p:txBody>
      </p:sp>
      <p:sp>
        <p:nvSpPr>
          <p:cNvPr id="5" name="Content Placeholder 4">
            <a:extLst>
              <a:ext uri="{FF2B5EF4-FFF2-40B4-BE49-F238E27FC236}">
                <a16:creationId xmlns:a16="http://schemas.microsoft.com/office/drawing/2014/main" id="{F59D01C3-5043-F3E8-4A3D-90E9490F9786}"/>
              </a:ext>
            </a:extLst>
          </p:cNvPr>
          <p:cNvSpPr>
            <a:spLocks noGrp="1"/>
          </p:cNvSpPr>
          <p:nvPr>
            <p:ph idx="1"/>
          </p:nvPr>
        </p:nvSpPr>
        <p:spPr>
          <a:xfrm>
            <a:off x="4620684" y="0"/>
            <a:ext cx="7571315" cy="6858000"/>
          </a:xfrm>
        </p:spPr>
        <p:txBody>
          <a:bodyPr>
            <a:normAutofit fontScale="70000" lnSpcReduction="20000"/>
          </a:bodyPr>
          <a:lstStyle/>
          <a:p>
            <a:pPr marL="0" indent="0">
              <a:buNone/>
            </a:pPr>
            <a:r>
              <a:rPr lang="en-US" sz="1400" dirty="0">
                <a:latin typeface="Consolas" panose="020B0609020204030204" pitchFamily="49" charset="0"/>
              </a:rPr>
              <a:t>def </a:t>
            </a:r>
            <a:r>
              <a:rPr lang="en-US" sz="1400" dirty="0" err="1">
                <a:latin typeface="Consolas" panose="020B0609020204030204" pitchFamily="49" charset="0"/>
              </a:rPr>
              <a:t>construct_nn</a:t>
            </a:r>
            <a:r>
              <a:rPr lang="en-US" sz="1400" dirty="0">
                <a:latin typeface="Consolas" panose="020B0609020204030204" pitchFamily="49" charset="0"/>
              </a:rPr>
              <a:t>(</a:t>
            </a:r>
            <a:r>
              <a:rPr lang="en-US" sz="1400" dirty="0" err="1">
                <a:latin typeface="Consolas" panose="020B0609020204030204" pitchFamily="49" charset="0"/>
              </a:rPr>
              <a:t>ann_input</a:t>
            </a:r>
            <a:r>
              <a:rPr lang="en-US" sz="1400" dirty="0">
                <a:latin typeface="Consolas" panose="020B0609020204030204" pitchFamily="49" charset="0"/>
              </a:rPr>
              <a:t>, </a:t>
            </a:r>
            <a:r>
              <a:rPr lang="en-US" sz="1400" dirty="0" err="1">
                <a:latin typeface="Consolas" panose="020B0609020204030204" pitchFamily="49" charset="0"/>
              </a:rPr>
              <a:t>ann_output</a:t>
            </a:r>
            <a:r>
              <a:rPr lang="en-US" sz="1400" dirty="0">
                <a:latin typeface="Consolas" panose="020B0609020204030204" pitchFamily="49" charset="0"/>
              </a:rPr>
              <a:t>):</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n_hidden</a:t>
            </a:r>
            <a:r>
              <a:rPr lang="en-US" sz="1400" dirty="0">
                <a:latin typeface="Consolas" panose="020B0609020204030204" pitchFamily="49" charset="0"/>
              </a:rPr>
              <a:t> = 5</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    # Initialize random weights between each layer</a:t>
            </a:r>
          </a:p>
          <a:p>
            <a:pPr marL="0" indent="0">
              <a:buNone/>
            </a:pPr>
            <a:r>
              <a:rPr lang="en-US" sz="1400" dirty="0">
                <a:latin typeface="Consolas" panose="020B0609020204030204" pitchFamily="49" charset="0"/>
              </a:rPr>
              <a:t>    init_1 = </a:t>
            </a:r>
            <a:r>
              <a:rPr lang="en-US" sz="1400" dirty="0" err="1">
                <a:latin typeface="Consolas" panose="020B0609020204030204" pitchFamily="49" charset="0"/>
              </a:rPr>
              <a:t>rng.standard_normal</a:t>
            </a:r>
            <a:r>
              <a:rPr lang="en-US" sz="1400" dirty="0">
                <a:latin typeface="Consolas" panose="020B0609020204030204" pitchFamily="49" charset="0"/>
              </a:rPr>
              <a:t>(size=(</a:t>
            </a:r>
            <a:r>
              <a:rPr lang="en-US" sz="1400" dirty="0" err="1">
                <a:latin typeface="Consolas" panose="020B0609020204030204" pitchFamily="49" charset="0"/>
              </a:rPr>
              <a:t>X_train.shape</a:t>
            </a:r>
            <a:r>
              <a:rPr lang="en-US" sz="1400" dirty="0">
                <a:latin typeface="Consolas" panose="020B0609020204030204" pitchFamily="49" charset="0"/>
              </a:rPr>
              <a:t>[1], </a:t>
            </a:r>
            <a:r>
              <a:rPr lang="en-US" sz="1400" dirty="0" err="1">
                <a:latin typeface="Consolas" panose="020B0609020204030204" pitchFamily="49" charset="0"/>
              </a:rPr>
              <a:t>n_hidden</a:t>
            </a:r>
            <a:r>
              <a:rPr lang="en-US" sz="1400" dirty="0">
                <a:latin typeface="Consolas" panose="020B0609020204030204" pitchFamily="49" charset="0"/>
              </a:rPr>
              <a:t>)).</a:t>
            </a:r>
            <a:r>
              <a:rPr lang="en-US" sz="1400" dirty="0" err="1">
                <a:latin typeface="Consolas" panose="020B0609020204030204" pitchFamily="49" charset="0"/>
              </a:rPr>
              <a:t>astype</a:t>
            </a:r>
            <a:r>
              <a:rPr lang="en-US" sz="1400" dirty="0">
                <a:latin typeface="Consolas" panose="020B0609020204030204" pitchFamily="49" charset="0"/>
              </a:rPr>
              <a:t>(</a:t>
            </a:r>
            <a:r>
              <a:rPr lang="en-US" sz="1400" dirty="0" err="1">
                <a:latin typeface="Consolas" panose="020B0609020204030204" pitchFamily="49" charset="0"/>
              </a:rPr>
              <a:t>floatX</a:t>
            </a:r>
            <a:r>
              <a:rPr lang="en-US" sz="1400" dirty="0">
                <a:latin typeface="Consolas" panose="020B0609020204030204" pitchFamily="49" charset="0"/>
              </a:rPr>
              <a:t>)</a:t>
            </a:r>
          </a:p>
          <a:p>
            <a:pPr marL="0" indent="0">
              <a:buNone/>
            </a:pPr>
            <a:r>
              <a:rPr lang="en-US" sz="1400" dirty="0">
                <a:latin typeface="Consolas" panose="020B0609020204030204" pitchFamily="49" charset="0"/>
              </a:rPr>
              <a:t>    init_2 = </a:t>
            </a:r>
            <a:r>
              <a:rPr lang="en-US" sz="1400" dirty="0" err="1">
                <a:latin typeface="Consolas" panose="020B0609020204030204" pitchFamily="49" charset="0"/>
              </a:rPr>
              <a:t>rng.standard_normal</a:t>
            </a:r>
            <a:r>
              <a:rPr lang="en-US" sz="1400" dirty="0">
                <a:latin typeface="Consolas" panose="020B0609020204030204" pitchFamily="49" charset="0"/>
              </a:rPr>
              <a:t>(size=(</a:t>
            </a:r>
            <a:r>
              <a:rPr lang="en-US" sz="1400" dirty="0" err="1">
                <a:latin typeface="Consolas" panose="020B0609020204030204" pitchFamily="49" charset="0"/>
              </a:rPr>
              <a:t>n_hidden</a:t>
            </a:r>
            <a:r>
              <a:rPr lang="en-US" sz="1400" dirty="0">
                <a:latin typeface="Consolas" panose="020B0609020204030204" pitchFamily="49" charset="0"/>
              </a:rPr>
              <a:t>, </a:t>
            </a:r>
            <a:r>
              <a:rPr lang="en-US" sz="1400" dirty="0" err="1">
                <a:latin typeface="Consolas" panose="020B0609020204030204" pitchFamily="49" charset="0"/>
              </a:rPr>
              <a:t>n_hidden</a:t>
            </a:r>
            <a:r>
              <a:rPr lang="en-US" sz="1400" dirty="0">
                <a:latin typeface="Consolas" panose="020B0609020204030204" pitchFamily="49" charset="0"/>
              </a:rPr>
              <a:t>)).</a:t>
            </a:r>
            <a:r>
              <a:rPr lang="en-US" sz="1400" dirty="0" err="1">
                <a:latin typeface="Consolas" panose="020B0609020204030204" pitchFamily="49" charset="0"/>
              </a:rPr>
              <a:t>astype</a:t>
            </a:r>
            <a:r>
              <a:rPr lang="en-US" sz="1400" dirty="0">
                <a:latin typeface="Consolas" panose="020B0609020204030204" pitchFamily="49" charset="0"/>
              </a:rPr>
              <a:t>(</a:t>
            </a:r>
            <a:r>
              <a:rPr lang="en-US" sz="1400" dirty="0" err="1">
                <a:latin typeface="Consolas" panose="020B0609020204030204" pitchFamily="49" charset="0"/>
              </a:rPr>
              <a:t>floatX</a:t>
            </a:r>
            <a:r>
              <a:rPr lang="en-US" sz="1400" dirty="0">
                <a:latin typeface="Consolas" panose="020B0609020204030204" pitchFamily="49" charset="0"/>
              </a:rPr>
              <a:t>)</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init_out</a:t>
            </a:r>
            <a:r>
              <a:rPr lang="en-US" sz="1400" dirty="0">
                <a:latin typeface="Consolas" panose="020B0609020204030204" pitchFamily="49" charset="0"/>
              </a:rPr>
              <a:t> = </a:t>
            </a:r>
            <a:r>
              <a:rPr lang="en-US" sz="1400" dirty="0" err="1">
                <a:latin typeface="Consolas" panose="020B0609020204030204" pitchFamily="49" charset="0"/>
              </a:rPr>
              <a:t>rng.standard_normal</a:t>
            </a:r>
            <a:r>
              <a:rPr lang="en-US" sz="1400" dirty="0">
                <a:latin typeface="Consolas" panose="020B0609020204030204" pitchFamily="49" charset="0"/>
              </a:rPr>
              <a:t>(size=</a:t>
            </a:r>
            <a:r>
              <a:rPr lang="en-US" sz="1400" dirty="0" err="1">
                <a:latin typeface="Consolas" panose="020B0609020204030204" pitchFamily="49" charset="0"/>
              </a:rPr>
              <a:t>n_hidden</a:t>
            </a:r>
            <a:r>
              <a:rPr lang="en-US" sz="1400" dirty="0">
                <a:latin typeface="Consolas" panose="020B0609020204030204" pitchFamily="49" charset="0"/>
              </a:rPr>
              <a:t>).</a:t>
            </a:r>
            <a:r>
              <a:rPr lang="en-US" sz="1400" dirty="0" err="1">
                <a:latin typeface="Consolas" panose="020B0609020204030204" pitchFamily="49" charset="0"/>
              </a:rPr>
              <a:t>astype</a:t>
            </a:r>
            <a:r>
              <a:rPr lang="en-US" sz="1400" dirty="0">
                <a:latin typeface="Consolas" panose="020B0609020204030204" pitchFamily="49" charset="0"/>
              </a:rPr>
              <a:t>(</a:t>
            </a:r>
            <a:r>
              <a:rPr lang="en-US" sz="1400" dirty="0" err="1">
                <a:latin typeface="Consolas" panose="020B0609020204030204" pitchFamily="49" charset="0"/>
              </a:rPr>
              <a:t>floatX</a:t>
            </a:r>
            <a:r>
              <a:rPr lang="en-US" sz="1400" dirty="0">
                <a:latin typeface="Consolas" panose="020B0609020204030204" pitchFamily="49" charset="0"/>
              </a:rPr>
              <a:t>)</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    coords = {</a:t>
            </a:r>
          </a:p>
          <a:p>
            <a:pPr marL="0" indent="0">
              <a:buNone/>
            </a:pPr>
            <a:r>
              <a:rPr lang="en-US" sz="1400" dirty="0">
                <a:latin typeface="Consolas" panose="020B0609020204030204" pitchFamily="49" charset="0"/>
              </a:rPr>
              <a:t>        "hidden_layer_1": </a:t>
            </a:r>
            <a:r>
              <a:rPr lang="en-US" sz="1400" dirty="0" err="1">
                <a:latin typeface="Consolas" panose="020B0609020204030204" pitchFamily="49" charset="0"/>
              </a:rPr>
              <a:t>np.arange</a:t>
            </a:r>
            <a:r>
              <a:rPr lang="en-US" sz="1400" dirty="0">
                <a:latin typeface="Consolas" panose="020B0609020204030204" pitchFamily="49" charset="0"/>
              </a:rPr>
              <a:t>(</a:t>
            </a:r>
            <a:r>
              <a:rPr lang="en-US" sz="1400" dirty="0" err="1">
                <a:latin typeface="Consolas" panose="020B0609020204030204" pitchFamily="49" charset="0"/>
              </a:rPr>
              <a:t>n_hidden</a:t>
            </a:r>
            <a:r>
              <a:rPr lang="en-US" sz="1400" dirty="0">
                <a:latin typeface="Consolas" panose="020B0609020204030204" pitchFamily="49" charset="0"/>
              </a:rPr>
              <a:t>),</a:t>
            </a:r>
          </a:p>
          <a:p>
            <a:pPr marL="0" indent="0">
              <a:buNone/>
            </a:pPr>
            <a:r>
              <a:rPr lang="en-US" sz="1400" dirty="0">
                <a:latin typeface="Consolas" panose="020B0609020204030204" pitchFamily="49" charset="0"/>
              </a:rPr>
              <a:t>        "hidden_layer_2": </a:t>
            </a:r>
            <a:r>
              <a:rPr lang="en-US" sz="1400" dirty="0" err="1">
                <a:latin typeface="Consolas" panose="020B0609020204030204" pitchFamily="49" charset="0"/>
              </a:rPr>
              <a:t>np.arange</a:t>
            </a:r>
            <a:r>
              <a:rPr lang="en-US" sz="1400" dirty="0">
                <a:latin typeface="Consolas" panose="020B0609020204030204" pitchFamily="49" charset="0"/>
              </a:rPr>
              <a:t>(</a:t>
            </a:r>
            <a:r>
              <a:rPr lang="en-US" sz="1400" dirty="0" err="1">
                <a:latin typeface="Consolas" panose="020B0609020204030204" pitchFamily="49" charset="0"/>
              </a:rPr>
              <a:t>n_hidden</a:t>
            </a:r>
            <a:r>
              <a:rPr lang="en-US" sz="1400" dirty="0">
                <a:latin typeface="Consolas" panose="020B0609020204030204" pitchFamily="49" charset="0"/>
              </a:rPr>
              <a:t>),</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train_cols</a:t>
            </a:r>
            <a:r>
              <a:rPr lang="en-US" sz="1400" dirty="0">
                <a:latin typeface="Consolas" panose="020B0609020204030204" pitchFamily="49" charset="0"/>
              </a:rPr>
              <a:t>": </a:t>
            </a:r>
            <a:r>
              <a:rPr lang="en-US" sz="1400" dirty="0" err="1">
                <a:latin typeface="Consolas" panose="020B0609020204030204" pitchFamily="49" charset="0"/>
              </a:rPr>
              <a:t>np.arange</a:t>
            </a:r>
            <a:r>
              <a:rPr lang="en-US" sz="1400" dirty="0">
                <a:latin typeface="Consolas" panose="020B0609020204030204" pitchFamily="49" charset="0"/>
              </a:rPr>
              <a:t>(</a:t>
            </a:r>
            <a:r>
              <a:rPr lang="en-US" sz="1400" dirty="0" err="1">
                <a:latin typeface="Consolas" panose="020B0609020204030204" pitchFamily="49" charset="0"/>
              </a:rPr>
              <a:t>X_train.shape</a:t>
            </a:r>
            <a:r>
              <a:rPr lang="en-US" sz="1400" dirty="0">
                <a:latin typeface="Consolas" panose="020B0609020204030204" pitchFamily="49" charset="0"/>
              </a:rPr>
              <a:t>[1]),</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obs_id</a:t>
            </a:r>
            <a:r>
              <a:rPr lang="en-US" sz="1400" dirty="0">
                <a:latin typeface="Consolas" panose="020B0609020204030204" pitchFamily="49" charset="0"/>
              </a:rPr>
              <a:t>": </a:t>
            </a:r>
            <a:r>
              <a:rPr lang="en-US" sz="1400" dirty="0" err="1">
                <a:latin typeface="Consolas" panose="020B0609020204030204" pitchFamily="49" charset="0"/>
              </a:rPr>
              <a:t>np.arange</a:t>
            </a:r>
            <a:r>
              <a:rPr lang="en-US" sz="1400" dirty="0">
                <a:latin typeface="Consolas" panose="020B0609020204030204" pitchFamily="49" charset="0"/>
              </a:rPr>
              <a:t>(</a:t>
            </a:r>
            <a:r>
              <a:rPr lang="en-US" sz="1400" dirty="0" err="1">
                <a:latin typeface="Consolas" panose="020B0609020204030204" pitchFamily="49" charset="0"/>
              </a:rPr>
              <a:t>X_train.shape</a:t>
            </a:r>
            <a:r>
              <a:rPr lang="en-US" sz="1400" dirty="0">
                <a:latin typeface="Consolas" panose="020B0609020204030204" pitchFamily="49" charset="0"/>
              </a:rPr>
              <a:t>[0]),</a:t>
            </a:r>
          </a:p>
          <a:p>
            <a:pPr marL="0" indent="0">
              <a:buNone/>
            </a:pPr>
            <a:r>
              <a:rPr lang="en-US" sz="1400" dirty="0">
                <a:latin typeface="Consolas" panose="020B0609020204030204" pitchFamily="49" charset="0"/>
              </a:rPr>
              <a:t>    }</a:t>
            </a:r>
          </a:p>
          <a:p>
            <a:pPr marL="0" indent="0">
              <a:buNone/>
            </a:pPr>
            <a:r>
              <a:rPr lang="en-US" sz="1400" dirty="0">
                <a:latin typeface="Consolas" panose="020B0609020204030204" pitchFamily="49" charset="0"/>
              </a:rPr>
              <a:t>    with </a:t>
            </a:r>
            <a:r>
              <a:rPr lang="en-US" sz="1400" dirty="0" err="1">
                <a:latin typeface="Consolas" panose="020B0609020204030204" pitchFamily="49" charset="0"/>
              </a:rPr>
              <a:t>pm.Model</a:t>
            </a:r>
            <a:r>
              <a:rPr lang="en-US" sz="1400" dirty="0">
                <a:latin typeface="Consolas" panose="020B0609020204030204" pitchFamily="49" charset="0"/>
              </a:rPr>
              <a:t>(coords=coords) as </a:t>
            </a:r>
            <a:r>
              <a:rPr lang="en-US" sz="1400" dirty="0" err="1">
                <a:latin typeface="Consolas" panose="020B0609020204030204" pitchFamily="49" charset="0"/>
              </a:rPr>
              <a:t>neural_network</a:t>
            </a:r>
            <a:r>
              <a:rPr lang="en-US" sz="1400" dirty="0">
                <a:latin typeface="Consolas" panose="020B0609020204030204" pitchFamily="49" charset="0"/>
              </a:rPr>
              <a:t>:</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ann_input</a:t>
            </a:r>
            <a:r>
              <a:rPr lang="en-US" sz="1400" dirty="0">
                <a:latin typeface="Consolas" panose="020B0609020204030204" pitchFamily="49" charset="0"/>
              </a:rPr>
              <a:t> = </a:t>
            </a:r>
            <a:r>
              <a:rPr lang="en-US" sz="1400" dirty="0" err="1">
                <a:latin typeface="Consolas" panose="020B0609020204030204" pitchFamily="49" charset="0"/>
              </a:rPr>
              <a:t>pm.Data</a:t>
            </a:r>
            <a:r>
              <a:rPr lang="en-US" sz="1400" dirty="0">
                <a:latin typeface="Consolas" panose="020B0609020204030204" pitchFamily="49" charset="0"/>
              </a:rPr>
              <a:t>("</a:t>
            </a:r>
            <a:r>
              <a:rPr lang="en-US" sz="1400" dirty="0" err="1">
                <a:latin typeface="Consolas" panose="020B0609020204030204" pitchFamily="49" charset="0"/>
              </a:rPr>
              <a:t>ann_input</a:t>
            </a:r>
            <a:r>
              <a:rPr lang="en-US" sz="1400" dirty="0">
                <a:latin typeface="Consolas" panose="020B0609020204030204" pitchFamily="49" charset="0"/>
              </a:rPr>
              <a:t>", </a:t>
            </a:r>
            <a:r>
              <a:rPr lang="en-US" sz="1400" dirty="0" err="1">
                <a:latin typeface="Consolas" panose="020B0609020204030204" pitchFamily="49" charset="0"/>
              </a:rPr>
              <a:t>X_train</a:t>
            </a:r>
            <a:r>
              <a:rPr lang="en-US" sz="1400" dirty="0">
                <a:latin typeface="Consolas" panose="020B0609020204030204" pitchFamily="49" charset="0"/>
              </a:rPr>
              <a:t>, mutable=True, dims=("</a:t>
            </a:r>
            <a:r>
              <a:rPr lang="en-US" sz="1400" dirty="0" err="1">
                <a:latin typeface="Consolas" panose="020B0609020204030204" pitchFamily="49" charset="0"/>
              </a:rPr>
              <a:t>obs_id</a:t>
            </a:r>
            <a:r>
              <a:rPr lang="en-US" sz="1400" dirty="0">
                <a:latin typeface="Consolas" panose="020B0609020204030204" pitchFamily="49" charset="0"/>
              </a:rPr>
              <a:t>", "</a:t>
            </a:r>
            <a:r>
              <a:rPr lang="en-US" sz="1400" dirty="0" err="1">
                <a:latin typeface="Consolas" panose="020B0609020204030204" pitchFamily="49" charset="0"/>
              </a:rPr>
              <a:t>train_cols</a:t>
            </a:r>
            <a:r>
              <a:rPr lang="en-US" sz="1400" dirty="0">
                <a:latin typeface="Consolas" panose="020B0609020204030204" pitchFamily="49" charset="0"/>
              </a:rPr>
              <a:t>"))</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ann_output</a:t>
            </a:r>
            <a:r>
              <a:rPr lang="en-US" sz="1400" dirty="0">
                <a:latin typeface="Consolas" panose="020B0609020204030204" pitchFamily="49" charset="0"/>
              </a:rPr>
              <a:t> = </a:t>
            </a:r>
            <a:r>
              <a:rPr lang="en-US" sz="1400" dirty="0" err="1">
                <a:latin typeface="Consolas" panose="020B0609020204030204" pitchFamily="49" charset="0"/>
              </a:rPr>
              <a:t>pm.Data</a:t>
            </a:r>
            <a:r>
              <a:rPr lang="en-US" sz="1400" dirty="0">
                <a:latin typeface="Consolas" panose="020B0609020204030204" pitchFamily="49" charset="0"/>
              </a:rPr>
              <a:t>("</a:t>
            </a:r>
            <a:r>
              <a:rPr lang="en-US" sz="1400" dirty="0" err="1">
                <a:latin typeface="Consolas" panose="020B0609020204030204" pitchFamily="49" charset="0"/>
              </a:rPr>
              <a:t>ann_output</a:t>
            </a:r>
            <a:r>
              <a:rPr lang="en-US" sz="1400" dirty="0">
                <a:latin typeface="Consolas" panose="020B0609020204030204" pitchFamily="49" charset="0"/>
              </a:rPr>
              <a:t>", </a:t>
            </a:r>
            <a:r>
              <a:rPr lang="en-US" sz="1400" dirty="0" err="1">
                <a:latin typeface="Consolas" panose="020B0609020204030204" pitchFamily="49" charset="0"/>
              </a:rPr>
              <a:t>Y_train</a:t>
            </a:r>
            <a:r>
              <a:rPr lang="en-US" sz="1400" dirty="0">
                <a:latin typeface="Consolas" panose="020B0609020204030204" pitchFamily="49" charset="0"/>
              </a:rPr>
              <a:t>, mutable=True, dims="</a:t>
            </a:r>
            <a:r>
              <a:rPr lang="en-US" sz="1400" dirty="0" err="1">
                <a:latin typeface="Consolas" panose="020B0609020204030204" pitchFamily="49" charset="0"/>
              </a:rPr>
              <a:t>obs_id</a:t>
            </a:r>
            <a:r>
              <a:rPr lang="en-US" sz="1400" dirty="0">
                <a:latin typeface="Consolas" panose="020B0609020204030204" pitchFamily="49" charset="0"/>
              </a:rPr>
              <a:t>")</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        # Weights from input to hidden layer</a:t>
            </a:r>
          </a:p>
          <a:p>
            <a:pPr marL="0" indent="0">
              <a:buNone/>
            </a:pPr>
            <a:r>
              <a:rPr lang="en-US" sz="1400" dirty="0">
                <a:latin typeface="Consolas" panose="020B0609020204030204" pitchFamily="49" charset="0"/>
              </a:rPr>
              <a:t>        weights_in_1 = </a:t>
            </a:r>
            <a:r>
              <a:rPr lang="en-US" sz="1400" dirty="0" err="1">
                <a:latin typeface="Consolas" panose="020B0609020204030204" pitchFamily="49" charset="0"/>
              </a:rPr>
              <a:t>pm.Normal</a:t>
            </a:r>
            <a:r>
              <a:rPr lang="en-US" sz="1400" dirty="0">
                <a:latin typeface="Consolas" panose="020B0609020204030204" pitchFamily="49" charset="0"/>
              </a:rPr>
              <a:t>(</a:t>
            </a:r>
          </a:p>
          <a:p>
            <a:pPr marL="0" indent="0">
              <a:buNone/>
            </a:pPr>
            <a:r>
              <a:rPr lang="en-US" sz="1400" dirty="0">
                <a:latin typeface="Consolas" panose="020B0609020204030204" pitchFamily="49" charset="0"/>
              </a:rPr>
              <a:t>            "w_in_1", 0, sigma=1, </a:t>
            </a:r>
            <a:r>
              <a:rPr lang="en-US" sz="1400" dirty="0" err="1">
                <a:latin typeface="Consolas" panose="020B0609020204030204" pitchFamily="49" charset="0"/>
              </a:rPr>
              <a:t>initval</a:t>
            </a:r>
            <a:r>
              <a:rPr lang="en-US" sz="1400" dirty="0">
                <a:latin typeface="Consolas" panose="020B0609020204030204" pitchFamily="49" charset="0"/>
              </a:rPr>
              <a:t>=init_1, dims=("</a:t>
            </a:r>
            <a:r>
              <a:rPr lang="en-US" sz="1400" dirty="0" err="1">
                <a:latin typeface="Consolas" panose="020B0609020204030204" pitchFamily="49" charset="0"/>
              </a:rPr>
              <a:t>train_cols</a:t>
            </a:r>
            <a:r>
              <a:rPr lang="en-US" sz="1400" dirty="0">
                <a:latin typeface="Consolas" panose="020B0609020204030204" pitchFamily="49" charset="0"/>
              </a:rPr>
              <a:t>", "hidden_layer_1")</a:t>
            </a:r>
          </a:p>
          <a:p>
            <a:pPr marL="0" indent="0">
              <a:buNone/>
            </a:pPr>
            <a:r>
              <a:rPr lang="en-US" sz="1400" dirty="0">
                <a:latin typeface="Consolas" panose="020B0609020204030204" pitchFamily="49" charset="0"/>
              </a:rPr>
              <a:t>        )</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        # Weights from 1st to 2nd layer</a:t>
            </a:r>
          </a:p>
          <a:p>
            <a:pPr marL="0" indent="0">
              <a:buNone/>
            </a:pPr>
            <a:r>
              <a:rPr lang="en-US" sz="1400" dirty="0">
                <a:latin typeface="Consolas" panose="020B0609020204030204" pitchFamily="49" charset="0"/>
              </a:rPr>
              <a:t>        weights_1_2 = </a:t>
            </a:r>
            <a:r>
              <a:rPr lang="en-US" sz="1400" dirty="0" err="1">
                <a:latin typeface="Consolas" panose="020B0609020204030204" pitchFamily="49" charset="0"/>
              </a:rPr>
              <a:t>pm.Normal</a:t>
            </a:r>
            <a:r>
              <a:rPr lang="en-US" sz="1400" dirty="0">
                <a:latin typeface="Consolas" panose="020B0609020204030204" pitchFamily="49" charset="0"/>
              </a:rPr>
              <a:t>(</a:t>
            </a:r>
          </a:p>
          <a:p>
            <a:pPr marL="0" indent="0">
              <a:buNone/>
            </a:pPr>
            <a:r>
              <a:rPr lang="en-US" sz="1400" dirty="0">
                <a:latin typeface="Consolas" panose="020B0609020204030204" pitchFamily="49" charset="0"/>
              </a:rPr>
              <a:t>            "w_1_2", 0, sigma=1, </a:t>
            </a:r>
            <a:r>
              <a:rPr lang="en-US" sz="1400" dirty="0" err="1">
                <a:latin typeface="Consolas" panose="020B0609020204030204" pitchFamily="49" charset="0"/>
              </a:rPr>
              <a:t>initval</a:t>
            </a:r>
            <a:r>
              <a:rPr lang="en-US" sz="1400" dirty="0">
                <a:latin typeface="Consolas" panose="020B0609020204030204" pitchFamily="49" charset="0"/>
              </a:rPr>
              <a:t>=init_2, dims=("hidden_layer_1", "hidden_layer_2")</a:t>
            </a:r>
          </a:p>
          <a:p>
            <a:pPr marL="0" indent="0">
              <a:buNone/>
            </a:pPr>
            <a:r>
              <a:rPr lang="en-US" sz="1400" dirty="0">
                <a:latin typeface="Consolas" panose="020B0609020204030204" pitchFamily="49" charset="0"/>
              </a:rPr>
              <a:t>        )</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        # Weights from hidden layer to output</a:t>
            </a:r>
          </a:p>
          <a:p>
            <a:pPr marL="0" indent="0">
              <a:buNone/>
            </a:pPr>
            <a:r>
              <a:rPr lang="en-US" sz="1400" dirty="0">
                <a:latin typeface="Consolas" panose="020B0609020204030204" pitchFamily="49" charset="0"/>
              </a:rPr>
              <a:t>        weights_2_out = </a:t>
            </a:r>
            <a:r>
              <a:rPr lang="en-US" sz="1400" dirty="0" err="1">
                <a:latin typeface="Consolas" panose="020B0609020204030204" pitchFamily="49" charset="0"/>
              </a:rPr>
              <a:t>pm.Normal</a:t>
            </a:r>
            <a:r>
              <a:rPr lang="en-US" sz="1400" dirty="0">
                <a:latin typeface="Consolas" panose="020B0609020204030204" pitchFamily="49" charset="0"/>
              </a:rPr>
              <a:t>("w_2_out", 0, sigma=1, </a:t>
            </a:r>
            <a:r>
              <a:rPr lang="en-US" sz="1400" dirty="0" err="1">
                <a:latin typeface="Consolas" panose="020B0609020204030204" pitchFamily="49" charset="0"/>
              </a:rPr>
              <a:t>initval</a:t>
            </a:r>
            <a:r>
              <a:rPr lang="en-US" sz="1400" dirty="0">
                <a:latin typeface="Consolas" panose="020B0609020204030204" pitchFamily="49" charset="0"/>
              </a:rPr>
              <a:t>=</a:t>
            </a:r>
            <a:r>
              <a:rPr lang="en-US" sz="1400" dirty="0" err="1">
                <a:latin typeface="Consolas" panose="020B0609020204030204" pitchFamily="49" charset="0"/>
              </a:rPr>
              <a:t>init_out</a:t>
            </a:r>
            <a:r>
              <a:rPr lang="en-US" sz="1400" dirty="0">
                <a:latin typeface="Consolas" panose="020B0609020204030204" pitchFamily="49" charset="0"/>
              </a:rPr>
              <a:t>, dims="hidden_layer_2")</a:t>
            </a:r>
          </a:p>
        </p:txBody>
      </p:sp>
    </p:spTree>
    <p:extLst>
      <p:ext uri="{BB962C8B-B14F-4D97-AF65-F5344CB8AC3E}">
        <p14:creationId xmlns:p14="http://schemas.microsoft.com/office/powerpoint/2010/main" val="23437994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D2BE21-D7E0-861D-1130-0EF65F70BAF0}"/>
              </a:ext>
            </a:extLst>
          </p:cNvPr>
          <p:cNvSpPr>
            <a:spLocks noGrp="1"/>
          </p:cNvSpPr>
          <p:nvPr>
            <p:ph type="title"/>
          </p:nvPr>
        </p:nvSpPr>
        <p:spPr/>
        <p:txBody>
          <a:bodyPr/>
          <a:lstStyle/>
          <a:p>
            <a:r>
              <a:rPr lang="en-US" dirty="0"/>
              <a:t>Model Specification</a:t>
            </a:r>
          </a:p>
        </p:txBody>
      </p:sp>
      <p:sp>
        <p:nvSpPr>
          <p:cNvPr id="5" name="Content Placeholder 4">
            <a:extLst>
              <a:ext uri="{FF2B5EF4-FFF2-40B4-BE49-F238E27FC236}">
                <a16:creationId xmlns:a16="http://schemas.microsoft.com/office/drawing/2014/main" id="{F59D01C3-5043-F3E8-4A3D-90E9490F9786}"/>
              </a:ext>
            </a:extLst>
          </p:cNvPr>
          <p:cNvSpPr>
            <a:spLocks noGrp="1"/>
          </p:cNvSpPr>
          <p:nvPr>
            <p:ph idx="1"/>
          </p:nvPr>
        </p:nvSpPr>
        <p:spPr>
          <a:xfrm>
            <a:off x="4620684" y="0"/>
            <a:ext cx="7571315" cy="6858000"/>
          </a:xfrm>
        </p:spPr>
        <p:txBody>
          <a:bodyPr>
            <a:normAutofit/>
          </a:bodyPr>
          <a:lstStyle/>
          <a:p>
            <a:pPr marL="0" indent="0">
              <a:buNone/>
            </a:pPr>
            <a:r>
              <a:rPr lang="en-US" sz="1400" dirty="0">
                <a:latin typeface="Consolas" panose="020B0609020204030204" pitchFamily="49" charset="0"/>
              </a:rPr>
              <a:t>        # Build neural-network using tanh activation function</a:t>
            </a:r>
          </a:p>
          <a:p>
            <a:pPr marL="0" indent="0">
              <a:buNone/>
            </a:pPr>
            <a:r>
              <a:rPr lang="en-US" sz="1400" dirty="0">
                <a:latin typeface="Consolas" panose="020B0609020204030204" pitchFamily="49" charset="0"/>
              </a:rPr>
              <a:t>        act_1 = </a:t>
            </a:r>
            <a:r>
              <a:rPr lang="en-US" sz="1400" dirty="0" err="1">
                <a:latin typeface="Consolas" panose="020B0609020204030204" pitchFamily="49" charset="0"/>
              </a:rPr>
              <a:t>pm.math.tanh</a:t>
            </a:r>
            <a:r>
              <a:rPr lang="en-US" sz="1400" dirty="0">
                <a:latin typeface="Consolas" panose="020B0609020204030204" pitchFamily="49" charset="0"/>
              </a:rPr>
              <a:t>(pm.math.dot(</a:t>
            </a:r>
            <a:r>
              <a:rPr lang="en-US" sz="1400" dirty="0" err="1">
                <a:latin typeface="Consolas" panose="020B0609020204030204" pitchFamily="49" charset="0"/>
              </a:rPr>
              <a:t>ann_input</a:t>
            </a:r>
            <a:r>
              <a:rPr lang="en-US" sz="1400" dirty="0">
                <a:latin typeface="Consolas" panose="020B0609020204030204" pitchFamily="49" charset="0"/>
              </a:rPr>
              <a:t>, weights_in_1))</a:t>
            </a:r>
          </a:p>
          <a:p>
            <a:pPr marL="0" indent="0">
              <a:buNone/>
            </a:pPr>
            <a:r>
              <a:rPr lang="en-US" sz="1400" dirty="0">
                <a:latin typeface="Consolas" panose="020B0609020204030204" pitchFamily="49" charset="0"/>
              </a:rPr>
              <a:t>        act_2 = </a:t>
            </a:r>
            <a:r>
              <a:rPr lang="en-US" sz="1400" dirty="0" err="1">
                <a:latin typeface="Consolas" panose="020B0609020204030204" pitchFamily="49" charset="0"/>
              </a:rPr>
              <a:t>pm.math.tanh</a:t>
            </a:r>
            <a:r>
              <a:rPr lang="en-US" sz="1400" dirty="0">
                <a:latin typeface="Consolas" panose="020B0609020204030204" pitchFamily="49" charset="0"/>
              </a:rPr>
              <a:t>(pm.math.dot(act_1, weights_1_2))</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act_out</a:t>
            </a:r>
            <a:r>
              <a:rPr lang="en-US" sz="1400" dirty="0">
                <a:latin typeface="Consolas" panose="020B0609020204030204" pitchFamily="49" charset="0"/>
              </a:rPr>
              <a:t> = </a:t>
            </a:r>
            <a:r>
              <a:rPr lang="en-US" sz="1400" dirty="0" err="1">
                <a:latin typeface="Consolas" panose="020B0609020204030204" pitchFamily="49" charset="0"/>
              </a:rPr>
              <a:t>pm.math.sigmoid</a:t>
            </a:r>
            <a:r>
              <a:rPr lang="en-US" sz="1400" dirty="0">
                <a:latin typeface="Consolas" panose="020B0609020204030204" pitchFamily="49" charset="0"/>
              </a:rPr>
              <a:t>(pm.math.dot(act_2, weights_2_out))</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        # Binary classification -&gt; Bernoulli likelihood</a:t>
            </a:r>
          </a:p>
          <a:p>
            <a:pPr marL="0" indent="0">
              <a:buNone/>
            </a:pPr>
            <a:r>
              <a:rPr lang="en-US" sz="1400" dirty="0">
                <a:latin typeface="Consolas" panose="020B0609020204030204" pitchFamily="49" charset="0"/>
              </a:rPr>
              <a:t>        out = </a:t>
            </a:r>
            <a:r>
              <a:rPr lang="en-US" sz="1400" dirty="0" err="1">
                <a:latin typeface="Consolas" panose="020B0609020204030204" pitchFamily="49" charset="0"/>
              </a:rPr>
              <a:t>pm.Bernoulli</a:t>
            </a:r>
            <a:r>
              <a:rPr lang="en-US" sz="1400" dirty="0">
                <a:latin typeface="Consolas" panose="020B0609020204030204" pitchFamily="49" charset="0"/>
              </a:rPr>
              <a:t>(</a:t>
            </a:r>
          </a:p>
          <a:p>
            <a:pPr marL="0" indent="0">
              <a:buNone/>
            </a:pPr>
            <a:r>
              <a:rPr lang="en-US" sz="1400" dirty="0">
                <a:latin typeface="Consolas" panose="020B0609020204030204" pitchFamily="49" charset="0"/>
              </a:rPr>
              <a:t>            "out",</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act_out</a:t>
            </a:r>
            <a:r>
              <a:rPr lang="en-US" sz="1400" dirty="0">
                <a:latin typeface="Consolas" panose="020B0609020204030204" pitchFamily="49" charset="0"/>
              </a:rPr>
              <a:t>,</a:t>
            </a:r>
          </a:p>
          <a:p>
            <a:pPr marL="0" indent="0">
              <a:buNone/>
            </a:pPr>
            <a:r>
              <a:rPr lang="en-US" sz="1400" dirty="0">
                <a:latin typeface="Consolas" panose="020B0609020204030204" pitchFamily="49" charset="0"/>
              </a:rPr>
              <a:t>            observed=</a:t>
            </a:r>
            <a:r>
              <a:rPr lang="en-US" sz="1400" dirty="0" err="1">
                <a:latin typeface="Consolas" panose="020B0609020204030204" pitchFamily="49" charset="0"/>
              </a:rPr>
              <a:t>ann_output</a:t>
            </a:r>
            <a:r>
              <a:rPr lang="en-US" sz="1400" dirty="0">
                <a:latin typeface="Consolas" panose="020B0609020204030204" pitchFamily="49" charset="0"/>
              </a:rPr>
              <a:t>,</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total_size</a:t>
            </a:r>
            <a:r>
              <a:rPr lang="en-US" sz="1400" dirty="0">
                <a:latin typeface="Consolas" panose="020B0609020204030204" pitchFamily="49" charset="0"/>
              </a:rPr>
              <a:t>=</a:t>
            </a:r>
            <a:r>
              <a:rPr lang="en-US" sz="1400" dirty="0" err="1">
                <a:latin typeface="Consolas" panose="020B0609020204030204" pitchFamily="49" charset="0"/>
              </a:rPr>
              <a:t>Y_train.shape</a:t>
            </a:r>
            <a:r>
              <a:rPr lang="en-US" sz="1400" dirty="0">
                <a:latin typeface="Consolas" panose="020B0609020204030204" pitchFamily="49" charset="0"/>
              </a:rPr>
              <a:t>[0],  # IMPORTANT for minibatches</a:t>
            </a:r>
          </a:p>
          <a:p>
            <a:pPr marL="0" indent="0">
              <a:buNone/>
            </a:pPr>
            <a:r>
              <a:rPr lang="en-US" sz="1400" dirty="0">
                <a:latin typeface="Consolas" panose="020B0609020204030204" pitchFamily="49" charset="0"/>
              </a:rPr>
              <a:t>            dims="</a:t>
            </a:r>
            <a:r>
              <a:rPr lang="en-US" sz="1400" dirty="0" err="1">
                <a:latin typeface="Consolas" panose="020B0609020204030204" pitchFamily="49" charset="0"/>
              </a:rPr>
              <a:t>obs_id</a:t>
            </a:r>
            <a:r>
              <a:rPr lang="en-US" sz="1400" dirty="0">
                <a:latin typeface="Consolas" panose="020B0609020204030204" pitchFamily="49" charset="0"/>
              </a:rPr>
              <a:t>",</a:t>
            </a:r>
          </a:p>
          <a:p>
            <a:pPr marL="0" indent="0">
              <a:buNone/>
            </a:pPr>
            <a:r>
              <a:rPr lang="en-US" sz="1400" dirty="0">
                <a:latin typeface="Consolas" panose="020B0609020204030204" pitchFamily="49" charset="0"/>
              </a:rPr>
              <a:t>        )</a:t>
            </a:r>
          </a:p>
          <a:p>
            <a:pPr marL="0" indent="0">
              <a:buNone/>
            </a:pPr>
            <a:r>
              <a:rPr lang="en-US" sz="1400" dirty="0">
                <a:latin typeface="Consolas" panose="020B0609020204030204" pitchFamily="49" charset="0"/>
              </a:rPr>
              <a:t>    return </a:t>
            </a:r>
            <a:r>
              <a:rPr lang="en-US" sz="1400" dirty="0" err="1">
                <a:latin typeface="Consolas" panose="020B0609020204030204" pitchFamily="49" charset="0"/>
              </a:rPr>
              <a:t>neural_network</a:t>
            </a:r>
            <a:endParaRPr lang="en-US" sz="1400" dirty="0">
              <a:latin typeface="Consolas" panose="020B0609020204030204" pitchFamily="49" charset="0"/>
            </a:endParaRPr>
          </a:p>
          <a:p>
            <a:pPr marL="0" indent="0">
              <a:buNone/>
            </a:pPr>
            <a:endParaRPr lang="en-US" sz="1400" dirty="0">
              <a:latin typeface="Consolas" panose="020B0609020204030204" pitchFamily="49" charset="0"/>
            </a:endParaRPr>
          </a:p>
          <a:p>
            <a:pPr marL="0" indent="0">
              <a:buNone/>
            </a:pPr>
            <a:endParaRPr lang="en-US" sz="1400" dirty="0">
              <a:latin typeface="Consolas" panose="020B0609020204030204" pitchFamily="49" charset="0"/>
            </a:endParaRPr>
          </a:p>
          <a:p>
            <a:pPr marL="0" indent="0">
              <a:buNone/>
            </a:pPr>
            <a:r>
              <a:rPr lang="en-US" sz="1400" dirty="0" err="1">
                <a:latin typeface="Consolas" panose="020B0609020204030204" pitchFamily="49" charset="0"/>
              </a:rPr>
              <a:t>neural_network</a:t>
            </a:r>
            <a:r>
              <a:rPr lang="en-US" sz="1400" dirty="0">
                <a:latin typeface="Consolas" panose="020B0609020204030204" pitchFamily="49" charset="0"/>
              </a:rPr>
              <a:t> = </a:t>
            </a:r>
            <a:r>
              <a:rPr lang="en-US" sz="1400" dirty="0" err="1">
                <a:latin typeface="Consolas" panose="020B0609020204030204" pitchFamily="49" charset="0"/>
              </a:rPr>
              <a:t>construct_nn</a:t>
            </a:r>
            <a:r>
              <a:rPr lang="en-US" sz="1400" dirty="0">
                <a:latin typeface="Consolas" panose="020B0609020204030204" pitchFamily="49" charset="0"/>
              </a:rPr>
              <a:t>(</a:t>
            </a:r>
            <a:r>
              <a:rPr lang="en-US" sz="1400" dirty="0" err="1">
                <a:latin typeface="Consolas" panose="020B0609020204030204" pitchFamily="49" charset="0"/>
              </a:rPr>
              <a:t>X_train</a:t>
            </a:r>
            <a:r>
              <a:rPr lang="en-US" sz="1400" dirty="0">
                <a:latin typeface="Consolas" panose="020B0609020204030204" pitchFamily="49" charset="0"/>
              </a:rPr>
              <a:t>, </a:t>
            </a:r>
            <a:r>
              <a:rPr lang="en-US" sz="1400" dirty="0" err="1">
                <a:latin typeface="Consolas" panose="020B0609020204030204" pitchFamily="49" charset="0"/>
              </a:rPr>
              <a:t>Y_train</a:t>
            </a:r>
            <a:r>
              <a:rPr lang="en-US" sz="1400" dirty="0">
                <a:latin typeface="Consolas" panose="020B0609020204030204" pitchFamily="49" charset="0"/>
              </a:rPr>
              <a:t>)</a:t>
            </a:r>
          </a:p>
        </p:txBody>
      </p:sp>
    </p:spTree>
    <p:extLst>
      <p:ext uri="{BB962C8B-B14F-4D97-AF65-F5344CB8AC3E}">
        <p14:creationId xmlns:p14="http://schemas.microsoft.com/office/powerpoint/2010/main" val="24484986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C7C586A-2736-896E-ED2E-651DCA8A57B5}"/>
              </a:ext>
            </a:extLst>
          </p:cNvPr>
          <p:cNvSpPr>
            <a:spLocks noGrp="1"/>
          </p:cNvSpPr>
          <p:nvPr>
            <p:ph type="title"/>
          </p:nvPr>
        </p:nvSpPr>
        <p:spPr/>
        <p:txBody>
          <a:bodyPr/>
          <a:lstStyle/>
          <a:p>
            <a:r>
              <a:rPr lang="en-US" dirty="0"/>
              <a:t>Automatic Differentiation Variational Inference (ADVI)</a:t>
            </a:r>
          </a:p>
        </p:txBody>
      </p:sp>
      <p:sp>
        <p:nvSpPr>
          <p:cNvPr id="6" name="Content Placeholder 5">
            <a:extLst>
              <a:ext uri="{FF2B5EF4-FFF2-40B4-BE49-F238E27FC236}">
                <a16:creationId xmlns:a16="http://schemas.microsoft.com/office/drawing/2014/main" id="{E307DD59-3BE7-50D8-669A-1CCE53E8F67E}"/>
              </a:ext>
            </a:extLst>
          </p:cNvPr>
          <p:cNvSpPr>
            <a:spLocks noGrp="1"/>
          </p:cNvSpPr>
          <p:nvPr>
            <p:ph idx="1"/>
          </p:nvPr>
        </p:nvSpPr>
        <p:spPr>
          <a:xfrm>
            <a:off x="818712" y="2222287"/>
            <a:ext cx="3573534" cy="2849898"/>
          </a:xfrm>
        </p:spPr>
        <p:txBody>
          <a:bodyPr>
            <a:normAutofit/>
          </a:bodyPr>
          <a:lstStyle/>
          <a:p>
            <a:pPr marL="0" indent="0">
              <a:buNone/>
            </a:pPr>
            <a:r>
              <a:rPr lang="en-US" sz="1400" dirty="0">
                <a:latin typeface="Consolas" panose="020B0609020204030204" pitchFamily="49" charset="0"/>
              </a:rPr>
              <a:t>with </a:t>
            </a:r>
            <a:r>
              <a:rPr lang="en-US" sz="1400" dirty="0" err="1">
                <a:latin typeface="Consolas" panose="020B0609020204030204" pitchFamily="49" charset="0"/>
              </a:rPr>
              <a:t>neural_network</a:t>
            </a:r>
            <a:r>
              <a:rPr lang="en-US" sz="1400" dirty="0">
                <a:latin typeface="Consolas" panose="020B0609020204030204" pitchFamily="49" charset="0"/>
              </a:rPr>
              <a:t>:</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approx</a:t>
            </a:r>
            <a:r>
              <a:rPr lang="en-US" sz="1400" dirty="0">
                <a:latin typeface="Consolas" panose="020B0609020204030204" pitchFamily="49" charset="0"/>
              </a:rPr>
              <a:t> = </a:t>
            </a:r>
            <a:r>
              <a:rPr lang="en-US" sz="1400" dirty="0" err="1">
                <a:latin typeface="Consolas" panose="020B0609020204030204" pitchFamily="49" charset="0"/>
              </a:rPr>
              <a:t>pm.fit</a:t>
            </a:r>
            <a:r>
              <a:rPr lang="en-US" sz="1400" dirty="0">
                <a:latin typeface="Consolas" panose="020B0609020204030204" pitchFamily="49" charset="0"/>
              </a:rPr>
              <a:t>(n=30_000)</a:t>
            </a:r>
          </a:p>
          <a:p>
            <a:pPr marL="0" indent="0">
              <a:buNone/>
            </a:pPr>
            <a:endParaRPr lang="en-US" sz="1400" dirty="0">
              <a:latin typeface="Consolas" panose="020B0609020204030204" pitchFamily="49" charset="0"/>
            </a:endParaRPr>
          </a:p>
          <a:p>
            <a:pPr marL="0" indent="0">
              <a:buNone/>
            </a:pPr>
            <a:r>
              <a:rPr lang="en-US" sz="1400" dirty="0" err="1">
                <a:latin typeface="Consolas" panose="020B0609020204030204" pitchFamily="49" charset="0"/>
              </a:rPr>
              <a:t>plt.plot</a:t>
            </a:r>
            <a:r>
              <a:rPr lang="en-US" sz="1400" dirty="0">
                <a:latin typeface="Consolas" panose="020B0609020204030204" pitchFamily="49" charset="0"/>
              </a:rPr>
              <a:t>(</a:t>
            </a:r>
            <a:r>
              <a:rPr lang="en-US" sz="1400" dirty="0" err="1">
                <a:latin typeface="Consolas" panose="020B0609020204030204" pitchFamily="49" charset="0"/>
              </a:rPr>
              <a:t>approx.hist</a:t>
            </a:r>
            <a:r>
              <a:rPr lang="en-US" sz="1400" dirty="0">
                <a:latin typeface="Consolas" panose="020B0609020204030204" pitchFamily="49" charset="0"/>
              </a:rPr>
              <a:t>, alpha=0.3)</a:t>
            </a:r>
          </a:p>
          <a:p>
            <a:pPr marL="0" indent="0">
              <a:buNone/>
            </a:pPr>
            <a:r>
              <a:rPr lang="en-US" sz="1400" dirty="0" err="1">
                <a:latin typeface="Consolas" panose="020B0609020204030204" pitchFamily="49" charset="0"/>
              </a:rPr>
              <a:t>plt.ylabel</a:t>
            </a:r>
            <a:r>
              <a:rPr lang="en-US" sz="1400" dirty="0">
                <a:latin typeface="Consolas" panose="020B0609020204030204" pitchFamily="49" charset="0"/>
              </a:rPr>
              <a:t>("ELBO")</a:t>
            </a:r>
          </a:p>
          <a:p>
            <a:pPr marL="0" indent="0">
              <a:buNone/>
            </a:pPr>
            <a:r>
              <a:rPr lang="en-US" sz="1400" dirty="0" err="1">
                <a:latin typeface="Consolas" panose="020B0609020204030204" pitchFamily="49" charset="0"/>
              </a:rPr>
              <a:t>plt.xlabel</a:t>
            </a:r>
            <a:r>
              <a:rPr lang="en-US" sz="1400" dirty="0">
                <a:latin typeface="Consolas" panose="020B0609020204030204" pitchFamily="49" charset="0"/>
              </a:rPr>
              <a:t>("iteration")</a:t>
            </a:r>
          </a:p>
        </p:txBody>
      </p:sp>
      <p:pic>
        <p:nvPicPr>
          <p:cNvPr id="7" name="Picture 6">
            <a:extLst>
              <a:ext uri="{FF2B5EF4-FFF2-40B4-BE49-F238E27FC236}">
                <a16:creationId xmlns:a16="http://schemas.microsoft.com/office/drawing/2014/main" id="{A4209ED2-69B1-1CBE-B934-CA2B933526CA}"/>
              </a:ext>
            </a:extLst>
          </p:cNvPr>
          <p:cNvPicPr>
            <a:picLocks noChangeAspect="1"/>
          </p:cNvPicPr>
          <p:nvPr/>
        </p:nvPicPr>
        <p:blipFill>
          <a:blip r:embed="rId2"/>
          <a:stretch>
            <a:fillRect/>
          </a:stretch>
        </p:blipFill>
        <p:spPr>
          <a:xfrm>
            <a:off x="4814276" y="1900854"/>
            <a:ext cx="7377723" cy="4957145"/>
          </a:xfrm>
          <a:prstGeom prst="rect">
            <a:avLst/>
          </a:prstGeom>
        </p:spPr>
      </p:pic>
    </p:spTree>
    <p:extLst>
      <p:ext uri="{BB962C8B-B14F-4D97-AF65-F5344CB8AC3E}">
        <p14:creationId xmlns:p14="http://schemas.microsoft.com/office/powerpoint/2010/main" val="15997517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7EF4C-3C31-926B-FAF6-5881B0448F03}"/>
              </a:ext>
            </a:extLst>
          </p:cNvPr>
          <p:cNvSpPr>
            <a:spLocks noGrp="1"/>
          </p:cNvSpPr>
          <p:nvPr>
            <p:ph type="title"/>
          </p:nvPr>
        </p:nvSpPr>
        <p:spPr/>
        <p:txBody>
          <a:bodyPr/>
          <a:lstStyle/>
          <a:p>
            <a:r>
              <a:rPr lang="en-US" dirty="0"/>
              <a:t>Prediction</a:t>
            </a:r>
          </a:p>
        </p:txBody>
      </p:sp>
      <p:sp>
        <p:nvSpPr>
          <p:cNvPr id="3" name="Content Placeholder 2">
            <a:extLst>
              <a:ext uri="{FF2B5EF4-FFF2-40B4-BE49-F238E27FC236}">
                <a16:creationId xmlns:a16="http://schemas.microsoft.com/office/drawing/2014/main" id="{A92FB103-AD7A-E3D9-CF27-AC29A85B3C7C}"/>
              </a:ext>
            </a:extLst>
          </p:cNvPr>
          <p:cNvSpPr>
            <a:spLocks noGrp="1"/>
          </p:cNvSpPr>
          <p:nvPr>
            <p:ph idx="1"/>
          </p:nvPr>
        </p:nvSpPr>
        <p:spPr>
          <a:xfrm>
            <a:off x="818712" y="2222287"/>
            <a:ext cx="10554574" cy="4635713"/>
          </a:xfrm>
        </p:spPr>
        <p:txBody>
          <a:bodyPr/>
          <a:lstStyle/>
          <a:p>
            <a:r>
              <a:rPr lang="en-US" dirty="0"/>
              <a:t>We can use </a:t>
            </a:r>
            <a:r>
              <a:rPr lang="en-US" sz="1400" dirty="0" err="1">
                <a:latin typeface="Consolas" panose="020B0609020204030204" pitchFamily="49" charset="0"/>
              </a:rPr>
              <a:t>sample_posterior_predictive</a:t>
            </a:r>
            <a:r>
              <a:rPr lang="en-US" sz="1400" dirty="0">
                <a:latin typeface="Consolas" panose="020B0609020204030204" pitchFamily="49" charset="0"/>
              </a:rPr>
              <a:t>()</a:t>
            </a:r>
            <a:r>
              <a:rPr lang="en-US" dirty="0"/>
              <a:t> to generate new data (in this case class predictions) from the posterior (sampled from the variational estimation)</a:t>
            </a:r>
          </a:p>
          <a:p>
            <a:pPr marL="400050" lvl="1" indent="0">
              <a:buNone/>
            </a:pPr>
            <a:r>
              <a:rPr lang="en-US" sz="1400" dirty="0">
                <a:latin typeface="Consolas" panose="020B0609020204030204" pitchFamily="49" charset="0"/>
              </a:rPr>
              <a:t>trace = </a:t>
            </a:r>
            <a:r>
              <a:rPr lang="en-US" sz="1400" dirty="0" err="1">
                <a:latin typeface="Consolas" panose="020B0609020204030204" pitchFamily="49" charset="0"/>
              </a:rPr>
              <a:t>approx.sample</a:t>
            </a:r>
            <a:r>
              <a:rPr lang="en-US" sz="1400" dirty="0">
                <a:latin typeface="Consolas" panose="020B0609020204030204" pitchFamily="49" charset="0"/>
              </a:rPr>
              <a:t>(draws=5000)</a:t>
            </a:r>
          </a:p>
          <a:p>
            <a:pPr marL="400050" lvl="1" indent="0">
              <a:buNone/>
            </a:pPr>
            <a:r>
              <a:rPr lang="en-US" sz="1400" dirty="0">
                <a:latin typeface="Consolas" panose="020B0609020204030204" pitchFamily="49" charset="0"/>
              </a:rPr>
              <a:t>with </a:t>
            </a:r>
            <a:r>
              <a:rPr lang="en-US" sz="1400" dirty="0" err="1">
                <a:latin typeface="Consolas" panose="020B0609020204030204" pitchFamily="49" charset="0"/>
              </a:rPr>
              <a:t>neural_network</a:t>
            </a:r>
            <a:r>
              <a:rPr lang="en-US" sz="1400" dirty="0">
                <a:latin typeface="Consolas" panose="020B0609020204030204" pitchFamily="49" charset="0"/>
              </a:rPr>
              <a:t>:</a:t>
            </a:r>
          </a:p>
          <a:p>
            <a:pPr marL="400050" lvl="1" indent="0">
              <a:buNone/>
            </a:pPr>
            <a:r>
              <a:rPr lang="en-US" sz="1400" dirty="0">
                <a:latin typeface="Consolas" panose="020B0609020204030204" pitchFamily="49" charset="0"/>
              </a:rPr>
              <a:t>    </a:t>
            </a:r>
            <a:r>
              <a:rPr lang="en-US" sz="1400" dirty="0" err="1">
                <a:latin typeface="Consolas" panose="020B0609020204030204" pitchFamily="49" charset="0"/>
              </a:rPr>
              <a:t>pm.set_data</a:t>
            </a:r>
            <a:r>
              <a:rPr lang="en-US" sz="1400" dirty="0">
                <a:latin typeface="Consolas" panose="020B0609020204030204" pitchFamily="49" charset="0"/>
              </a:rPr>
              <a:t>(</a:t>
            </a:r>
            <a:r>
              <a:rPr lang="en-US" sz="1400" dirty="0" err="1">
                <a:latin typeface="Consolas" panose="020B0609020204030204" pitchFamily="49" charset="0"/>
              </a:rPr>
              <a:t>new_data</a:t>
            </a:r>
            <a:r>
              <a:rPr lang="en-US" sz="1400" dirty="0">
                <a:latin typeface="Consolas" panose="020B0609020204030204" pitchFamily="49" charset="0"/>
              </a:rPr>
              <a:t>={"</a:t>
            </a:r>
            <a:r>
              <a:rPr lang="en-US" sz="1400" dirty="0" err="1">
                <a:latin typeface="Consolas" panose="020B0609020204030204" pitchFamily="49" charset="0"/>
              </a:rPr>
              <a:t>ann_input</a:t>
            </a:r>
            <a:r>
              <a:rPr lang="en-US" sz="1400" dirty="0">
                <a:latin typeface="Consolas" panose="020B0609020204030204" pitchFamily="49" charset="0"/>
              </a:rPr>
              <a:t>": </a:t>
            </a:r>
            <a:r>
              <a:rPr lang="en-US" sz="1400" dirty="0" err="1">
                <a:latin typeface="Consolas" panose="020B0609020204030204" pitchFamily="49" charset="0"/>
              </a:rPr>
              <a:t>X_test</a:t>
            </a:r>
            <a:r>
              <a:rPr lang="en-US" sz="1400" dirty="0">
                <a:latin typeface="Consolas" panose="020B0609020204030204" pitchFamily="49" charset="0"/>
              </a:rPr>
              <a:t>})</a:t>
            </a:r>
          </a:p>
          <a:p>
            <a:pPr marL="400050" lvl="1" indent="0">
              <a:buNone/>
            </a:pPr>
            <a:r>
              <a:rPr lang="en-US" sz="1400" dirty="0">
                <a:latin typeface="Consolas" panose="020B0609020204030204" pitchFamily="49" charset="0"/>
              </a:rPr>
              <a:t>    </a:t>
            </a:r>
            <a:r>
              <a:rPr lang="en-US" sz="1400" dirty="0" err="1">
                <a:latin typeface="Consolas" panose="020B0609020204030204" pitchFamily="49" charset="0"/>
              </a:rPr>
              <a:t>ppc</a:t>
            </a:r>
            <a:r>
              <a:rPr lang="en-US" sz="1400" dirty="0">
                <a:latin typeface="Consolas" panose="020B0609020204030204" pitchFamily="49" charset="0"/>
              </a:rPr>
              <a:t> = </a:t>
            </a:r>
            <a:r>
              <a:rPr lang="en-US" sz="1400" dirty="0" err="1">
                <a:latin typeface="Consolas" panose="020B0609020204030204" pitchFamily="49" charset="0"/>
              </a:rPr>
              <a:t>pm.sample_posterior_predictive</a:t>
            </a:r>
            <a:r>
              <a:rPr lang="en-US" sz="1400" dirty="0">
                <a:latin typeface="Consolas" panose="020B0609020204030204" pitchFamily="49" charset="0"/>
              </a:rPr>
              <a:t>(trace)</a:t>
            </a:r>
          </a:p>
          <a:p>
            <a:pPr marL="400050" lvl="1" indent="0">
              <a:buNone/>
            </a:pPr>
            <a:r>
              <a:rPr lang="en-US" sz="1400" dirty="0">
                <a:latin typeface="Consolas" panose="020B0609020204030204" pitchFamily="49" charset="0"/>
              </a:rPr>
              <a:t>    </a:t>
            </a:r>
            <a:r>
              <a:rPr lang="en-US" sz="1400" dirty="0" err="1">
                <a:latin typeface="Consolas" panose="020B0609020204030204" pitchFamily="49" charset="0"/>
              </a:rPr>
              <a:t>trace.extend</a:t>
            </a:r>
            <a:r>
              <a:rPr lang="en-US" sz="1400" dirty="0">
                <a:latin typeface="Consolas" panose="020B0609020204030204" pitchFamily="49" charset="0"/>
              </a:rPr>
              <a:t>(</a:t>
            </a:r>
            <a:r>
              <a:rPr lang="en-US" sz="1400" dirty="0" err="1">
                <a:latin typeface="Consolas" panose="020B0609020204030204" pitchFamily="49" charset="0"/>
              </a:rPr>
              <a:t>ppc</a:t>
            </a:r>
            <a:r>
              <a:rPr lang="en-US" sz="1400" dirty="0">
                <a:latin typeface="Consolas" panose="020B0609020204030204" pitchFamily="49" charset="0"/>
              </a:rPr>
              <a:t>)</a:t>
            </a:r>
          </a:p>
          <a:p>
            <a:r>
              <a:rPr lang="en-US" dirty="0"/>
              <a:t>We can average the predictions for each observation to estimate the underlying probability of class 1</a:t>
            </a:r>
          </a:p>
          <a:p>
            <a:pPr marL="400050" lvl="1" indent="0">
              <a:buNone/>
            </a:pPr>
            <a:r>
              <a:rPr lang="en-US" sz="1400" dirty="0">
                <a:latin typeface="Consolas" panose="020B0609020204030204" pitchFamily="49" charset="0"/>
              </a:rPr>
              <a:t>pred = </a:t>
            </a:r>
            <a:r>
              <a:rPr lang="en-US" sz="1400" dirty="0" err="1">
                <a:latin typeface="Consolas" panose="020B0609020204030204" pitchFamily="49" charset="0"/>
              </a:rPr>
              <a:t>ppc.posterior_predictive</a:t>
            </a:r>
            <a:r>
              <a:rPr lang="en-US" sz="1400" dirty="0">
                <a:latin typeface="Consolas" panose="020B0609020204030204" pitchFamily="49" charset="0"/>
              </a:rPr>
              <a:t>["out"].mean(("chain", "draw")) &gt; 0.5</a:t>
            </a:r>
          </a:p>
          <a:p>
            <a:pPr marL="400050" lvl="1" indent="0">
              <a:buNone/>
            </a:pPr>
            <a:r>
              <a:rPr lang="en-US" sz="1400" dirty="0">
                <a:latin typeface="Consolas" panose="020B0609020204030204" pitchFamily="49" charset="0"/>
              </a:rPr>
              <a:t>print(</a:t>
            </a:r>
            <a:r>
              <a:rPr lang="en-US" sz="1400" dirty="0" err="1">
                <a:latin typeface="Consolas" panose="020B0609020204030204" pitchFamily="49" charset="0"/>
              </a:rPr>
              <a:t>f"Accuracy</a:t>
            </a:r>
            <a:r>
              <a:rPr lang="en-US" sz="1400" dirty="0">
                <a:latin typeface="Consolas" panose="020B0609020204030204" pitchFamily="49" charset="0"/>
              </a:rPr>
              <a:t> = {(</a:t>
            </a:r>
            <a:r>
              <a:rPr lang="en-US" sz="1400" dirty="0" err="1">
                <a:latin typeface="Consolas" panose="020B0609020204030204" pitchFamily="49" charset="0"/>
              </a:rPr>
              <a:t>Y_test</a:t>
            </a:r>
            <a:r>
              <a:rPr lang="en-US" sz="1400" dirty="0">
                <a:latin typeface="Consolas" panose="020B0609020204030204" pitchFamily="49" charset="0"/>
              </a:rPr>
              <a:t> == </a:t>
            </a:r>
            <a:r>
              <a:rPr lang="en-US" sz="1400" dirty="0" err="1">
                <a:latin typeface="Consolas" panose="020B0609020204030204" pitchFamily="49" charset="0"/>
              </a:rPr>
              <a:t>pred.values</a:t>
            </a:r>
            <a:r>
              <a:rPr lang="en-US" sz="1400" dirty="0">
                <a:latin typeface="Consolas" panose="020B0609020204030204" pitchFamily="49" charset="0"/>
              </a:rPr>
              <a:t>).mean() * 100}%")   </a:t>
            </a:r>
            <a:r>
              <a:rPr lang="en-US" sz="1400">
                <a:latin typeface="Consolas" panose="020B0609020204030204" pitchFamily="49" charset="0"/>
              </a:rPr>
              <a:t># output:  Accuracy = 95.0%</a:t>
            </a:r>
            <a:endParaRPr lang="en-US" sz="1400" dirty="0">
              <a:latin typeface="Consolas" panose="020B0609020204030204" pitchFamily="49" charset="0"/>
            </a:endParaRPr>
          </a:p>
        </p:txBody>
      </p:sp>
    </p:spTree>
    <p:extLst>
      <p:ext uri="{BB962C8B-B14F-4D97-AF65-F5344CB8AC3E}">
        <p14:creationId xmlns:p14="http://schemas.microsoft.com/office/powerpoint/2010/main" val="2260148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FFD2AE-3833-47CF-A611-C1E8AE1644F0}"/>
              </a:ext>
            </a:extLst>
          </p:cNvPr>
          <p:cNvSpPr>
            <a:spLocks noGrp="1"/>
          </p:cNvSpPr>
          <p:nvPr>
            <p:ph type="title"/>
          </p:nvPr>
        </p:nvSpPr>
        <p:spPr/>
        <p:txBody>
          <a:bodyPr/>
          <a:lstStyle/>
          <a:p>
            <a:r>
              <a:rPr lang="en-US" dirty="0"/>
              <a:t>Variational Bayesian Methods</a:t>
            </a:r>
          </a:p>
        </p:txBody>
      </p:sp>
      <p:sp>
        <p:nvSpPr>
          <p:cNvPr id="5" name="Content Placeholder 4">
            <a:extLst>
              <a:ext uri="{FF2B5EF4-FFF2-40B4-BE49-F238E27FC236}">
                <a16:creationId xmlns:a16="http://schemas.microsoft.com/office/drawing/2014/main" id="{C2BAB64A-966A-44E8-8F8A-EF42C20B1B1B}"/>
              </a:ext>
            </a:extLst>
          </p:cNvPr>
          <p:cNvSpPr>
            <a:spLocks noGrp="1"/>
          </p:cNvSpPr>
          <p:nvPr>
            <p:ph idx="1"/>
          </p:nvPr>
        </p:nvSpPr>
        <p:spPr>
          <a:xfrm>
            <a:off x="818712" y="2222287"/>
            <a:ext cx="10554574" cy="4635713"/>
          </a:xfrm>
        </p:spPr>
        <p:txBody>
          <a:bodyPr/>
          <a:lstStyle/>
          <a:p>
            <a:pPr algn="just"/>
            <a:r>
              <a:rPr lang="en-US" dirty="0"/>
              <a:t>Variational Bayesian methods are a family of techniques for approximating </a:t>
            </a:r>
            <a:r>
              <a:rPr lang="en-US" i="1" dirty="0"/>
              <a:t>intractable integrals</a:t>
            </a:r>
            <a:r>
              <a:rPr lang="en-US" dirty="0"/>
              <a:t> arising in Bayesian inference and machine learning. They are typically used in complex statistical models consisting of observed variables (usually termed "data") as well as unknown parameters and latent variables, with various sorts of relationships among the three types of random variables.</a:t>
            </a:r>
          </a:p>
          <a:p>
            <a:pPr algn="just"/>
            <a:r>
              <a:rPr lang="en-US" dirty="0"/>
              <a:t>Variational Bayesian methods are primarily used for two purposes:</a:t>
            </a:r>
          </a:p>
          <a:p>
            <a:pPr marL="685800" lvl="1" algn="just"/>
            <a:r>
              <a:rPr lang="en-US" dirty="0"/>
              <a:t>To provide an analytical approximation to the posterior probability of the unobserved variables, in order to do statistical inference over these variables.</a:t>
            </a:r>
          </a:p>
          <a:p>
            <a:pPr marL="685800" lvl="1" algn="just"/>
            <a:r>
              <a:rPr lang="en-US" dirty="0"/>
              <a:t>To derive a lower bound for the marginal likelihood (sometimes called the "evidence") of the observed data (i.e. the marginal probability of the data given the model, with marginalization performed over unobserved variables). This is typically used for performing model selection, the general idea being that a higher marginal likelihood for a given model indicates a better fit of the data by that model and hence a greater probability that the model in question was the one that generated the data. </a:t>
            </a:r>
          </a:p>
        </p:txBody>
      </p:sp>
    </p:spTree>
    <p:extLst>
      <p:ext uri="{BB962C8B-B14F-4D97-AF65-F5344CB8AC3E}">
        <p14:creationId xmlns:p14="http://schemas.microsoft.com/office/powerpoint/2010/main" val="780418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4A935-E47B-4823-9F73-D2C0C52223EE}"/>
              </a:ext>
            </a:extLst>
          </p:cNvPr>
          <p:cNvSpPr>
            <a:spLocks noGrp="1"/>
          </p:cNvSpPr>
          <p:nvPr>
            <p:ph type="title"/>
          </p:nvPr>
        </p:nvSpPr>
        <p:spPr/>
        <p:txBody>
          <a:bodyPr/>
          <a:lstStyle/>
          <a:p>
            <a:r>
              <a:rPr lang="en-US" dirty="0"/>
              <a:t>Variational Inference</a:t>
            </a:r>
          </a:p>
        </p:txBody>
      </p:sp>
      <p:sp>
        <p:nvSpPr>
          <p:cNvPr id="5" name="Text Placeholder 4">
            <a:extLst>
              <a:ext uri="{FF2B5EF4-FFF2-40B4-BE49-F238E27FC236}">
                <a16:creationId xmlns:a16="http://schemas.microsoft.com/office/drawing/2014/main" id="{8CC682D7-E569-4825-AF77-76C53ED4DD6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703586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6A0C1E-3EFF-4026-8396-8F917F368C6A}"/>
              </a:ext>
            </a:extLst>
          </p:cNvPr>
          <p:cNvSpPr>
            <a:spLocks noGrp="1"/>
          </p:cNvSpPr>
          <p:nvPr>
            <p:ph type="title"/>
          </p:nvPr>
        </p:nvSpPr>
        <p:spPr/>
        <p:txBody>
          <a:bodyPr/>
          <a:lstStyle/>
          <a:p>
            <a:r>
              <a:rPr lang="en-US" dirty="0"/>
              <a:t>Approximate inference</a:t>
            </a:r>
          </a:p>
        </p:txBody>
      </p:sp>
      <p:sp>
        <p:nvSpPr>
          <p:cNvPr id="5" name="Text Placeholder 4">
            <a:extLst>
              <a:ext uri="{FF2B5EF4-FFF2-40B4-BE49-F238E27FC236}">
                <a16:creationId xmlns:a16="http://schemas.microsoft.com/office/drawing/2014/main" id="{776BE021-7308-43EC-AE89-C8EE70C6295D}"/>
              </a:ext>
            </a:extLst>
          </p:cNvPr>
          <p:cNvSpPr>
            <a:spLocks noGrp="1"/>
          </p:cNvSpPr>
          <p:nvPr>
            <p:ph type="body" idx="1"/>
          </p:nvPr>
        </p:nvSpPr>
        <p:spPr>
          <a:xfrm>
            <a:off x="814728" y="2174875"/>
            <a:ext cx="5189857" cy="576262"/>
          </a:xfrm>
        </p:spPr>
        <p:txBody>
          <a:bodyPr/>
          <a:lstStyle/>
          <a:p>
            <a:r>
              <a:rPr lang="en-US" dirty="0"/>
              <a:t>Variational Inference</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5C74B955-43AC-4672-8751-529B0F4A6F10}"/>
                  </a:ext>
                </a:extLst>
              </p:cNvPr>
              <p:cNvSpPr>
                <a:spLocks noGrp="1"/>
              </p:cNvSpPr>
              <p:nvPr>
                <p:ph sz="half" idx="2"/>
              </p:nvPr>
            </p:nvSpPr>
            <p:spPr>
              <a:xfrm>
                <a:off x="814729" y="2751139"/>
                <a:ext cx="5189856" cy="1355726"/>
              </a:xfrm>
            </p:spPr>
            <p:txBody>
              <a:bodyPr/>
              <a:lstStyle/>
              <a:p>
                <a:pPr marL="0" indent="0">
                  <a:buNone/>
                </a:pPr>
                <a:r>
                  <a:rPr lang="en-US" dirty="0"/>
                  <a:t>Approximate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𝑞</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𝒬</m:t>
                    </m:r>
                  </m:oMath>
                </a14:m>
                <a:endParaRPr lang="en-US" dirty="0"/>
              </a:p>
              <a:p>
                <a:r>
                  <a:rPr lang="en-US" dirty="0"/>
                  <a:t>Biased</a:t>
                </a:r>
              </a:p>
              <a:p>
                <a:r>
                  <a:rPr lang="en-US" dirty="0"/>
                  <a:t>Faster and more scalable</a:t>
                </a:r>
              </a:p>
            </p:txBody>
          </p:sp>
        </mc:Choice>
        <mc:Fallback xmlns="">
          <p:sp>
            <p:nvSpPr>
              <p:cNvPr id="6" name="Content Placeholder 5">
                <a:extLst>
                  <a:ext uri="{FF2B5EF4-FFF2-40B4-BE49-F238E27FC236}">
                    <a16:creationId xmlns:a16="http://schemas.microsoft.com/office/drawing/2014/main" id="{5C74B955-43AC-4672-8751-529B0F4A6F10}"/>
                  </a:ext>
                </a:extLst>
              </p:cNvPr>
              <p:cNvSpPr>
                <a:spLocks noGrp="1" noRot="1" noChangeAspect="1" noMove="1" noResize="1" noEditPoints="1" noAdjustHandles="1" noChangeArrowheads="1" noChangeShapeType="1" noTextEdit="1"/>
              </p:cNvSpPr>
              <p:nvPr>
                <p:ph sz="half" idx="2"/>
              </p:nvPr>
            </p:nvSpPr>
            <p:spPr>
              <a:xfrm>
                <a:off x="814729" y="2751139"/>
                <a:ext cx="5189856" cy="1355726"/>
              </a:xfrm>
              <a:blipFill>
                <a:blip r:embed="rId2"/>
                <a:stretch>
                  <a:fillRect l="-1058" t="-2242"/>
                </a:stretch>
              </a:blipFill>
            </p:spPr>
            <p:txBody>
              <a:bodyPr/>
              <a:lstStyle/>
              <a:p>
                <a:r>
                  <a:rPr lang="en-US">
                    <a:noFill/>
                  </a:rPr>
                  <a:t> </a:t>
                </a:r>
              </a:p>
            </p:txBody>
          </p:sp>
        </mc:Fallback>
      </mc:AlternateContent>
      <p:sp>
        <p:nvSpPr>
          <p:cNvPr id="7" name="Text Placeholder 6">
            <a:extLst>
              <a:ext uri="{FF2B5EF4-FFF2-40B4-BE49-F238E27FC236}">
                <a16:creationId xmlns:a16="http://schemas.microsoft.com/office/drawing/2014/main" id="{FA5FF61C-3ECE-4E1D-9D73-3A4E4396626E}"/>
              </a:ext>
            </a:extLst>
          </p:cNvPr>
          <p:cNvSpPr>
            <a:spLocks noGrp="1"/>
          </p:cNvSpPr>
          <p:nvPr>
            <p:ph type="body" sz="quarter" idx="3"/>
          </p:nvPr>
        </p:nvSpPr>
        <p:spPr/>
        <p:txBody>
          <a:bodyPr/>
          <a:lstStyle/>
          <a:p>
            <a:r>
              <a:rPr lang="en-US" dirty="0"/>
              <a:t>MCMC</a:t>
            </a:r>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F7B195A1-2AB9-47C9-8E93-ADC8910E149F}"/>
                  </a:ext>
                </a:extLst>
              </p:cNvPr>
              <p:cNvSpPr>
                <a:spLocks noGrp="1"/>
              </p:cNvSpPr>
              <p:nvPr>
                <p:ph sz="quarter" idx="4"/>
              </p:nvPr>
            </p:nvSpPr>
            <p:spPr>
              <a:xfrm>
                <a:off x="6187415" y="2751139"/>
                <a:ext cx="5194583" cy="1355726"/>
              </a:xfrm>
            </p:spPr>
            <p:txBody>
              <a:bodyPr/>
              <a:lstStyle/>
              <a:p>
                <a:pPr marL="0" indent="0">
                  <a:buNone/>
                </a:pPr>
                <a:r>
                  <a:rPr lang="en-US" dirty="0"/>
                  <a:t>Samples from unnormalized </a:t>
                </a:r>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𝜃</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oMath>
                </a14:m>
                <a:endParaRPr lang="en-US" dirty="0"/>
              </a:p>
              <a:p>
                <a:r>
                  <a:rPr lang="en-US" dirty="0"/>
                  <a:t>Unbiased</a:t>
                </a:r>
              </a:p>
              <a:p>
                <a:r>
                  <a:rPr lang="en-US" dirty="0"/>
                  <a:t>Need a lot of samples</a:t>
                </a:r>
              </a:p>
            </p:txBody>
          </p:sp>
        </mc:Choice>
        <mc:Fallback xmlns="">
          <p:sp>
            <p:nvSpPr>
              <p:cNvPr id="8" name="Content Placeholder 7">
                <a:extLst>
                  <a:ext uri="{FF2B5EF4-FFF2-40B4-BE49-F238E27FC236}">
                    <a16:creationId xmlns:a16="http://schemas.microsoft.com/office/drawing/2014/main" id="{F7B195A1-2AB9-47C9-8E93-ADC8910E149F}"/>
                  </a:ext>
                </a:extLst>
              </p:cNvPr>
              <p:cNvSpPr>
                <a:spLocks noGrp="1" noRot="1" noChangeAspect="1" noMove="1" noResize="1" noEditPoints="1" noAdjustHandles="1" noChangeArrowheads="1" noChangeShapeType="1" noTextEdit="1"/>
              </p:cNvSpPr>
              <p:nvPr>
                <p:ph sz="quarter" idx="4"/>
              </p:nvPr>
            </p:nvSpPr>
            <p:spPr>
              <a:xfrm>
                <a:off x="6187415" y="2751139"/>
                <a:ext cx="5194583" cy="1355726"/>
              </a:xfrm>
              <a:blipFill>
                <a:blip r:embed="rId3"/>
                <a:stretch>
                  <a:fillRect l="-1056" t="-22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B7265E4-F0F2-415A-81CD-4FE78404D931}"/>
                  </a:ext>
                </a:extLst>
              </p:cNvPr>
              <p:cNvSpPr txBox="1"/>
              <p:nvPr/>
            </p:nvSpPr>
            <p:spPr>
              <a:xfrm>
                <a:off x="3675759" y="1899722"/>
                <a:ext cx="4530727" cy="369332"/>
              </a:xfrm>
              <a:prstGeom prst="rect">
                <a:avLst/>
              </a:prstGeom>
              <a:noFill/>
            </p:spPr>
            <p:txBody>
              <a:bodyPr wrap="none" rtlCol="0">
                <a:spAutoFit/>
              </a:bodyPr>
              <a:lstStyle/>
              <a:p>
                <a:r>
                  <a:rPr lang="en-US" dirty="0"/>
                  <a:t>Probabilistic model: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e>
                      <m:e>
                        <m:r>
                          <a:rPr lang="en-US" b="0" i="1" smtClean="0">
                            <a:latin typeface="Cambria Math" panose="02040503050406030204" pitchFamily="18" charset="0"/>
                            <a:ea typeface="Cambria Math" panose="02040503050406030204" pitchFamily="18" charset="0"/>
                          </a:rPr>
                          <m:t>𝜃</m:t>
                        </m:r>
                      </m:e>
                    </m:d>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oMath>
                </a14:m>
                <a:endParaRPr lang="en-US" dirty="0"/>
              </a:p>
            </p:txBody>
          </p:sp>
        </mc:Choice>
        <mc:Fallback xmlns="">
          <p:sp>
            <p:nvSpPr>
              <p:cNvPr id="9" name="TextBox 8">
                <a:extLst>
                  <a:ext uri="{FF2B5EF4-FFF2-40B4-BE49-F238E27FC236}">
                    <a16:creationId xmlns:a16="http://schemas.microsoft.com/office/drawing/2014/main" id="{5B7265E4-F0F2-415A-81CD-4FE78404D931}"/>
                  </a:ext>
                </a:extLst>
              </p:cNvPr>
              <p:cNvSpPr txBox="1">
                <a:spLocks noRot="1" noChangeAspect="1" noMove="1" noResize="1" noEditPoints="1" noAdjustHandles="1" noChangeArrowheads="1" noChangeShapeType="1" noTextEdit="1"/>
              </p:cNvSpPr>
              <p:nvPr/>
            </p:nvSpPr>
            <p:spPr>
              <a:xfrm>
                <a:off x="3675759" y="1899722"/>
                <a:ext cx="4530727" cy="369332"/>
              </a:xfrm>
              <a:prstGeom prst="rect">
                <a:avLst/>
              </a:prstGeom>
              <a:blipFill>
                <a:blip r:embed="rId4"/>
                <a:stretch>
                  <a:fillRect l="-1211" t="-10000" b="-26667"/>
                </a:stretch>
              </a:blipFill>
            </p:spPr>
            <p:txBody>
              <a:bodyPr/>
              <a:lstStyle/>
              <a:p>
                <a:r>
                  <a:rPr lang="en-US">
                    <a:noFill/>
                  </a:rPr>
                  <a:t> </a:t>
                </a:r>
              </a:p>
            </p:txBody>
          </p:sp>
        </mc:Fallback>
      </mc:AlternateContent>
      <p:pic>
        <p:nvPicPr>
          <p:cNvPr id="10" name="Picture 9">
            <a:extLst>
              <a:ext uri="{FF2B5EF4-FFF2-40B4-BE49-F238E27FC236}">
                <a16:creationId xmlns:a16="http://schemas.microsoft.com/office/drawing/2014/main" id="{3BE16458-8616-4C8C-BBCA-B412B08AD081}"/>
              </a:ext>
            </a:extLst>
          </p:cNvPr>
          <p:cNvPicPr>
            <a:picLocks noChangeAspect="1"/>
          </p:cNvPicPr>
          <p:nvPr/>
        </p:nvPicPr>
        <p:blipFill>
          <a:blip r:embed="rId5"/>
          <a:stretch>
            <a:fillRect/>
          </a:stretch>
        </p:blipFill>
        <p:spPr>
          <a:xfrm>
            <a:off x="2540714" y="4086466"/>
            <a:ext cx="6153835" cy="2375060"/>
          </a:xfrm>
          <a:prstGeom prst="rect">
            <a:avLst/>
          </a:prstGeom>
        </p:spPr>
      </p:pic>
    </p:spTree>
    <p:extLst>
      <p:ext uri="{BB962C8B-B14F-4D97-AF65-F5344CB8AC3E}">
        <p14:creationId xmlns:p14="http://schemas.microsoft.com/office/powerpoint/2010/main" val="1313693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9C7166-B87B-49D4-9F89-8A65A228021D}"/>
              </a:ext>
            </a:extLst>
          </p:cNvPr>
          <p:cNvSpPr>
            <a:spLocks noGrp="1"/>
          </p:cNvSpPr>
          <p:nvPr>
            <p:ph type="title"/>
          </p:nvPr>
        </p:nvSpPr>
        <p:spPr/>
        <p:txBody>
          <a:bodyPr/>
          <a:lstStyle/>
          <a:p>
            <a:r>
              <a:rPr lang="en-US" dirty="0"/>
              <a:t>Variational Inference</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C9761630-0825-40E8-BA53-7C66B95C00C0}"/>
                  </a:ext>
                </a:extLst>
              </p:cNvPr>
              <p:cNvSpPr>
                <a:spLocks noGrp="1"/>
              </p:cNvSpPr>
              <p:nvPr>
                <p:ph idx="1"/>
              </p:nvPr>
            </p:nvSpPr>
            <p:spPr>
              <a:xfrm>
                <a:off x="818712" y="2120349"/>
                <a:ext cx="10554574" cy="4737652"/>
              </a:xfrm>
            </p:spPr>
            <p:txBody>
              <a:bodyPr>
                <a:normAutofit lnSpcReduction="10000"/>
              </a:bodyPr>
              <a:lstStyle/>
              <a:p>
                <a:pPr marL="0" indent="0" algn="just">
                  <a:buNone/>
                </a:pPr>
                <a:r>
                  <a:rPr lang="en-US" dirty="0"/>
                  <a:t>In variational inference, the posterior distribution over a set of unobserved variables </a:t>
                </a:r>
                <a14:m>
                  <m:oMath xmlns:m="http://schemas.openxmlformats.org/officeDocument/2006/math">
                    <m:r>
                      <a:rPr lang="en-US" b="1" i="0" smtClean="0">
                        <a:latin typeface="Cambria Math" panose="02040503050406030204" pitchFamily="18" charset="0"/>
                      </a:rPr>
                      <m:t>𝐙</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𝑛</m:t>
                        </m:r>
                      </m:sub>
                    </m:sSub>
                    <m:r>
                      <a:rPr lang="en-US" b="0" i="1" smtClean="0">
                        <a:latin typeface="Cambria Math" panose="02040503050406030204" pitchFamily="18" charset="0"/>
                      </a:rPr>
                      <m:t>}</m:t>
                    </m:r>
                  </m:oMath>
                </a14:m>
                <a:r>
                  <a:rPr lang="en-US" dirty="0"/>
                  <a:t> given some data </a:t>
                </a:r>
                <a14:m>
                  <m:oMath xmlns:m="http://schemas.openxmlformats.org/officeDocument/2006/math">
                    <m:r>
                      <a:rPr lang="en-US" b="1" i="0" smtClean="0">
                        <a:latin typeface="Cambria Math" panose="02040503050406030204" pitchFamily="18" charset="0"/>
                      </a:rPr>
                      <m:t>𝐗</m:t>
                    </m:r>
                  </m:oMath>
                </a14:m>
                <a:r>
                  <a:rPr lang="en-US" dirty="0"/>
                  <a:t>  is approximated by a variational distribution, </a:t>
                </a:r>
                <a14:m>
                  <m:oMath xmlns:m="http://schemas.openxmlformats.org/officeDocument/2006/math">
                    <m:r>
                      <a:rPr lang="en-US" b="0" i="1" smtClean="0">
                        <a:latin typeface="Cambria Math" panose="02040503050406030204" pitchFamily="18" charset="0"/>
                      </a:rPr>
                      <m:t>𝑞</m:t>
                    </m:r>
                    <m:r>
                      <a:rPr lang="en-US" b="0" i="1" smtClean="0">
                        <a:latin typeface="Cambria Math" panose="02040503050406030204" pitchFamily="18" charset="0"/>
                      </a:rPr>
                      <m:t>(</m:t>
                    </m:r>
                    <m:r>
                      <a:rPr lang="en-US" b="1" i="0" smtClean="0">
                        <a:latin typeface="Cambria Math" panose="02040503050406030204" pitchFamily="18" charset="0"/>
                      </a:rPr>
                      <m:t>𝐙</m:t>
                    </m:r>
                    <m:r>
                      <a:rPr lang="en-US" b="0" i="1" smtClean="0">
                        <a:latin typeface="Cambria Math" panose="02040503050406030204" pitchFamily="18" charset="0"/>
                      </a:rPr>
                      <m:t>)</m:t>
                    </m:r>
                  </m:oMath>
                </a14:m>
                <a:r>
                  <a:rPr lang="en-US" dirty="0"/>
                  <a:t>:</a:t>
                </a:r>
              </a:p>
              <a:p>
                <a:pPr marL="0" indent="0" algn="just">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1" i="0" smtClean="0">
                          <a:latin typeface="Cambria Math" panose="02040503050406030204" pitchFamily="18" charset="0"/>
                        </a:rPr>
                        <m:t>𝐙</m:t>
                      </m:r>
                      <m:r>
                        <a:rPr lang="en-US" b="0" i="1" smtClean="0">
                          <a:latin typeface="Cambria Math" panose="02040503050406030204" pitchFamily="18" charset="0"/>
                        </a:rPr>
                        <m:t>|</m:t>
                      </m:r>
                      <m:r>
                        <a:rPr lang="en-US" b="1" i="0" smtClean="0">
                          <a:latin typeface="Cambria Math" panose="02040503050406030204" pitchFamily="18" charset="0"/>
                        </a:rPr>
                        <m:t>𝐗</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𝑞</m:t>
                      </m:r>
                      <m:r>
                        <a:rPr lang="en-US" b="0" i="1" smtClean="0">
                          <a:latin typeface="Cambria Math" panose="02040503050406030204" pitchFamily="18" charset="0"/>
                          <a:ea typeface="Cambria Math" panose="02040503050406030204" pitchFamily="18" charset="0"/>
                        </a:rPr>
                        <m:t>(</m:t>
                      </m:r>
                      <m:r>
                        <a:rPr lang="en-US" b="1" i="0" smtClean="0">
                          <a:latin typeface="Cambria Math" panose="02040503050406030204" pitchFamily="18" charset="0"/>
                          <a:ea typeface="Cambria Math" panose="02040503050406030204" pitchFamily="18" charset="0"/>
                        </a:rPr>
                        <m:t>𝐙</m:t>
                      </m:r>
                      <m:r>
                        <a:rPr lang="en-US" b="0" i="1" smtClean="0">
                          <a:latin typeface="Cambria Math" panose="02040503050406030204" pitchFamily="18" charset="0"/>
                          <a:ea typeface="Cambria Math" panose="02040503050406030204" pitchFamily="18" charset="0"/>
                        </a:rPr>
                        <m:t>)</m:t>
                      </m:r>
                    </m:oMath>
                  </m:oMathPara>
                </a14:m>
                <a:endParaRPr lang="en-US" dirty="0"/>
              </a:p>
              <a:p>
                <a:pPr marL="0" indent="0" algn="just">
                  <a:buNone/>
                </a:pPr>
                <a:r>
                  <a:rPr lang="en-US" dirty="0"/>
                  <a:t>The distribution </a:t>
                </a:r>
                <a14:m>
                  <m:oMath xmlns:m="http://schemas.openxmlformats.org/officeDocument/2006/math">
                    <m:r>
                      <a:rPr lang="en-US" i="1">
                        <a:latin typeface="Cambria Math" panose="02040503050406030204" pitchFamily="18" charset="0"/>
                      </a:rPr>
                      <m:t>𝑞</m:t>
                    </m:r>
                    <m:r>
                      <a:rPr lang="en-US" i="1">
                        <a:latin typeface="Cambria Math" panose="02040503050406030204" pitchFamily="18" charset="0"/>
                      </a:rPr>
                      <m:t>(</m:t>
                    </m:r>
                    <m:r>
                      <a:rPr lang="en-US" b="1">
                        <a:latin typeface="Cambria Math" panose="02040503050406030204" pitchFamily="18" charset="0"/>
                      </a:rPr>
                      <m:t>𝐙</m:t>
                    </m:r>
                    <m:r>
                      <a:rPr lang="en-US" i="1">
                        <a:latin typeface="Cambria Math" panose="02040503050406030204" pitchFamily="18" charset="0"/>
                      </a:rPr>
                      <m:t>)</m:t>
                    </m:r>
                  </m:oMath>
                </a14:m>
                <a:r>
                  <a:rPr lang="en-US" dirty="0"/>
                  <a:t> is restricted to belong to a family of distributions (with its own </a:t>
                </a:r>
                <a:r>
                  <a:rPr lang="en-US" i="1" dirty="0"/>
                  <a:t>variational parameters </a:t>
                </a:r>
                <a14:m>
                  <m:oMath xmlns:m="http://schemas.openxmlformats.org/officeDocument/2006/math">
                    <m:r>
                      <a:rPr lang="en-US" i="1" smtClean="0">
                        <a:latin typeface="Cambria Math" panose="02040503050406030204" pitchFamily="18" charset="0"/>
                        <a:ea typeface="Cambria Math" panose="02040503050406030204" pitchFamily="18" charset="0"/>
                      </a:rPr>
                      <m:t>𝜆</m:t>
                    </m:r>
                  </m:oMath>
                </a14:m>
                <a:r>
                  <a:rPr lang="en-US" dirty="0"/>
                  <a:t>) of simpler form than </a:t>
                </a:r>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m:t>
                    </m:r>
                    <m:r>
                      <a:rPr lang="en-US" b="1">
                        <a:latin typeface="Cambria Math" panose="02040503050406030204" pitchFamily="18" charset="0"/>
                      </a:rPr>
                      <m:t>𝐙</m:t>
                    </m:r>
                    <m:r>
                      <a:rPr lang="en-US" i="1">
                        <a:latin typeface="Cambria Math" panose="02040503050406030204" pitchFamily="18" charset="0"/>
                      </a:rPr>
                      <m:t>|</m:t>
                    </m:r>
                    <m:r>
                      <a:rPr lang="en-US" b="1">
                        <a:latin typeface="Cambria Math" panose="02040503050406030204" pitchFamily="18" charset="0"/>
                      </a:rPr>
                      <m:t>𝐗</m:t>
                    </m:r>
                    <m:r>
                      <a:rPr lang="en-US" i="1">
                        <a:latin typeface="Cambria Math" panose="02040503050406030204" pitchFamily="18" charset="0"/>
                      </a:rPr>
                      <m:t>)</m:t>
                    </m:r>
                  </m:oMath>
                </a14:m>
                <a:r>
                  <a:rPr lang="en-US" dirty="0"/>
                  <a:t> (typically, the true posterior is not in the variational family).</a:t>
                </a:r>
              </a:p>
              <a:p>
                <a:pPr marL="0" indent="0" algn="just">
                  <a:buNone/>
                </a:pPr>
                <a:r>
                  <a:rPr lang="en-US" dirty="0"/>
                  <a:t>The aim is to find the variational parameters </a:t>
                </a:r>
                <a14:m>
                  <m:oMath xmlns:m="http://schemas.openxmlformats.org/officeDocument/2006/math">
                    <m:r>
                      <a:rPr lang="en-US" i="1" smtClean="0">
                        <a:latin typeface="Cambria Math" panose="02040503050406030204" pitchFamily="18" charset="0"/>
                        <a:ea typeface="Cambria Math" panose="02040503050406030204" pitchFamily="18" charset="0"/>
                      </a:rPr>
                      <m:t>𝜆</m:t>
                    </m:r>
                  </m:oMath>
                </a14:m>
                <a:r>
                  <a:rPr lang="en-US" dirty="0"/>
                  <a:t> that makes </a:t>
                </a:r>
                <a14:m>
                  <m:oMath xmlns:m="http://schemas.openxmlformats.org/officeDocument/2006/math">
                    <m:r>
                      <a:rPr lang="en-US" b="0" i="1" smtClean="0">
                        <a:latin typeface="Cambria Math" panose="02040503050406030204" pitchFamily="18" charset="0"/>
                      </a:rPr>
                      <m:t>𝑞</m:t>
                    </m:r>
                  </m:oMath>
                </a14:m>
                <a:r>
                  <a:rPr lang="en-US" dirty="0"/>
                  <a:t> close to the posterior of interest and use </a:t>
                </a:r>
                <a14:m>
                  <m:oMath xmlns:m="http://schemas.openxmlformats.org/officeDocument/2006/math">
                    <m:r>
                      <a:rPr lang="en-US" b="0" i="1" smtClean="0">
                        <a:latin typeface="Cambria Math" panose="02040503050406030204" pitchFamily="18" charset="0"/>
                      </a:rPr>
                      <m:t>𝑞</m:t>
                    </m:r>
                  </m:oMath>
                </a14:m>
                <a:r>
                  <a:rPr lang="en-US" dirty="0"/>
                  <a:t> with the fitted parameters as a proxy for the posterior, e.g., to form predictions about future data or to investigate the posterior distribution of the hidden variables. </a:t>
                </a:r>
              </a:p>
              <a:p>
                <a:pPr marL="0" indent="0" algn="just">
                  <a:buNone/>
                </a:pPr>
                <a:r>
                  <a:rPr lang="en-US" dirty="0"/>
                  <a:t>The most common type of variational inference uses the </a:t>
                </a:r>
                <a:r>
                  <a:rPr lang="en-US" dirty="0" err="1"/>
                  <a:t>Kullback</a:t>
                </a:r>
                <a:r>
                  <a:rPr lang="en-US" dirty="0"/>
                  <a:t>–</a:t>
                </a:r>
                <a:r>
                  <a:rPr lang="en-US" dirty="0" err="1"/>
                  <a:t>Leibler</a:t>
                </a:r>
                <a:r>
                  <a:rPr lang="en-US" dirty="0"/>
                  <a:t> divergence (KL-divergence) of </a:t>
                </a:r>
                <a:r>
                  <a:rPr lang="en-US" dirty="0" err="1"/>
                  <a:t>of</a:t>
                </a:r>
                <a:r>
                  <a:rPr lang="en-US" dirty="0"/>
                  <a:t> the two distributions as measure of the closeness.</a:t>
                </a:r>
              </a:p>
              <a:p>
                <a:pPr marL="0" indent="0" algn="just">
                  <a:buNone/>
                </a:pPr>
                <a:endParaRPr lang="en-US" dirty="0"/>
              </a:p>
              <a:p>
                <a:pPr marL="0" indent="0" algn="just">
                  <a:buNone/>
                </a:pPr>
                <a:r>
                  <a:rPr lang="en-US" b="1" dirty="0"/>
                  <a:t>Variational inference can be seen as an extension of the maximum a posteriori estimation (MAP) of the single most probable value of each parameter to fully Bayesian estimation which computes (an approximation to) the entire posterior distribution of the latent variables.</a:t>
                </a:r>
              </a:p>
            </p:txBody>
          </p:sp>
        </mc:Choice>
        <mc:Fallback xmlns="">
          <p:sp>
            <p:nvSpPr>
              <p:cNvPr id="5" name="Content Placeholder 4">
                <a:extLst>
                  <a:ext uri="{FF2B5EF4-FFF2-40B4-BE49-F238E27FC236}">
                    <a16:creationId xmlns:a16="http://schemas.microsoft.com/office/drawing/2014/main" id="{C9761630-0825-40E8-BA53-7C66B95C00C0}"/>
                  </a:ext>
                </a:extLst>
              </p:cNvPr>
              <p:cNvSpPr>
                <a:spLocks noGrp="1" noRot="1" noChangeAspect="1" noMove="1" noResize="1" noEditPoints="1" noAdjustHandles="1" noChangeArrowheads="1" noChangeShapeType="1" noTextEdit="1"/>
              </p:cNvSpPr>
              <p:nvPr>
                <p:ph idx="1"/>
              </p:nvPr>
            </p:nvSpPr>
            <p:spPr>
              <a:xfrm>
                <a:off x="818712" y="2120349"/>
                <a:ext cx="10554574" cy="4737652"/>
              </a:xfrm>
              <a:blipFill>
                <a:blip r:embed="rId2"/>
                <a:stretch>
                  <a:fillRect l="-462" r="-462" b="-129"/>
                </a:stretch>
              </a:blipFill>
            </p:spPr>
            <p:txBody>
              <a:bodyPr/>
              <a:lstStyle/>
              <a:p>
                <a:r>
                  <a:rPr lang="en-US">
                    <a:noFill/>
                  </a:rPr>
                  <a:t> </a:t>
                </a:r>
              </a:p>
            </p:txBody>
          </p:sp>
        </mc:Fallback>
      </mc:AlternateContent>
    </p:spTree>
    <p:extLst>
      <p:ext uri="{BB962C8B-B14F-4D97-AF65-F5344CB8AC3E}">
        <p14:creationId xmlns:p14="http://schemas.microsoft.com/office/powerpoint/2010/main" val="41389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4A15F-E638-49D1-A2D9-F9D4DA8DD664}"/>
              </a:ext>
            </a:extLst>
          </p:cNvPr>
          <p:cNvSpPr>
            <a:spLocks noGrp="1"/>
          </p:cNvSpPr>
          <p:nvPr>
            <p:ph type="title"/>
          </p:nvPr>
        </p:nvSpPr>
        <p:spPr>
          <a:xfrm>
            <a:off x="371061" y="447188"/>
            <a:ext cx="11529391" cy="970450"/>
          </a:xfrm>
        </p:spPr>
        <p:txBody>
          <a:bodyPr/>
          <a:lstStyle/>
          <a:p>
            <a:r>
              <a:rPr lang="en-US" dirty="0"/>
              <a:t>KL-divergence comes from Information Theory</a:t>
            </a:r>
          </a:p>
        </p:txBody>
      </p:sp>
      <p:pic>
        <p:nvPicPr>
          <p:cNvPr id="5" name="Picture 4">
            <a:extLst>
              <a:ext uri="{FF2B5EF4-FFF2-40B4-BE49-F238E27FC236}">
                <a16:creationId xmlns:a16="http://schemas.microsoft.com/office/drawing/2014/main" id="{9114D999-2B2A-4945-8F74-C6D1A63F2147}"/>
              </a:ext>
            </a:extLst>
          </p:cNvPr>
          <p:cNvPicPr>
            <a:picLocks noChangeAspect="1"/>
          </p:cNvPicPr>
          <p:nvPr/>
        </p:nvPicPr>
        <p:blipFill>
          <a:blip r:embed="rId2"/>
          <a:stretch>
            <a:fillRect/>
          </a:stretch>
        </p:blipFill>
        <p:spPr>
          <a:xfrm>
            <a:off x="5433390" y="1971737"/>
            <a:ext cx="5627484" cy="4793498"/>
          </a:xfrm>
          <a:prstGeom prst="rect">
            <a:avLst/>
          </a:prstGeom>
        </p:spPr>
      </p:pic>
      <p:pic>
        <p:nvPicPr>
          <p:cNvPr id="6" name="Picture 5">
            <a:extLst>
              <a:ext uri="{FF2B5EF4-FFF2-40B4-BE49-F238E27FC236}">
                <a16:creationId xmlns:a16="http://schemas.microsoft.com/office/drawing/2014/main" id="{6313E84A-649E-4DEE-AFFF-F1D95FB0992F}"/>
              </a:ext>
            </a:extLst>
          </p:cNvPr>
          <p:cNvPicPr>
            <a:picLocks noChangeAspect="1"/>
          </p:cNvPicPr>
          <p:nvPr/>
        </p:nvPicPr>
        <p:blipFill>
          <a:blip r:embed="rId3"/>
          <a:stretch>
            <a:fillRect/>
          </a:stretch>
        </p:blipFill>
        <p:spPr>
          <a:xfrm>
            <a:off x="1131126" y="2194156"/>
            <a:ext cx="2859272" cy="4663844"/>
          </a:xfrm>
          <a:prstGeom prst="rect">
            <a:avLst/>
          </a:prstGeom>
        </p:spPr>
      </p:pic>
    </p:spTree>
    <p:extLst>
      <p:ext uri="{BB962C8B-B14F-4D97-AF65-F5344CB8AC3E}">
        <p14:creationId xmlns:p14="http://schemas.microsoft.com/office/powerpoint/2010/main" val="1962132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F93BF-77F8-4909-8257-7A4C9CA61DFB}"/>
              </a:ext>
            </a:extLst>
          </p:cNvPr>
          <p:cNvSpPr>
            <a:spLocks noGrp="1"/>
          </p:cNvSpPr>
          <p:nvPr>
            <p:ph type="title"/>
          </p:nvPr>
        </p:nvSpPr>
        <p:spPr/>
        <p:txBody>
          <a:bodyPr/>
          <a:lstStyle/>
          <a:p>
            <a:r>
              <a:rPr lang="en-US" dirty="0"/>
              <a:t>Information Theory</a:t>
            </a:r>
          </a:p>
        </p:txBody>
      </p:sp>
      <p:sp>
        <p:nvSpPr>
          <p:cNvPr id="3" name="Content Placeholder 2">
            <a:extLst>
              <a:ext uri="{FF2B5EF4-FFF2-40B4-BE49-F238E27FC236}">
                <a16:creationId xmlns:a16="http://schemas.microsoft.com/office/drawing/2014/main" id="{CDD3A56A-AA5C-4D57-80A9-8D0675D7F080}"/>
              </a:ext>
            </a:extLst>
          </p:cNvPr>
          <p:cNvSpPr>
            <a:spLocks noGrp="1"/>
          </p:cNvSpPr>
          <p:nvPr>
            <p:ph idx="1"/>
          </p:nvPr>
        </p:nvSpPr>
        <p:spPr>
          <a:xfrm>
            <a:off x="4439477" y="2076513"/>
            <a:ext cx="7659757" cy="4635713"/>
          </a:xfrm>
        </p:spPr>
        <p:txBody>
          <a:bodyPr>
            <a:normAutofit lnSpcReduction="10000"/>
          </a:bodyPr>
          <a:lstStyle/>
          <a:p>
            <a:pPr marL="0" indent="0" algn="just">
              <a:buNone/>
            </a:pPr>
            <a:r>
              <a:rPr lang="en-US" dirty="0"/>
              <a:t>In the early 1940s it was thought to be impossible to send information at a positive rate with negligible probability of error. Shannon surprised the communication theory community by proving that the probability of error could be made nearly zero for all communication rates below channel capacity. The capacity can be computed simply from the noise characteristics of the channel. Shannon further argued that random processes such as music and speech have an irreducible complexity below which the signal cannot be compressed. This he named </a:t>
            </a:r>
            <a:r>
              <a:rPr lang="en-US" i="1" dirty="0"/>
              <a:t>the entropy</a:t>
            </a:r>
            <a:r>
              <a:rPr lang="en-US" dirty="0"/>
              <a:t>, in deference to the parallel use of this word in thermodynamics, and argued that if the entropy of the source is less than the capacity of the channel, asymptotically error-free communication can be achieved.</a:t>
            </a:r>
          </a:p>
          <a:p>
            <a:pPr marL="0" indent="0" algn="just">
              <a:buNone/>
            </a:pPr>
            <a:r>
              <a:rPr lang="en-US" dirty="0"/>
              <a:t>Information theory answers two fundamental questions in communication theory: What is the ultimate data compression (answer: the entropy H), and what is the ultimate transmission rate of communication (answer: the channel capacity C).</a:t>
            </a:r>
          </a:p>
        </p:txBody>
      </p:sp>
      <p:pic>
        <p:nvPicPr>
          <p:cNvPr id="4" name="Picture 3">
            <a:extLst>
              <a:ext uri="{FF2B5EF4-FFF2-40B4-BE49-F238E27FC236}">
                <a16:creationId xmlns:a16="http://schemas.microsoft.com/office/drawing/2014/main" id="{C7B7744F-A925-4F8B-B2A8-8EE80DB8B9F9}"/>
              </a:ext>
            </a:extLst>
          </p:cNvPr>
          <p:cNvPicPr>
            <a:picLocks noChangeAspect="1"/>
          </p:cNvPicPr>
          <p:nvPr/>
        </p:nvPicPr>
        <p:blipFill>
          <a:blip r:embed="rId2"/>
          <a:stretch>
            <a:fillRect/>
          </a:stretch>
        </p:blipFill>
        <p:spPr>
          <a:xfrm>
            <a:off x="1292252" y="2707283"/>
            <a:ext cx="2292295" cy="3139712"/>
          </a:xfrm>
          <a:prstGeom prst="rect">
            <a:avLst/>
          </a:prstGeom>
        </p:spPr>
      </p:pic>
    </p:spTree>
    <p:extLst>
      <p:ext uri="{BB962C8B-B14F-4D97-AF65-F5344CB8AC3E}">
        <p14:creationId xmlns:p14="http://schemas.microsoft.com/office/powerpoint/2010/main" val="3557916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BF29A-DD07-4363-A027-A6F072A04353}"/>
              </a:ext>
            </a:extLst>
          </p:cNvPr>
          <p:cNvSpPr>
            <a:spLocks noGrp="1"/>
          </p:cNvSpPr>
          <p:nvPr>
            <p:ph type="title"/>
          </p:nvPr>
        </p:nvSpPr>
        <p:spPr/>
        <p:txBody>
          <a:bodyPr/>
          <a:lstStyle/>
          <a:p>
            <a:r>
              <a:rPr lang="en-US" dirty="0"/>
              <a:t>The Entropy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7AC8BD5-0536-4DF1-9EAF-E18B5A1B48FC}"/>
                  </a:ext>
                </a:extLst>
              </p:cNvPr>
              <p:cNvSpPr>
                <a:spLocks noGrp="1"/>
              </p:cNvSpPr>
              <p:nvPr>
                <p:ph idx="1"/>
              </p:nvPr>
            </p:nvSpPr>
            <p:spPr>
              <a:xfrm>
                <a:off x="209112" y="2103017"/>
                <a:ext cx="5277288" cy="4754983"/>
              </a:xfrm>
            </p:spPr>
            <p:txBody>
              <a:bodyPr>
                <a:normAutofit/>
              </a:bodyPr>
              <a:lstStyle/>
              <a:p>
                <a:pPr marL="0" indent="0" algn="just">
                  <a:buNone/>
                </a:pPr>
                <a:r>
                  <a:rPr lang="en-US" dirty="0"/>
                  <a:t>The entropy </a:t>
                </a:r>
                <a14:m>
                  <m:oMath xmlns:m="http://schemas.openxmlformats.org/officeDocument/2006/math">
                    <m:r>
                      <a:rPr lang="en-US" b="0" i="1" smtClean="0">
                        <a:latin typeface="Cambria Math" panose="02040503050406030204" pitchFamily="18" charset="0"/>
                      </a:rPr>
                      <m:t>𝐻</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oMath>
                </a14:m>
                <a:r>
                  <a:rPr lang="en-US" dirty="0"/>
                  <a:t> of a discrete random variable </a:t>
                </a:r>
                <a14:m>
                  <m:oMath xmlns:m="http://schemas.openxmlformats.org/officeDocument/2006/math">
                    <m:r>
                      <a:rPr lang="en-US" b="0" i="1" smtClean="0">
                        <a:latin typeface="Cambria Math" panose="02040503050406030204" pitchFamily="18" charset="0"/>
                      </a:rPr>
                      <m:t>𝑋</m:t>
                    </m:r>
                  </m:oMath>
                </a14:m>
                <a:r>
                  <a:rPr lang="en-US" dirty="0"/>
                  <a:t> is defined by:</a:t>
                </a:r>
              </a:p>
              <a:p>
                <a:pPr marL="0" indent="0" algn="just">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𝑋</m:t>
                          </m:r>
                        </m:sub>
                        <m:sup/>
                        <m:e>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𝑝</m:t>
                                  </m:r>
                                </m:sub>
                              </m:sSub>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den>
                                  </m:f>
                                </m:e>
                              </m:func>
                            </m:e>
                          </m:func>
                        </m:e>
                      </m:nary>
                    </m:oMath>
                  </m:oMathPara>
                </a14:m>
                <a:endParaRPr lang="en-US" dirty="0"/>
              </a:p>
              <a:p>
                <a:pPr marL="0" indent="0" algn="just">
                  <a:buNone/>
                </a:pPr>
                <a:r>
                  <a:rPr lang="en-US" dirty="0"/>
                  <a:t>Intuitively, the entropy </a:t>
                </a:r>
                <a14:m>
                  <m:oMath xmlns:m="http://schemas.openxmlformats.org/officeDocument/2006/math">
                    <m:r>
                      <a:rPr lang="en-US" b="0" i="1" smtClean="0">
                        <a:latin typeface="Cambria Math" panose="02040503050406030204" pitchFamily="18" charset="0"/>
                      </a:rPr>
                      <m:t>𝐻</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oMath>
                </a14:m>
                <a:r>
                  <a:rPr lang="en-US" dirty="0"/>
                  <a:t> of a discrete random variable X is a measure of the amount of uncertainty associated with the value of </a:t>
                </a:r>
                <a14:m>
                  <m:oMath xmlns:m="http://schemas.openxmlformats.org/officeDocument/2006/math">
                    <m:r>
                      <a:rPr lang="en-US" b="0" i="1" smtClean="0">
                        <a:latin typeface="Cambria Math" panose="02040503050406030204" pitchFamily="18" charset="0"/>
                      </a:rPr>
                      <m:t>𝑋</m:t>
                    </m:r>
                  </m:oMath>
                </a14:m>
                <a:r>
                  <a:rPr lang="en-US" dirty="0"/>
                  <a:t> when only its distribution is known; it is a measure of the amount of information required on the average to describe the random variable (we could construct a code with average description length </a:t>
                </a:r>
                <a14:m>
                  <m:oMath xmlns:m="http://schemas.openxmlformats.org/officeDocument/2006/math">
                    <m:r>
                      <a:rPr lang="en-US" b="0" i="1" smtClean="0">
                        <a:latin typeface="Cambria Math" panose="02040503050406030204" pitchFamily="18" charset="0"/>
                      </a:rPr>
                      <m:t>𝐻</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oMath>
                </a14:m>
                <a:r>
                  <a:rPr lang="en-US" dirty="0"/>
                  <a:t>).</a:t>
                </a:r>
              </a:p>
              <a:p>
                <a:pPr marL="0" indent="0" algn="just">
                  <a:buNone/>
                </a:pPr>
                <a:r>
                  <a:rPr lang="en-US" dirty="0"/>
                  <a:t>The entropy is expressed in bits. For example, the entropy of a fair coin toss is 1 bit.</a:t>
                </a:r>
              </a:p>
            </p:txBody>
          </p:sp>
        </mc:Choice>
        <mc:Fallback xmlns="">
          <p:sp>
            <p:nvSpPr>
              <p:cNvPr id="3" name="Content Placeholder 2">
                <a:extLst>
                  <a:ext uri="{FF2B5EF4-FFF2-40B4-BE49-F238E27FC236}">
                    <a16:creationId xmlns:a16="http://schemas.microsoft.com/office/drawing/2014/main" id="{E7AC8BD5-0536-4DF1-9EAF-E18B5A1B48FC}"/>
                  </a:ext>
                </a:extLst>
              </p:cNvPr>
              <p:cNvSpPr>
                <a:spLocks noGrp="1" noRot="1" noChangeAspect="1" noMove="1" noResize="1" noEditPoints="1" noAdjustHandles="1" noChangeArrowheads="1" noChangeShapeType="1" noTextEdit="1"/>
              </p:cNvSpPr>
              <p:nvPr>
                <p:ph idx="1"/>
              </p:nvPr>
            </p:nvSpPr>
            <p:spPr>
              <a:xfrm>
                <a:off x="209112" y="2103017"/>
                <a:ext cx="5277288" cy="4754983"/>
              </a:xfrm>
              <a:blipFill>
                <a:blip r:embed="rId2"/>
                <a:stretch>
                  <a:fillRect l="-924" r="-1039"/>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4AA77A2E-51F8-40DD-A4F7-DD592197AB21}"/>
              </a:ext>
            </a:extLst>
          </p:cNvPr>
          <p:cNvPicPr>
            <a:picLocks noChangeAspect="1"/>
          </p:cNvPicPr>
          <p:nvPr/>
        </p:nvPicPr>
        <p:blipFill>
          <a:blip r:embed="rId3"/>
          <a:stretch>
            <a:fillRect/>
          </a:stretch>
        </p:blipFill>
        <p:spPr>
          <a:xfrm>
            <a:off x="6095999" y="2661255"/>
            <a:ext cx="5004369" cy="3519235"/>
          </a:xfrm>
          <a:prstGeom prst="rect">
            <a:avLst/>
          </a:prstGeom>
        </p:spPr>
      </p:pic>
    </p:spTree>
    <p:extLst>
      <p:ext uri="{BB962C8B-B14F-4D97-AF65-F5344CB8AC3E}">
        <p14:creationId xmlns:p14="http://schemas.microsoft.com/office/powerpoint/2010/main" val="22278740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Default">
      <a:dk1>
        <a:srgbClr val="000000"/>
      </a:dk1>
      <a:lt1>
        <a:sysClr val="window" lastClr="FFFFFF"/>
      </a:lt1>
      <a:dk2>
        <a:srgbClr val="3F3F3F"/>
      </a:dk2>
      <a:lt2>
        <a:srgbClr val="E7E6E6"/>
      </a:lt2>
      <a:accent1>
        <a:srgbClr val="700000"/>
      </a:accent1>
      <a:accent2>
        <a:srgbClr val="ED7D31"/>
      </a:accent2>
      <a:accent3>
        <a:srgbClr val="A5A5A5"/>
      </a:accent3>
      <a:accent4>
        <a:srgbClr val="FFC000"/>
      </a:accent4>
      <a:accent5>
        <a:srgbClr val="700000"/>
      </a:accent5>
      <a:accent6>
        <a:srgbClr val="978869"/>
      </a:accent6>
      <a:hlink>
        <a:srgbClr val="FFC000"/>
      </a:hlink>
      <a:folHlink>
        <a:srgbClr val="7F7F7F"/>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Persuasive Speech Outline_SL_v5" id="{5581881B-4813-400F-8DBA-5A98066FCECE}" vid="{804D9012-1EE1-49D9-B1AB-A146B02984B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428C8830B16C84DADC92B96DF46C5D8" ma:contentTypeVersion="6" ma:contentTypeDescription="Create a new document." ma:contentTypeScope="" ma:versionID="c110d8f6262e3b7c2cdd37b2905a6490">
  <xsd:schema xmlns:xsd="http://www.w3.org/2001/XMLSchema" xmlns:xs="http://www.w3.org/2001/XMLSchema" xmlns:p="http://schemas.microsoft.com/office/2006/metadata/properties" xmlns:ns2="b121af5f-6cf0-4f26-a197-6eb3cdb906a8" xmlns:ns3="ac401498-dece-458d-8907-1d68e0794796" targetNamespace="http://schemas.microsoft.com/office/2006/metadata/properties" ma:root="true" ma:fieldsID="e89f0e88e722a5cffc16dbe1d898c580" ns2:_="" ns3:_="">
    <xsd:import namespace="b121af5f-6cf0-4f26-a197-6eb3cdb906a8"/>
    <xsd:import namespace="ac401498-dece-458d-8907-1d68e0794796"/>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121af5f-6cf0-4f26-a197-6eb3cdb906a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ac401498-dece-458d-8907-1d68e079479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A1DE3E1-BE43-4468-8986-14BA0CF36A3F}">
  <ds:schemaRefs>
    <ds:schemaRef ds:uri="http://schemas.microsoft.com/office/2006/documentManagement/types"/>
    <ds:schemaRef ds:uri="http://purl.org/dc/elements/1.1/"/>
    <ds:schemaRef ds:uri="6dc4bcd6-49db-4c07-9060-8acfc67cef9f"/>
    <ds:schemaRef ds:uri="http://schemas.microsoft.com/office/2006/metadata/properties"/>
    <ds:schemaRef ds:uri="http://purl.org/dc/terms/"/>
    <ds:schemaRef ds:uri="http://purl.org/dc/dcmitype/"/>
    <ds:schemaRef ds:uri="http://schemas.microsoft.com/office/infopath/2007/PartnerControls"/>
    <ds:schemaRef ds:uri="http://schemas.microsoft.com/sharepoint/v3"/>
    <ds:schemaRef ds:uri="http://schemas.openxmlformats.org/package/2006/metadata/core-properties"/>
    <ds:schemaRef ds:uri="fb0879af-3eba-417a-a55a-ffe6dcd6ca77"/>
    <ds:schemaRef ds:uri="http://www.w3.org/XML/1998/namespace"/>
  </ds:schemaRefs>
</ds:datastoreItem>
</file>

<file path=customXml/itemProps2.xml><?xml version="1.0" encoding="utf-8"?>
<ds:datastoreItem xmlns:ds="http://schemas.openxmlformats.org/officeDocument/2006/customXml" ds:itemID="{F3D98414-18F9-4E08-A274-B6D90D6F0AB4}"/>
</file>

<file path=customXml/itemProps3.xml><?xml version="1.0" encoding="utf-8"?>
<ds:datastoreItem xmlns:ds="http://schemas.openxmlformats.org/officeDocument/2006/customXml" ds:itemID="{0DC75368-59C6-47C9-94A5-81D396CCE5D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Persuasive speech outline </Template>
  <TotalTime>0</TotalTime>
  <Words>2469</Words>
  <Application>Microsoft Office PowerPoint</Application>
  <PresentationFormat>Widescreen</PresentationFormat>
  <Paragraphs>187</Paragraphs>
  <Slides>24</Slides>
  <Notes>1</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Quotable</vt:lpstr>
      <vt:lpstr>Probabilistic Programming</vt:lpstr>
      <vt:lpstr>Variational Bayesian Methods</vt:lpstr>
      <vt:lpstr>Variational Bayesian Methods</vt:lpstr>
      <vt:lpstr>Variational Inference</vt:lpstr>
      <vt:lpstr>Approximate inference</vt:lpstr>
      <vt:lpstr>Variational Inference</vt:lpstr>
      <vt:lpstr>KL-divergence comes from Information Theory</vt:lpstr>
      <vt:lpstr>Information Theory</vt:lpstr>
      <vt:lpstr>The Entropy</vt:lpstr>
      <vt:lpstr>Kullback–Leibler Divergence</vt:lpstr>
      <vt:lpstr>Kullback–Leibler Divergence</vt:lpstr>
      <vt:lpstr>Coming Back to Variational Inference</vt:lpstr>
      <vt:lpstr>The Evidence Lower Bound (ELBO)</vt:lpstr>
      <vt:lpstr>Variational Inference</vt:lpstr>
      <vt:lpstr>Variational Inference</vt:lpstr>
      <vt:lpstr>Example: Bayesian Neural Networks</vt:lpstr>
      <vt:lpstr>Bayesian Neural Networks</vt:lpstr>
      <vt:lpstr>Bayesian Neural Networks</vt:lpstr>
      <vt:lpstr>Why Bayesian Neural Networks?</vt:lpstr>
      <vt:lpstr>Generating Data</vt:lpstr>
      <vt:lpstr>Model Specification</vt:lpstr>
      <vt:lpstr>Model Specification</vt:lpstr>
      <vt:lpstr>Automatic Differentiation Variational Inference (ADVI)</vt:lpstr>
      <vt:lpstr>Prediction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Probabilistic Programming</dc:title>
  <dc:creator/>
  <cp:lastModifiedBy/>
  <cp:revision>3</cp:revision>
  <dcterms:created xsi:type="dcterms:W3CDTF">2018-09-08T07:39:54Z</dcterms:created>
  <dcterms:modified xsi:type="dcterms:W3CDTF">2024-01-05T11:42:53Z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0x0101009428C8830B16C84DADC92B96DF46C5D8</vt:lpwstr>
  </property>
</Properties>
</file>