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40"/>
  </p:notesMasterIdLst>
  <p:handoutMasterIdLst>
    <p:handoutMasterId r:id="rId41"/>
  </p:handoutMasterIdLst>
  <p:sldIdLst>
    <p:sldId id="256" r:id="rId5"/>
    <p:sldId id="257" r:id="rId6"/>
    <p:sldId id="260" r:id="rId7"/>
    <p:sldId id="268" r:id="rId8"/>
    <p:sldId id="272" r:id="rId9"/>
    <p:sldId id="270" r:id="rId10"/>
    <p:sldId id="271" r:id="rId11"/>
    <p:sldId id="315" r:id="rId12"/>
    <p:sldId id="314" r:id="rId13"/>
    <p:sldId id="325" r:id="rId14"/>
    <p:sldId id="326" r:id="rId15"/>
    <p:sldId id="327" r:id="rId16"/>
    <p:sldId id="328" r:id="rId17"/>
    <p:sldId id="329" r:id="rId18"/>
    <p:sldId id="330" r:id="rId19"/>
    <p:sldId id="258" r:id="rId20"/>
    <p:sldId id="259" r:id="rId21"/>
    <p:sldId id="261" r:id="rId22"/>
    <p:sldId id="262" r:id="rId23"/>
    <p:sldId id="263" r:id="rId24"/>
    <p:sldId id="264" r:id="rId25"/>
    <p:sldId id="265" r:id="rId26"/>
    <p:sldId id="266" r:id="rId27"/>
    <p:sldId id="267" r:id="rId28"/>
    <p:sldId id="273" r:id="rId29"/>
    <p:sldId id="300" r:id="rId30"/>
    <p:sldId id="302" r:id="rId31"/>
    <p:sldId id="303" r:id="rId32"/>
    <p:sldId id="305" r:id="rId33"/>
    <p:sldId id="320" r:id="rId34"/>
    <p:sldId id="319" r:id="rId35"/>
    <p:sldId id="321" r:id="rId36"/>
    <p:sldId id="322" r:id="rId37"/>
    <p:sldId id="323" r:id="rId38"/>
    <p:sldId id="32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65CD01-29F5-2EF6-1490-8423C56DA843}" v="1" dt="2024-01-28T13:15:26.823"/>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4346" autoAdjust="0"/>
  </p:normalViewPr>
  <p:slideViewPr>
    <p:cSldViewPr snapToGrid="0">
      <p:cViewPr varScale="1">
        <p:scale>
          <a:sx n="122" d="100"/>
          <a:sy n="122" d="100"/>
        </p:scale>
        <p:origin x="150"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1/28/2024</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20651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1/28/2024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opescunmariu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23.png"/><Relationship Id="rId1" Type="http://schemas.openxmlformats.org/officeDocument/2006/relationships/slideLayout" Target="../slideLayouts/slideLayout14.xml"/><Relationship Id="rId4" Type="http://schemas.openxmlformats.org/officeDocument/2006/relationships/image" Target="../media/image200.png"/></Relationships>
</file>

<file path=ppt/slides/_rels/slide28.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BD2A-60FD-4D0C-8344-28D7E6E38BA0}"/>
              </a:ext>
            </a:extLst>
          </p:cNvPr>
          <p:cNvSpPr>
            <a:spLocks noGrp="1"/>
          </p:cNvSpPr>
          <p:nvPr>
            <p:ph type="ctrTitle"/>
          </p:nvPr>
        </p:nvSpPr>
        <p:spPr/>
        <p:txBody>
          <a:bodyPr/>
          <a:lstStyle/>
          <a:p>
            <a:r>
              <a:rPr lang="en-US" dirty="0"/>
              <a:t>Probabilistic Programming</a:t>
            </a:r>
          </a:p>
        </p:txBody>
      </p:sp>
      <p:sp>
        <p:nvSpPr>
          <p:cNvPr id="3" name="Subtitle 2">
            <a:extLst>
              <a:ext uri="{FF2B5EF4-FFF2-40B4-BE49-F238E27FC236}">
                <a16:creationId xmlns:a16="http://schemas.microsoft.com/office/drawing/2014/main" id="{805F24E6-2AE8-4FD8-B92D-FE2CE716A235}"/>
              </a:ext>
            </a:extLst>
          </p:cNvPr>
          <p:cNvSpPr>
            <a:spLocks noGrp="1"/>
          </p:cNvSpPr>
          <p:nvPr>
            <p:ph type="subTitle" idx="1"/>
          </p:nvPr>
        </p:nvSpPr>
        <p:spPr>
          <a:xfrm>
            <a:off x="810001" y="5280846"/>
            <a:ext cx="10572000" cy="1398249"/>
          </a:xfrm>
        </p:spPr>
        <p:txBody>
          <a:bodyPr/>
          <a:lstStyle/>
          <a:p>
            <a:r>
              <a:rPr lang="en-US" dirty="0"/>
              <a:t>Marius Popescu</a:t>
            </a:r>
          </a:p>
          <a:p>
            <a:r>
              <a:rPr lang="en-US" sz="1800" dirty="0">
                <a:hlinkClick r:id="rId3"/>
              </a:rPr>
              <a:t>popescunmarius@gmail.com</a:t>
            </a:r>
            <a:endParaRPr lang="en-US" sz="1800" dirty="0"/>
          </a:p>
          <a:p>
            <a:r>
              <a:rPr lang="en-US" dirty="0"/>
              <a:t>2023 - 2024</a:t>
            </a:r>
          </a:p>
          <a:p>
            <a:endParaRPr lang="en-US" dirty="0"/>
          </a:p>
        </p:txBody>
      </p:sp>
    </p:spTree>
    <p:extLst>
      <p:ext uri="{BB962C8B-B14F-4D97-AF65-F5344CB8AC3E}">
        <p14:creationId xmlns:p14="http://schemas.microsoft.com/office/powerpoint/2010/main" val="20938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BE057-7257-494B-8E03-D487CC1C897E}"/>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0AA6F4A1-FCA0-40E3-9D03-A00959237433}"/>
              </a:ext>
            </a:extLst>
          </p:cNvPr>
          <p:cNvSpPr>
            <a:spLocks noGrp="1"/>
          </p:cNvSpPr>
          <p:nvPr>
            <p:ph idx="1"/>
          </p:nvPr>
        </p:nvSpPr>
        <p:spPr>
          <a:xfrm>
            <a:off x="4720491" y="446088"/>
            <a:ext cx="7471509" cy="5414963"/>
          </a:xfrm>
        </p:spPr>
        <p:txBody>
          <a:bodyPr>
            <a:normAutofit lnSpcReduction="10000"/>
          </a:bodyPr>
          <a:lstStyle/>
          <a:p>
            <a:pPr marL="0" indent="0">
              <a:buNone/>
            </a:pPr>
            <a:r>
              <a:rPr lang="en-US" sz="1400" dirty="0" err="1">
                <a:latin typeface="Consolas" panose="020B0609020204030204" pitchFamily="49" charset="0"/>
              </a:rPr>
              <a:t>challenger_data</a:t>
            </a:r>
            <a:r>
              <a:rPr lang="en-US" sz="1400" dirty="0">
                <a:latin typeface="Consolas" panose="020B0609020204030204" pitchFamily="49" charset="0"/>
              </a:rPr>
              <a:t> = </a:t>
            </a:r>
            <a:r>
              <a:rPr lang="en-US" sz="1400" dirty="0" err="1">
                <a:latin typeface="Consolas" panose="020B0609020204030204" pitchFamily="49" charset="0"/>
              </a:rPr>
              <a:t>np.genfromtxt</a:t>
            </a:r>
            <a:r>
              <a:rPr lang="en-US" sz="1400" dirty="0">
                <a:latin typeface="Consolas" panose="020B0609020204030204" pitchFamily="49" charset="0"/>
              </a:rPr>
              <a:t>("challenger_data.csv", </a:t>
            </a:r>
            <a:r>
              <a:rPr lang="en-US" sz="1400" dirty="0" err="1">
                <a:latin typeface="Consolas" panose="020B0609020204030204" pitchFamily="49" charset="0"/>
              </a:rPr>
              <a:t>skip_header</a:t>
            </a:r>
            <a:r>
              <a:rPr lang="en-US" sz="1400" dirty="0">
                <a:latin typeface="Consolas" panose="020B0609020204030204" pitchFamily="49" charset="0"/>
              </a:rPr>
              <a:t>=1,</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usecols</a:t>
            </a:r>
            <a:r>
              <a:rPr lang="en-US" sz="1400" dirty="0">
                <a:latin typeface="Consolas" panose="020B0609020204030204" pitchFamily="49" charset="0"/>
              </a:rPr>
              <a:t>=[1, 2], </a:t>
            </a:r>
            <a:r>
              <a:rPr lang="en-US" sz="1400" dirty="0" err="1">
                <a:latin typeface="Consolas" panose="020B0609020204030204" pitchFamily="49" charset="0"/>
              </a:rPr>
              <a:t>missing_values</a:t>
            </a:r>
            <a:r>
              <a:rPr lang="en-US" sz="1400" dirty="0">
                <a:latin typeface="Consolas" panose="020B0609020204030204" pitchFamily="49" charset="0"/>
              </a:rPr>
              <a:t>="NA",</a:t>
            </a:r>
          </a:p>
          <a:p>
            <a:pPr marL="0" indent="0">
              <a:buNone/>
            </a:pPr>
            <a:r>
              <a:rPr lang="en-US" sz="1400" dirty="0">
                <a:latin typeface="Consolas" panose="020B0609020204030204" pitchFamily="49" charset="0"/>
              </a:rPr>
              <a:t>                                delimiter=",")</a:t>
            </a:r>
          </a:p>
          <a:p>
            <a:pPr marL="0" indent="0">
              <a:buNone/>
            </a:pPr>
            <a:r>
              <a:rPr lang="en-US" sz="1400" dirty="0">
                <a:latin typeface="Consolas" panose="020B0609020204030204" pitchFamily="49" charset="0"/>
              </a:rPr>
              <a:t># drop the NA values</a:t>
            </a:r>
          </a:p>
          <a:p>
            <a:pPr marL="0" indent="0">
              <a:buNone/>
            </a:pPr>
            <a:r>
              <a:rPr lang="en-US" sz="1400" dirty="0" err="1">
                <a:latin typeface="Consolas" panose="020B0609020204030204" pitchFamily="49" charset="0"/>
              </a:rPr>
              <a:t>challenger_data</a:t>
            </a:r>
            <a:r>
              <a:rPr lang="en-US" sz="1400" dirty="0">
                <a:latin typeface="Consolas" panose="020B0609020204030204" pitchFamily="49" charset="0"/>
              </a:rPr>
              <a:t> = </a:t>
            </a:r>
            <a:r>
              <a:rPr lang="en-US" sz="1400" dirty="0" err="1">
                <a:latin typeface="Consolas" panose="020B0609020204030204" pitchFamily="49" charset="0"/>
              </a:rPr>
              <a:t>challenger_data</a:t>
            </a:r>
            <a:r>
              <a:rPr lang="en-US" sz="1400" dirty="0">
                <a:latin typeface="Consolas" panose="020B0609020204030204" pitchFamily="49" charset="0"/>
              </a:rPr>
              <a:t>[~</a:t>
            </a:r>
            <a:r>
              <a:rPr lang="en-US" sz="1400" dirty="0" err="1">
                <a:latin typeface="Consolas" panose="020B0609020204030204" pitchFamily="49" charset="0"/>
              </a:rPr>
              <a:t>np.isnan</a:t>
            </a:r>
            <a:r>
              <a:rPr lang="en-US" sz="1400" dirty="0">
                <a:latin typeface="Consolas" panose="020B0609020204030204" pitchFamily="49" charset="0"/>
              </a:rPr>
              <a:t>(</a:t>
            </a:r>
            <a:r>
              <a:rPr lang="en-US" sz="1400" dirty="0" err="1">
                <a:latin typeface="Consolas" panose="020B0609020204030204" pitchFamily="49" charset="0"/>
              </a:rPr>
              <a:t>challenger_data</a:t>
            </a:r>
            <a:r>
              <a:rPr lang="en-US" sz="1400" dirty="0">
                <a:latin typeface="Consolas" panose="020B0609020204030204" pitchFamily="49" charset="0"/>
              </a:rPr>
              <a:t>[:, 1])]</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temperature = </a:t>
            </a:r>
            <a:r>
              <a:rPr lang="en-US" sz="1400" dirty="0" err="1">
                <a:latin typeface="Consolas" panose="020B0609020204030204" pitchFamily="49" charset="0"/>
              </a:rPr>
              <a:t>challenger_data</a:t>
            </a:r>
            <a:r>
              <a:rPr lang="en-US" sz="1400" dirty="0">
                <a:latin typeface="Consolas" panose="020B0609020204030204" pitchFamily="49" charset="0"/>
              </a:rPr>
              <a:t>[:, 0]</a:t>
            </a:r>
          </a:p>
          <a:p>
            <a:pPr marL="0" indent="0">
              <a:buNone/>
            </a:pPr>
            <a:r>
              <a:rPr lang="en-US" sz="1400" dirty="0">
                <a:latin typeface="Consolas" panose="020B0609020204030204" pitchFamily="49" charset="0"/>
              </a:rPr>
              <a:t>D = </a:t>
            </a:r>
            <a:r>
              <a:rPr lang="en-US" sz="1400" dirty="0" err="1">
                <a:latin typeface="Consolas" panose="020B0609020204030204" pitchFamily="49" charset="0"/>
              </a:rPr>
              <a:t>challenger_data</a:t>
            </a:r>
            <a:r>
              <a:rPr lang="en-US" sz="1400" dirty="0">
                <a:latin typeface="Consolas" panose="020B0609020204030204" pitchFamily="49" charset="0"/>
              </a:rPr>
              <a:t>[:, 1]  # defect or not?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def logistic(x, beta, alpha=0):</a:t>
            </a:r>
          </a:p>
          <a:p>
            <a:pPr marL="0" indent="0">
              <a:buNone/>
            </a:pPr>
            <a:r>
              <a:rPr lang="en-US" sz="1400" dirty="0">
                <a:latin typeface="Consolas" panose="020B0609020204030204" pitchFamily="49" charset="0"/>
              </a:rPr>
              <a:t>    return 1.0 / (1.0 + </a:t>
            </a:r>
            <a:r>
              <a:rPr lang="en-US" sz="1400" dirty="0" err="1">
                <a:latin typeface="Consolas" panose="020B0609020204030204" pitchFamily="49" charset="0"/>
              </a:rPr>
              <a:t>np.exp</a:t>
            </a:r>
            <a:r>
              <a:rPr lang="en-US" sz="1400" dirty="0">
                <a:latin typeface="Consolas" panose="020B0609020204030204" pitchFamily="49" charset="0"/>
              </a:rPr>
              <a:t>(np.dot(beta, x) + alpha))</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notice </a:t>
            </a:r>
            <a:r>
              <a:rPr lang="en-US" sz="1400" dirty="0" err="1">
                <a:latin typeface="Consolas" panose="020B0609020204030204" pitchFamily="49" charset="0"/>
              </a:rPr>
              <a:t>the`value</a:t>
            </a:r>
            <a:r>
              <a:rPr lang="en-US" sz="1400" dirty="0">
                <a:latin typeface="Consolas" panose="020B0609020204030204" pitchFamily="49" charset="0"/>
              </a:rPr>
              <a:t>` here. We explain why below.</a:t>
            </a: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 as model:</a:t>
            </a:r>
          </a:p>
          <a:p>
            <a:pPr marL="0" indent="0">
              <a:buNone/>
            </a:pPr>
            <a:r>
              <a:rPr lang="en-US" sz="1400" dirty="0">
                <a:latin typeface="Consolas" panose="020B0609020204030204" pitchFamily="49" charset="0"/>
              </a:rPr>
              <a:t>    beta = </a:t>
            </a:r>
            <a:r>
              <a:rPr lang="en-US" sz="1400" dirty="0" err="1">
                <a:latin typeface="Consolas" panose="020B0609020204030204" pitchFamily="49" charset="0"/>
              </a:rPr>
              <a:t>pm.Normal</a:t>
            </a:r>
            <a:r>
              <a:rPr lang="en-US" sz="1400" dirty="0">
                <a:latin typeface="Consolas" panose="020B0609020204030204" pitchFamily="49" charset="0"/>
              </a:rPr>
              <a:t>("beta", mu=0, tau=0.001, </a:t>
            </a:r>
            <a:r>
              <a:rPr lang="en-US" sz="1400" dirty="0" err="1">
                <a:latin typeface="Consolas" panose="020B0609020204030204" pitchFamily="49" charset="0"/>
              </a:rPr>
              <a:t>initval</a:t>
            </a:r>
            <a:r>
              <a:rPr lang="en-US" sz="1400" dirty="0">
                <a:latin typeface="Consolas" panose="020B0609020204030204" pitchFamily="49" charset="0"/>
              </a:rPr>
              <a:t>=0)</a:t>
            </a:r>
          </a:p>
          <a:p>
            <a:pPr marL="0" indent="0">
              <a:buNone/>
            </a:pPr>
            <a:r>
              <a:rPr lang="en-US" sz="1400" dirty="0">
                <a:latin typeface="Consolas" panose="020B0609020204030204" pitchFamily="49" charset="0"/>
              </a:rPr>
              <a:t>    alpha = </a:t>
            </a:r>
            <a:r>
              <a:rPr lang="en-US" sz="1400" dirty="0" err="1">
                <a:latin typeface="Consolas" panose="020B0609020204030204" pitchFamily="49" charset="0"/>
              </a:rPr>
              <a:t>pm.Normal</a:t>
            </a:r>
            <a:r>
              <a:rPr lang="en-US" sz="1400" dirty="0">
                <a:latin typeface="Consolas" panose="020B0609020204030204" pitchFamily="49" charset="0"/>
              </a:rPr>
              <a:t>("alpha", mu=0, tau=0.001, </a:t>
            </a:r>
            <a:r>
              <a:rPr lang="en-US" sz="1400" dirty="0" err="1">
                <a:latin typeface="Consolas" panose="020B0609020204030204" pitchFamily="49" charset="0"/>
              </a:rPr>
              <a:t>initval</a:t>
            </a:r>
            <a:r>
              <a:rPr lang="en-US" sz="1400" dirty="0">
                <a:latin typeface="Consolas" panose="020B0609020204030204" pitchFamily="49" charset="0"/>
              </a:rPr>
              <a:t>=0)</a:t>
            </a:r>
          </a:p>
          <a:p>
            <a:pPr marL="0" indent="0">
              <a:buNone/>
            </a:pPr>
            <a:r>
              <a:rPr lang="en-US" sz="1400" dirty="0">
                <a:latin typeface="Consolas" panose="020B0609020204030204" pitchFamily="49" charset="0"/>
              </a:rPr>
              <a:t>    p = </a:t>
            </a:r>
            <a:r>
              <a:rPr lang="en-US" sz="1400" dirty="0" err="1">
                <a:latin typeface="Consolas" panose="020B0609020204030204" pitchFamily="49" charset="0"/>
              </a:rPr>
              <a:t>pm.Deterministic</a:t>
            </a:r>
            <a:r>
              <a:rPr lang="en-US" sz="1400" dirty="0">
                <a:latin typeface="Consolas" panose="020B0609020204030204" pitchFamily="49" charset="0"/>
              </a:rPr>
              <a:t>("p", 1.0/(1. + </a:t>
            </a:r>
            <a:r>
              <a:rPr lang="en-US" sz="1400" dirty="0" err="1">
                <a:latin typeface="Consolas" panose="020B0609020204030204" pitchFamily="49" charset="0"/>
              </a:rPr>
              <a:t>at.exp</a:t>
            </a:r>
            <a:r>
              <a:rPr lang="en-US" sz="1400" dirty="0">
                <a:latin typeface="Consolas" panose="020B0609020204030204" pitchFamily="49" charset="0"/>
              </a:rPr>
              <a:t>(beta*temperature + alpha)))</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EB714D73-92E2-496A-A2A9-9D329B65E64D}"/>
                  </a:ext>
                </a:extLst>
              </p:cNvPr>
              <p:cNvSpPr>
                <a:spLocks noGrp="1"/>
              </p:cNvSpPr>
              <p:nvPr>
                <p:ph type="body" sz="half" idx="2"/>
              </p:nvPr>
            </p:nvSpPr>
            <p:spPr>
              <a:xfrm>
                <a:off x="614372" y="3245400"/>
                <a:ext cx="4006312" cy="2838449"/>
              </a:xfrm>
            </p:spPr>
            <p:txBody>
              <a:bodyPr>
                <a:normAutofit/>
              </a:bodyPr>
              <a:lstStyle/>
              <a:p>
                <a:pPr algn="just"/>
                <a14:m>
                  <m:oMath xmlns:m="http://schemas.openxmlformats.org/officeDocument/2006/math">
                    <m:r>
                      <a:rPr lang="en-US" sz="1800" i="1">
                        <a:latin typeface="Cambria Math" panose="02040503050406030204" pitchFamily="18" charset="0"/>
                        <a:ea typeface="Cambria Math" panose="02040503050406030204" pitchFamily="18" charset="0"/>
                      </a:rPr>
                      <m:t>𝛼</m:t>
                    </m:r>
                  </m:oMath>
                </a14:m>
                <a:r>
                  <a:rPr lang="en-US" sz="1800" dirty="0"/>
                  <a:t> and </a:t>
                </a:r>
                <a14:m>
                  <m:oMath xmlns:m="http://schemas.openxmlformats.org/officeDocument/2006/math">
                    <m:r>
                      <a:rPr lang="en-US" sz="1800" i="1">
                        <a:latin typeface="Cambria Math" panose="02040503050406030204" pitchFamily="18" charset="0"/>
                        <a:ea typeface="Cambria Math" panose="02040503050406030204" pitchFamily="18" charset="0"/>
                      </a:rPr>
                      <m:t>𝛽</m:t>
                    </m:r>
                  </m:oMath>
                </a14:m>
                <a:r>
                  <a:rPr lang="en-US" sz="1800" dirty="0"/>
                  <a:t> are unknown parameters.</a:t>
                </a:r>
              </a:p>
              <a:p>
                <a:pPr algn="just"/>
                <a:r>
                  <a:rPr lang="en-US" sz="1800" dirty="0"/>
                  <a:t>The </a:t>
                </a:r>
                <a14:m>
                  <m:oMath xmlns:m="http://schemas.openxmlformats.org/officeDocument/2006/math">
                    <m:r>
                      <a:rPr lang="en-US" sz="1800" i="1">
                        <a:latin typeface="Cambria Math" panose="02040503050406030204" pitchFamily="18" charset="0"/>
                        <a:ea typeface="Cambria Math" panose="02040503050406030204" pitchFamily="18" charset="0"/>
                      </a:rPr>
                      <m:t>𝛼</m:t>
                    </m:r>
                  </m:oMath>
                </a14:m>
                <a:r>
                  <a:rPr lang="en-US" sz="1800" dirty="0"/>
                  <a:t> and </a:t>
                </a:r>
                <a14:m>
                  <m:oMath xmlns:m="http://schemas.openxmlformats.org/officeDocument/2006/math">
                    <m:r>
                      <a:rPr lang="en-US" sz="1800" i="1">
                        <a:latin typeface="Cambria Math" panose="02040503050406030204" pitchFamily="18" charset="0"/>
                        <a:ea typeface="Cambria Math" panose="02040503050406030204" pitchFamily="18" charset="0"/>
                      </a:rPr>
                      <m:t>𝛽</m:t>
                    </m:r>
                  </m:oMath>
                </a14:m>
                <a:r>
                  <a:rPr lang="en-US" sz="1800" dirty="0"/>
                  <a:t> parameters have no reason to be positive, bounded or relatively large, so they are best modeled by a Normal random variable</a:t>
                </a:r>
              </a:p>
            </p:txBody>
          </p:sp>
        </mc:Choice>
        <mc:Fallback xmlns="">
          <p:sp>
            <p:nvSpPr>
              <p:cNvPr id="4" name="Text Placeholder 3">
                <a:extLst>
                  <a:ext uri="{FF2B5EF4-FFF2-40B4-BE49-F238E27FC236}">
                    <a16:creationId xmlns:a16="http://schemas.microsoft.com/office/drawing/2014/main" id="{EB714D73-92E2-496A-A2A9-9D329B65E64D}"/>
                  </a:ext>
                </a:extLst>
              </p:cNvPr>
              <p:cNvSpPr>
                <a:spLocks noGrp="1" noRot="1" noChangeAspect="1" noMove="1" noResize="1" noEditPoints="1" noAdjustHandles="1" noChangeArrowheads="1" noChangeShapeType="1" noTextEdit="1"/>
              </p:cNvSpPr>
              <p:nvPr>
                <p:ph type="body" sz="half" idx="2"/>
              </p:nvPr>
            </p:nvSpPr>
            <p:spPr>
              <a:xfrm>
                <a:off x="614372" y="3245400"/>
                <a:ext cx="4006312" cy="2838449"/>
              </a:xfrm>
              <a:blipFill>
                <a:blip r:embed="rId2"/>
                <a:stretch>
                  <a:fillRect l="-1370" r="-1218"/>
                </a:stretch>
              </a:blipFill>
            </p:spPr>
            <p:txBody>
              <a:bodyPr/>
              <a:lstStyle/>
              <a:p>
                <a:r>
                  <a:rPr lang="en-US">
                    <a:noFill/>
                  </a:rPr>
                  <a:t> </a:t>
                </a:r>
              </a:p>
            </p:txBody>
          </p:sp>
        </mc:Fallback>
      </mc:AlternateContent>
    </p:spTree>
    <p:extLst>
      <p:ext uri="{BB962C8B-B14F-4D97-AF65-F5344CB8AC3E}">
        <p14:creationId xmlns:p14="http://schemas.microsoft.com/office/powerpoint/2010/main" val="2846476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BE057-7257-494B-8E03-D487CC1C897E}"/>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0AA6F4A1-FCA0-40E3-9D03-A00959237433}"/>
              </a:ext>
            </a:extLst>
          </p:cNvPr>
          <p:cNvSpPr>
            <a:spLocks noGrp="1"/>
          </p:cNvSpPr>
          <p:nvPr>
            <p:ph idx="1"/>
          </p:nvPr>
        </p:nvSpPr>
        <p:spPr>
          <a:xfrm>
            <a:off x="4949916" y="81879"/>
            <a:ext cx="7336367" cy="4699348"/>
          </a:xfrm>
        </p:spPr>
        <p:txBody>
          <a:bodyPr>
            <a:normAutofit/>
          </a:bodyPr>
          <a:lstStyle/>
          <a:p>
            <a:pPr marL="0" indent="0">
              <a:buNone/>
            </a:pPr>
            <a:r>
              <a:rPr lang="en-US" sz="1200" dirty="0">
                <a:latin typeface="Consolas" panose="020B0609020204030204" pitchFamily="49" charset="0"/>
              </a:rPr>
              <a:t># connect the probabilities in `p` with our observations through a</a:t>
            </a:r>
          </a:p>
          <a:p>
            <a:pPr marL="0" indent="0">
              <a:buNone/>
            </a:pPr>
            <a:r>
              <a:rPr lang="en-US" sz="1200" dirty="0">
                <a:latin typeface="Consolas" panose="020B0609020204030204" pitchFamily="49" charset="0"/>
              </a:rPr>
              <a:t># Bernoulli random variable.</a:t>
            </a:r>
          </a:p>
          <a:p>
            <a:pPr marL="0" indent="0">
              <a:buNone/>
            </a:pPr>
            <a:r>
              <a:rPr lang="en-US" sz="1200" dirty="0">
                <a:latin typeface="Consolas" panose="020B0609020204030204" pitchFamily="49" charset="0"/>
              </a:rPr>
              <a:t>with model:</a:t>
            </a:r>
          </a:p>
          <a:p>
            <a:pPr marL="0" indent="0">
              <a:buNone/>
            </a:pPr>
            <a:r>
              <a:rPr lang="en-US" sz="1200" dirty="0">
                <a:latin typeface="Consolas" panose="020B0609020204030204" pitchFamily="49" charset="0"/>
              </a:rPr>
              <a:t>    observed = </a:t>
            </a:r>
            <a:r>
              <a:rPr lang="en-US" sz="1200" dirty="0" err="1">
                <a:latin typeface="Consolas" panose="020B0609020204030204" pitchFamily="49" charset="0"/>
              </a:rPr>
              <a:t>pm.Bernoulli</a:t>
            </a:r>
            <a:r>
              <a:rPr lang="en-US" sz="1200" dirty="0">
                <a:latin typeface="Consolas" panose="020B0609020204030204" pitchFamily="49" charset="0"/>
              </a:rPr>
              <a:t>("</a:t>
            </a:r>
            <a:r>
              <a:rPr lang="en-US" sz="1200" dirty="0" err="1">
                <a:latin typeface="Consolas" panose="020B0609020204030204" pitchFamily="49" charset="0"/>
              </a:rPr>
              <a:t>bernoulli_obs</a:t>
            </a:r>
            <a:r>
              <a:rPr lang="en-US" sz="1200" dirty="0">
                <a:latin typeface="Consolas" panose="020B0609020204030204" pitchFamily="49" charset="0"/>
              </a:rPr>
              <a:t>", p, observed=D)</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start = </a:t>
            </a:r>
            <a:r>
              <a:rPr lang="en-US" sz="1200" dirty="0" err="1">
                <a:latin typeface="Consolas" panose="020B0609020204030204" pitchFamily="49" charset="0"/>
              </a:rPr>
              <a:t>pm.find_MAP</a:t>
            </a:r>
            <a:r>
              <a:rPr lang="en-US" sz="1200" dirty="0">
                <a:latin typeface="Consolas" panose="020B0609020204030204" pitchFamily="49" charset="0"/>
              </a:rPr>
              <a:t>()</a:t>
            </a:r>
          </a:p>
          <a:p>
            <a:pPr marL="0" indent="0">
              <a:buNone/>
            </a:pPr>
            <a:r>
              <a:rPr lang="en-US" sz="1200" dirty="0">
                <a:latin typeface="Consolas" panose="020B0609020204030204" pitchFamily="49" charset="0"/>
              </a:rPr>
              <a:t>    step = </a:t>
            </a:r>
            <a:r>
              <a:rPr lang="en-US" sz="1200" dirty="0" err="1">
                <a:latin typeface="Consolas" panose="020B0609020204030204" pitchFamily="49" charset="0"/>
              </a:rPr>
              <a:t>pm.Metropolis</a:t>
            </a:r>
            <a:r>
              <a:rPr lang="en-US" sz="1200" dirty="0">
                <a:latin typeface="Consolas" panose="020B0609020204030204" pitchFamily="49" charset="0"/>
              </a:rPr>
              <a:t>()</a:t>
            </a:r>
          </a:p>
          <a:p>
            <a:pPr marL="0" indent="0">
              <a:buNone/>
            </a:pPr>
            <a:r>
              <a:rPr lang="en-US" sz="1200" dirty="0">
                <a:latin typeface="Consolas" panose="020B0609020204030204" pitchFamily="49" charset="0"/>
              </a:rPr>
              <a:t>    trace = </a:t>
            </a:r>
            <a:r>
              <a:rPr lang="en-US" sz="1200" dirty="0" err="1">
                <a:latin typeface="Consolas" panose="020B0609020204030204" pitchFamily="49" charset="0"/>
              </a:rPr>
              <a:t>pm.sample</a:t>
            </a:r>
            <a:r>
              <a:rPr lang="en-US" sz="1200" dirty="0">
                <a:latin typeface="Consolas" panose="020B0609020204030204" pitchFamily="49" charset="0"/>
              </a:rPr>
              <a:t>(120000, step=step, </a:t>
            </a:r>
            <a:r>
              <a:rPr lang="en-US" sz="1200" dirty="0" err="1">
                <a:latin typeface="Consolas" panose="020B0609020204030204" pitchFamily="49" charset="0"/>
              </a:rPr>
              <a:t>initvals</a:t>
            </a:r>
            <a:r>
              <a:rPr lang="en-US" sz="1200" dirty="0">
                <a:latin typeface="Consolas" panose="020B0609020204030204" pitchFamily="49" charset="0"/>
              </a:rPr>
              <a:t>=start, chains=1)</a:t>
            </a:r>
          </a:p>
          <a:p>
            <a:pPr marL="0" indent="0">
              <a:buNone/>
            </a:pPr>
            <a:r>
              <a:rPr lang="en-US" sz="1200" dirty="0">
                <a:latin typeface="Consolas" panose="020B0609020204030204" pitchFamily="49" charset="0"/>
              </a:rPr>
              <a:t>    #burned_trace = trace[100000::2]</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 best to make them 1d</a:t>
            </a:r>
          </a:p>
          <a:p>
            <a:pPr marL="0" indent="0">
              <a:buNone/>
            </a:pPr>
            <a:r>
              <a:rPr lang="en-US" sz="1200" dirty="0" err="1">
                <a:latin typeface="Consolas" panose="020B0609020204030204" pitchFamily="49" charset="0"/>
              </a:rPr>
              <a:t>alpha_samples</a:t>
            </a:r>
            <a:r>
              <a:rPr lang="en-US" sz="1200" dirty="0">
                <a:latin typeface="Consolas" panose="020B0609020204030204" pitchFamily="49" charset="0"/>
              </a:rPr>
              <a:t> = </a:t>
            </a:r>
            <a:r>
              <a:rPr lang="en-US" sz="1200" dirty="0" err="1">
                <a:latin typeface="Consolas" panose="020B0609020204030204" pitchFamily="49" charset="0"/>
              </a:rPr>
              <a:t>np.concatenate</a:t>
            </a:r>
            <a:r>
              <a:rPr lang="en-US" sz="1200" dirty="0">
                <a:latin typeface="Consolas" panose="020B0609020204030204" pitchFamily="49" charset="0"/>
              </a:rPr>
              <a:t>(</a:t>
            </a:r>
            <a:r>
              <a:rPr lang="en-US" sz="1200" dirty="0" err="1">
                <a:latin typeface="Consolas" panose="020B0609020204030204" pitchFamily="49" charset="0"/>
              </a:rPr>
              <a:t>trace.posterior.alpha.data</a:t>
            </a:r>
            <a:r>
              <a:rPr lang="en-US" sz="1200" dirty="0">
                <a:latin typeface="Consolas" panose="020B0609020204030204" pitchFamily="49" charset="0"/>
              </a:rPr>
              <a:t>[:,100000::2])[:, None]  </a:t>
            </a:r>
          </a:p>
          <a:p>
            <a:pPr marL="0" indent="0">
              <a:buNone/>
            </a:pPr>
            <a:r>
              <a:rPr lang="en-US" sz="1200" dirty="0" err="1">
                <a:latin typeface="Consolas" panose="020B0609020204030204" pitchFamily="49" charset="0"/>
              </a:rPr>
              <a:t>beta_samples</a:t>
            </a:r>
            <a:r>
              <a:rPr lang="en-US" sz="1200" dirty="0">
                <a:latin typeface="Consolas" panose="020B0609020204030204" pitchFamily="49" charset="0"/>
              </a:rPr>
              <a:t> = </a:t>
            </a:r>
            <a:r>
              <a:rPr lang="en-US" sz="1200" dirty="0" err="1">
                <a:latin typeface="Consolas" panose="020B0609020204030204" pitchFamily="49" charset="0"/>
              </a:rPr>
              <a:t>np.concatenate</a:t>
            </a:r>
            <a:r>
              <a:rPr lang="en-US" sz="1200" dirty="0">
                <a:latin typeface="Consolas" panose="020B0609020204030204" pitchFamily="49" charset="0"/>
              </a:rPr>
              <a:t>(</a:t>
            </a:r>
            <a:r>
              <a:rPr lang="en-US" sz="1200" dirty="0" err="1">
                <a:latin typeface="Consolas" panose="020B0609020204030204" pitchFamily="49" charset="0"/>
              </a:rPr>
              <a:t>trace.posterior.beta.data</a:t>
            </a:r>
            <a:r>
              <a:rPr lang="en-US" sz="1200" dirty="0">
                <a:latin typeface="Consolas" panose="020B0609020204030204" pitchFamily="49" charset="0"/>
              </a:rPr>
              <a:t>[:,100000::2])[:, None]</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EB714D73-92E2-496A-A2A9-9D329B65E64D}"/>
                  </a:ext>
                </a:extLst>
              </p:cNvPr>
              <p:cNvSpPr>
                <a:spLocks noGrp="1"/>
              </p:cNvSpPr>
              <p:nvPr>
                <p:ph type="body" sz="half" idx="2"/>
              </p:nvPr>
            </p:nvSpPr>
            <p:spPr>
              <a:xfrm>
                <a:off x="743919" y="3022600"/>
                <a:ext cx="4006312" cy="1673386"/>
              </a:xfrm>
            </p:spPr>
            <p:txBody>
              <a:bodyPr>
                <a:normAutofit/>
              </a:bodyPr>
              <a:lstStyle/>
              <a:p>
                <a:pPr algn="just"/>
                <a:r>
                  <a:rPr lang="en-US" sz="1800" dirty="0"/>
                  <a:t>We have our probabilities, but how do we connect them to our observed data?</a:t>
                </a:r>
              </a:p>
              <a:p>
                <a:pPr algn="just"/>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𝑖</m:t>
                          </m:r>
                        </m:sub>
                      </m:sSub>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𝐵𝑒𝑟</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𝑝</m:t>
                          </m:r>
                          <m:d>
                            <m:dPr>
                              <m:ctrlPr>
                                <a:rPr lang="en-US" sz="1800" b="0" i="1" smtClean="0">
                                  <a:latin typeface="Cambria Math" panose="02040503050406030204" pitchFamily="18" charset="0"/>
                                  <a:ea typeface="Cambria Math" panose="02040503050406030204" pitchFamily="18" charset="0"/>
                                </a:rPr>
                              </m:ctrlPr>
                            </m:dPr>
                            <m:e>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𝑡</m:t>
                                  </m:r>
                                </m:e>
                                <m:sub>
                                  <m:r>
                                    <a:rPr lang="en-US" sz="1800" b="0" i="1" smtClean="0">
                                      <a:latin typeface="Cambria Math" panose="02040503050406030204" pitchFamily="18" charset="0"/>
                                      <a:ea typeface="Cambria Math" panose="02040503050406030204" pitchFamily="18" charset="0"/>
                                    </a:rPr>
                                    <m:t>𝑖</m:t>
                                  </m:r>
                                </m:sub>
                              </m:sSub>
                            </m:e>
                          </m:d>
                        </m:e>
                      </m:d>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=1..</m:t>
                      </m:r>
                      <m:r>
                        <a:rPr lang="en-US" sz="1800" b="0" i="1" smtClean="0">
                          <a:latin typeface="Cambria Math" panose="02040503050406030204" pitchFamily="18" charset="0"/>
                          <a:ea typeface="Cambria Math" panose="02040503050406030204" pitchFamily="18" charset="0"/>
                        </a:rPr>
                        <m:t>𝑁</m:t>
                      </m:r>
                    </m:oMath>
                  </m:oMathPara>
                </a14:m>
                <a:endParaRPr lang="en-US" sz="1800" dirty="0"/>
              </a:p>
            </p:txBody>
          </p:sp>
        </mc:Choice>
        <mc:Fallback xmlns="">
          <p:sp>
            <p:nvSpPr>
              <p:cNvPr id="4" name="Text Placeholder 3">
                <a:extLst>
                  <a:ext uri="{FF2B5EF4-FFF2-40B4-BE49-F238E27FC236}">
                    <a16:creationId xmlns:a16="http://schemas.microsoft.com/office/drawing/2014/main" id="{EB714D73-92E2-496A-A2A9-9D329B65E64D}"/>
                  </a:ext>
                </a:extLst>
              </p:cNvPr>
              <p:cNvSpPr>
                <a:spLocks noGrp="1" noRot="1" noChangeAspect="1" noMove="1" noResize="1" noEditPoints="1" noAdjustHandles="1" noChangeArrowheads="1" noChangeShapeType="1" noTextEdit="1"/>
              </p:cNvSpPr>
              <p:nvPr>
                <p:ph type="body" sz="half" idx="2"/>
              </p:nvPr>
            </p:nvSpPr>
            <p:spPr>
              <a:xfrm>
                <a:off x="743919" y="3022600"/>
                <a:ext cx="4006312" cy="1673386"/>
              </a:xfrm>
              <a:blipFill>
                <a:blip r:embed="rId2"/>
                <a:stretch>
                  <a:fillRect l="-1218" r="-137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67BB1EE2-BC50-4AF3-A875-A5723A597AD4}"/>
              </a:ext>
            </a:extLst>
          </p:cNvPr>
          <p:cNvSpPr txBox="1"/>
          <p:nvPr/>
        </p:nvSpPr>
        <p:spPr>
          <a:xfrm>
            <a:off x="743919" y="5103674"/>
            <a:ext cx="11182027" cy="1754326"/>
          </a:xfrm>
          <a:prstGeom prst="rect">
            <a:avLst/>
          </a:prstGeom>
          <a:noFill/>
        </p:spPr>
        <p:txBody>
          <a:bodyPr wrap="square" rtlCol="0">
            <a:spAutoFit/>
          </a:bodyPr>
          <a:lstStyle/>
          <a:p>
            <a:pPr algn="just"/>
            <a:r>
              <a:rPr lang="en-US" dirty="0"/>
              <a:t>Notice in the above code we had to set the values of beta and alpha to 0. The reason for this is that if beta and alpha are very large, they make p equal to 1 or 0. Unfortunately, </a:t>
            </a:r>
            <a:r>
              <a:rPr lang="en-US" sz="1400" dirty="0" err="1">
                <a:latin typeface="Consolas" panose="020B0609020204030204" pitchFamily="49" charset="0"/>
              </a:rPr>
              <a:t>pm.Bernoulli</a:t>
            </a:r>
            <a:r>
              <a:rPr lang="en-US" sz="1400" dirty="0">
                <a:latin typeface="Consolas" panose="020B0609020204030204" pitchFamily="49" charset="0"/>
              </a:rPr>
              <a:t> </a:t>
            </a:r>
            <a:r>
              <a:rPr lang="en-US" dirty="0"/>
              <a:t>does not like probabilities of exactly 0 or 1, though they are mathematically well-defined probabilities. So by setting the coefficient values to 0, we set the variable p to be a reasonable starting value. This has no effect on our results, nor does it mean we are including any additional information in our prior. It is simply a computational caveat in </a:t>
            </a:r>
            <a:r>
              <a:rPr lang="en-US" dirty="0" err="1"/>
              <a:t>PyMC</a:t>
            </a:r>
            <a:r>
              <a:rPr lang="en-US" dirty="0"/>
              <a:t>.</a:t>
            </a:r>
          </a:p>
        </p:txBody>
      </p:sp>
    </p:spTree>
    <p:extLst>
      <p:ext uri="{BB962C8B-B14F-4D97-AF65-F5344CB8AC3E}">
        <p14:creationId xmlns:p14="http://schemas.microsoft.com/office/powerpoint/2010/main" val="255107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FB4A-A83E-4F59-A06A-88C55E281EF9}"/>
              </a:ext>
            </a:extLst>
          </p:cNvPr>
          <p:cNvSpPr>
            <a:spLocks noGrp="1"/>
          </p:cNvSpPr>
          <p:nvPr>
            <p:ph type="title"/>
          </p:nvPr>
        </p:nvSpPr>
        <p:spPr/>
        <p:txBody>
          <a:bodyPr/>
          <a:lstStyle/>
          <a:p>
            <a:r>
              <a:rPr lang="en-US" dirty="0"/>
              <a:t>The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0C387E-661E-4C72-812C-B83BF6AF1AFC}"/>
                  </a:ext>
                </a:extLst>
              </p:cNvPr>
              <p:cNvSpPr>
                <a:spLocks noGrp="1"/>
              </p:cNvSpPr>
              <p:nvPr>
                <p:ph idx="1"/>
              </p:nvPr>
            </p:nvSpPr>
            <p:spPr>
              <a:xfrm>
                <a:off x="4855633" y="1"/>
                <a:ext cx="7336367" cy="3022599"/>
              </a:xfrm>
            </p:spPr>
            <p:txBody>
              <a:bodyPr>
                <a:normAutofit/>
              </a:bodyPr>
              <a:lstStyle/>
              <a:p>
                <a:pPr marL="0" indent="0" algn="just">
                  <a:buNone/>
                </a:pPr>
                <a:r>
                  <a:rPr lang="en-US" sz="1600" dirty="0"/>
                  <a:t>All samples of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oMath>
                </a14:m>
                <a:r>
                  <a:rPr lang="en-US" sz="1600" dirty="0"/>
                  <a:t> are greater than 0. If instead the posterior was centered around 0, we may suspect that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r>
                      <a:rPr lang="en-US" sz="1600" b="0" i="1" smtClean="0">
                        <a:latin typeface="Cambria Math" panose="02040503050406030204" pitchFamily="18" charset="0"/>
                        <a:ea typeface="Cambria Math" panose="02040503050406030204" pitchFamily="18" charset="0"/>
                      </a:rPr>
                      <m:t>=0</m:t>
                    </m:r>
                  </m:oMath>
                </a14:m>
                <a:r>
                  <a:rPr lang="en-US" sz="1600" dirty="0"/>
                  <a:t>, implying that temperature has no effect on the probability of defect.</a:t>
                </a:r>
              </a:p>
              <a:p>
                <a:pPr marL="0" indent="0" algn="just">
                  <a:buNone/>
                </a:pPr>
                <a:r>
                  <a:rPr lang="en-US" sz="1600" dirty="0"/>
                  <a:t>Similarly, all </a:t>
                </a:r>
                <a14:m>
                  <m:oMath xmlns:m="http://schemas.openxmlformats.org/officeDocument/2006/math">
                    <m:r>
                      <a:rPr lang="en-US" sz="1600" i="1" smtClean="0">
                        <a:latin typeface="Cambria Math" panose="02040503050406030204" pitchFamily="18" charset="0"/>
                        <a:ea typeface="Cambria Math" panose="02040503050406030204" pitchFamily="18" charset="0"/>
                      </a:rPr>
                      <m:t>𝛼</m:t>
                    </m:r>
                  </m:oMath>
                </a14:m>
                <a:r>
                  <a:rPr lang="en-US" sz="1600" dirty="0"/>
                  <a:t> posterior values are negative and far away from 0, implying that it is correct to believe that </a:t>
                </a:r>
                <a14:m>
                  <m:oMath xmlns:m="http://schemas.openxmlformats.org/officeDocument/2006/math">
                    <m:r>
                      <a:rPr lang="en-US" sz="1600" i="1" smtClean="0">
                        <a:latin typeface="Cambria Math" panose="02040503050406030204" pitchFamily="18" charset="0"/>
                        <a:ea typeface="Cambria Math" panose="02040503050406030204" pitchFamily="18" charset="0"/>
                      </a:rPr>
                      <m:t>𝛼</m:t>
                    </m:r>
                  </m:oMath>
                </a14:m>
                <a:r>
                  <a:rPr lang="en-US" sz="1600" dirty="0"/>
                  <a:t> is significantly less than 0.</a:t>
                </a:r>
              </a:p>
              <a:p>
                <a:pPr marL="0" indent="0" algn="just">
                  <a:buNone/>
                </a:pPr>
                <a:r>
                  <a:rPr lang="en-US" sz="1600" dirty="0"/>
                  <a:t>Regarding the spread of the data, we are very uncertain about what the true parameters might be (though considering the low sample size and the large overlap of defects-to-</a:t>
                </a:r>
                <a:r>
                  <a:rPr lang="en-US" sz="1600" dirty="0" err="1"/>
                  <a:t>nondefects</a:t>
                </a:r>
                <a:r>
                  <a:rPr lang="en-US" sz="1600" dirty="0"/>
                  <a:t> this </a:t>
                </a:r>
                <a:r>
                  <a:rPr lang="en-US" sz="1600" dirty="0" err="1"/>
                  <a:t>behaviour</a:t>
                </a:r>
                <a:r>
                  <a:rPr lang="en-US" sz="1600" dirty="0"/>
                  <a:t> is perhaps expected).</a:t>
                </a:r>
              </a:p>
            </p:txBody>
          </p:sp>
        </mc:Choice>
        <mc:Fallback xmlns="">
          <p:sp>
            <p:nvSpPr>
              <p:cNvPr id="3" name="Content Placeholder 2">
                <a:extLst>
                  <a:ext uri="{FF2B5EF4-FFF2-40B4-BE49-F238E27FC236}">
                    <a16:creationId xmlns:a16="http://schemas.microsoft.com/office/drawing/2014/main" id="{410C387E-661E-4C72-812C-B83BF6AF1AFC}"/>
                  </a:ext>
                </a:extLst>
              </p:cNvPr>
              <p:cNvSpPr>
                <a:spLocks noGrp="1" noRot="1" noChangeAspect="1" noMove="1" noResize="1" noEditPoints="1" noAdjustHandles="1" noChangeArrowheads="1" noChangeShapeType="1" noTextEdit="1"/>
              </p:cNvSpPr>
              <p:nvPr>
                <p:ph idx="1"/>
              </p:nvPr>
            </p:nvSpPr>
            <p:spPr>
              <a:xfrm>
                <a:off x="4855633" y="1"/>
                <a:ext cx="7336367" cy="3022599"/>
              </a:xfrm>
              <a:blipFill>
                <a:blip r:embed="rId2"/>
                <a:stretch>
                  <a:fillRect l="-499" r="-416"/>
                </a:stretch>
              </a:blipFill>
            </p:spPr>
            <p:txBody>
              <a:bodyPr/>
              <a:lstStyle/>
              <a:p>
                <a:r>
                  <a:rPr lang="en-US">
                    <a:noFill/>
                  </a:rPr>
                  <a:t> </a:t>
                </a:r>
              </a:p>
            </p:txBody>
          </p:sp>
        </mc:Fallback>
      </mc:AlternateContent>
      <p:pic>
        <p:nvPicPr>
          <p:cNvPr id="6" name="Picture 5" descr="A close up of a map&#10;&#10;Description automatically generated">
            <a:extLst>
              <a:ext uri="{FF2B5EF4-FFF2-40B4-BE49-F238E27FC236}">
                <a16:creationId xmlns:a16="http://schemas.microsoft.com/office/drawing/2014/main" id="{E89013DF-72F8-4272-B264-46756C745994}"/>
              </a:ext>
            </a:extLst>
          </p:cNvPr>
          <p:cNvPicPr>
            <a:picLocks noChangeAspect="1"/>
          </p:cNvPicPr>
          <p:nvPr/>
        </p:nvPicPr>
        <p:blipFill>
          <a:blip r:embed="rId3"/>
          <a:stretch>
            <a:fillRect/>
          </a:stretch>
        </p:blipFill>
        <p:spPr>
          <a:xfrm>
            <a:off x="2303579" y="3065890"/>
            <a:ext cx="7336367" cy="3780277"/>
          </a:xfrm>
          <a:prstGeom prst="rect">
            <a:avLst/>
          </a:prstGeom>
        </p:spPr>
      </p:pic>
    </p:spTree>
    <p:extLst>
      <p:ext uri="{BB962C8B-B14F-4D97-AF65-F5344CB8AC3E}">
        <p14:creationId xmlns:p14="http://schemas.microsoft.com/office/powerpoint/2010/main" val="668836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FB4A-A83E-4F59-A06A-88C55E281EF9}"/>
              </a:ext>
            </a:extLst>
          </p:cNvPr>
          <p:cNvSpPr>
            <a:spLocks noGrp="1"/>
          </p:cNvSpPr>
          <p:nvPr>
            <p:ph type="title"/>
          </p:nvPr>
        </p:nvSpPr>
        <p:spPr/>
        <p:txBody>
          <a:bodyPr/>
          <a:lstStyle/>
          <a:p>
            <a:r>
              <a:rPr lang="en-US" dirty="0"/>
              <a:t>The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0C387E-661E-4C72-812C-B83BF6AF1AFC}"/>
                  </a:ext>
                </a:extLst>
              </p:cNvPr>
              <p:cNvSpPr>
                <a:spLocks noGrp="1"/>
              </p:cNvSpPr>
              <p:nvPr>
                <p:ph idx="1"/>
              </p:nvPr>
            </p:nvSpPr>
            <p:spPr>
              <a:xfrm>
                <a:off x="4855633" y="1"/>
                <a:ext cx="7336367" cy="3022599"/>
              </a:xfrm>
            </p:spPr>
            <p:txBody>
              <a:bodyPr>
                <a:normAutofit/>
              </a:bodyPr>
              <a:lstStyle/>
              <a:p>
                <a:pPr marL="0" indent="0" algn="just">
                  <a:buNone/>
                </a:pPr>
                <a:r>
                  <a:rPr lang="en-US" sz="1600" dirty="0"/>
                  <a:t>The expected probability for a specific value of the temperature. That is, we average over all samples from the posterior to get a likely value </a:t>
                </a:r>
                <a14:m>
                  <m:oMath xmlns:m="http://schemas.openxmlformats.org/officeDocument/2006/math">
                    <m:r>
                      <a:rPr lang="en-US" sz="1600" b="0" i="1" smtClean="0">
                        <a:latin typeface="Cambria Math" panose="02040503050406030204" pitchFamily="18" charset="0"/>
                      </a:rPr>
                      <m:t>𝑝</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𝑖</m:t>
                            </m:r>
                          </m:sub>
                        </m:sSub>
                      </m:e>
                    </m:d>
                  </m:oMath>
                </a14:m>
                <a:r>
                  <a:rPr lang="en-US" sz="1600" b="0" dirty="0"/>
                  <a:t>.</a:t>
                </a:r>
              </a:p>
              <a:p>
                <a:pPr marL="0" indent="0" algn="just">
                  <a:buNone/>
                </a:pPr>
                <a:r>
                  <a:rPr lang="en-US" sz="1600" dirty="0"/>
                  <a:t>We also plotted two possible realizations of what the actual underlying system might be. Both are equally likely as any other draw. The blue line is what occurs when we average all the 20000 possible dotted lines together.</a:t>
                </a:r>
              </a:p>
            </p:txBody>
          </p:sp>
        </mc:Choice>
        <mc:Fallback xmlns="">
          <p:sp>
            <p:nvSpPr>
              <p:cNvPr id="3" name="Content Placeholder 2">
                <a:extLst>
                  <a:ext uri="{FF2B5EF4-FFF2-40B4-BE49-F238E27FC236}">
                    <a16:creationId xmlns:a16="http://schemas.microsoft.com/office/drawing/2014/main" id="{410C387E-661E-4C72-812C-B83BF6AF1AFC}"/>
                  </a:ext>
                </a:extLst>
              </p:cNvPr>
              <p:cNvSpPr>
                <a:spLocks noGrp="1" noRot="1" noChangeAspect="1" noMove="1" noResize="1" noEditPoints="1" noAdjustHandles="1" noChangeArrowheads="1" noChangeShapeType="1" noTextEdit="1"/>
              </p:cNvSpPr>
              <p:nvPr>
                <p:ph idx="1"/>
              </p:nvPr>
            </p:nvSpPr>
            <p:spPr>
              <a:xfrm>
                <a:off x="4855633" y="1"/>
                <a:ext cx="7336367" cy="3022599"/>
              </a:xfrm>
              <a:blipFill>
                <a:blip r:embed="rId2"/>
                <a:stretch>
                  <a:fillRect l="-499" r="-416"/>
                </a:stretch>
              </a:blipFill>
            </p:spPr>
            <p:txBody>
              <a:bodyPr/>
              <a:lstStyle/>
              <a:p>
                <a:r>
                  <a:rPr lang="en-US">
                    <a:noFill/>
                  </a:rPr>
                  <a:t> </a:t>
                </a:r>
              </a:p>
            </p:txBody>
          </p:sp>
        </mc:Fallback>
      </mc:AlternateContent>
      <p:pic>
        <p:nvPicPr>
          <p:cNvPr id="5" name="Picture 4" descr="A close up of a map&#10;&#10;Description automatically generated">
            <a:extLst>
              <a:ext uri="{FF2B5EF4-FFF2-40B4-BE49-F238E27FC236}">
                <a16:creationId xmlns:a16="http://schemas.microsoft.com/office/drawing/2014/main" id="{E19E53B4-4CEE-4C15-8AD6-E62476D972D0}"/>
              </a:ext>
            </a:extLst>
          </p:cNvPr>
          <p:cNvPicPr>
            <a:picLocks noChangeAspect="1"/>
          </p:cNvPicPr>
          <p:nvPr/>
        </p:nvPicPr>
        <p:blipFill>
          <a:blip r:embed="rId3"/>
          <a:stretch>
            <a:fillRect/>
          </a:stretch>
        </p:blipFill>
        <p:spPr>
          <a:xfrm>
            <a:off x="2015264" y="3202337"/>
            <a:ext cx="9277350" cy="3429000"/>
          </a:xfrm>
          <a:prstGeom prst="rect">
            <a:avLst/>
          </a:prstGeom>
        </p:spPr>
      </p:pic>
    </p:spTree>
    <p:extLst>
      <p:ext uri="{BB962C8B-B14F-4D97-AF65-F5344CB8AC3E}">
        <p14:creationId xmlns:p14="http://schemas.microsoft.com/office/powerpoint/2010/main" val="280249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FB4A-A83E-4F59-A06A-88C55E281EF9}"/>
              </a:ext>
            </a:extLst>
          </p:cNvPr>
          <p:cNvSpPr>
            <a:spLocks noGrp="1"/>
          </p:cNvSpPr>
          <p:nvPr>
            <p:ph type="title"/>
          </p:nvPr>
        </p:nvSpPr>
        <p:spPr/>
        <p:txBody>
          <a:bodyPr/>
          <a:lstStyle/>
          <a:p>
            <a:r>
              <a:rPr lang="en-US" dirty="0"/>
              <a:t>The Results</a:t>
            </a:r>
          </a:p>
        </p:txBody>
      </p:sp>
      <p:sp>
        <p:nvSpPr>
          <p:cNvPr id="3" name="Content Placeholder 2">
            <a:extLst>
              <a:ext uri="{FF2B5EF4-FFF2-40B4-BE49-F238E27FC236}">
                <a16:creationId xmlns:a16="http://schemas.microsoft.com/office/drawing/2014/main" id="{410C387E-661E-4C72-812C-B83BF6AF1AFC}"/>
              </a:ext>
            </a:extLst>
          </p:cNvPr>
          <p:cNvSpPr>
            <a:spLocks noGrp="1"/>
          </p:cNvSpPr>
          <p:nvPr>
            <p:ph idx="1"/>
          </p:nvPr>
        </p:nvSpPr>
        <p:spPr>
          <a:xfrm>
            <a:off x="4855633" y="1"/>
            <a:ext cx="7336367" cy="3022599"/>
          </a:xfrm>
        </p:spPr>
        <p:txBody>
          <a:bodyPr>
            <a:normAutofit/>
          </a:bodyPr>
          <a:lstStyle/>
          <a:p>
            <a:pPr marL="0" indent="0" algn="just">
              <a:buNone/>
            </a:pPr>
            <a:r>
              <a:rPr lang="en-US" sz="1600" dirty="0"/>
              <a:t>An interesting question to ask is for what temperatures are we most uncertain about the defect-probability? Below we plot the expected value line and the associated 95% intervals for each temperature.</a:t>
            </a:r>
          </a:p>
          <a:p>
            <a:pPr marL="0" indent="0" algn="just">
              <a:buNone/>
            </a:pPr>
            <a:r>
              <a:rPr lang="en-US" sz="1600" dirty="0"/>
              <a:t>The 95% credible interval, or 95% CI, painted in purple, represents the interval, for each temperature, that contains 95% of the distribution. For example, at 65 degrees, we can be 95% sure that the probability of defect lies between 0.25 and 0.75.</a:t>
            </a:r>
            <a:endParaRPr lang="en-US" sz="1600" b="0" dirty="0"/>
          </a:p>
        </p:txBody>
      </p:sp>
      <p:pic>
        <p:nvPicPr>
          <p:cNvPr id="6" name="Picture 5" descr="A close up of a map&#10;&#10;Description automatically generated">
            <a:extLst>
              <a:ext uri="{FF2B5EF4-FFF2-40B4-BE49-F238E27FC236}">
                <a16:creationId xmlns:a16="http://schemas.microsoft.com/office/drawing/2014/main" id="{F6466171-029A-4981-AFAB-A135A231E6C0}"/>
              </a:ext>
            </a:extLst>
          </p:cNvPr>
          <p:cNvPicPr>
            <a:picLocks noChangeAspect="1"/>
          </p:cNvPicPr>
          <p:nvPr/>
        </p:nvPicPr>
        <p:blipFill>
          <a:blip r:embed="rId2"/>
          <a:stretch>
            <a:fillRect/>
          </a:stretch>
        </p:blipFill>
        <p:spPr>
          <a:xfrm>
            <a:off x="2129644" y="3171987"/>
            <a:ext cx="9172575" cy="3505200"/>
          </a:xfrm>
          <a:prstGeom prst="rect">
            <a:avLst/>
          </a:prstGeom>
        </p:spPr>
      </p:pic>
    </p:spTree>
    <p:extLst>
      <p:ext uri="{BB962C8B-B14F-4D97-AF65-F5344CB8AC3E}">
        <p14:creationId xmlns:p14="http://schemas.microsoft.com/office/powerpoint/2010/main" val="4098515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FB4A-A83E-4F59-A06A-88C55E281EF9}"/>
              </a:ext>
            </a:extLst>
          </p:cNvPr>
          <p:cNvSpPr>
            <a:spLocks noGrp="1"/>
          </p:cNvSpPr>
          <p:nvPr>
            <p:ph type="title"/>
          </p:nvPr>
        </p:nvSpPr>
        <p:spPr>
          <a:xfrm>
            <a:off x="972412" y="446088"/>
            <a:ext cx="3715825" cy="2576512"/>
          </a:xfrm>
        </p:spPr>
        <p:txBody>
          <a:bodyPr/>
          <a:lstStyle/>
          <a:p>
            <a:pPr algn="ctr"/>
            <a:r>
              <a:rPr lang="en-US" dirty="0"/>
              <a:t>What about the day of the Challenger disaster?</a:t>
            </a:r>
          </a:p>
        </p:txBody>
      </p:sp>
      <p:sp>
        <p:nvSpPr>
          <p:cNvPr id="3" name="Content Placeholder 2">
            <a:extLst>
              <a:ext uri="{FF2B5EF4-FFF2-40B4-BE49-F238E27FC236}">
                <a16:creationId xmlns:a16="http://schemas.microsoft.com/office/drawing/2014/main" id="{410C387E-661E-4C72-812C-B83BF6AF1AFC}"/>
              </a:ext>
            </a:extLst>
          </p:cNvPr>
          <p:cNvSpPr>
            <a:spLocks noGrp="1"/>
          </p:cNvSpPr>
          <p:nvPr>
            <p:ph idx="1"/>
          </p:nvPr>
        </p:nvSpPr>
        <p:spPr>
          <a:xfrm>
            <a:off x="4587499" y="1"/>
            <a:ext cx="7604502" cy="3022599"/>
          </a:xfrm>
        </p:spPr>
        <p:txBody>
          <a:bodyPr>
            <a:normAutofit/>
          </a:bodyPr>
          <a:lstStyle/>
          <a:p>
            <a:pPr marL="0" indent="0" algn="just">
              <a:buNone/>
            </a:pPr>
            <a:r>
              <a:rPr lang="en-US" sz="1400" dirty="0">
                <a:latin typeface="Consolas" panose="020B0609020204030204" pitchFamily="49" charset="0"/>
              </a:rPr>
              <a:t>prob_31 = logistic(31, </a:t>
            </a:r>
            <a:r>
              <a:rPr lang="en-US" sz="1400" dirty="0" err="1">
                <a:latin typeface="Consolas" panose="020B0609020204030204" pitchFamily="49" charset="0"/>
              </a:rPr>
              <a:t>beta_samples</a:t>
            </a:r>
            <a:r>
              <a:rPr lang="en-US" sz="1400" dirty="0">
                <a:latin typeface="Consolas" panose="020B0609020204030204" pitchFamily="49" charset="0"/>
              </a:rPr>
              <a:t>, </a:t>
            </a:r>
            <a:r>
              <a:rPr lang="en-US" sz="1400" dirty="0" err="1">
                <a:latin typeface="Consolas" panose="020B0609020204030204" pitchFamily="49" charset="0"/>
              </a:rPr>
              <a:t>alpha_samples</a:t>
            </a:r>
            <a:r>
              <a:rPr lang="en-US" sz="1400" dirty="0">
                <a:latin typeface="Consolas" panose="020B0609020204030204" pitchFamily="49" charset="0"/>
              </a:rPr>
              <a:t>)</a:t>
            </a:r>
          </a:p>
          <a:p>
            <a:pPr marL="0" indent="0" algn="just">
              <a:buNone/>
            </a:pPr>
            <a:endParaRPr lang="en-US" sz="1400" dirty="0">
              <a:latin typeface="Consolas" panose="020B0609020204030204" pitchFamily="49" charset="0"/>
            </a:endParaRPr>
          </a:p>
          <a:p>
            <a:pPr marL="0" indent="0" algn="just">
              <a:buNone/>
            </a:pPr>
            <a:r>
              <a:rPr lang="en-US" sz="1400" dirty="0" err="1">
                <a:latin typeface="Consolas" panose="020B0609020204030204" pitchFamily="49" charset="0"/>
              </a:rPr>
              <a:t>plt.xlim</a:t>
            </a:r>
            <a:r>
              <a:rPr lang="en-US" sz="1400" dirty="0">
                <a:latin typeface="Consolas" panose="020B0609020204030204" pitchFamily="49" charset="0"/>
              </a:rPr>
              <a:t>(0.995, 1)</a:t>
            </a:r>
          </a:p>
          <a:p>
            <a:pPr marL="0" indent="0" algn="just">
              <a:buNone/>
            </a:pPr>
            <a:r>
              <a:rPr lang="en-US" sz="1400" dirty="0" err="1">
                <a:latin typeface="Consolas" panose="020B0609020204030204" pitchFamily="49" charset="0"/>
              </a:rPr>
              <a:t>plt.hist</a:t>
            </a:r>
            <a:r>
              <a:rPr lang="en-US" sz="1400" dirty="0">
                <a:latin typeface="Consolas" panose="020B0609020204030204" pitchFamily="49" charset="0"/>
              </a:rPr>
              <a:t>(prob_31, bins=1000, density=True, </a:t>
            </a:r>
            <a:r>
              <a:rPr lang="en-US" sz="1400" dirty="0" err="1">
                <a:latin typeface="Consolas" panose="020B0609020204030204" pitchFamily="49" charset="0"/>
              </a:rPr>
              <a:t>histtype</a:t>
            </a:r>
            <a:r>
              <a:rPr lang="en-US" sz="1400" dirty="0">
                <a:latin typeface="Consolas" panose="020B0609020204030204" pitchFamily="49" charset="0"/>
              </a:rPr>
              <a:t>='</a:t>
            </a:r>
            <a:r>
              <a:rPr lang="en-US" sz="1400" dirty="0" err="1">
                <a:latin typeface="Consolas" panose="020B0609020204030204" pitchFamily="49" charset="0"/>
              </a:rPr>
              <a:t>stepfilled</a:t>
            </a:r>
            <a:r>
              <a:rPr lang="en-US" sz="1400" dirty="0">
                <a:latin typeface="Consolas" panose="020B0609020204030204" pitchFamily="49" charset="0"/>
              </a:rPr>
              <a:t>')</a:t>
            </a:r>
          </a:p>
          <a:p>
            <a:pPr marL="0" indent="0" algn="just">
              <a:buNone/>
            </a:pPr>
            <a:r>
              <a:rPr lang="en-US" sz="1400" dirty="0" err="1">
                <a:latin typeface="Consolas" panose="020B0609020204030204" pitchFamily="49" charset="0"/>
              </a:rPr>
              <a:t>plt.title</a:t>
            </a:r>
            <a:r>
              <a:rPr lang="en-US" sz="1400" dirty="0">
                <a:latin typeface="Consolas" panose="020B0609020204030204" pitchFamily="49" charset="0"/>
              </a:rPr>
              <a:t>("Posterior distribution of probability of defect, given $t= 31$")</a:t>
            </a:r>
          </a:p>
          <a:p>
            <a:pPr marL="0" indent="0" algn="just">
              <a:buNone/>
            </a:pPr>
            <a:r>
              <a:rPr lang="en-US" sz="1400" dirty="0" err="1">
                <a:latin typeface="Consolas" panose="020B0609020204030204" pitchFamily="49" charset="0"/>
              </a:rPr>
              <a:t>plt.xlabel</a:t>
            </a:r>
            <a:r>
              <a:rPr lang="en-US" sz="1400" dirty="0">
                <a:latin typeface="Consolas" panose="020B0609020204030204" pitchFamily="49" charset="0"/>
              </a:rPr>
              <a:t>("probability of defect occurring in O-ring")</a:t>
            </a:r>
          </a:p>
          <a:p>
            <a:pPr marL="0" indent="0" algn="just">
              <a:buNone/>
            </a:pPr>
            <a:r>
              <a:rPr lang="en-US" sz="1400" dirty="0" err="1">
                <a:latin typeface="Consolas" panose="020B0609020204030204" pitchFamily="49" charset="0"/>
              </a:rPr>
              <a:t>plt.show</a:t>
            </a:r>
            <a:r>
              <a:rPr lang="en-US" sz="1400" dirty="0">
                <a:latin typeface="Consolas" panose="020B0609020204030204" pitchFamily="49" charset="0"/>
              </a:rPr>
              <a:t>()</a:t>
            </a:r>
          </a:p>
          <a:p>
            <a:pPr marL="0" indent="0" algn="just">
              <a:buNone/>
            </a:pPr>
            <a:endParaRPr lang="en-US" sz="1400" b="0" dirty="0">
              <a:latin typeface="Consolas" panose="020B0609020204030204" pitchFamily="49" charset="0"/>
            </a:endParaRPr>
          </a:p>
        </p:txBody>
      </p:sp>
      <p:pic>
        <p:nvPicPr>
          <p:cNvPr id="5" name="Picture 4" descr="A screenshot of a social media post&#10;&#10;Description automatically generated">
            <a:extLst>
              <a:ext uri="{FF2B5EF4-FFF2-40B4-BE49-F238E27FC236}">
                <a16:creationId xmlns:a16="http://schemas.microsoft.com/office/drawing/2014/main" id="{84DCB7E5-4440-4837-B36F-411A4FAA61CD}"/>
              </a:ext>
            </a:extLst>
          </p:cNvPr>
          <p:cNvPicPr>
            <a:picLocks noChangeAspect="1"/>
          </p:cNvPicPr>
          <p:nvPr/>
        </p:nvPicPr>
        <p:blipFill>
          <a:blip r:embed="rId2"/>
          <a:stretch>
            <a:fillRect/>
          </a:stretch>
        </p:blipFill>
        <p:spPr>
          <a:xfrm>
            <a:off x="1476375" y="3583902"/>
            <a:ext cx="9239250" cy="2619375"/>
          </a:xfrm>
          <a:prstGeom prst="rect">
            <a:avLst/>
          </a:prstGeom>
        </p:spPr>
      </p:pic>
    </p:spTree>
    <p:extLst>
      <p:ext uri="{BB962C8B-B14F-4D97-AF65-F5344CB8AC3E}">
        <p14:creationId xmlns:p14="http://schemas.microsoft.com/office/powerpoint/2010/main" val="2667365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4F73-976F-4D55-BC67-922797366877}"/>
              </a:ext>
            </a:extLst>
          </p:cNvPr>
          <p:cNvSpPr>
            <a:spLocks noGrp="1"/>
          </p:cNvSpPr>
          <p:nvPr>
            <p:ph type="title"/>
          </p:nvPr>
        </p:nvSpPr>
        <p:spPr/>
        <p:txBody>
          <a:bodyPr/>
          <a:lstStyle/>
          <a:p>
            <a:r>
              <a:rPr lang="en-US" dirty="0"/>
              <a:t>Bayesian Linear Regression</a:t>
            </a:r>
          </a:p>
        </p:txBody>
      </p:sp>
      <p:sp>
        <p:nvSpPr>
          <p:cNvPr id="3" name="Text Placeholder 2">
            <a:extLst>
              <a:ext uri="{FF2B5EF4-FFF2-40B4-BE49-F238E27FC236}">
                <a16:creationId xmlns:a16="http://schemas.microsoft.com/office/drawing/2014/main" id="{A9BB76AE-4375-4979-B526-A347F05A163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83086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841D1E2-0623-4F7F-BC1E-6A886EBA976F}"/>
              </a:ext>
            </a:extLst>
          </p:cNvPr>
          <p:cNvPicPr>
            <a:picLocks noChangeAspect="1"/>
          </p:cNvPicPr>
          <p:nvPr/>
        </p:nvPicPr>
        <p:blipFill>
          <a:blip r:embed="rId2"/>
          <a:stretch>
            <a:fillRect/>
          </a:stretch>
        </p:blipFill>
        <p:spPr>
          <a:xfrm>
            <a:off x="1623224" y="3262393"/>
            <a:ext cx="9105702" cy="3551870"/>
          </a:xfrm>
          <a:prstGeom prst="rect">
            <a:avLst/>
          </a:prstGeom>
        </p:spPr>
      </p:pic>
      <p:sp>
        <p:nvSpPr>
          <p:cNvPr id="6" name="Title 5">
            <a:extLst>
              <a:ext uri="{FF2B5EF4-FFF2-40B4-BE49-F238E27FC236}">
                <a16:creationId xmlns:a16="http://schemas.microsoft.com/office/drawing/2014/main" id="{985DAF5E-7427-42D7-B62F-03751B9E1E79}"/>
              </a:ext>
            </a:extLst>
          </p:cNvPr>
          <p:cNvSpPr>
            <a:spLocks noGrp="1"/>
          </p:cNvSpPr>
          <p:nvPr>
            <p:ph type="title"/>
          </p:nvPr>
        </p:nvSpPr>
        <p:spPr>
          <a:xfrm>
            <a:off x="0" y="286719"/>
            <a:ext cx="6176075" cy="1139895"/>
          </a:xfrm>
        </p:spPr>
        <p:txBody>
          <a:bodyPr/>
          <a:lstStyle/>
          <a:p>
            <a:r>
              <a:rPr lang="en-US" dirty="0"/>
              <a:t>Simple Linear Regression</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A1DBFB7A-884D-4952-9911-833C9FAFB0DC}"/>
                  </a:ext>
                </a:extLst>
              </p:cNvPr>
              <p:cNvSpPr>
                <a:spLocks noGrp="1"/>
              </p:cNvSpPr>
              <p:nvPr>
                <p:ph sz="quarter" idx="13"/>
              </p:nvPr>
            </p:nvSpPr>
            <p:spPr>
              <a:xfrm>
                <a:off x="6176075" y="1"/>
                <a:ext cx="5780867" cy="3262392"/>
              </a:xfrm>
            </p:spPr>
            <p:txBody>
              <a:bodyPr>
                <a:normAutofit fontScale="92500" lnSpcReduction="10000"/>
              </a:bodyPr>
              <a:lstStyle/>
              <a:p>
                <a:pPr marL="0" indent="0">
                  <a:buNone/>
                </a:pPr>
                <a:r>
                  <a:rPr lang="en-US" sz="1800" dirty="0"/>
                  <a:t>Let's assume we have a one-dimensional dataset:</a:t>
                </a:r>
              </a:p>
              <a:p>
                <a:pPr marL="0" indent="0">
                  <a:buNone/>
                </a:pPr>
                <a14:m>
                  <m:oMathPara xmlns:m="http://schemas.openxmlformats.org/officeDocument/2006/math">
                    <m:oMathParaPr>
                      <m:jc m:val="centerGroup"/>
                    </m:oMathParaPr>
                    <m:oMath xmlns:m="http://schemas.openxmlformats.org/officeDocument/2006/math">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 …,</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𝑛</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b="0" i="1" smtClean="0">
                                  <a:latin typeface="Cambria Math" panose="02040503050406030204" pitchFamily="18" charset="0"/>
                                </a:rPr>
                                <m:t>𝑛</m:t>
                              </m:r>
                            </m:sub>
                          </m:sSub>
                        </m:e>
                      </m:d>
                    </m:oMath>
                  </m:oMathPara>
                </a14:m>
                <a:endParaRPr lang="en-US" sz="1800" dirty="0"/>
              </a:p>
              <a:p>
                <a:pPr marL="0" indent="0">
                  <a:buNone/>
                </a:pPr>
                <a:r>
                  <a:rPr lang="en-US" sz="1800" dirty="0"/>
                  <a:t>The goal is to predict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oMath>
                </a14:m>
                <a:r>
                  <a:rPr lang="en-US" sz="1800" dirty="0"/>
                  <a:t> as a function of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a14:m>
                <a:endParaRPr lang="en-US" sz="1800" dirty="0"/>
              </a:p>
              <a:p>
                <a:pPr marL="0" indent="0">
                  <a:buNone/>
                </a:pPr>
                <a:r>
                  <a:rPr lang="en-US" sz="1800" dirty="0"/>
                  <a:t>Our model describing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oMath>
                </a14:m>
                <a:r>
                  <a:rPr lang="en-US" sz="1800" dirty="0"/>
                  <a:t> is:</a:t>
                </a:r>
              </a:p>
              <a:p>
                <a:pPr marL="0" indent="0">
                  <a:buNone/>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𝛼</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𝑥</m:t>
                          </m:r>
                        </m:e>
                        <m:sub>
                          <m:r>
                            <a:rPr lang="en-US" sz="1800" b="0" i="1" smtClean="0">
                              <a:latin typeface="Cambria Math" panose="02040503050406030204" pitchFamily="18" charset="0"/>
                              <a:ea typeface="Cambria Math" panose="02040503050406030204" pitchFamily="18" charset="0"/>
                            </a:rPr>
                            <m:t>𝑖</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𝛽</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𝜀</m:t>
                      </m:r>
                    </m:oMath>
                  </m:oMathPara>
                </a14:m>
                <a:endParaRPr lang="en-US" sz="1800" b="0" dirty="0">
                  <a:ea typeface="Cambria Math" panose="02040503050406030204" pitchFamily="18" charset="0"/>
                </a:endParaRPr>
              </a:p>
              <a:p>
                <a:pPr marL="0" indent="0">
                  <a:buNone/>
                </a:pPr>
                <a:r>
                  <a:rPr lang="en-US" sz="1800" dirty="0"/>
                  <a:t>where </a:t>
                </a:r>
                <a14:m>
                  <m:oMath xmlns:m="http://schemas.openxmlformats.org/officeDocument/2006/math">
                    <m:r>
                      <a:rPr lang="en-US" sz="1800" i="1" smtClean="0">
                        <a:latin typeface="Cambria Math" panose="02040503050406030204" pitchFamily="18" charset="0"/>
                        <a:ea typeface="Cambria Math" panose="02040503050406030204" pitchFamily="18" charset="0"/>
                      </a:rPr>
                      <m:t>𝛼</m:t>
                    </m:r>
                  </m:oMath>
                </a14:m>
                <a:r>
                  <a:rPr lang="en-US" sz="1800" dirty="0"/>
                  <a:t> and </a:t>
                </a:r>
                <a14:m>
                  <m:oMath xmlns:m="http://schemas.openxmlformats.org/officeDocument/2006/math">
                    <m:r>
                      <a:rPr lang="en-US" sz="1800" i="1" smtClean="0">
                        <a:latin typeface="Cambria Math" panose="02040503050406030204" pitchFamily="18" charset="0"/>
                        <a:ea typeface="Cambria Math" panose="02040503050406030204" pitchFamily="18" charset="0"/>
                      </a:rPr>
                      <m:t>𝛽</m:t>
                    </m:r>
                  </m:oMath>
                </a14:m>
                <a:r>
                  <a:rPr lang="en-US" sz="1800" dirty="0"/>
                  <a:t> are unknown parameters, and </a:t>
                </a:r>
                <a14:m>
                  <m:oMath xmlns:m="http://schemas.openxmlformats.org/officeDocument/2006/math">
                    <m:r>
                      <a:rPr lang="en-US" sz="1800" i="1" smtClean="0">
                        <a:latin typeface="Cambria Math" panose="02040503050406030204" pitchFamily="18" charset="0"/>
                        <a:ea typeface="Cambria Math" panose="02040503050406030204" pitchFamily="18" charset="0"/>
                      </a:rPr>
                      <m:t>𝜀</m:t>
                    </m:r>
                  </m:oMath>
                </a14:m>
                <a:r>
                  <a:rPr lang="en-US" sz="1800" dirty="0"/>
                  <a:t> is the statistical noise (a random variable)</a:t>
                </a:r>
              </a:p>
              <a:p>
                <a:pPr marL="0" indent="0">
                  <a:buNone/>
                </a:pPr>
                <a:r>
                  <a:rPr lang="en-US" sz="1800" dirty="0"/>
                  <a:t>Our goal will be to compute a </a:t>
                </a:r>
                <a:r>
                  <a:rPr lang="en-US" sz="1800" i="1" dirty="0"/>
                  <a:t>posterior</a:t>
                </a:r>
                <a:r>
                  <a:rPr lang="en-US" sz="1800" dirty="0"/>
                  <a:t> on </a:t>
                </a:r>
                <a14:m>
                  <m:oMath xmlns:m="http://schemas.openxmlformats.org/officeDocument/2006/math">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𝛼</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𝛽</m:t>
                        </m:r>
                      </m:e>
                    </m:d>
                  </m:oMath>
                </a14:m>
                <a:r>
                  <a:rPr lang="en-US" sz="1800" dirty="0"/>
                  <a:t> that represents our degree of belief that any particular </a:t>
                </a:r>
                <a14:m>
                  <m:oMath xmlns:m="http://schemas.openxmlformats.org/officeDocument/2006/math">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𝛼</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𝛽</m:t>
                        </m:r>
                      </m:e>
                    </m:d>
                  </m:oMath>
                </a14:m>
                <a:r>
                  <a:rPr lang="en-US" sz="1800" dirty="0"/>
                  <a:t> is the "correct" one</a:t>
                </a:r>
              </a:p>
            </p:txBody>
          </p:sp>
        </mc:Choice>
        <mc:Fallback xmlns="">
          <p:sp>
            <p:nvSpPr>
              <p:cNvPr id="8" name="Content Placeholder 7">
                <a:extLst>
                  <a:ext uri="{FF2B5EF4-FFF2-40B4-BE49-F238E27FC236}">
                    <a16:creationId xmlns:a16="http://schemas.microsoft.com/office/drawing/2014/main" id="{A1DBFB7A-884D-4952-9911-833C9FAFB0DC}"/>
                  </a:ext>
                </a:extLst>
              </p:cNvPr>
              <p:cNvSpPr>
                <a:spLocks noGrp="1" noRot="1" noChangeAspect="1" noMove="1" noResize="1" noEditPoints="1" noAdjustHandles="1" noChangeArrowheads="1" noChangeShapeType="1" noTextEdit="1"/>
              </p:cNvSpPr>
              <p:nvPr>
                <p:ph sz="quarter" idx="13"/>
              </p:nvPr>
            </p:nvSpPr>
            <p:spPr>
              <a:xfrm>
                <a:off x="6176075" y="1"/>
                <a:ext cx="5780867" cy="3262392"/>
              </a:xfrm>
              <a:blipFill>
                <a:blip r:embed="rId3"/>
                <a:stretch>
                  <a:fillRect l="-633" t="-1308" r="-738"/>
                </a:stretch>
              </a:blipFill>
            </p:spPr>
            <p:txBody>
              <a:bodyPr/>
              <a:lstStyle/>
              <a:p>
                <a:r>
                  <a:rPr lang="en-US">
                    <a:noFill/>
                  </a:rPr>
                  <a:t> </a:t>
                </a:r>
              </a:p>
            </p:txBody>
          </p:sp>
        </mc:Fallback>
      </mc:AlternateContent>
    </p:spTree>
    <p:extLst>
      <p:ext uri="{BB962C8B-B14F-4D97-AF65-F5344CB8AC3E}">
        <p14:creationId xmlns:p14="http://schemas.microsoft.com/office/powerpoint/2010/main" val="1058165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8761-25CF-4816-A3D7-DC03231FDCB4}"/>
              </a:ext>
            </a:extLst>
          </p:cNvPr>
          <p:cNvSpPr>
            <a:spLocks noGrp="1"/>
          </p:cNvSpPr>
          <p:nvPr>
            <p:ph type="title"/>
          </p:nvPr>
        </p:nvSpPr>
        <p:spPr>
          <a:xfrm>
            <a:off x="0" y="375313"/>
            <a:ext cx="6168325" cy="1139895"/>
          </a:xfrm>
        </p:spPr>
        <p:txBody>
          <a:bodyPr/>
          <a:lstStyle/>
          <a:p>
            <a:r>
              <a:rPr lang="en-US" dirty="0"/>
              <a:t>Simple Linear Regression</a:t>
            </a:r>
          </a:p>
        </p:txBody>
      </p:sp>
      <p:sp>
        <p:nvSpPr>
          <p:cNvPr id="4" name="Content Placeholder 3">
            <a:extLst>
              <a:ext uri="{FF2B5EF4-FFF2-40B4-BE49-F238E27FC236}">
                <a16:creationId xmlns:a16="http://schemas.microsoft.com/office/drawing/2014/main" id="{AD355FE2-F074-45AB-BAE7-8F8EDBD61CAE}"/>
              </a:ext>
            </a:extLst>
          </p:cNvPr>
          <p:cNvSpPr>
            <a:spLocks noGrp="1"/>
          </p:cNvSpPr>
          <p:nvPr>
            <p:ph sz="quarter" idx="13"/>
          </p:nvPr>
        </p:nvSpPr>
        <p:spPr>
          <a:xfrm>
            <a:off x="6096000" y="0"/>
            <a:ext cx="6096001" cy="6858000"/>
          </a:xfrm>
        </p:spPr>
        <p:txBody>
          <a:bodyPr>
            <a:normAutofit/>
          </a:bodyPr>
          <a:lstStyle/>
          <a:p>
            <a:pPr marL="0" indent="0">
              <a:buNone/>
            </a:pPr>
            <a:r>
              <a:rPr lang="en-US" sz="1200" dirty="0">
                <a:latin typeface="Consolas" panose="020B0609020204030204" pitchFamily="49" charset="0"/>
              </a:rPr>
              <a:t>n = 100 # number of data points</a:t>
            </a:r>
          </a:p>
          <a:p>
            <a:pPr marL="0" indent="0">
              <a:buNone/>
            </a:pPr>
            <a:r>
              <a:rPr lang="en-US" sz="1200" dirty="0" err="1">
                <a:latin typeface="Consolas" panose="020B0609020204030204" pitchFamily="49" charset="0"/>
              </a:rPr>
              <a:t>x_data</a:t>
            </a:r>
            <a:r>
              <a:rPr lang="en-US" sz="1200" dirty="0">
                <a:latin typeface="Consolas" panose="020B0609020204030204" pitchFamily="49" charset="0"/>
              </a:rPr>
              <a:t> = </a:t>
            </a:r>
            <a:r>
              <a:rPr lang="en-US" sz="1200" dirty="0" err="1">
                <a:latin typeface="Consolas" panose="020B0609020204030204" pitchFamily="49" charset="0"/>
              </a:rPr>
              <a:t>np.random.normal</a:t>
            </a:r>
            <a:r>
              <a:rPr lang="en-US" sz="1200" dirty="0">
                <a:latin typeface="Consolas" panose="020B0609020204030204" pitchFamily="49" charset="0"/>
              </a:rPr>
              <a:t>(0, 1, n)</a:t>
            </a:r>
          </a:p>
          <a:p>
            <a:pPr marL="0" indent="0">
              <a:buNone/>
            </a:pPr>
            <a:r>
              <a:rPr lang="en-US" sz="1200" dirty="0" err="1">
                <a:latin typeface="Consolas" panose="020B0609020204030204" pitchFamily="49" charset="0"/>
              </a:rPr>
              <a:t>y_data</a:t>
            </a:r>
            <a:r>
              <a:rPr lang="en-US" sz="1200" dirty="0">
                <a:latin typeface="Consolas" panose="020B0609020204030204" pitchFamily="49" charset="0"/>
              </a:rPr>
              <a:t> = </a:t>
            </a:r>
            <a:r>
              <a:rPr lang="en-US" sz="1200" dirty="0" err="1">
                <a:latin typeface="Consolas" panose="020B0609020204030204" pitchFamily="49" charset="0"/>
              </a:rPr>
              <a:t>x_data</a:t>
            </a:r>
            <a:r>
              <a:rPr lang="en-US" sz="1200" dirty="0">
                <a:latin typeface="Consolas" panose="020B0609020204030204" pitchFamily="49" charset="0"/>
              </a:rPr>
              <a:t> + 0.5 + </a:t>
            </a:r>
            <a:r>
              <a:rPr lang="en-US" sz="1200" dirty="0" err="1">
                <a:latin typeface="Consolas" panose="020B0609020204030204" pitchFamily="49" charset="0"/>
              </a:rPr>
              <a:t>np.random.normal</a:t>
            </a:r>
            <a:r>
              <a:rPr lang="en-US" sz="1200" dirty="0">
                <a:latin typeface="Consolas" panose="020B0609020204030204" pitchFamily="49" charset="0"/>
              </a:rPr>
              <a:t>(0, 0.35, n)</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with </a:t>
            </a:r>
            <a:r>
              <a:rPr lang="en-US" sz="1200" dirty="0" err="1">
                <a:latin typeface="Consolas" panose="020B0609020204030204" pitchFamily="49" charset="0"/>
              </a:rPr>
              <a:t>pm.Model</a:t>
            </a:r>
            <a:r>
              <a:rPr lang="en-US" sz="1200" dirty="0">
                <a:latin typeface="Consolas" panose="020B0609020204030204" pitchFamily="49" charset="0"/>
              </a:rPr>
              <a:t>() as model:</a:t>
            </a:r>
          </a:p>
          <a:p>
            <a:pPr marL="0" indent="0">
              <a:buNone/>
            </a:pPr>
            <a:r>
              <a:rPr lang="en-US" sz="1200" dirty="0">
                <a:latin typeface="Consolas" panose="020B0609020204030204" pitchFamily="49" charset="0"/>
              </a:rPr>
              <a:t>    std = </a:t>
            </a:r>
            <a:r>
              <a:rPr lang="en-US" sz="1200" dirty="0" err="1">
                <a:latin typeface="Consolas" panose="020B0609020204030204" pitchFamily="49" charset="0"/>
              </a:rPr>
              <a:t>pm.Uniform</a:t>
            </a:r>
            <a:r>
              <a:rPr lang="en-US" sz="1200" dirty="0">
                <a:latin typeface="Consolas" panose="020B0609020204030204" pitchFamily="49" charset="0"/>
              </a:rPr>
              <a:t>("std", 0, 100)  </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    beta = </a:t>
            </a:r>
            <a:r>
              <a:rPr lang="en-US" sz="1200" dirty="0" err="1">
                <a:latin typeface="Consolas" panose="020B0609020204030204" pitchFamily="49" charset="0"/>
              </a:rPr>
              <a:t>pm.Normal</a:t>
            </a:r>
            <a:r>
              <a:rPr lang="en-US" sz="1200" dirty="0">
                <a:latin typeface="Consolas" panose="020B0609020204030204" pitchFamily="49" charset="0"/>
              </a:rPr>
              <a:t>("beta", 0, 100)</a:t>
            </a:r>
          </a:p>
          <a:p>
            <a:pPr marL="0" indent="0">
              <a:buNone/>
            </a:pPr>
            <a:r>
              <a:rPr lang="en-US" sz="1200" dirty="0">
                <a:latin typeface="Consolas" panose="020B0609020204030204" pitchFamily="49" charset="0"/>
              </a:rPr>
              <a:t>    alpha = </a:t>
            </a:r>
            <a:r>
              <a:rPr lang="en-US" sz="1200" dirty="0" err="1">
                <a:latin typeface="Consolas" panose="020B0609020204030204" pitchFamily="49" charset="0"/>
              </a:rPr>
              <a:t>pm.Normal</a:t>
            </a:r>
            <a:r>
              <a:rPr lang="en-US" sz="1200" dirty="0">
                <a:latin typeface="Consolas" panose="020B0609020204030204" pitchFamily="49" charset="0"/>
              </a:rPr>
              <a:t>("alpha", 0, 100)</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linear_regress</a:t>
            </a:r>
            <a:r>
              <a:rPr lang="en-US" sz="1200" dirty="0">
                <a:latin typeface="Consolas" panose="020B0609020204030204" pitchFamily="49" charset="0"/>
              </a:rPr>
              <a:t> = </a:t>
            </a:r>
            <a:r>
              <a:rPr lang="en-US" sz="1200" dirty="0" err="1">
                <a:latin typeface="Consolas" panose="020B0609020204030204" pitchFamily="49" charset="0"/>
              </a:rPr>
              <a:t>x_data</a:t>
            </a:r>
            <a:r>
              <a:rPr lang="en-US" sz="1200" dirty="0">
                <a:latin typeface="Consolas" panose="020B0609020204030204" pitchFamily="49" charset="0"/>
              </a:rPr>
              <a:t>*</a:t>
            </a:r>
            <a:r>
              <a:rPr lang="en-US" sz="1200" dirty="0" err="1">
                <a:latin typeface="Consolas" panose="020B0609020204030204" pitchFamily="49" charset="0"/>
              </a:rPr>
              <a:t>alpha+beta</a:t>
            </a:r>
            <a:r>
              <a:rPr lang="en-US" sz="1200" dirty="0">
                <a:latin typeface="Consolas" panose="020B0609020204030204" pitchFamily="49" charset="0"/>
              </a:rPr>
              <a:t> </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    y = </a:t>
            </a:r>
            <a:r>
              <a:rPr lang="en-US" sz="1200" dirty="0" err="1">
                <a:latin typeface="Consolas" panose="020B0609020204030204" pitchFamily="49" charset="0"/>
              </a:rPr>
              <a:t>pm.Normal</a:t>
            </a:r>
            <a:r>
              <a:rPr lang="en-US" sz="1200" dirty="0">
                <a:latin typeface="Consolas" panose="020B0609020204030204" pitchFamily="49" charset="0"/>
              </a:rPr>
              <a:t>('y', </a:t>
            </a:r>
            <a:r>
              <a:rPr lang="en-US" sz="1200" dirty="0" err="1">
                <a:latin typeface="Consolas" panose="020B0609020204030204" pitchFamily="49" charset="0"/>
              </a:rPr>
              <a:t>linear_regress</a:t>
            </a:r>
            <a:r>
              <a:rPr lang="en-US" sz="1200" dirty="0">
                <a:latin typeface="Consolas" panose="020B0609020204030204" pitchFamily="49" charset="0"/>
              </a:rPr>
              <a:t>, std, observed=</a:t>
            </a:r>
            <a:r>
              <a:rPr lang="en-US" sz="1200" dirty="0" err="1">
                <a:latin typeface="Consolas" panose="020B0609020204030204" pitchFamily="49" charset="0"/>
              </a:rPr>
              <a:t>y_data</a:t>
            </a:r>
            <a:r>
              <a:rPr lang="en-US" sz="1200" dirty="0">
                <a:latin typeface="Consolas" panose="020B0609020204030204" pitchFamily="49" charset="0"/>
              </a:rPr>
              <a:t>)</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with model:</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    # Use the default NUTS for sampling</a:t>
            </a:r>
          </a:p>
          <a:p>
            <a:pPr marL="0" indent="0">
              <a:buNone/>
            </a:pPr>
            <a:r>
              <a:rPr lang="en-US" sz="1200" dirty="0">
                <a:latin typeface="Consolas" panose="020B0609020204030204" pitchFamily="49" charset="0"/>
              </a:rPr>
              <a:t>    trace = </a:t>
            </a:r>
            <a:r>
              <a:rPr lang="en-US" sz="1200" dirty="0" err="1">
                <a:latin typeface="Consolas" panose="020B0609020204030204" pitchFamily="49" charset="0"/>
              </a:rPr>
              <a:t>pm.sample</a:t>
            </a:r>
            <a:r>
              <a:rPr lang="en-US" sz="1200" dirty="0">
                <a:latin typeface="Consolas" panose="020B0609020204030204" pitchFamily="49" charset="0"/>
              </a:rPr>
              <a:t>(50000, tune=30000, </a:t>
            </a:r>
            <a:r>
              <a:rPr lang="en-US" sz="1200" dirty="0" err="1">
                <a:latin typeface="Consolas" panose="020B0609020204030204" pitchFamily="49" charset="0"/>
              </a:rPr>
              <a:t>return_inferencedata</a:t>
            </a:r>
            <a:r>
              <a:rPr lang="en-US" sz="1200" dirty="0">
                <a:latin typeface="Consolas" panose="020B0609020204030204" pitchFamily="49" charset="0"/>
              </a:rPr>
              <a:t>=False,</a:t>
            </a:r>
          </a:p>
          <a:p>
            <a:pPr marL="0" indent="0">
              <a:buNone/>
            </a:pPr>
            <a:r>
              <a:rPr lang="en-US" sz="1200" dirty="0">
                <a:latin typeface="Consolas" panose="020B0609020204030204" pitchFamily="49" charset="0"/>
              </a:rPr>
              <a:t>                      chains=1)</a:t>
            </a:r>
          </a:p>
          <a:p>
            <a:pPr marL="0" indent="0">
              <a:buNone/>
            </a:pPr>
            <a:endParaRPr lang="en-US" sz="1200" dirty="0">
              <a:latin typeface="Consolas" panose="020B0609020204030204" pitchFamily="49" charset="0"/>
            </a:endParaRPr>
          </a:p>
          <a:p>
            <a:pPr marL="0" indent="0">
              <a:buNone/>
            </a:pPr>
            <a:endParaRPr lang="en-US" sz="1200" dirty="0">
              <a:latin typeface="Consolas" panose="020B0609020204030204" pitchFamily="49" charset="0"/>
            </a:endParaRPr>
          </a:p>
          <a:p>
            <a:pPr marL="0" indent="0">
              <a:buNone/>
            </a:pPr>
            <a:r>
              <a:rPr lang="en-US" sz="1200" dirty="0" err="1">
                <a:latin typeface="Consolas" panose="020B0609020204030204" pitchFamily="49" charset="0"/>
              </a:rPr>
              <a:t>alpha_samples</a:t>
            </a:r>
            <a:r>
              <a:rPr lang="en-US" sz="1200" dirty="0">
                <a:latin typeface="Consolas" panose="020B0609020204030204" pitchFamily="49" charset="0"/>
              </a:rPr>
              <a:t> = trace['alpha']</a:t>
            </a:r>
          </a:p>
          <a:p>
            <a:pPr marL="0" indent="0">
              <a:buNone/>
            </a:pPr>
            <a:r>
              <a:rPr lang="en-US" sz="1200" dirty="0" err="1">
                <a:latin typeface="Consolas" panose="020B0609020204030204" pitchFamily="49" charset="0"/>
              </a:rPr>
              <a:t>beta_samples</a:t>
            </a:r>
            <a:r>
              <a:rPr lang="en-US" sz="1200" dirty="0">
                <a:latin typeface="Consolas" panose="020B0609020204030204" pitchFamily="49" charset="0"/>
              </a:rPr>
              <a:t> = trace['beta']</a:t>
            </a:r>
          </a:p>
          <a:p>
            <a:pPr marL="0" indent="0">
              <a:buNone/>
            </a:pPr>
            <a:r>
              <a:rPr lang="en-US" sz="1200" dirty="0" err="1">
                <a:latin typeface="Consolas" panose="020B0609020204030204" pitchFamily="49" charset="0"/>
              </a:rPr>
              <a:t>std_samples</a:t>
            </a:r>
            <a:r>
              <a:rPr lang="en-US" sz="1200" dirty="0">
                <a:latin typeface="Consolas" panose="020B0609020204030204" pitchFamily="49" charset="0"/>
              </a:rPr>
              <a:t> = trace['std']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DA5BC80-815E-4BBF-B770-D1C9BF6E56DE}"/>
                  </a:ext>
                </a:extLst>
              </p:cNvPr>
              <p:cNvSpPr txBox="1"/>
              <p:nvPr/>
            </p:nvSpPr>
            <p:spPr>
              <a:xfrm>
                <a:off x="340963" y="2518015"/>
                <a:ext cx="5114017" cy="3579634"/>
              </a:xfrm>
              <a:prstGeom prst="rect">
                <a:avLst/>
              </a:prstGeom>
              <a:noFill/>
            </p:spPr>
            <p:txBody>
              <a:bodyPr wrap="square" rtlCol="0">
                <a:spAutoFit/>
              </a:bodyPr>
              <a:lstStyle/>
              <a:p>
                <a:pPr algn="just"/>
                <a:r>
                  <a:rPr lang="en-US" dirty="0"/>
                  <a:t>Our model:</a:t>
                </a:r>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𝜀</m:t>
                      </m:r>
                    </m:oMath>
                  </m:oMathPara>
                </a14:m>
                <a:endParaRPr lang="en-US" dirty="0">
                  <a:ea typeface="Cambria Math" panose="02040503050406030204" pitchFamily="18" charset="0"/>
                </a:endParaRPr>
              </a:p>
              <a:p>
                <a:pPr algn="just"/>
                <a:r>
                  <a:rPr lang="en-US" dirty="0"/>
                  <a:t>where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dirty="0"/>
                  <a:t> are unknown parameters, and </a:t>
                </a:r>
                <a14:m>
                  <m:oMath xmlns:m="http://schemas.openxmlformats.org/officeDocument/2006/math">
                    <m:r>
                      <a:rPr lang="en-US" i="1">
                        <a:latin typeface="Cambria Math" panose="02040503050406030204" pitchFamily="18" charset="0"/>
                        <a:ea typeface="Cambria Math" panose="02040503050406030204" pitchFamily="18" charset="0"/>
                      </a:rPr>
                      <m:t>𝜀</m:t>
                    </m:r>
                    <m:r>
                      <a:rPr lang="en-US" dirty="0">
                        <a:latin typeface="Cambria Math" panose="02040503050406030204" pitchFamily="18" charset="0"/>
                      </a:rPr>
                      <m:t>∼</m:t>
                    </m:r>
                    <m:r>
                      <m:rPr>
                        <m:sty m:val="p"/>
                      </m:rPr>
                      <a:rPr lang="en-US" b="0" i="0" dirty="0" smtClean="0">
                        <a:latin typeface="Cambria Math" panose="02040503050406030204" pitchFamily="18" charset="0"/>
                      </a:rPr>
                      <m:t>N</m:t>
                    </m:r>
                    <m:r>
                      <a:rPr lang="en-US" b="0" i="0" dirty="0" smtClean="0">
                        <a:latin typeface="Cambria Math" panose="02040503050406030204" pitchFamily="18" charset="0"/>
                      </a:rPr>
                      <m:t>(0, 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ea typeface="Cambria Math" panose="02040503050406030204" pitchFamily="18" charset="0"/>
                          </a:rPr>
                          <m:t>𝜏</m:t>
                        </m:r>
                      </m:den>
                    </m:f>
                    <m:r>
                      <a:rPr lang="en-US" b="0" i="1" dirty="0" smtClean="0">
                        <a:latin typeface="Cambria Math" panose="02040503050406030204" pitchFamily="18" charset="0"/>
                      </a:rPr>
                      <m:t>)</m:t>
                    </m:r>
                  </m:oMath>
                </a14:m>
                <a:r>
                  <a:rPr lang="en-US" dirty="0"/>
                  <a:t>.</a:t>
                </a:r>
              </a:p>
              <a:p>
                <a:pPr algn="just"/>
                <a:endParaRPr lang="en-US" dirty="0"/>
              </a:p>
              <a:p>
                <a:pPr algn="just"/>
                <a:r>
                  <a:rPr lang="en-US" dirty="0"/>
                  <a:t>The most common priors on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are Normal priors.</a:t>
                </a:r>
              </a:p>
              <a:p>
                <a:pPr algn="just"/>
                <a:endParaRPr lang="en-US" dirty="0"/>
              </a:p>
              <a:p>
                <a:pPr algn="just"/>
                <a:r>
                  <a:rPr lang="en-US" dirty="0"/>
                  <a:t>We will also assign a prior on </a:t>
                </a:r>
                <a14:m>
                  <m:oMath xmlns:m="http://schemas.openxmlformats.org/officeDocument/2006/math">
                    <m:r>
                      <a:rPr lang="en-US" i="1" smtClean="0">
                        <a:latin typeface="Cambria Math" panose="02040503050406030204" pitchFamily="18" charset="0"/>
                        <a:ea typeface="Cambria Math" panose="02040503050406030204" pitchFamily="18" charset="0"/>
                      </a:rPr>
                      <m:t>𝜏</m:t>
                    </m:r>
                  </m:oMath>
                </a14:m>
                <a:r>
                  <a:rPr lang="en-US" dirty="0"/>
                  <a:t>, so that </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𝜏</m:t>
                            </m:r>
                          </m:e>
                        </m:rad>
                      </m:den>
                    </m:f>
                  </m:oMath>
                </a14:m>
                <a:r>
                  <a:rPr lang="en-US" dirty="0"/>
                  <a:t> is uniform over 0 to 100 (equivalently then </a:t>
                </a:r>
                <a14:m>
                  <m:oMath xmlns:m="http://schemas.openxmlformats.org/officeDocument/2006/math">
                    <m:r>
                      <a:rPr lang="en-US"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𝑈</m:t>
                            </m:r>
                            <m:r>
                              <a:rPr lang="en-US" b="0" i="1" smtClean="0">
                                <a:latin typeface="Cambria Math" panose="02040503050406030204" pitchFamily="18" charset="0"/>
                                <a:ea typeface="Cambria Math" panose="02040503050406030204" pitchFamily="18" charset="0"/>
                              </a:rPr>
                              <m:t>(0,100)</m:t>
                            </m:r>
                          </m:e>
                          <m:sup>
                            <m:r>
                              <a:rPr lang="en-US" b="0" i="1" smtClean="0">
                                <a:latin typeface="Cambria Math" panose="02040503050406030204" pitchFamily="18" charset="0"/>
                                <a:ea typeface="Cambria Math" panose="02040503050406030204" pitchFamily="18" charset="0"/>
                              </a:rPr>
                              <m:t>2</m:t>
                            </m:r>
                          </m:sup>
                        </m:sSup>
                      </m:den>
                    </m:f>
                  </m:oMath>
                </a14:m>
                <a:r>
                  <a:rPr lang="en-US" dirty="0"/>
                  <a:t>).</a:t>
                </a:r>
              </a:p>
            </p:txBody>
          </p:sp>
        </mc:Choice>
        <mc:Fallback xmlns="">
          <p:sp>
            <p:nvSpPr>
              <p:cNvPr id="5" name="TextBox 4">
                <a:extLst>
                  <a:ext uri="{FF2B5EF4-FFF2-40B4-BE49-F238E27FC236}">
                    <a16:creationId xmlns:a16="http://schemas.microsoft.com/office/drawing/2014/main" id="{5DA5BC80-815E-4BBF-B770-D1C9BF6E56DE}"/>
                  </a:ext>
                </a:extLst>
              </p:cNvPr>
              <p:cNvSpPr txBox="1">
                <a:spLocks noRot="1" noChangeAspect="1" noMove="1" noResize="1" noEditPoints="1" noAdjustHandles="1" noChangeArrowheads="1" noChangeShapeType="1" noTextEdit="1"/>
              </p:cNvSpPr>
              <p:nvPr/>
            </p:nvSpPr>
            <p:spPr>
              <a:xfrm>
                <a:off x="340963" y="2518015"/>
                <a:ext cx="5114017" cy="3579634"/>
              </a:xfrm>
              <a:prstGeom prst="rect">
                <a:avLst/>
              </a:prstGeom>
              <a:blipFill>
                <a:blip r:embed="rId2"/>
                <a:stretch>
                  <a:fillRect l="-1073" t="-852" r="-954"/>
                </a:stretch>
              </a:blipFill>
            </p:spPr>
            <p:txBody>
              <a:bodyPr/>
              <a:lstStyle/>
              <a:p>
                <a:r>
                  <a:rPr lang="en-US">
                    <a:noFill/>
                  </a:rPr>
                  <a:t> </a:t>
                </a:r>
              </a:p>
            </p:txBody>
          </p:sp>
        </mc:Fallback>
      </mc:AlternateContent>
    </p:spTree>
    <p:extLst>
      <p:ext uri="{BB962C8B-B14F-4D97-AF65-F5344CB8AC3E}">
        <p14:creationId xmlns:p14="http://schemas.microsoft.com/office/powerpoint/2010/main" val="3183656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4">
                <a:extLst>
                  <a:ext uri="{FF2B5EF4-FFF2-40B4-BE49-F238E27FC236}">
                    <a16:creationId xmlns:a16="http://schemas.microsoft.com/office/drawing/2014/main" id="{F95846E1-23DE-4F62-8411-668D2574424D}"/>
                  </a:ext>
                </a:extLst>
              </p:cNvPr>
              <p:cNvSpPr>
                <a:spLocks noGrp="1"/>
              </p:cNvSpPr>
              <p:nvPr>
                <p:ph type="title"/>
              </p:nvPr>
            </p:nvSpPr>
            <p:spPr/>
            <p:txBody>
              <a:bodyPr/>
              <a:lstStyle/>
              <a:p>
                <a:r>
                  <a:rPr lang="en-US" dirty="0"/>
                  <a:t>Posterior of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endParaRPr lang="en-US" dirty="0"/>
              </a:p>
            </p:txBody>
          </p:sp>
        </mc:Choice>
        <mc:Fallback xmlns="">
          <p:sp>
            <p:nvSpPr>
              <p:cNvPr id="5" name="Title 4">
                <a:extLst>
                  <a:ext uri="{FF2B5EF4-FFF2-40B4-BE49-F238E27FC236}">
                    <a16:creationId xmlns:a16="http://schemas.microsoft.com/office/drawing/2014/main" id="{F95846E1-23DE-4F62-8411-668D2574424D}"/>
                  </a:ext>
                </a:extLst>
              </p:cNvPr>
              <p:cNvSpPr>
                <a:spLocks noGrp="1" noRot="1" noChangeAspect="1" noMove="1" noResize="1" noEditPoints="1" noAdjustHandles="1" noChangeArrowheads="1" noChangeShapeType="1" noTextEdit="1"/>
              </p:cNvSpPr>
              <p:nvPr>
                <p:ph type="title"/>
              </p:nvPr>
            </p:nvSpPr>
            <p:spPr>
              <a:blipFill>
                <a:blip r:embed="rId2"/>
                <a:stretch>
                  <a:fillRect l="-2076" b="-11875"/>
                </a:stretch>
              </a:blipFill>
            </p:spPr>
            <p:txBody>
              <a:bodyPr/>
              <a:lstStyle/>
              <a:p>
                <a:r>
                  <a:rPr lang="en-US">
                    <a:noFill/>
                  </a:rPr>
                  <a:t> </a:t>
                </a:r>
              </a:p>
            </p:txBody>
          </p:sp>
        </mc:Fallback>
      </mc:AlternateContent>
      <p:pic>
        <p:nvPicPr>
          <p:cNvPr id="8" name="Picture 7" descr="A screenshot of a cell phone&#10;&#10;Description automatically generated">
            <a:extLst>
              <a:ext uri="{FF2B5EF4-FFF2-40B4-BE49-F238E27FC236}">
                <a16:creationId xmlns:a16="http://schemas.microsoft.com/office/drawing/2014/main" id="{08AE6AC4-4E10-4AE6-A257-DFDB3C915B02}"/>
              </a:ext>
            </a:extLst>
          </p:cNvPr>
          <p:cNvPicPr>
            <a:picLocks noChangeAspect="1"/>
          </p:cNvPicPr>
          <p:nvPr/>
        </p:nvPicPr>
        <p:blipFill>
          <a:blip r:embed="rId3"/>
          <a:stretch>
            <a:fillRect/>
          </a:stretch>
        </p:blipFill>
        <p:spPr>
          <a:xfrm>
            <a:off x="3092423" y="2058259"/>
            <a:ext cx="5852172" cy="4352553"/>
          </a:xfrm>
          <a:prstGeom prst="rect">
            <a:avLst/>
          </a:prstGeom>
        </p:spPr>
      </p:pic>
    </p:spTree>
    <p:extLst>
      <p:ext uri="{BB962C8B-B14F-4D97-AF65-F5344CB8AC3E}">
        <p14:creationId xmlns:p14="http://schemas.microsoft.com/office/powerpoint/2010/main" val="1703680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96FD28-7DF8-45D5-8171-7829E0CA9C6C}"/>
              </a:ext>
            </a:extLst>
          </p:cNvPr>
          <p:cNvSpPr>
            <a:spLocks noGrp="1"/>
          </p:cNvSpPr>
          <p:nvPr>
            <p:ph type="title"/>
          </p:nvPr>
        </p:nvSpPr>
        <p:spPr/>
        <p:txBody>
          <a:bodyPr/>
          <a:lstStyle/>
          <a:p>
            <a:r>
              <a:rPr lang="en-US" dirty="0"/>
              <a:t>Bayesian Regression with </a:t>
            </a:r>
            <a:r>
              <a:rPr lang="en-US" dirty="0" err="1"/>
              <a:t>PyMC</a:t>
            </a:r>
            <a:endParaRPr lang="en-US" dirty="0"/>
          </a:p>
        </p:txBody>
      </p:sp>
      <p:sp>
        <p:nvSpPr>
          <p:cNvPr id="6" name="Text Placeholder 5">
            <a:extLst>
              <a:ext uri="{FF2B5EF4-FFF2-40B4-BE49-F238E27FC236}">
                <a16:creationId xmlns:a16="http://schemas.microsoft.com/office/drawing/2014/main" id="{8B1921B6-0916-4D1C-95EB-46BFADED66E8}"/>
              </a:ext>
            </a:extLst>
          </p:cNvPr>
          <p:cNvSpPr>
            <a:spLocks noGrp="1"/>
          </p:cNvSpPr>
          <p:nvPr>
            <p:ph type="body" idx="1"/>
          </p:nvPr>
        </p:nvSpPr>
        <p:spPr/>
        <p:txBody>
          <a:bodyPr/>
          <a:lstStyle/>
          <a:p>
            <a:r>
              <a:rPr lang="en-US" dirty="0"/>
              <a:t>Logistic | Linear | Ridge | LASSO</a:t>
            </a:r>
          </a:p>
        </p:txBody>
      </p:sp>
    </p:spTree>
    <p:extLst>
      <p:ext uri="{BB962C8B-B14F-4D97-AF65-F5344CB8AC3E}">
        <p14:creationId xmlns:p14="http://schemas.microsoft.com/office/powerpoint/2010/main" val="3800616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AA0ABD3-8676-4B6A-BC65-4075BC56D0C6}"/>
                  </a:ext>
                </a:extLst>
              </p:cNvPr>
              <p:cNvSpPr>
                <a:spLocks noGrp="1"/>
              </p:cNvSpPr>
              <p:nvPr>
                <p:ph type="title"/>
              </p:nvPr>
            </p:nvSpPr>
            <p:spPr/>
            <p:txBody>
              <a:bodyPr/>
              <a:lstStyle/>
              <a:p>
                <a:r>
                  <a:rPr lang="en-US" dirty="0"/>
                  <a:t>Posterior of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endParaRPr lang="en-US" dirty="0"/>
              </a:p>
            </p:txBody>
          </p:sp>
        </mc:Choice>
        <mc:Fallback xmlns="">
          <p:sp>
            <p:nvSpPr>
              <p:cNvPr id="2" name="Title 1">
                <a:extLst>
                  <a:ext uri="{FF2B5EF4-FFF2-40B4-BE49-F238E27FC236}">
                    <a16:creationId xmlns:a16="http://schemas.microsoft.com/office/drawing/2014/main" id="{3AA0ABD3-8676-4B6A-BC65-4075BC56D0C6}"/>
                  </a:ext>
                </a:extLst>
              </p:cNvPr>
              <p:cNvSpPr>
                <a:spLocks noGrp="1" noRot="1" noChangeAspect="1" noMove="1" noResize="1" noEditPoints="1" noAdjustHandles="1" noChangeArrowheads="1" noChangeShapeType="1" noTextEdit="1"/>
              </p:cNvSpPr>
              <p:nvPr>
                <p:ph type="title"/>
              </p:nvPr>
            </p:nvSpPr>
            <p:spPr>
              <a:blipFill>
                <a:blip r:embed="rId2"/>
                <a:stretch>
                  <a:fillRect l="-2076" b="-11875"/>
                </a:stretch>
              </a:blipFill>
            </p:spPr>
            <p:txBody>
              <a:bodyPr/>
              <a:lstStyle/>
              <a:p>
                <a:r>
                  <a:rPr lang="en-US">
                    <a:noFill/>
                  </a:rPr>
                  <a:t> </a:t>
                </a:r>
              </a:p>
            </p:txBody>
          </p:sp>
        </mc:Fallback>
      </mc:AlternateContent>
      <p:pic>
        <p:nvPicPr>
          <p:cNvPr id="5" name="Picture 4" descr="A screenshot of a cell phone&#10;&#10;Description automatically generated">
            <a:extLst>
              <a:ext uri="{FF2B5EF4-FFF2-40B4-BE49-F238E27FC236}">
                <a16:creationId xmlns:a16="http://schemas.microsoft.com/office/drawing/2014/main" id="{B722E669-F70F-4C3E-8A37-1FF1D72C44EE}"/>
              </a:ext>
            </a:extLst>
          </p:cNvPr>
          <p:cNvPicPr>
            <a:picLocks noChangeAspect="1"/>
          </p:cNvPicPr>
          <p:nvPr/>
        </p:nvPicPr>
        <p:blipFill>
          <a:blip r:embed="rId3"/>
          <a:stretch>
            <a:fillRect/>
          </a:stretch>
        </p:blipFill>
        <p:spPr>
          <a:xfrm>
            <a:off x="3061426" y="2182621"/>
            <a:ext cx="5852172" cy="4352553"/>
          </a:xfrm>
          <a:prstGeom prst="rect">
            <a:avLst/>
          </a:prstGeom>
        </p:spPr>
      </p:pic>
    </p:spTree>
    <p:extLst>
      <p:ext uri="{BB962C8B-B14F-4D97-AF65-F5344CB8AC3E}">
        <p14:creationId xmlns:p14="http://schemas.microsoft.com/office/powerpoint/2010/main" val="572025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AFCA777-30B5-4DD9-993A-B348CACD228A}"/>
                  </a:ext>
                </a:extLst>
              </p:cNvPr>
              <p:cNvSpPr>
                <a:spLocks noGrp="1"/>
              </p:cNvSpPr>
              <p:nvPr>
                <p:ph type="title"/>
              </p:nvPr>
            </p:nvSpPr>
            <p:spPr/>
            <p:txBody>
              <a:bodyPr/>
              <a:lstStyle/>
              <a:p>
                <a:r>
                  <a:rPr lang="en-US" dirty="0"/>
                  <a:t>Posterior of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endParaRPr lang="en-US" dirty="0"/>
              </a:p>
            </p:txBody>
          </p:sp>
        </mc:Choice>
        <mc:Fallback xmlns="">
          <p:sp>
            <p:nvSpPr>
              <p:cNvPr id="2" name="Title 1">
                <a:extLst>
                  <a:ext uri="{FF2B5EF4-FFF2-40B4-BE49-F238E27FC236}">
                    <a16:creationId xmlns:a16="http://schemas.microsoft.com/office/drawing/2014/main" id="{0AFCA777-30B5-4DD9-993A-B348CACD228A}"/>
                  </a:ext>
                </a:extLst>
              </p:cNvPr>
              <p:cNvSpPr>
                <a:spLocks noGrp="1" noRot="1" noChangeAspect="1" noMove="1" noResize="1" noEditPoints="1" noAdjustHandles="1" noChangeArrowheads="1" noChangeShapeType="1" noTextEdit="1"/>
              </p:cNvSpPr>
              <p:nvPr>
                <p:ph type="title"/>
              </p:nvPr>
            </p:nvSpPr>
            <p:spPr>
              <a:blipFill>
                <a:blip r:embed="rId2"/>
                <a:stretch>
                  <a:fillRect l="-2076" b="-11875"/>
                </a:stretch>
              </a:blipFill>
            </p:spPr>
            <p:txBody>
              <a:bodyPr/>
              <a:lstStyle/>
              <a:p>
                <a:r>
                  <a:rPr lang="en-US">
                    <a:noFill/>
                  </a:rPr>
                  <a:t> </a:t>
                </a:r>
              </a:p>
            </p:txBody>
          </p:sp>
        </mc:Fallback>
      </mc:AlternateContent>
      <p:pic>
        <p:nvPicPr>
          <p:cNvPr id="7" name="Picture 6" descr="A screenshot of a cell phone&#10;&#10;Description automatically generated">
            <a:extLst>
              <a:ext uri="{FF2B5EF4-FFF2-40B4-BE49-F238E27FC236}">
                <a16:creationId xmlns:a16="http://schemas.microsoft.com/office/drawing/2014/main" id="{A8A00690-53BF-4945-B962-D483F39D24C5}"/>
              </a:ext>
            </a:extLst>
          </p:cNvPr>
          <p:cNvPicPr>
            <a:picLocks noChangeAspect="1"/>
          </p:cNvPicPr>
          <p:nvPr/>
        </p:nvPicPr>
        <p:blipFill>
          <a:blip r:embed="rId3"/>
          <a:stretch>
            <a:fillRect/>
          </a:stretch>
        </p:blipFill>
        <p:spPr>
          <a:xfrm>
            <a:off x="3169913" y="2213618"/>
            <a:ext cx="5852172" cy="4352553"/>
          </a:xfrm>
          <a:prstGeom prst="rect">
            <a:avLst/>
          </a:prstGeom>
        </p:spPr>
      </p:pic>
    </p:spTree>
    <p:extLst>
      <p:ext uri="{BB962C8B-B14F-4D97-AF65-F5344CB8AC3E}">
        <p14:creationId xmlns:p14="http://schemas.microsoft.com/office/powerpoint/2010/main" val="4204595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EE5A-6674-49E4-B450-5320B4914BF8}"/>
              </a:ext>
            </a:extLst>
          </p:cNvPr>
          <p:cNvSpPr>
            <a:spLocks noGrp="1"/>
          </p:cNvSpPr>
          <p:nvPr>
            <p:ph type="title"/>
          </p:nvPr>
        </p:nvSpPr>
        <p:spPr/>
        <p:txBody>
          <a:bodyPr/>
          <a:lstStyle/>
          <a:p>
            <a:r>
              <a:rPr lang="en-US" dirty="0"/>
              <a:t>A Sample of Regression Lines</a:t>
            </a:r>
          </a:p>
        </p:txBody>
      </p:sp>
      <p:pic>
        <p:nvPicPr>
          <p:cNvPr id="4" name="Picture 3">
            <a:extLst>
              <a:ext uri="{FF2B5EF4-FFF2-40B4-BE49-F238E27FC236}">
                <a16:creationId xmlns:a16="http://schemas.microsoft.com/office/drawing/2014/main" id="{8CB73E25-1175-4CFB-ABC5-09B410E47BA1}"/>
              </a:ext>
            </a:extLst>
          </p:cNvPr>
          <p:cNvPicPr>
            <a:picLocks noChangeAspect="1"/>
          </p:cNvPicPr>
          <p:nvPr/>
        </p:nvPicPr>
        <p:blipFill>
          <a:blip r:embed="rId2"/>
          <a:stretch>
            <a:fillRect/>
          </a:stretch>
        </p:blipFill>
        <p:spPr>
          <a:xfrm>
            <a:off x="1400223" y="2224007"/>
            <a:ext cx="8957810" cy="4633994"/>
          </a:xfrm>
          <a:prstGeom prst="rect">
            <a:avLst/>
          </a:prstGeom>
        </p:spPr>
      </p:pic>
    </p:spTree>
    <p:extLst>
      <p:ext uri="{BB962C8B-B14F-4D97-AF65-F5344CB8AC3E}">
        <p14:creationId xmlns:p14="http://schemas.microsoft.com/office/powerpoint/2010/main" val="1977287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EE5A-6674-49E4-B450-5320B4914BF8}"/>
              </a:ext>
            </a:extLst>
          </p:cNvPr>
          <p:cNvSpPr>
            <a:spLocks noGrp="1"/>
          </p:cNvSpPr>
          <p:nvPr>
            <p:ph type="title"/>
          </p:nvPr>
        </p:nvSpPr>
        <p:spPr/>
        <p:txBody>
          <a:bodyPr/>
          <a:lstStyle/>
          <a:p>
            <a:r>
              <a:rPr lang="en-US" dirty="0"/>
              <a:t>A Sample of Regression Lines (n = 10)</a:t>
            </a:r>
          </a:p>
        </p:txBody>
      </p:sp>
      <p:pic>
        <p:nvPicPr>
          <p:cNvPr id="3" name="Picture 2">
            <a:extLst>
              <a:ext uri="{FF2B5EF4-FFF2-40B4-BE49-F238E27FC236}">
                <a16:creationId xmlns:a16="http://schemas.microsoft.com/office/drawing/2014/main" id="{7CCCC8BD-353A-40CE-84D7-27F19A806336}"/>
              </a:ext>
            </a:extLst>
          </p:cNvPr>
          <p:cNvPicPr>
            <a:picLocks noChangeAspect="1"/>
          </p:cNvPicPr>
          <p:nvPr/>
        </p:nvPicPr>
        <p:blipFill>
          <a:blip r:embed="rId2"/>
          <a:stretch>
            <a:fillRect/>
          </a:stretch>
        </p:blipFill>
        <p:spPr>
          <a:xfrm>
            <a:off x="1745815" y="2309247"/>
            <a:ext cx="8793034" cy="4548753"/>
          </a:xfrm>
          <a:prstGeom prst="rect">
            <a:avLst/>
          </a:prstGeom>
        </p:spPr>
      </p:pic>
    </p:spTree>
    <p:extLst>
      <p:ext uri="{BB962C8B-B14F-4D97-AF65-F5344CB8AC3E}">
        <p14:creationId xmlns:p14="http://schemas.microsoft.com/office/powerpoint/2010/main" val="3134044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EE5A-6674-49E4-B450-5320B4914BF8}"/>
              </a:ext>
            </a:extLst>
          </p:cNvPr>
          <p:cNvSpPr>
            <a:spLocks noGrp="1"/>
          </p:cNvSpPr>
          <p:nvPr>
            <p:ph type="title"/>
          </p:nvPr>
        </p:nvSpPr>
        <p:spPr/>
        <p:txBody>
          <a:bodyPr/>
          <a:lstStyle/>
          <a:p>
            <a:r>
              <a:rPr lang="en-US" dirty="0"/>
              <a:t>A Sample of Regression Lines (n = 1000)</a:t>
            </a:r>
          </a:p>
        </p:txBody>
      </p:sp>
      <p:pic>
        <p:nvPicPr>
          <p:cNvPr id="3" name="Picture 2">
            <a:extLst>
              <a:ext uri="{FF2B5EF4-FFF2-40B4-BE49-F238E27FC236}">
                <a16:creationId xmlns:a16="http://schemas.microsoft.com/office/drawing/2014/main" id="{C0C46D75-05AB-4248-ABD8-18556EF20E76}"/>
              </a:ext>
            </a:extLst>
          </p:cNvPr>
          <p:cNvPicPr>
            <a:picLocks noChangeAspect="1"/>
          </p:cNvPicPr>
          <p:nvPr/>
        </p:nvPicPr>
        <p:blipFill>
          <a:blip r:embed="rId2"/>
          <a:stretch>
            <a:fillRect/>
          </a:stretch>
        </p:blipFill>
        <p:spPr>
          <a:xfrm>
            <a:off x="1956743" y="2154263"/>
            <a:ext cx="8793034" cy="4548754"/>
          </a:xfrm>
          <a:prstGeom prst="rect">
            <a:avLst/>
          </a:prstGeom>
        </p:spPr>
      </p:pic>
    </p:spTree>
    <p:extLst>
      <p:ext uri="{BB962C8B-B14F-4D97-AF65-F5344CB8AC3E}">
        <p14:creationId xmlns:p14="http://schemas.microsoft.com/office/powerpoint/2010/main" val="2271039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6741D-FF67-4302-B04C-56FD4361F4E0}"/>
              </a:ext>
            </a:extLst>
          </p:cNvPr>
          <p:cNvSpPr>
            <a:spLocks noGrp="1"/>
          </p:cNvSpPr>
          <p:nvPr>
            <p:ph type="title"/>
          </p:nvPr>
        </p:nvSpPr>
        <p:spPr/>
        <p:txBody>
          <a:bodyPr/>
          <a:lstStyle/>
          <a:p>
            <a:r>
              <a:rPr lang="en-US" dirty="0"/>
              <a:t>Incorporating Priors - Handling Outliers</a:t>
            </a:r>
          </a:p>
        </p:txBody>
      </p:sp>
      <p:sp>
        <p:nvSpPr>
          <p:cNvPr id="3" name="Content Placeholder 2">
            <a:extLst>
              <a:ext uri="{FF2B5EF4-FFF2-40B4-BE49-F238E27FC236}">
                <a16:creationId xmlns:a16="http://schemas.microsoft.com/office/drawing/2014/main" id="{3EE31CB2-9FD9-4BFF-B0FA-C47E7EBD42D7}"/>
              </a:ext>
            </a:extLst>
          </p:cNvPr>
          <p:cNvSpPr>
            <a:spLocks noGrp="1"/>
          </p:cNvSpPr>
          <p:nvPr>
            <p:ph idx="1"/>
          </p:nvPr>
        </p:nvSpPr>
        <p:spPr>
          <a:xfrm>
            <a:off x="315130" y="2036756"/>
            <a:ext cx="5502575" cy="1793123"/>
          </a:xfrm>
        </p:spPr>
        <p:txBody>
          <a:bodyPr>
            <a:normAutofit/>
          </a:bodyPr>
          <a:lstStyle/>
          <a:p>
            <a:pPr marL="0" indent="0" algn="just">
              <a:buNone/>
            </a:pPr>
            <a:r>
              <a:rPr lang="en-US" dirty="0"/>
              <a:t>In statistics, an outlier is an observation point that is distant from other observations. An outlier may be due to variability in the measurement or it may indicate experimental error;. An outlier can cause serious problems in statistical analyses.</a:t>
            </a:r>
          </a:p>
        </p:txBody>
      </p:sp>
      <p:sp>
        <p:nvSpPr>
          <p:cNvPr id="4" name="TextBox 3">
            <a:extLst>
              <a:ext uri="{FF2B5EF4-FFF2-40B4-BE49-F238E27FC236}">
                <a16:creationId xmlns:a16="http://schemas.microsoft.com/office/drawing/2014/main" id="{DCDD304F-7663-45C8-84F8-12A4B9A634D5}"/>
              </a:ext>
            </a:extLst>
          </p:cNvPr>
          <p:cNvSpPr txBox="1"/>
          <p:nvPr/>
        </p:nvSpPr>
        <p:spPr>
          <a:xfrm>
            <a:off x="6255026" y="2036756"/>
            <a:ext cx="5621844" cy="1200329"/>
          </a:xfrm>
          <a:prstGeom prst="rect">
            <a:avLst/>
          </a:prstGeom>
          <a:noFill/>
        </p:spPr>
        <p:txBody>
          <a:bodyPr wrap="square" rtlCol="0">
            <a:spAutoFit/>
          </a:bodyPr>
          <a:lstStyle/>
          <a:p>
            <a:pPr algn="just"/>
            <a:r>
              <a:rPr lang="en-US" dirty="0"/>
              <a:t>Outliers  are often treated as data points which need to be specially handled - often ignored - because they don't fit the model and can heavily skew results.</a:t>
            </a:r>
          </a:p>
        </p:txBody>
      </p:sp>
      <p:pic>
        <p:nvPicPr>
          <p:cNvPr id="5" name="Picture 4">
            <a:extLst>
              <a:ext uri="{FF2B5EF4-FFF2-40B4-BE49-F238E27FC236}">
                <a16:creationId xmlns:a16="http://schemas.microsoft.com/office/drawing/2014/main" id="{F254E47F-5E1D-427C-BD57-B793470C0764}"/>
              </a:ext>
            </a:extLst>
          </p:cNvPr>
          <p:cNvPicPr>
            <a:picLocks noChangeAspect="1"/>
          </p:cNvPicPr>
          <p:nvPr/>
        </p:nvPicPr>
        <p:blipFill>
          <a:blip r:embed="rId2"/>
          <a:stretch>
            <a:fillRect/>
          </a:stretch>
        </p:blipFill>
        <p:spPr>
          <a:xfrm>
            <a:off x="428419" y="3829879"/>
            <a:ext cx="4633912" cy="2912745"/>
          </a:xfrm>
          <a:prstGeom prst="rect">
            <a:avLst/>
          </a:prstGeom>
        </p:spPr>
      </p:pic>
      <p:pic>
        <p:nvPicPr>
          <p:cNvPr id="8" name="Picture 7" descr="A close up of a map&#10;&#10;Description automatically generated">
            <a:extLst>
              <a:ext uri="{FF2B5EF4-FFF2-40B4-BE49-F238E27FC236}">
                <a16:creationId xmlns:a16="http://schemas.microsoft.com/office/drawing/2014/main" id="{926B4DBE-F4E5-4897-8439-79FFA626FE44}"/>
              </a:ext>
            </a:extLst>
          </p:cNvPr>
          <p:cNvPicPr>
            <a:picLocks noChangeAspect="1"/>
          </p:cNvPicPr>
          <p:nvPr/>
        </p:nvPicPr>
        <p:blipFill>
          <a:blip r:embed="rId3"/>
          <a:stretch>
            <a:fillRect/>
          </a:stretch>
        </p:blipFill>
        <p:spPr>
          <a:xfrm>
            <a:off x="6751373" y="3719388"/>
            <a:ext cx="4629150" cy="3133725"/>
          </a:xfrm>
          <a:prstGeom prst="rect">
            <a:avLst/>
          </a:prstGeom>
        </p:spPr>
      </p:pic>
    </p:spTree>
    <p:extLst>
      <p:ext uri="{BB962C8B-B14F-4D97-AF65-F5344CB8AC3E}">
        <p14:creationId xmlns:p14="http://schemas.microsoft.com/office/powerpoint/2010/main" val="245018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D6A12-9022-4CB2-B047-0E7C068B71A6}"/>
              </a:ext>
            </a:extLst>
          </p:cNvPr>
          <p:cNvSpPr>
            <a:spLocks noGrp="1"/>
          </p:cNvSpPr>
          <p:nvPr>
            <p:ph type="title"/>
          </p:nvPr>
        </p:nvSpPr>
        <p:spPr/>
        <p:txBody>
          <a:bodyPr/>
          <a:lstStyle/>
          <a:p>
            <a:r>
              <a:rPr lang="en-US" dirty="0"/>
              <a:t>Cauchy Distribution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8A36327-6265-485E-BC58-921C1DFB1D65}"/>
                  </a:ext>
                </a:extLst>
              </p:cNvPr>
              <p:cNvSpPr>
                <a:spLocks noGrp="1"/>
              </p:cNvSpPr>
              <p:nvPr>
                <p:ph idx="1"/>
              </p:nvPr>
            </p:nvSpPr>
            <p:spPr>
              <a:xfrm>
                <a:off x="212034" y="3968335"/>
                <a:ext cx="6374297" cy="2442477"/>
              </a:xfrm>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Cauchy</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l-GR" i="1">
                              <a:latin typeface="Cambria Math" panose="02040503050406030204" pitchFamily="18" charset="0"/>
                              <a:ea typeface="Cambria Math" panose="02040503050406030204" pitchFamily="18" charset="0"/>
                            </a:rPr>
                            <m:t>𝜋</m:t>
                          </m:r>
                          <m:r>
                            <a:rPr lang="el-GR" i="1" smtClean="0">
                              <a:latin typeface="Cambria Math" panose="02040503050406030204" pitchFamily="18" charset="0"/>
                              <a:ea typeface="Cambria Math" panose="02040503050406030204" pitchFamily="18" charset="0"/>
                            </a:rPr>
                            <m:t>𝛽</m:t>
                          </m:r>
                          <m:d>
                            <m:dPr>
                              <m:begChr m:val="["/>
                              <m:endChr m:val="]"/>
                              <m:ctrlPr>
                                <a:rPr lang="el-GR"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𝛽</m:t>
                                          </m:r>
                                        </m:den>
                                      </m:f>
                                    </m:e>
                                  </m:d>
                                </m:e>
                                <m:sup>
                                  <m:r>
                                    <a:rPr lang="en-US" i="1">
                                      <a:latin typeface="Cambria Math" panose="02040503050406030204" pitchFamily="18" charset="0"/>
                                      <a:ea typeface="Cambria Math" panose="02040503050406030204" pitchFamily="18" charset="0"/>
                                    </a:rPr>
                                    <m:t>2</m:t>
                                  </m:r>
                                </m:sup>
                              </m:sSup>
                            </m:e>
                          </m:d>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&gt;0,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𝜋𝛽</m:t>
                          </m:r>
                        </m:den>
                      </m:f>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mod</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and</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median</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at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m:rPr>
                          <m:nor/>
                        </m:rPr>
                        <a:rPr lang="en-US" i="0" smtClean="0">
                          <a:latin typeface="Cambria Math" panose="02040503050406030204" pitchFamily="18" charset="0"/>
                        </a:rPr>
                        <m:t>P</m:t>
                      </m:r>
                      <m:r>
                        <m:rPr>
                          <m:nor/>
                        </m:rPr>
                        <a:rPr lang="en-US" i="0">
                          <a:latin typeface="Cambria Math" panose="02040503050406030204" pitchFamily="18" charset="0"/>
                        </a:rPr>
                        <m:t>athological</m:t>
                      </m:r>
                      <m:r>
                        <m:rPr>
                          <m:nor/>
                        </m:rPr>
                        <a:rPr lang="en-US" b="0" i="0" smtClean="0">
                          <a:latin typeface="Cambria Math" panose="02040503050406030204" pitchFamily="18" charset="0"/>
                        </a:rPr>
                        <m:t> </m:t>
                      </m:r>
                      <m:r>
                        <m:rPr>
                          <m:nor/>
                        </m:rPr>
                        <a:rPr lang="en-US" i="0">
                          <a:latin typeface="Cambria Math" panose="02040503050406030204" pitchFamily="18" charset="0"/>
                        </a:rPr>
                        <m:t>distribution</m:t>
                      </m:r>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B</m:t>
                      </m:r>
                      <m:r>
                        <m:rPr>
                          <m:nor/>
                        </m:rPr>
                        <a:rPr lang="en-US" i="0">
                          <a:latin typeface="Cambria Math" panose="02040503050406030204" pitchFamily="18" charset="0"/>
                        </a:rPr>
                        <m:t>oth</m:t>
                      </m:r>
                      <m:r>
                        <m:rPr>
                          <m:nor/>
                        </m:rPr>
                        <a:rPr lang="en-US" i="0">
                          <a:latin typeface="Cambria Math" panose="02040503050406030204" pitchFamily="18" charset="0"/>
                        </a:rPr>
                        <m:t> </m:t>
                      </m:r>
                      <m:r>
                        <m:rPr>
                          <m:nor/>
                        </m:rPr>
                        <a:rPr lang="en-US" i="0">
                          <a:latin typeface="Cambria Math" panose="02040503050406030204" pitchFamily="18" charset="0"/>
                        </a:rPr>
                        <m:t>its</m:t>
                      </m:r>
                      <m:r>
                        <m:rPr>
                          <m:nor/>
                        </m:rPr>
                        <a:rPr lang="en-US" i="0">
                          <a:latin typeface="Cambria Math" panose="02040503050406030204" pitchFamily="18" charset="0"/>
                        </a:rPr>
                        <m:t> </m:t>
                      </m:r>
                      <m:r>
                        <m:rPr>
                          <m:nor/>
                        </m:rPr>
                        <a:rPr lang="en-US" i="0">
                          <a:latin typeface="Cambria Math" panose="02040503050406030204" pitchFamily="18" charset="0"/>
                        </a:rPr>
                        <m:t>expected</m:t>
                      </m:r>
                      <m:r>
                        <m:rPr>
                          <m:nor/>
                        </m:rPr>
                        <a:rPr lang="en-US" i="0">
                          <a:latin typeface="Cambria Math" panose="02040503050406030204" pitchFamily="18" charset="0"/>
                        </a:rPr>
                        <m:t> </m:t>
                      </m:r>
                      <m:r>
                        <m:rPr>
                          <m:nor/>
                        </m:rPr>
                        <a:rPr lang="en-US" i="0">
                          <a:latin typeface="Cambria Math" panose="02040503050406030204" pitchFamily="18" charset="0"/>
                        </a:rPr>
                        <m:t>value</m:t>
                      </m:r>
                      <m:r>
                        <m:rPr>
                          <m:nor/>
                        </m:rPr>
                        <a:rPr lang="en-US" i="0">
                          <a:latin typeface="Cambria Math" panose="02040503050406030204" pitchFamily="18" charset="0"/>
                        </a:rPr>
                        <m:t> </m:t>
                      </m:r>
                      <m:r>
                        <m:rPr>
                          <m:nor/>
                        </m:rPr>
                        <a:rPr lang="en-US" i="0">
                          <a:latin typeface="Cambria Math" panose="02040503050406030204" pitchFamily="18" charset="0"/>
                        </a:rPr>
                        <m:t>and</m:t>
                      </m:r>
                      <m:r>
                        <m:rPr>
                          <m:nor/>
                        </m:rPr>
                        <a:rPr lang="en-US" i="0">
                          <a:latin typeface="Cambria Math" panose="02040503050406030204" pitchFamily="18" charset="0"/>
                        </a:rPr>
                        <m:t> </m:t>
                      </m:r>
                      <m:r>
                        <m:rPr>
                          <m:nor/>
                        </m:rPr>
                        <a:rPr lang="en-US" i="0">
                          <a:latin typeface="Cambria Math" panose="02040503050406030204" pitchFamily="18" charset="0"/>
                        </a:rPr>
                        <m:t>its</m:t>
                      </m:r>
                      <m:r>
                        <m:rPr>
                          <m:nor/>
                        </m:rPr>
                        <a:rPr lang="en-US" i="0">
                          <a:latin typeface="Cambria Math" panose="02040503050406030204" pitchFamily="18" charset="0"/>
                        </a:rPr>
                        <m:t> </m:t>
                      </m:r>
                      <m:r>
                        <m:rPr>
                          <m:nor/>
                        </m:rPr>
                        <a:rPr lang="en-US" i="0">
                          <a:latin typeface="Cambria Math" panose="02040503050406030204" pitchFamily="18" charset="0"/>
                        </a:rPr>
                        <m:t>variance</m:t>
                      </m:r>
                      <m:r>
                        <m:rPr>
                          <m:nor/>
                        </m:rPr>
                        <a:rPr lang="en-US" i="0">
                          <a:latin typeface="Cambria Math" panose="02040503050406030204" pitchFamily="18" charset="0"/>
                        </a:rPr>
                        <m:t> </m:t>
                      </m:r>
                      <m:r>
                        <m:rPr>
                          <m:nor/>
                        </m:rPr>
                        <a:rPr lang="en-US" i="0">
                          <a:latin typeface="Cambria Math" panose="02040503050406030204" pitchFamily="18" charset="0"/>
                        </a:rPr>
                        <m:t>are</m:t>
                      </m:r>
                      <m:r>
                        <m:rPr>
                          <m:nor/>
                        </m:rPr>
                        <a:rPr lang="en-US" i="0">
                          <a:latin typeface="Cambria Math" panose="02040503050406030204" pitchFamily="18" charset="0"/>
                        </a:rPr>
                        <m:t> </m:t>
                      </m:r>
                      <m:r>
                        <m:rPr>
                          <m:nor/>
                        </m:rPr>
                        <a:rPr lang="en-US" i="0">
                          <a:latin typeface="Cambria Math" panose="02040503050406030204" pitchFamily="18" charset="0"/>
                        </a:rPr>
                        <m:t>undefined</m:t>
                      </m:r>
                    </m:oMath>
                  </m:oMathPara>
                </a14:m>
                <a:endParaRPr lang="en-US" dirty="0"/>
              </a:p>
            </p:txBody>
          </p:sp>
        </mc:Choice>
        <mc:Fallback xmlns="">
          <p:sp>
            <p:nvSpPr>
              <p:cNvPr id="6" name="Content Placeholder 5">
                <a:extLst>
                  <a:ext uri="{FF2B5EF4-FFF2-40B4-BE49-F238E27FC236}">
                    <a16:creationId xmlns:a16="http://schemas.microsoft.com/office/drawing/2014/main" id="{D8A36327-6265-485E-BC58-921C1DFB1D65}"/>
                  </a:ext>
                </a:extLst>
              </p:cNvPr>
              <p:cNvSpPr>
                <a:spLocks noGrp="1" noRot="1" noChangeAspect="1" noMove="1" noResize="1" noEditPoints="1" noAdjustHandles="1" noChangeArrowheads="1" noChangeShapeType="1" noTextEdit="1"/>
              </p:cNvSpPr>
              <p:nvPr>
                <p:ph idx="1"/>
              </p:nvPr>
            </p:nvSpPr>
            <p:spPr>
              <a:xfrm>
                <a:off x="212034" y="3968335"/>
                <a:ext cx="6374297" cy="2442477"/>
              </a:xfr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D403932-9F77-4CFA-AC93-667D5D867E76}"/>
              </a:ext>
            </a:extLst>
          </p:cNvPr>
          <p:cNvSpPr txBox="1"/>
          <p:nvPr/>
        </p:nvSpPr>
        <p:spPr>
          <a:xfrm>
            <a:off x="7345636" y="6200208"/>
            <a:ext cx="3265638" cy="307777"/>
          </a:xfrm>
          <a:prstGeom prst="rect">
            <a:avLst/>
          </a:prstGeom>
          <a:noFill/>
        </p:spPr>
        <p:txBody>
          <a:bodyPr wrap="none" rtlCol="0">
            <a:spAutoFit/>
          </a:bodyPr>
          <a:lstStyle/>
          <a:p>
            <a:r>
              <a:rPr lang="en-US" sz="1400" dirty="0">
                <a:latin typeface="Consolas" panose="020B0609020204030204" pitchFamily="49" charset="0"/>
              </a:rPr>
              <a:t>Z=</a:t>
            </a:r>
            <a:r>
              <a:rPr lang="en-US" sz="1400" dirty="0" err="1">
                <a:latin typeface="Consolas" panose="020B0609020204030204" pitchFamily="49" charset="0"/>
              </a:rPr>
              <a:t>pymc.Cauchy</a:t>
            </a:r>
            <a:r>
              <a:rPr lang="en-US" sz="1400" dirty="0">
                <a:latin typeface="Consolas" panose="020B0609020204030204" pitchFamily="49" charset="0"/>
              </a:rPr>
              <a:t>(“Z”, alpha, beta)</a:t>
            </a:r>
          </a:p>
        </p:txBody>
      </p:sp>
      <p:pic>
        <p:nvPicPr>
          <p:cNvPr id="3" name="Picture 2">
            <a:extLst>
              <a:ext uri="{FF2B5EF4-FFF2-40B4-BE49-F238E27FC236}">
                <a16:creationId xmlns:a16="http://schemas.microsoft.com/office/drawing/2014/main" id="{F540C302-A640-4CDD-82B2-D515378B5CF8}"/>
              </a:ext>
            </a:extLst>
          </p:cNvPr>
          <p:cNvPicPr>
            <a:picLocks noChangeAspect="1"/>
          </p:cNvPicPr>
          <p:nvPr/>
        </p:nvPicPr>
        <p:blipFill>
          <a:blip r:embed="rId3"/>
          <a:stretch>
            <a:fillRect/>
          </a:stretch>
        </p:blipFill>
        <p:spPr>
          <a:xfrm>
            <a:off x="6351721" y="2008141"/>
            <a:ext cx="4657886" cy="3920387"/>
          </a:xfrm>
          <a:prstGeom prst="rect">
            <a:avLst/>
          </a:prstGeom>
        </p:spPr>
      </p:pic>
    </p:spTree>
    <p:extLst>
      <p:ext uri="{BB962C8B-B14F-4D97-AF65-F5344CB8AC3E}">
        <p14:creationId xmlns:p14="http://schemas.microsoft.com/office/powerpoint/2010/main" val="134466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D76302A-4AE7-4789-A468-2639394DF424}"/>
              </a:ext>
            </a:extLst>
          </p:cNvPr>
          <p:cNvPicPr>
            <a:picLocks noChangeAspect="1"/>
          </p:cNvPicPr>
          <p:nvPr/>
        </p:nvPicPr>
        <p:blipFill>
          <a:blip r:embed="rId2"/>
          <a:stretch>
            <a:fillRect/>
          </a:stretch>
        </p:blipFill>
        <p:spPr>
          <a:xfrm>
            <a:off x="2045776" y="3088650"/>
            <a:ext cx="9266802" cy="3769350"/>
          </a:xfrm>
          <a:prstGeom prst="rect">
            <a:avLst/>
          </a:prstGeom>
        </p:spPr>
      </p:pic>
      <mc:AlternateContent xmlns:mc="http://schemas.openxmlformats.org/markup-compatibility/2006" xmlns:a14="http://schemas.microsoft.com/office/drawing/2010/main">
        <mc:Choice Requires="a14">
          <p:sp>
            <p:nvSpPr>
              <p:cNvPr id="4" name="Title 3">
                <a:extLst>
                  <a:ext uri="{FF2B5EF4-FFF2-40B4-BE49-F238E27FC236}">
                    <a16:creationId xmlns:a16="http://schemas.microsoft.com/office/drawing/2014/main" id="{5A99DE21-5370-4579-9C4A-B7A60B896BA1}"/>
                  </a:ext>
                </a:extLst>
              </p:cNvPr>
              <p:cNvSpPr>
                <a:spLocks noGrp="1"/>
              </p:cNvSpPr>
              <p:nvPr>
                <p:ph type="title"/>
              </p:nvPr>
            </p:nvSpPr>
            <p:spPr>
              <a:xfrm>
                <a:off x="1073151" y="446088"/>
                <a:ext cx="3622835" cy="2576512"/>
              </a:xfrm>
            </p:spPr>
            <p:txBody>
              <a:bodyPr/>
              <a:lstStyle/>
              <a:p>
                <a:r>
                  <a:rPr lang="en-US" dirty="0"/>
                  <a:t>Changing the</a:t>
                </a:r>
                <a:br>
                  <a:rPr lang="en-US" dirty="0"/>
                </a:br>
                <a:r>
                  <a:rPr lang="en-US" dirty="0"/>
                  <a:t>distribution of </a:t>
                </a:r>
                <a14:m>
                  <m:oMath xmlns:m="http://schemas.openxmlformats.org/officeDocument/2006/math">
                    <m:r>
                      <a:rPr lang="en-US" i="1">
                        <a:latin typeface="Cambria Math" panose="02040503050406030204" pitchFamily="18" charset="0"/>
                        <a:ea typeface="Cambria Math" panose="02040503050406030204" pitchFamily="18" charset="0"/>
                      </a:rPr>
                      <m:t>𝜀</m:t>
                    </m:r>
                  </m:oMath>
                </a14:m>
                <a:endParaRPr lang="en-US" dirty="0"/>
              </a:p>
            </p:txBody>
          </p:sp>
        </mc:Choice>
        <mc:Fallback xmlns="">
          <p:sp>
            <p:nvSpPr>
              <p:cNvPr id="4" name="Title 3">
                <a:extLst>
                  <a:ext uri="{FF2B5EF4-FFF2-40B4-BE49-F238E27FC236}">
                    <a16:creationId xmlns:a16="http://schemas.microsoft.com/office/drawing/2014/main" id="{5A99DE21-5370-4579-9C4A-B7A60B896BA1}"/>
                  </a:ext>
                </a:extLst>
              </p:cNvPr>
              <p:cNvSpPr>
                <a:spLocks noGrp="1" noRot="1" noChangeAspect="1" noMove="1" noResize="1" noEditPoints="1" noAdjustHandles="1" noChangeArrowheads="1" noChangeShapeType="1" noTextEdit="1"/>
              </p:cNvSpPr>
              <p:nvPr>
                <p:ph type="title"/>
              </p:nvPr>
            </p:nvSpPr>
            <p:spPr>
              <a:xfrm>
                <a:off x="1073151" y="446088"/>
                <a:ext cx="3622835" cy="2576512"/>
              </a:xfrm>
              <a:blipFill>
                <a:blip r:embed="rId3"/>
                <a:stretch>
                  <a:fillRect l="-5892" r="-5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0D9F2CA-7250-46DB-972B-D23E21774DD0}"/>
                  </a:ext>
                </a:extLst>
              </p:cNvPr>
              <p:cNvSpPr>
                <a:spLocks noGrp="1"/>
              </p:cNvSpPr>
              <p:nvPr>
                <p:ph idx="1"/>
              </p:nvPr>
            </p:nvSpPr>
            <p:spPr>
              <a:xfrm>
                <a:off x="4695986" y="479114"/>
                <a:ext cx="7496014" cy="2576511"/>
              </a:xfrm>
            </p:spPr>
            <p:txBody>
              <a:bodyPr>
                <a:normAutofit/>
              </a:bodyPr>
              <a:lstStyle/>
              <a:p>
                <a:pPr marL="0" indent="0" algn="just">
                  <a:buNone/>
                </a:pPr>
                <a:r>
                  <a:rPr lang="en-US" sz="1600" dirty="0"/>
                  <a:t>50 data points were generated. In the left graph, the </a:t>
                </a:r>
                <a14:m>
                  <m:oMath xmlns:m="http://schemas.openxmlformats.org/officeDocument/2006/math">
                    <m:r>
                      <a:rPr lang="en-US" sz="1600" i="1">
                        <a:latin typeface="Cambria Math" panose="02040503050406030204" pitchFamily="18" charset="0"/>
                      </a:rPr>
                      <m:t>𝑦</m:t>
                    </m:r>
                  </m:oMath>
                </a14:m>
                <a:r>
                  <a:rPr lang="en-US" sz="1600" dirty="0"/>
                  <a:t>-values were chosen according to the rule </a:t>
                </a:r>
                <a14:m>
                  <m:oMath xmlns:m="http://schemas.openxmlformats.org/officeDocument/2006/math">
                    <m:r>
                      <a:rPr lang="en-US" sz="1600" i="1">
                        <a:latin typeface="Cambria Math" panose="02040503050406030204" pitchFamily="18" charset="0"/>
                      </a:rPr>
                      <m:t>𝑦</m:t>
                    </m:r>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+0.5+</m:t>
                    </m:r>
                    <m:r>
                      <a:rPr lang="en-US" sz="1600" i="1">
                        <a:latin typeface="Cambria Math" panose="02040503050406030204" pitchFamily="18" charset="0"/>
                        <a:ea typeface="Cambria Math" panose="02040503050406030204" pitchFamily="18" charset="0"/>
                      </a:rPr>
                      <m:t>𝜖</m:t>
                    </m:r>
                  </m:oMath>
                </a14:m>
                <a:r>
                  <a:rPr lang="en-US" sz="1600" dirty="0"/>
                  <a:t> where </a:t>
                </a:r>
                <a14:m>
                  <m:oMath xmlns:m="http://schemas.openxmlformats.org/officeDocument/2006/math">
                    <m:r>
                      <a:rPr lang="en-US" sz="1600" i="1">
                        <a:latin typeface="Cambria Math" panose="02040503050406030204" pitchFamily="18" charset="0"/>
                        <a:ea typeface="Cambria Math" panose="02040503050406030204" pitchFamily="18" charset="0"/>
                      </a:rPr>
                      <m:t>𝜖</m:t>
                    </m:r>
                  </m:oMath>
                </a14:m>
                <a:r>
                  <a:rPr lang="en-US" sz="1600" dirty="0"/>
                  <a:t> is drawn from a normal distribution. In the right graph, the </a:t>
                </a:r>
                <a14:m>
                  <m:oMath xmlns:m="http://schemas.openxmlformats.org/officeDocument/2006/math">
                    <m:r>
                      <a:rPr lang="en-US" sz="1600" i="1">
                        <a:latin typeface="Cambria Math" panose="02040503050406030204" pitchFamily="18" charset="0"/>
                      </a:rPr>
                      <m:t>𝑦</m:t>
                    </m:r>
                  </m:oMath>
                </a14:m>
                <a:r>
                  <a:rPr lang="en-US" sz="1600" dirty="0"/>
                  <a:t>-values were chosen according to the same rule, but with </a:t>
                </a:r>
                <a14:m>
                  <m:oMath xmlns:m="http://schemas.openxmlformats.org/officeDocument/2006/math">
                    <m:r>
                      <a:rPr lang="en-US" sz="1600" i="1">
                        <a:latin typeface="Cambria Math" panose="02040503050406030204" pitchFamily="18" charset="0"/>
                        <a:ea typeface="Cambria Math" panose="02040503050406030204" pitchFamily="18" charset="0"/>
                      </a:rPr>
                      <m:t>𝜖</m:t>
                    </m:r>
                  </m:oMath>
                </a14:m>
                <a:r>
                  <a:rPr lang="en-US" sz="1600" dirty="0"/>
                  <a:t> drawn from a Cauchy distribution.</a:t>
                </a:r>
              </a:p>
              <a:p>
                <a:pPr marL="0" indent="0" algn="just">
                  <a:buNone/>
                </a:pPr>
                <a:r>
                  <a:rPr lang="en-US" sz="1600" dirty="0"/>
                  <a:t>The Cauchy distribution is actually pretty pathological - it's variance is infinite. The result of this is that "outliers" are not actually uncommon at all - extremely large deviations from the mean are perfectly normal.</a:t>
                </a:r>
              </a:p>
              <a:p>
                <a:pPr marL="0" indent="0" algn="just">
                  <a:buNone/>
                </a:pPr>
                <a:r>
                  <a:rPr lang="en-US" sz="1600" dirty="0"/>
                  <a:t>The red line in the graph the best possible least squares fit line, while the green line is the true relation</a:t>
                </a:r>
                <a:r>
                  <a:rPr lang="en-US" dirty="0"/>
                  <a:t>.</a:t>
                </a:r>
              </a:p>
            </p:txBody>
          </p:sp>
        </mc:Choice>
        <mc:Fallback xmlns="">
          <p:sp>
            <p:nvSpPr>
              <p:cNvPr id="5" name="Content Placeholder 4">
                <a:extLst>
                  <a:ext uri="{FF2B5EF4-FFF2-40B4-BE49-F238E27FC236}">
                    <a16:creationId xmlns:a16="http://schemas.microsoft.com/office/drawing/2014/main" id="{10D9F2CA-7250-46DB-972B-D23E21774DD0}"/>
                  </a:ext>
                </a:extLst>
              </p:cNvPr>
              <p:cNvSpPr>
                <a:spLocks noGrp="1" noRot="1" noChangeAspect="1" noMove="1" noResize="1" noEditPoints="1" noAdjustHandles="1" noChangeArrowheads="1" noChangeShapeType="1" noTextEdit="1"/>
              </p:cNvSpPr>
              <p:nvPr>
                <p:ph idx="1"/>
              </p:nvPr>
            </p:nvSpPr>
            <p:spPr>
              <a:xfrm>
                <a:off x="4695986" y="479114"/>
                <a:ext cx="7496014" cy="2576511"/>
              </a:xfrm>
              <a:blipFill>
                <a:blip r:embed="rId4"/>
                <a:stretch>
                  <a:fillRect l="-407" t="-711" r="-407" b="-3555"/>
                </a:stretch>
              </a:blipFill>
            </p:spPr>
            <p:txBody>
              <a:bodyPr/>
              <a:lstStyle/>
              <a:p>
                <a:r>
                  <a:rPr lang="en-US">
                    <a:noFill/>
                  </a:rPr>
                  <a:t> </a:t>
                </a:r>
              </a:p>
            </p:txBody>
          </p:sp>
        </mc:Fallback>
      </mc:AlternateContent>
    </p:spTree>
    <p:extLst>
      <p:ext uri="{BB962C8B-B14F-4D97-AF65-F5344CB8AC3E}">
        <p14:creationId xmlns:p14="http://schemas.microsoft.com/office/powerpoint/2010/main" val="264240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8761-25CF-4816-A3D7-DC03231FDCB4}"/>
              </a:ext>
            </a:extLst>
          </p:cNvPr>
          <p:cNvSpPr>
            <a:spLocks noGrp="1"/>
          </p:cNvSpPr>
          <p:nvPr>
            <p:ph type="title"/>
          </p:nvPr>
        </p:nvSpPr>
        <p:spPr>
          <a:xfrm>
            <a:off x="255722" y="352066"/>
            <a:ext cx="5052447" cy="1139895"/>
          </a:xfrm>
        </p:spPr>
        <p:txBody>
          <a:bodyPr/>
          <a:lstStyle/>
          <a:p>
            <a:r>
              <a:rPr lang="en-US" dirty="0"/>
              <a:t>Incorporating Priors</a:t>
            </a:r>
          </a:p>
        </p:txBody>
      </p:sp>
      <p:sp>
        <p:nvSpPr>
          <p:cNvPr id="4" name="Content Placeholder 3">
            <a:extLst>
              <a:ext uri="{FF2B5EF4-FFF2-40B4-BE49-F238E27FC236}">
                <a16:creationId xmlns:a16="http://schemas.microsoft.com/office/drawing/2014/main" id="{AD355FE2-F074-45AB-BAE7-8F8EDBD61CAE}"/>
              </a:ext>
            </a:extLst>
          </p:cNvPr>
          <p:cNvSpPr>
            <a:spLocks noGrp="1"/>
          </p:cNvSpPr>
          <p:nvPr>
            <p:ph sz="quarter" idx="13"/>
          </p:nvPr>
        </p:nvSpPr>
        <p:spPr>
          <a:xfrm>
            <a:off x="6018509" y="1247613"/>
            <a:ext cx="6096000" cy="5339166"/>
          </a:xfrm>
        </p:spPr>
        <p:txBody>
          <a:bodyPr>
            <a:normAutofit/>
          </a:bodyPr>
          <a:lstStyle/>
          <a:p>
            <a:pPr marL="0" indent="0">
              <a:buNone/>
            </a:pPr>
            <a:r>
              <a:rPr lang="en-US" sz="1200" dirty="0">
                <a:latin typeface="Consolas" panose="020B0609020204030204" pitchFamily="49" charset="0"/>
              </a:rPr>
              <a:t>…</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with </a:t>
            </a:r>
            <a:r>
              <a:rPr lang="en-US" sz="1200" dirty="0" err="1">
                <a:latin typeface="Consolas" panose="020B0609020204030204" pitchFamily="49" charset="0"/>
              </a:rPr>
              <a:t>pm.Model</a:t>
            </a:r>
            <a:r>
              <a:rPr lang="en-US" sz="1200" dirty="0">
                <a:latin typeface="Consolas" panose="020B0609020204030204" pitchFamily="49" charset="0"/>
              </a:rPr>
              <a:t>() as model:</a:t>
            </a:r>
          </a:p>
          <a:p>
            <a:pPr marL="0" indent="0">
              <a:buNone/>
            </a:pPr>
            <a:r>
              <a:rPr lang="en-US" sz="1200" dirty="0">
                <a:latin typeface="Consolas" panose="020B0609020204030204" pitchFamily="49" charset="0"/>
              </a:rPr>
              <a:t>    std = </a:t>
            </a:r>
            <a:r>
              <a:rPr lang="en-US" sz="1200" dirty="0" err="1">
                <a:latin typeface="Consolas" panose="020B0609020204030204" pitchFamily="49" charset="0"/>
              </a:rPr>
              <a:t>pm.Uniform</a:t>
            </a:r>
            <a:r>
              <a:rPr lang="en-US" sz="1200" dirty="0">
                <a:latin typeface="Consolas" panose="020B0609020204030204" pitchFamily="49" charset="0"/>
              </a:rPr>
              <a:t>("std", 0, 100)  </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    beta = </a:t>
            </a:r>
            <a:r>
              <a:rPr lang="en-US" sz="1200" dirty="0" err="1">
                <a:latin typeface="Consolas" panose="020B0609020204030204" pitchFamily="49" charset="0"/>
              </a:rPr>
              <a:t>pm.Normal</a:t>
            </a:r>
            <a:r>
              <a:rPr lang="en-US" sz="1200" dirty="0">
                <a:latin typeface="Consolas" panose="020B0609020204030204" pitchFamily="49" charset="0"/>
              </a:rPr>
              <a:t>("beta", 0, 100)</a:t>
            </a:r>
          </a:p>
          <a:p>
            <a:pPr marL="0" indent="0">
              <a:buNone/>
            </a:pPr>
            <a:r>
              <a:rPr lang="en-US" sz="1200" dirty="0">
                <a:latin typeface="Consolas" panose="020B0609020204030204" pitchFamily="49" charset="0"/>
              </a:rPr>
              <a:t>    alpha = </a:t>
            </a:r>
            <a:r>
              <a:rPr lang="en-US" sz="1200" dirty="0" err="1">
                <a:latin typeface="Consolas" panose="020B0609020204030204" pitchFamily="49" charset="0"/>
              </a:rPr>
              <a:t>pm.Normal</a:t>
            </a:r>
            <a:r>
              <a:rPr lang="en-US" sz="1200" dirty="0">
                <a:latin typeface="Consolas" panose="020B0609020204030204" pitchFamily="49" charset="0"/>
              </a:rPr>
              <a:t>("alpha", 0, 100)</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linear_regress</a:t>
            </a:r>
            <a:r>
              <a:rPr lang="en-US" sz="1200" dirty="0">
                <a:latin typeface="Consolas" panose="020B0609020204030204" pitchFamily="49" charset="0"/>
              </a:rPr>
              <a:t> = </a:t>
            </a:r>
            <a:r>
              <a:rPr lang="en-US" sz="1200" dirty="0" err="1">
                <a:latin typeface="Consolas" panose="020B0609020204030204" pitchFamily="49" charset="0"/>
              </a:rPr>
              <a:t>x_data</a:t>
            </a:r>
            <a:r>
              <a:rPr lang="en-US" sz="1200" dirty="0">
                <a:latin typeface="Consolas" panose="020B0609020204030204" pitchFamily="49" charset="0"/>
              </a:rPr>
              <a:t>*</a:t>
            </a:r>
            <a:r>
              <a:rPr lang="en-US" sz="1200" dirty="0" err="1">
                <a:latin typeface="Consolas" panose="020B0609020204030204" pitchFamily="49" charset="0"/>
              </a:rPr>
              <a:t>alpha+beta</a:t>
            </a:r>
            <a:r>
              <a:rPr lang="en-US" sz="1200" dirty="0">
                <a:latin typeface="Consolas" panose="020B0609020204030204" pitchFamily="49" charset="0"/>
              </a:rPr>
              <a:t> </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    y = </a:t>
            </a:r>
            <a:r>
              <a:rPr lang="en-US" sz="1200" dirty="0" err="1">
                <a:latin typeface="Consolas" panose="020B0609020204030204" pitchFamily="49" charset="0"/>
              </a:rPr>
              <a:t>pm.Normal</a:t>
            </a:r>
            <a:r>
              <a:rPr lang="en-US" sz="1200" dirty="0">
                <a:latin typeface="Consolas" panose="020B0609020204030204" pitchFamily="49" charset="0"/>
              </a:rPr>
              <a:t>('y', </a:t>
            </a:r>
            <a:r>
              <a:rPr lang="en-US" sz="1200" dirty="0" err="1">
                <a:latin typeface="Consolas" panose="020B0609020204030204" pitchFamily="49" charset="0"/>
              </a:rPr>
              <a:t>linear_regress</a:t>
            </a:r>
            <a:r>
              <a:rPr lang="en-US" sz="1200" dirty="0">
                <a:latin typeface="Consolas" panose="020B0609020204030204" pitchFamily="49" charset="0"/>
              </a:rPr>
              <a:t>, std, observed=</a:t>
            </a:r>
            <a:r>
              <a:rPr lang="en-US" sz="1200" dirty="0" err="1">
                <a:latin typeface="Consolas" panose="020B0609020204030204" pitchFamily="49" charset="0"/>
              </a:rPr>
              <a:t>y_data</a:t>
            </a:r>
            <a:r>
              <a:rPr lang="en-US" sz="1200" dirty="0">
                <a:latin typeface="Consolas" panose="020B0609020204030204" pitchFamily="49" charset="0"/>
              </a:rPr>
              <a:t>)</a:t>
            </a:r>
          </a:p>
          <a:p>
            <a:pPr marL="0" indent="0">
              <a:buNone/>
            </a:pPr>
            <a:r>
              <a:rPr lang="en-US" sz="1200" dirty="0">
                <a:latin typeface="Consolas" panose="020B0609020204030204" pitchFamily="49" charset="0"/>
              </a:rPr>
              <a:t>    y = </a:t>
            </a:r>
            <a:r>
              <a:rPr lang="en-US" sz="1200" dirty="0" err="1">
                <a:latin typeface="Consolas" panose="020B0609020204030204" pitchFamily="49" charset="0"/>
              </a:rPr>
              <a:t>pm.Cauchy</a:t>
            </a:r>
            <a:r>
              <a:rPr lang="en-US" sz="1200" dirty="0">
                <a:latin typeface="Consolas" panose="020B0609020204030204" pitchFamily="49" charset="0"/>
              </a:rPr>
              <a:t>('y', </a:t>
            </a:r>
            <a:r>
              <a:rPr lang="en-US" sz="1200" dirty="0" err="1">
                <a:latin typeface="Consolas" panose="020B0609020204030204" pitchFamily="49" charset="0"/>
              </a:rPr>
              <a:t>linear_regress</a:t>
            </a:r>
            <a:r>
              <a:rPr lang="en-US" sz="1200" dirty="0">
                <a:latin typeface="Consolas" panose="020B0609020204030204" pitchFamily="49" charset="0"/>
              </a:rPr>
              <a:t>, 0.35, observed=</a:t>
            </a:r>
            <a:r>
              <a:rPr lang="en-US" sz="1200" dirty="0" err="1">
                <a:latin typeface="Consolas" panose="020B0609020204030204" pitchFamily="49" charset="0"/>
              </a:rPr>
              <a:t>y_data</a:t>
            </a:r>
            <a:r>
              <a:rPr lang="en-US" sz="1200" dirty="0">
                <a:latin typeface="Consolas" panose="020B0609020204030204" pitchFamily="49" charset="0"/>
              </a:rPr>
              <a:t>)</a:t>
            </a:r>
          </a:p>
          <a:p>
            <a:pPr marL="0" indent="0">
              <a:buNone/>
            </a:pPr>
            <a:endParaRPr lang="en-US" sz="1200" dirty="0">
              <a:latin typeface="Consolas" panose="020B0609020204030204" pitchFamily="49" charset="0"/>
            </a:endParaRPr>
          </a:p>
          <a:p>
            <a:pPr marL="0" indent="0">
              <a:buNone/>
            </a:pPr>
            <a:endParaRPr lang="en-US" sz="1200" b="1"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DA5BC80-815E-4BBF-B770-D1C9BF6E56DE}"/>
                  </a:ext>
                </a:extLst>
              </p:cNvPr>
              <p:cNvSpPr txBox="1"/>
              <p:nvPr/>
            </p:nvSpPr>
            <p:spPr>
              <a:xfrm>
                <a:off x="340963" y="2518015"/>
                <a:ext cx="5114017" cy="1200329"/>
              </a:xfrm>
              <a:prstGeom prst="rect">
                <a:avLst/>
              </a:prstGeom>
              <a:noFill/>
            </p:spPr>
            <p:txBody>
              <a:bodyPr wrap="square" rtlCol="0">
                <a:spAutoFit/>
              </a:bodyPr>
              <a:lstStyle/>
              <a:p>
                <a:pPr algn="just"/>
                <a:r>
                  <a:rPr lang="en-US" dirty="0"/>
                  <a:t>If we use Bayesian linear regression and simply change the distribution on the error in </a:t>
                </a:r>
                <a14:m>
                  <m:oMath xmlns:m="http://schemas.openxmlformats.org/officeDocument/2006/math">
                    <m:r>
                      <a:rPr lang="en-US" b="0" i="1" smtClean="0">
                        <a:latin typeface="Cambria Math" panose="02040503050406030204" pitchFamily="18" charset="0"/>
                      </a:rPr>
                      <m:t>𝑦</m:t>
                    </m:r>
                  </m:oMath>
                </a14:m>
                <a:r>
                  <a:rPr lang="en-US" dirty="0"/>
                  <a:t> to a Cauchy distribution, Bayesian linear regression adapts perfectly</a:t>
                </a:r>
              </a:p>
            </p:txBody>
          </p:sp>
        </mc:Choice>
        <mc:Fallback xmlns="">
          <p:sp>
            <p:nvSpPr>
              <p:cNvPr id="5" name="TextBox 4">
                <a:extLst>
                  <a:ext uri="{FF2B5EF4-FFF2-40B4-BE49-F238E27FC236}">
                    <a16:creationId xmlns:a16="http://schemas.microsoft.com/office/drawing/2014/main" id="{5DA5BC80-815E-4BBF-B770-D1C9BF6E56DE}"/>
                  </a:ext>
                </a:extLst>
              </p:cNvPr>
              <p:cNvSpPr txBox="1">
                <a:spLocks noRot="1" noChangeAspect="1" noMove="1" noResize="1" noEditPoints="1" noAdjustHandles="1" noChangeArrowheads="1" noChangeShapeType="1" noTextEdit="1"/>
              </p:cNvSpPr>
              <p:nvPr/>
            </p:nvSpPr>
            <p:spPr>
              <a:xfrm>
                <a:off x="340963" y="2518015"/>
                <a:ext cx="5114017" cy="1200329"/>
              </a:xfrm>
              <a:prstGeom prst="rect">
                <a:avLst/>
              </a:prstGeom>
              <a:blipFill>
                <a:blip r:embed="rId2"/>
                <a:stretch>
                  <a:fillRect l="-1073" t="-2538" r="-954" b="-7107"/>
                </a:stretch>
              </a:blipFill>
            </p:spPr>
            <p:txBody>
              <a:bodyPr/>
              <a:lstStyle/>
              <a:p>
                <a:r>
                  <a:rPr lang="en-US">
                    <a:noFill/>
                  </a:rPr>
                  <a:t> </a:t>
                </a:r>
              </a:p>
            </p:txBody>
          </p:sp>
        </mc:Fallback>
      </mc:AlternateContent>
      <p:sp>
        <p:nvSpPr>
          <p:cNvPr id="3" name="Scroll: Horizontal 2">
            <a:extLst>
              <a:ext uri="{FF2B5EF4-FFF2-40B4-BE49-F238E27FC236}">
                <a16:creationId xmlns:a16="http://schemas.microsoft.com/office/drawing/2014/main" id="{8E266433-87C3-4E2D-B987-35990ACA92EF}"/>
              </a:ext>
            </a:extLst>
          </p:cNvPr>
          <p:cNvSpPr/>
          <p:nvPr/>
        </p:nvSpPr>
        <p:spPr>
          <a:xfrm>
            <a:off x="7191214" y="214341"/>
            <a:ext cx="2650210"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we have to do</a:t>
            </a:r>
          </a:p>
        </p:txBody>
      </p:sp>
    </p:spTree>
    <p:extLst>
      <p:ext uri="{BB962C8B-B14F-4D97-AF65-F5344CB8AC3E}">
        <p14:creationId xmlns:p14="http://schemas.microsoft.com/office/powerpoint/2010/main" val="161194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xit" presetSubtype="4" fill="hold" nodeType="clickEffect">
                                  <p:stCondLst>
                                    <p:cond delay="0"/>
                                  </p:stCondLst>
                                  <p:childTnLst>
                                    <p:anim calcmode="lin" valueType="num">
                                      <p:cBhvr additive="base">
                                        <p:cTn id="13" dur="500"/>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14" dur="500"/>
                                        <p:tgtEl>
                                          <p:spTgt spid="4">
                                            <p:txEl>
                                              <p:pRg st="9" end="9"/>
                                            </p:txEl>
                                          </p:spTgt>
                                        </p:tgtEl>
                                        <p:attrNameLst>
                                          <p:attrName>ppt_y</p:attrName>
                                        </p:attrNameLst>
                                      </p:cBhvr>
                                      <p:tavLst>
                                        <p:tav tm="0">
                                          <p:val>
                                            <p:strVal val="ppt_y"/>
                                          </p:val>
                                        </p:tav>
                                        <p:tav tm="100000">
                                          <p:val>
                                            <p:strVal val="1+ppt_h/2"/>
                                          </p:val>
                                        </p:tav>
                                      </p:tavLst>
                                    </p:anim>
                                    <p:set>
                                      <p:cBhvr>
                                        <p:cTn id="15" dur="1" fill="hold">
                                          <p:stCondLst>
                                            <p:cond delay="499"/>
                                          </p:stCondLst>
                                        </p:cTn>
                                        <p:tgtEl>
                                          <p:spTgt spid="4">
                                            <p:txEl>
                                              <p:pRg st="9" end="9"/>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10" end="10"/>
                                            </p:txEl>
                                          </p:spTgt>
                                        </p:tgtEl>
                                        <p:attrNameLst>
                                          <p:attrName>style.visibility</p:attrName>
                                        </p:attrNameLst>
                                      </p:cBhvr>
                                      <p:to>
                                        <p:strVal val="visible"/>
                                      </p:to>
                                    </p:set>
                                    <p:animEffect transition="in" filter="fade">
                                      <p:cBhvr>
                                        <p:cTn id="20" dur="1000"/>
                                        <p:tgtEl>
                                          <p:spTgt spid="4">
                                            <p:txEl>
                                              <p:pRg st="10" end="10"/>
                                            </p:txEl>
                                          </p:spTgt>
                                        </p:tgtEl>
                                      </p:cBhvr>
                                    </p:animEffect>
                                    <p:anim calcmode="lin" valueType="num">
                                      <p:cBhvr>
                                        <p:cTn id="21"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7BD5F5-C02D-4C03-925B-B525F560F77C}"/>
              </a:ext>
            </a:extLst>
          </p:cNvPr>
          <p:cNvSpPr>
            <a:spLocks noGrp="1"/>
          </p:cNvSpPr>
          <p:nvPr>
            <p:ph type="title"/>
          </p:nvPr>
        </p:nvSpPr>
        <p:spPr/>
        <p:txBody>
          <a:bodyPr/>
          <a:lstStyle/>
          <a:p>
            <a:r>
              <a:rPr lang="en-US" dirty="0"/>
              <a:t>The Results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DB2B5A4-B1A6-495A-A0C4-9282A50DC613}"/>
                  </a:ext>
                </a:extLst>
              </p:cNvPr>
              <p:cNvSpPr>
                <a:spLocks noGrp="1"/>
              </p:cNvSpPr>
              <p:nvPr>
                <p:ph sz="quarter" idx="13"/>
              </p:nvPr>
            </p:nvSpPr>
            <p:spPr>
              <a:xfrm>
                <a:off x="6426340" y="0"/>
                <a:ext cx="5186363" cy="2222287"/>
              </a:xfrm>
            </p:spPr>
            <p:txBody>
              <a:bodyPr>
                <a:normAutofit lnSpcReduction="10000"/>
              </a:bodyPr>
              <a:lstStyle/>
              <a:p>
                <a:pPr marL="0" indent="0" algn="just">
                  <a:buNone/>
                </a:pPr>
                <a:r>
                  <a:rPr lang="en-US" sz="1800" dirty="0"/>
                  <a:t>In this picture, we have 50 data points with Cauchy-distributed errors. The black line represents the true line used to generate the data. The green line represents the best possible least squares fit, which is driven primarily by the data point at (1, 10). The red lines represent samples drawn from the Bayesian posterior on </a:t>
                </a:r>
                <a14:m>
                  <m:oMath xmlns:m="http://schemas.openxmlformats.org/officeDocument/2006/math">
                    <m:r>
                      <a:rPr lang="en-US" sz="1800" i="1">
                        <a:latin typeface="Cambria Math" panose="02040503050406030204" pitchFamily="18" charset="0"/>
                      </a:rPr>
                      <m:t>(</m:t>
                    </m:r>
                    <m:r>
                      <a:rPr lang="en-US" sz="1800" i="1">
                        <a:latin typeface="Cambria Math" panose="02040503050406030204" pitchFamily="18" charset="0"/>
                        <a:ea typeface="Cambria Math" panose="02040503050406030204" pitchFamily="18" charset="0"/>
                      </a:rPr>
                      <m:t>𝛼</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𝛽</m:t>
                    </m:r>
                    <m:r>
                      <a:rPr lang="en-US" sz="1800" i="1">
                        <a:latin typeface="Cambria Math" panose="02040503050406030204" pitchFamily="18" charset="0"/>
                        <a:ea typeface="Cambria Math" panose="02040503050406030204" pitchFamily="18" charset="0"/>
                      </a:rPr>
                      <m:t>)</m:t>
                    </m:r>
                  </m:oMath>
                </a14:m>
                <a:r>
                  <a:rPr lang="en-US" sz="1800" dirty="0"/>
                  <a:t>.</a:t>
                </a:r>
              </a:p>
              <a:p>
                <a:pPr marL="0" indent="0">
                  <a:buNone/>
                </a:pPr>
                <a:endParaRPr lang="en-US" sz="1800" dirty="0"/>
              </a:p>
            </p:txBody>
          </p:sp>
        </mc:Choice>
        <mc:Fallback xmlns="">
          <p:sp>
            <p:nvSpPr>
              <p:cNvPr id="6" name="Content Placeholder 5">
                <a:extLst>
                  <a:ext uri="{FF2B5EF4-FFF2-40B4-BE49-F238E27FC236}">
                    <a16:creationId xmlns:a16="http://schemas.microsoft.com/office/drawing/2014/main" id="{CDB2B5A4-B1A6-495A-A0C4-9282A50DC613}"/>
                  </a:ext>
                </a:extLst>
              </p:cNvPr>
              <p:cNvSpPr>
                <a:spLocks noGrp="1" noRot="1" noChangeAspect="1" noMove="1" noResize="1" noEditPoints="1" noAdjustHandles="1" noChangeArrowheads="1" noChangeShapeType="1" noTextEdit="1"/>
              </p:cNvSpPr>
              <p:nvPr>
                <p:ph sz="quarter" idx="13"/>
              </p:nvPr>
            </p:nvSpPr>
            <p:spPr>
              <a:xfrm>
                <a:off x="6426340" y="0"/>
                <a:ext cx="5186363" cy="2222287"/>
              </a:xfrm>
              <a:blipFill>
                <a:blip r:embed="rId2"/>
                <a:stretch>
                  <a:fillRect l="-940" t="-2740" r="-1058"/>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6B78CBD-F068-4588-B94E-3F2E72BC2AEA}"/>
              </a:ext>
            </a:extLst>
          </p:cNvPr>
          <p:cNvPicPr>
            <a:picLocks noChangeAspect="1"/>
          </p:cNvPicPr>
          <p:nvPr/>
        </p:nvPicPr>
        <p:blipFill>
          <a:blip r:embed="rId3"/>
          <a:stretch>
            <a:fillRect/>
          </a:stretch>
        </p:blipFill>
        <p:spPr>
          <a:xfrm>
            <a:off x="1097139" y="2046974"/>
            <a:ext cx="9797593" cy="4811026"/>
          </a:xfrm>
          <a:prstGeom prst="rect">
            <a:avLst/>
          </a:prstGeom>
        </p:spPr>
      </p:pic>
    </p:spTree>
    <p:extLst>
      <p:ext uri="{BB962C8B-B14F-4D97-AF65-F5344CB8AC3E}">
        <p14:creationId xmlns:p14="http://schemas.microsoft.com/office/powerpoint/2010/main" val="1839747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FC76BE-C570-447B-A408-13F7E8C7F0E0}"/>
              </a:ext>
            </a:extLst>
          </p:cNvPr>
          <p:cNvSpPr>
            <a:spLocks noGrp="1"/>
          </p:cNvSpPr>
          <p:nvPr>
            <p:ph type="title"/>
          </p:nvPr>
        </p:nvSpPr>
        <p:spPr/>
        <p:txBody>
          <a:bodyPr/>
          <a:lstStyle/>
          <a:p>
            <a:r>
              <a:rPr lang="en-US" dirty="0"/>
              <a:t>The Bayesian Perspective</a:t>
            </a:r>
          </a:p>
        </p:txBody>
      </p:sp>
      <p:sp>
        <p:nvSpPr>
          <p:cNvPr id="5" name="Content Placeholder 4">
            <a:extLst>
              <a:ext uri="{FF2B5EF4-FFF2-40B4-BE49-F238E27FC236}">
                <a16:creationId xmlns:a16="http://schemas.microsoft.com/office/drawing/2014/main" id="{5DD6433F-AF2E-4ED8-9B10-2121220E3EF0}"/>
              </a:ext>
            </a:extLst>
          </p:cNvPr>
          <p:cNvSpPr>
            <a:spLocks noGrp="1"/>
          </p:cNvSpPr>
          <p:nvPr>
            <p:ph idx="1"/>
          </p:nvPr>
        </p:nvSpPr>
        <p:spPr>
          <a:xfrm>
            <a:off x="818712" y="2222287"/>
            <a:ext cx="10554574" cy="4503977"/>
          </a:xfrm>
        </p:spPr>
        <p:txBody>
          <a:bodyPr/>
          <a:lstStyle/>
          <a:p>
            <a:pPr marL="0" indent="0" algn="just">
              <a:buNone/>
            </a:pPr>
            <a:r>
              <a:rPr lang="en-US" dirty="0"/>
              <a:t>Unlike in the ordinary regression case, we don't get a single regression line - we get a probability distribution on the space of all such lines. The width of this posterior represents the uncertainty in our estimate.</a:t>
            </a:r>
          </a:p>
          <a:p>
            <a:pPr marL="0" indent="0" algn="just">
              <a:buNone/>
            </a:pPr>
            <a:endParaRPr lang="en-US" dirty="0"/>
          </a:p>
          <a:p>
            <a:pPr marL="0" indent="0" algn="just">
              <a:buNone/>
            </a:pPr>
            <a:r>
              <a:rPr lang="en-US" dirty="0"/>
              <a:t>Why to use it?</a:t>
            </a:r>
          </a:p>
          <a:p>
            <a:pPr marL="400050" lvl="1" indent="0" algn="just">
              <a:buNone/>
            </a:pPr>
            <a:r>
              <a:rPr lang="en-US" dirty="0"/>
              <a:t>Although computationally it's a LOT harder than ordinary least squares, one can easily formulate and solve a very flexible model that addresses most of the problems with ordinary least squares: extreme sensitivity to outliers, inability to incorporate priors, and little ability to quantify uncertainty.</a:t>
            </a:r>
          </a:p>
          <a:p>
            <a:pPr marL="0" indent="0" algn="just">
              <a:buNone/>
            </a:pPr>
            <a:endParaRPr lang="en-US" dirty="0"/>
          </a:p>
          <a:p>
            <a:pPr marL="0" indent="0" algn="just">
              <a:buNone/>
            </a:pPr>
            <a:r>
              <a:rPr lang="en-US" dirty="0"/>
              <a:t>When to use it?</a:t>
            </a:r>
          </a:p>
          <a:p>
            <a:pPr marL="685800" lvl="1" algn="just"/>
            <a:r>
              <a:rPr lang="en-US" dirty="0"/>
              <a:t>The distribution of errors is not normal or close to it</a:t>
            </a:r>
          </a:p>
          <a:p>
            <a:pPr marL="685800" lvl="1" algn="just"/>
            <a:r>
              <a:rPr lang="en-US" dirty="0"/>
              <a:t>Don’t have enough data</a:t>
            </a:r>
          </a:p>
        </p:txBody>
      </p:sp>
    </p:spTree>
    <p:extLst>
      <p:ext uri="{BB962C8B-B14F-4D97-AF65-F5344CB8AC3E}">
        <p14:creationId xmlns:p14="http://schemas.microsoft.com/office/powerpoint/2010/main" val="158817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E0AE7A-D4D7-4289-8104-CB74683E3B19}"/>
              </a:ext>
            </a:extLst>
          </p:cNvPr>
          <p:cNvSpPr>
            <a:spLocks noGrp="1"/>
          </p:cNvSpPr>
          <p:nvPr>
            <p:ph type="title"/>
          </p:nvPr>
        </p:nvSpPr>
        <p:spPr/>
        <p:txBody>
          <a:bodyPr/>
          <a:lstStyle/>
          <a:p>
            <a:r>
              <a:rPr lang="en-US" dirty="0"/>
              <a:t>The Probabilistic Interpretation of</a:t>
            </a:r>
            <a:br>
              <a:rPr lang="en-US" dirty="0"/>
            </a:br>
            <a:r>
              <a:rPr lang="en-US" dirty="0"/>
              <a:t>Least-Squares Linear Regression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6B14EDD-83F6-4A25-93B2-8964E1273684}"/>
                  </a:ext>
                </a:extLst>
              </p:cNvPr>
              <p:cNvSpPr>
                <a:spLocks noGrp="1"/>
              </p:cNvSpPr>
              <p:nvPr>
                <p:ph idx="1"/>
              </p:nvPr>
            </p:nvSpPr>
            <p:spPr/>
            <p:txBody>
              <a:bodyPr/>
              <a:lstStyle/>
              <a:p>
                <a:pPr marL="0" indent="0">
                  <a:buNone/>
                </a:pPr>
                <a:r>
                  <a:rPr lang="en-US" dirty="0"/>
                  <a:t>Denote our response variable </a:t>
                </a:r>
                <a14:m>
                  <m:oMath xmlns:m="http://schemas.openxmlformats.org/officeDocument/2006/math">
                    <m:r>
                      <a:rPr lang="en-US" b="0" i="1" smtClean="0">
                        <a:latin typeface="Cambria Math" panose="02040503050406030204" pitchFamily="18" charset="0"/>
                      </a:rPr>
                      <m:t>𝑌</m:t>
                    </m:r>
                  </m:oMath>
                </a14:m>
                <a:r>
                  <a:rPr lang="en-US" dirty="0"/>
                  <a:t>, and features are contained in the data matrix </a:t>
                </a:r>
                <a14:m>
                  <m:oMath xmlns:m="http://schemas.openxmlformats.org/officeDocument/2006/math">
                    <m:r>
                      <a:rPr lang="en-US" b="0" i="1" smtClean="0">
                        <a:latin typeface="Cambria Math" panose="02040503050406030204" pitchFamily="18" charset="0"/>
                      </a:rPr>
                      <m:t>𝑋</m:t>
                    </m:r>
                  </m:oMath>
                </a14:m>
                <a:r>
                  <a:rPr lang="en-US" dirty="0"/>
                  <a:t>. The standard linear model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oMath>
                  </m:oMathPara>
                </a14:m>
                <a:endParaRPr lang="en-US" b="0" dirty="0">
                  <a:ea typeface="Cambria Math" panose="02040503050406030204" pitchFamily="18" charset="0"/>
                </a:endParaRPr>
              </a:p>
              <a:p>
                <a:pPr marL="0" indent="0" algn="just">
                  <a:buNone/>
                </a:pPr>
                <a:r>
                  <a:rPr lang="en-US" dirty="0"/>
                  <a:t>where </a:t>
                </a:r>
                <a14:m>
                  <m:oMath xmlns:m="http://schemas.openxmlformats.org/officeDocument/2006/math">
                    <m:r>
                      <a:rPr lang="en-US" i="1" smtClean="0">
                        <a:latin typeface="Cambria Math" panose="02040503050406030204" pitchFamily="18" charset="0"/>
                        <a:ea typeface="Cambria Math" panose="02040503050406030204" pitchFamily="18" charset="0"/>
                      </a:rPr>
                      <m:t>𝜀</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r>
                      <m:rPr>
                        <m:nor/>
                      </m:rPr>
                      <a:rPr lang="en-US" b="1" i="0" smtClean="0">
                        <a:latin typeface="Cambria Math" panose="02040503050406030204" pitchFamily="18" charset="0"/>
                        <a:ea typeface="Cambria Math" panose="02040503050406030204" pitchFamily="18" charset="0"/>
                      </a:rPr>
                      <m:t>I</m:t>
                    </m:r>
                    <m:r>
                      <a:rPr lang="en-US" b="0" i="1" smtClean="0">
                        <a:latin typeface="Cambria Math" panose="02040503050406030204" pitchFamily="18" charset="0"/>
                        <a:ea typeface="Cambria Math" panose="02040503050406030204" pitchFamily="18" charset="0"/>
                      </a:rPr>
                      <m:t>)</m:t>
                    </m:r>
                  </m:oMath>
                </a14:m>
                <a:r>
                  <a:rPr lang="en-US" dirty="0"/>
                  <a:t>. The observed </a:t>
                </a:r>
                <a14:m>
                  <m:oMath xmlns:m="http://schemas.openxmlformats.org/officeDocument/2006/math">
                    <m:r>
                      <a:rPr lang="en-US" b="0" i="1" smtClean="0">
                        <a:latin typeface="Cambria Math" panose="02040503050406030204" pitchFamily="18" charset="0"/>
                      </a:rPr>
                      <m:t>𝑌</m:t>
                    </m:r>
                  </m:oMath>
                </a14:m>
                <a:r>
                  <a:rPr lang="en-US" dirty="0"/>
                  <a:t> is a linear function of </a:t>
                </a:r>
                <a14:m>
                  <m:oMath xmlns:m="http://schemas.openxmlformats.org/officeDocument/2006/math">
                    <m:r>
                      <a:rPr lang="en-US" b="0" i="1" smtClean="0">
                        <a:latin typeface="Cambria Math" panose="02040503050406030204" pitchFamily="18" charset="0"/>
                      </a:rPr>
                      <m:t>𝑋</m:t>
                    </m:r>
                  </m:oMath>
                </a14:m>
                <a:r>
                  <a:rPr lang="en-US" dirty="0"/>
                  <a:t> (with coefficients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plus some noise term. Our unknown to be determined is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0" indent="0" algn="just">
                  <a:buNone/>
                </a:pPr>
                <a:r>
                  <a:rPr lang="en-US" dirty="0"/>
                  <a:t>We use the following property of Normal random variables:</a:t>
                </a:r>
              </a:p>
              <a:p>
                <a:pPr marL="0" indent="0" algn="just">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𝜇</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𝜇</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e>
                      </m:d>
                    </m:oMath>
                  </m:oMathPara>
                </a14:m>
                <a:endParaRPr lang="en-US" b="0" dirty="0">
                  <a:ea typeface="Cambria Math" panose="02040503050406030204" pitchFamily="18" charset="0"/>
                </a:endParaRPr>
              </a:p>
              <a:p>
                <a:pPr marL="0" indent="0" algn="just">
                  <a:buNone/>
                </a:pPr>
                <a:r>
                  <a:rPr lang="en-US" dirty="0"/>
                  <a:t>to rewrite the above linear model as:</a:t>
                </a:r>
              </a:p>
              <a:p>
                <a:pPr marL="0"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r>
                        <m:rPr>
                          <m:nor/>
                        </m:rPr>
                        <a:rPr lang="en-US" b="1">
                          <a:latin typeface="Cambria Math" panose="02040503050406030204" pitchFamily="18" charset="0"/>
                          <a:ea typeface="Cambria Math" panose="02040503050406030204" pitchFamily="18" charset="0"/>
                        </a:rPr>
                        <m:t>I</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r>
                        <m:rPr>
                          <m:nor/>
                        </m:rPr>
                        <a:rPr lang="en-US" b="1">
                          <a:latin typeface="Cambria Math" panose="02040503050406030204" pitchFamily="18" charset="0"/>
                          <a:ea typeface="Cambria Math" panose="02040503050406030204" pitchFamily="18" charset="0"/>
                        </a:rPr>
                        <m:t>I</m:t>
                      </m:r>
                      <m:r>
                        <a:rPr lang="en-US" i="1">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p:txBody>
          </p:sp>
        </mc:Choice>
        <mc:Fallback xmlns="">
          <p:sp>
            <p:nvSpPr>
              <p:cNvPr id="5" name="Content Placeholder 4">
                <a:extLst>
                  <a:ext uri="{FF2B5EF4-FFF2-40B4-BE49-F238E27FC236}">
                    <a16:creationId xmlns:a16="http://schemas.microsoft.com/office/drawing/2014/main" id="{A6B14EDD-83F6-4A25-93B2-8964E1273684}"/>
                  </a:ext>
                </a:extLst>
              </p:cNvPr>
              <p:cNvSpPr>
                <a:spLocks noGrp="1" noRot="1" noChangeAspect="1" noMove="1" noResize="1" noEditPoints="1" noAdjustHandles="1" noChangeArrowheads="1" noChangeShapeType="1" noTextEdit="1"/>
              </p:cNvSpPr>
              <p:nvPr>
                <p:ph idx="1"/>
              </p:nvPr>
            </p:nvSpPr>
            <p:spPr>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2076731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89CF2-B426-46B2-B13F-2816D5B76D01}"/>
              </a:ext>
            </a:extLst>
          </p:cNvPr>
          <p:cNvSpPr>
            <a:spLocks noGrp="1"/>
          </p:cNvSpPr>
          <p:nvPr>
            <p:ph type="title"/>
          </p:nvPr>
        </p:nvSpPr>
        <p:spPr/>
        <p:txBody>
          <a:bodyPr/>
          <a:lstStyle/>
          <a:p>
            <a:r>
              <a:rPr lang="en-US" dirty="0"/>
              <a:t>Bayesian Perspective of</a:t>
            </a:r>
            <a:br>
              <a:rPr lang="en-US" dirty="0"/>
            </a:br>
            <a:r>
              <a:rPr lang="en-US" dirty="0"/>
              <a:t>Penalized Linear Regressions</a:t>
            </a:r>
          </a:p>
        </p:txBody>
      </p:sp>
      <p:sp>
        <p:nvSpPr>
          <p:cNvPr id="3" name="Text Placeholder 2">
            <a:extLst>
              <a:ext uri="{FF2B5EF4-FFF2-40B4-BE49-F238E27FC236}">
                <a16:creationId xmlns:a16="http://schemas.microsoft.com/office/drawing/2014/main" id="{6C5E55D5-2A8D-4D64-8B6B-B402C7CF89A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3873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E0AE7A-D4D7-4289-8104-CB74683E3B19}"/>
              </a:ext>
            </a:extLst>
          </p:cNvPr>
          <p:cNvSpPr>
            <a:spLocks noGrp="1"/>
          </p:cNvSpPr>
          <p:nvPr>
            <p:ph type="title"/>
          </p:nvPr>
        </p:nvSpPr>
        <p:spPr/>
        <p:txBody>
          <a:bodyPr/>
          <a:lstStyle/>
          <a:p>
            <a:r>
              <a:rPr lang="en-US" dirty="0"/>
              <a:t>The Probabilistic Interpretation of</a:t>
            </a:r>
            <a:br>
              <a:rPr lang="en-US" dirty="0"/>
            </a:br>
            <a:r>
              <a:rPr lang="en-US" dirty="0"/>
              <a:t>Least-Squares Linear Regression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6B14EDD-83F6-4A25-93B2-8964E1273684}"/>
                  </a:ext>
                </a:extLst>
              </p:cNvPr>
              <p:cNvSpPr>
                <a:spLocks noGrp="1"/>
              </p:cNvSpPr>
              <p:nvPr>
                <p:ph idx="1"/>
              </p:nvPr>
            </p:nvSpPr>
            <p:spPr>
              <a:xfrm>
                <a:off x="581368" y="2156468"/>
                <a:ext cx="10554574" cy="4788976"/>
              </a:xfrm>
            </p:spPr>
            <p:txBody>
              <a:bodyPr/>
              <a:lstStyle/>
              <a:p>
                <a:pPr marL="0" indent="0" algn="just">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r>
                        <m:rPr>
                          <m:nor/>
                        </m:rPr>
                        <a:rPr lang="en-US" b="1">
                          <a:latin typeface="Cambria Math" panose="02040503050406030204" pitchFamily="18" charset="0"/>
                          <a:ea typeface="Cambria Math" panose="02040503050406030204" pitchFamily="18" charset="0"/>
                        </a:rPr>
                        <m:t>I</m:t>
                      </m:r>
                      <m:r>
                        <a:rPr lang="en-US" i="1">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a:p>
                <a:pPr marL="0" indent="0" algn="just">
                  <a:buNone/>
                </a:pPr>
                <a:r>
                  <a:rPr lang="en-US" dirty="0">
                    <a:ea typeface="Cambria Math" panose="02040503050406030204" pitchFamily="18" charset="0"/>
                  </a:rPr>
                  <a:t>The probability distribution of </a:t>
                </a:r>
                <a14:m>
                  <m:oMath xmlns:m="http://schemas.openxmlformats.org/officeDocument/2006/math">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oMath>
                </a14:m>
                <a:r>
                  <a:rPr lang="en-US" dirty="0">
                    <a:ea typeface="Cambria Math" panose="02040503050406030204" pitchFamily="18" charset="0"/>
                  </a:rPr>
                  <a:t> (which is also the likelihood of </a:t>
                </a:r>
                <a14:m>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oMath>
                </a14:m>
                <a:r>
                  <a:rPr lang="en-US" dirty="0">
                    <a:ea typeface="Cambria Math" panose="02040503050406030204" pitchFamily="18" charset="0"/>
                  </a:rPr>
                  <a:t>)is:</a:t>
                </a:r>
              </a:p>
              <a:p>
                <a:pPr marL="0" indent="0" algn="jus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𝑌</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𝑌</m:t>
                          </m:r>
                        </m:e>
                        <m:e>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e>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𝜋𝜎</m:t>
                              </m:r>
                            </m:e>
                          </m:rad>
                        </m:den>
                      </m:f>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den>
                          </m:f>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ea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up>
                      </m:sSup>
                    </m:oMath>
                  </m:oMathPara>
                </a14:m>
                <a:endParaRPr lang="en-US" dirty="0">
                  <a:ea typeface="Cambria Math" panose="02040503050406030204" pitchFamily="18" charset="0"/>
                </a:endParaRPr>
              </a:p>
              <a:p>
                <a:pPr marL="0" indent="0" algn="just">
                  <a:buNone/>
                </a:pPr>
                <a:r>
                  <a:rPr lang="en-US" dirty="0">
                    <a:ea typeface="Cambria Math" panose="02040503050406030204" pitchFamily="18" charset="0"/>
                  </a:rPr>
                  <a:t>The log likelihood is:</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𝑙</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ea typeface="Cambria Math" panose="02040503050406030204" pitchFamily="18" charset="0"/>
                            </a:rPr>
                            <m:t>𝑇</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𝛽</m:t>
                          </m:r>
                        </m:e>
                      </m:d>
                    </m:oMath>
                  </m:oMathPara>
                </a14:m>
                <a:endParaRPr lang="en-US" b="0" dirty="0">
                  <a:ea typeface="Cambria Math" panose="02040503050406030204" pitchFamily="18" charset="0"/>
                </a:endParaRPr>
              </a:p>
              <a:p>
                <a:pPr marL="0" indent="0" algn="just">
                  <a:buNone/>
                </a:pPr>
                <a:r>
                  <a:rPr lang="en-US" dirty="0">
                    <a:ea typeface="Cambria Math" panose="02040503050406030204" pitchFamily="18" charset="0"/>
                  </a:rPr>
                  <a:t>where </a:t>
                </a:r>
                <a14:m>
                  <m:oMath xmlns:m="http://schemas.openxmlformats.org/officeDocument/2006/math">
                    <m:r>
                      <a:rPr lang="en-US" b="0" i="1" smtClean="0">
                        <a:latin typeface="Cambria Math" panose="02040503050406030204" pitchFamily="18" charset="0"/>
                        <a:ea typeface="Cambria Math" panose="02040503050406030204" pitchFamily="18" charset="0"/>
                      </a:rPr>
                      <m:t>𝐾</m:t>
                    </m:r>
                  </m:oMath>
                </a14:m>
                <a:r>
                  <a:rPr lang="en-US" dirty="0">
                    <a:ea typeface="Cambria Math" panose="02040503050406030204" pitchFamily="18" charset="0"/>
                  </a:rPr>
                  <a:t> and </a:t>
                </a:r>
                <a14:m>
                  <m:oMath xmlns:m="http://schemas.openxmlformats.org/officeDocument/2006/math">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&gt;0</m:t>
                    </m:r>
                  </m:oMath>
                </a14:m>
                <a:r>
                  <a:rPr lang="en-US" dirty="0">
                    <a:ea typeface="Cambria Math" panose="02040503050406030204" pitchFamily="18" charset="0"/>
                  </a:rPr>
                  <a:t> are constants</a:t>
                </a:r>
              </a:p>
              <a:p>
                <a:pPr marL="0" indent="0" algn="just">
                  <a:buNone/>
                </a:pPr>
                <a:r>
                  <a:rPr lang="en-US" dirty="0">
                    <a:ea typeface="Cambria Math" panose="02040503050406030204" pitchFamily="18" charset="0"/>
                  </a:rPr>
                  <a:t>Maximum likelihood techniques wish to maximize this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ea typeface="Cambria Math" panose="02040503050406030204" pitchFamily="18" charset="0"/>
                  </a:rPr>
                  <a:t>:</a:t>
                </a:r>
              </a:p>
              <a:p>
                <a:pPr marL="0" indent="0" algn="just">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nor/>
                            </m:rPr>
                            <a:rPr lang="en-US" b="0" i="0" smtClean="0">
                              <a:latin typeface="Cambria Math" panose="02040503050406030204" pitchFamily="18" charset="0"/>
                              <a:ea typeface="Cambria Math" panose="02040503050406030204" pitchFamily="18" charset="0"/>
                            </a:rPr>
                            <m:t>argmax</m:t>
                          </m:r>
                        </m:e>
                        <m:sub>
                          <m:r>
                            <a:rPr lang="en-US" b="0" i="1" smtClean="0">
                              <a:latin typeface="Cambria Math" panose="02040503050406030204" pitchFamily="18" charset="0"/>
                              <a:ea typeface="Cambria Math" panose="02040503050406030204" pitchFamily="18" charset="0"/>
                            </a:rPr>
                            <m:t>𝛽</m:t>
                          </m:r>
                        </m:sub>
                      </m:sSub>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e>
                        <m:sup>
                          <m:r>
                            <a:rPr lang="en-US" i="1">
                              <a:latin typeface="Cambria Math" panose="02040503050406030204" pitchFamily="18" charset="0"/>
                              <a:ea typeface="Cambria Math" panose="02040503050406030204" pitchFamily="18" charset="0"/>
                            </a:rPr>
                            <m:t>𝑇</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oMath>
                  </m:oMathPara>
                </a14:m>
                <a:endParaRPr lang="en-US" dirty="0">
                  <a:ea typeface="Cambria Math" panose="02040503050406030204" pitchFamily="18" charset="0"/>
                </a:endParaRPr>
              </a:p>
              <a:p>
                <a:pPr marL="0" indent="0" algn="just">
                  <a:buNone/>
                </a:pPr>
                <a:r>
                  <a:rPr lang="en-US" dirty="0">
                    <a:ea typeface="Cambria Math" panose="02040503050406030204" pitchFamily="18" charset="0"/>
                  </a:rPr>
                  <a:t>Equivalently we can minimize the negative of the above:</a:t>
                </a:r>
              </a:p>
              <a:p>
                <a:pPr marL="0" indent="0" algn="just">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nor/>
                            </m:rPr>
                            <a:rPr lang="en-US">
                              <a:latin typeface="Cambria Math" panose="02040503050406030204" pitchFamily="18" charset="0"/>
                              <a:ea typeface="Cambria Math" panose="02040503050406030204" pitchFamily="18" charset="0"/>
                            </a:rPr>
                            <m:t>argm</m:t>
                          </m:r>
                          <m:r>
                            <m:rPr>
                              <m:nor/>
                            </m:rPr>
                            <a:rPr lang="en-US" b="0" i="0" smtClean="0">
                              <a:latin typeface="Cambria Math" panose="02040503050406030204" pitchFamily="18" charset="0"/>
                              <a:ea typeface="Cambria Math" panose="02040503050406030204" pitchFamily="18" charset="0"/>
                            </a:rPr>
                            <m:t>in</m:t>
                          </m:r>
                        </m:e>
                        <m:sub>
                          <m:r>
                            <a:rPr lang="en-US" i="1">
                              <a:latin typeface="Cambria Math" panose="02040503050406030204" pitchFamily="18" charset="0"/>
                              <a:ea typeface="Cambria Math" panose="02040503050406030204" pitchFamily="18" charset="0"/>
                            </a:rPr>
                            <m:t>𝛽</m:t>
                          </m:r>
                        </m:sub>
                      </m:sSub>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e>
                        <m:sup>
                          <m:r>
                            <a:rPr lang="en-US" i="1">
                              <a:latin typeface="Cambria Math" panose="02040503050406030204" pitchFamily="18" charset="0"/>
                              <a:ea typeface="Cambria Math" panose="02040503050406030204" pitchFamily="18" charset="0"/>
                            </a:rPr>
                            <m:t>𝑇</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oMath>
                  </m:oMathPara>
                </a14:m>
                <a:endParaRPr lang="en-US" dirty="0">
                  <a:ea typeface="Cambria Math" panose="02040503050406030204" pitchFamily="18" charset="0"/>
                </a:endParaRPr>
              </a:p>
              <a:p>
                <a:pPr marL="0" indent="0" algn="just">
                  <a:buNone/>
                </a:pPr>
                <a:r>
                  <a:rPr lang="en-US" b="1" dirty="0">
                    <a:ea typeface="Cambria Math" panose="02040503050406030204" pitchFamily="18" charset="0"/>
                  </a:rPr>
                  <a:t>This is the familiar least-squares linear regression equation</a:t>
                </a:r>
              </a:p>
            </p:txBody>
          </p:sp>
        </mc:Choice>
        <mc:Fallback xmlns="">
          <p:sp>
            <p:nvSpPr>
              <p:cNvPr id="5" name="Content Placeholder 4">
                <a:extLst>
                  <a:ext uri="{FF2B5EF4-FFF2-40B4-BE49-F238E27FC236}">
                    <a16:creationId xmlns:a16="http://schemas.microsoft.com/office/drawing/2014/main" id="{A6B14EDD-83F6-4A25-93B2-8964E1273684}"/>
                  </a:ext>
                </a:extLst>
              </p:cNvPr>
              <p:cNvSpPr>
                <a:spLocks noGrp="1" noRot="1" noChangeAspect="1" noMove="1" noResize="1" noEditPoints="1" noAdjustHandles="1" noChangeArrowheads="1" noChangeShapeType="1" noTextEdit="1"/>
              </p:cNvSpPr>
              <p:nvPr>
                <p:ph idx="1"/>
              </p:nvPr>
            </p:nvSpPr>
            <p:spPr>
              <a:xfrm>
                <a:off x="581368" y="2156468"/>
                <a:ext cx="10554574" cy="4788976"/>
              </a:xfrm>
              <a:blipFill>
                <a:blip r:embed="rId2"/>
                <a:stretch>
                  <a:fillRect l="-462"/>
                </a:stretch>
              </a:blipFill>
            </p:spPr>
            <p:txBody>
              <a:bodyPr/>
              <a:lstStyle/>
              <a:p>
                <a:r>
                  <a:rPr lang="ro-RO">
                    <a:noFill/>
                  </a:rPr>
                  <a:t> </a:t>
                </a:r>
              </a:p>
            </p:txBody>
          </p:sp>
        </mc:Fallback>
      </mc:AlternateContent>
    </p:spTree>
    <p:extLst>
      <p:ext uri="{BB962C8B-B14F-4D97-AF65-F5344CB8AC3E}">
        <p14:creationId xmlns:p14="http://schemas.microsoft.com/office/powerpoint/2010/main" val="3525333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FFB8B-95B1-4E60-81F5-9A0C010820F8}"/>
              </a:ext>
            </a:extLst>
          </p:cNvPr>
          <p:cNvSpPr>
            <a:spLocks noGrp="1"/>
          </p:cNvSpPr>
          <p:nvPr>
            <p:ph type="title"/>
          </p:nvPr>
        </p:nvSpPr>
        <p:spPr/>
        <p:txBody>
          <a:bodyPr/>
          <a:lstStyle/>
          <a:p>
            <a:r>
              <a:rPr lang="en-US" dirty="0"/>
              <a:t>The Bayesian Perspective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218811-E40B-4B07-81DE-C88C3DDE0F95}"/>
                  </a:ext>
                </a:extLst>
              </p:cNvPr>
              <p:cNvSpPr>
                <a:spLocks noGrp="1"/>
              </p:cNvSpPr>
              <p:nvPr>
                <p:ph idx="1"/>
              </p:nvPr>
            </p:nvSpPr>
            <p:spPr/>
            <p:txBody>
              <a:bodyPr/>
              <a:lstStyle/>
              <a:p>
                <a:pPr marL="0" indent="0" algn="just">
                  <a:buNone/>
                </a:pPr>
                <a:r>
                  <a:rPr lang="en-US" dirty="0"/>
                  <a:t>Once we have the likelihood, we can include a prior distribution on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to derive the equation for the posterior distribution:</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e>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e>
                        <m:e>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d>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lgn="just">
                  <a:buNone/>
                </a:pPr>
                <a:r>
                  <a:rPr lang="en-US" dirty="0"/>
                  <a:t>where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a14:m>
                <a:r>
                  <a:rPr lang="en-US" dirty="0"/>
                  <a:t> is a prior on the elements of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0" indent="0" algn="just">
                  <a:buNone/>
                </a:pPr>
                <a:r>
                  <a:rPr lang="en-US" dirty="0"/>
                  <a:t>The Bayesian equivalent of </a:t>
                </a:r>
                <a:r>
                  <a:rPr lang="en-US" dirty="0">
                    <a:ea typeface="Cambria Math" panose="02040503050406030204" pitchFamily="18" charset="0"/>
                  </a:rPr>
                  <a:t>maximum likelihood is maximum a posterior (MAP) that wish to maximize the posterior distribution.</a:t>
                </a:r>
              </a:p>
              <a:p>
                <a:pPr marL="0" indent="0" algn="just">
                  <a:buNone/>
                </a:pPr>
                <a:r>
                  <a:rPr lang="en-US" dirty="0"/>
                  <a:t>If we include no explicit prior term, we are actually including an uninformative prior,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)∝1</m:t>
                    </m:r>
                  </m:oMath>
                </a14:m>
                <a:r>
                  <a:rPr lang="en-US" dirty="0"/>
                  <a:t> (think of it as uniform over all numbers) and MAP is equal to </a:t>
                </a:r>
                <a:r>
                  <a:rPr lang="en-US" dirty="0">
                    <a:ea typeface="Cambria Math" panose="02040503050406030204" pitchFamily="18" charset="0"/>
                  </a:rPr>
                  <a:t>maximum likelihood and so with least-squares linear regression.</a:t>
                </a:r>
                <a:endParaRPr lang="en-US" dirty="0"/>
              </a:p>
            </p:txBody>
          </p:sp>
        </mc:Choice>
        <mc:Fallback xmlns="">
          <p:sp>
            <p:nvSpPr>
              <p:cNvPr id="3" name="Content Placeholder 2">
                <a:extLst>
                  <a:ext uri="{FF2B5EF4-FFF2-40B4-BE49-F238E27FC236}">
                    <a16:creationId xmlns:a16="http://schemas.microsoft.com/office/drawing/2014/main" id="{B1218811-E40B-4B07-81DE-C88C3DDE0F95}"/>
                  </a:ext>
                </a:extLst>
              </p:cNvPr>
              <p:cNvSpPr>
                <a:spLocks noGrp="1" noRot="1" noChangeAspect="1" noMove="1" noResize="1" noEditPoints="1" noAdjustHandles="1" noChangeArrowheads="1" noChangeShapeType="1" noTextEdit="1"/>
              </p:cNvSpPr>
              <p:nvPr>
                <p:ph idx="1"/>
              </p:nvPr>
            </p:nvSpPr>
            <p:spPr>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2968551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F2BE-D54B-420D-96A2-472CC41F8ED3}"/>
              </a:ext>
            </a:extLst>
          </p:cNvPr>
          <p:cNvSpPr>
            <a:spLocks noGrp="1"/>
          </p:cNvSpPr>
          <p:nvPr>
            <p:ph type="title"/>
          </p:nvPr>
        </p:nvSpPr>
        <p:spPr/>
        <p:txBody>
          <a:bodyPr/>
          <a:lstStyle/>
          <a:p>
            <a:r>
              <a:rPr lang="en-US" dirty="0"/>
              <a:t>Ridge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EE2E77-8AA8-4B7A-B79C-2DFF08A0C99C}"/>
                  </a:ext>
                </a:extLst>
              </p:cNvPr>
              <p:cNvSpPr>
                <a:spLocks noGrp="1"/>
              </p:cNvSpPr>
              <p:nvPr>
                <p:ph idx="1"/>
              </p:nvPr>
            </p:nvSpPr>
            <p:spPr>
              <a:xfrm>
                <a:off x="818712" y="2069025"/>
                <a:ext cx="10719776" cy="4788976"/>
              </a:xfrm>
            </p:spPr>
            <p:txBody>
              <a:bodyPr>
                <a:normAutofit lnSpcReduction="10000"/>
              </a:bodyPr>
              <a:lstStyle/>
              <a:p>
                <a:pPr marL="0" indent="0">
                  <a:buNone/>
                </a:pPr>
                <a:r>
                  <a:rPr lang="en-US" dirty="0"/>
                  <a:t>If we have reason to believe the elements of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are not too large, we can suppose that a priori:</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𝟎</m:t>
                      </m:r>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𝛌</m:t>
                      </m:r>
                      <m:r>
                        <m:rPr>
                          <m:nor/>
                        </m:rPr>
                        <a:rPr lang="en-US" b="1">
                          <a:latin typeface="Cambria Math" panose="02040503050406030204" pitchFamily="18" charset="0"/>
                          <a:ea typeface="Cambria Math" panose="02040503050406030204" pitchFamily="18" charset="0"/>
                        </a:rPr>
                        <m:t>I</m:t>
                      </m:r>
                      <m:r>
                        <a:rPr lang="en-US" i="1">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t>The resulting posterior density function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is proportional to:</a:t>
                </a: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den>
                          </m:f>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e>
                            <m:sup>
                              <m:r>
                                <a:rPr lang="en-US" i="1">
                                  <a:latin typeface="Cambria Math" panose="02040503050406030204" pitchFamily="18" charset="0"/>
                                  <a:ea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sup>
                      </m:s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m:t>
                              </m:r>
                              <m:sSup>
                                <m:sSupPr>
                                  <m:ctrlPr>
                                    <a:rPr lang="en-US" i="1">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𝜆</m:t>
                                  </m:r>
                                </m:e>
                                <m:sup>
                                  <m:r>
                                    <a:rPr lang="en-US" i="1">
                                      <a:latin typeface="Cambria Math" panose="02040503050406030204" pitchFamily="18" charset="0"/>
                                      <a:ea typeface="Cambria Math" panose="02040503050406030204" pitchFamily="18" charset="0"/>
                                    </a:rPr>
                                    <m:t>2</m:t>
                                  </m:r>
                                </m:sup>
                              </m:sSup>
                            </m:den>
                          </m:f>
                          <m:sSup>
                            <m:sSupPr>
                              <m:ctrlPr>
                                <a:rPr lang="en-US" i="1">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𝛽</m:t>
                              </m:r>
                            </m:e>
                            <m:sup>
                              <m:r>
                                <a:rPr lang="en-US" i="1">
                                  <a:latin typeface="Cambria Math" panose="02040503050406030204" pitchFamily="18" charset="0"/>
                                  <a:ea typeface="Cambria Math" panose="02040503050406030204" pitchFamily="18" charset="0"/>
                                </a:rPr>
                                <m:t>𝑇</m:t>
                              </m:r>
                            </m:sup>
                          </m:sSup>
                          <m:r>
                            <a:rPr lang="en-US" i="1">
                              <a:latin typeface="Cambria Math" panose="02040503050406030204" pitchFamily="18" charset="0"/>
                              <a:ea typeface="Cambria Math" panose="02040503050406030204" pitchFamily="18" charset="0"/>
                            </a:rPr>
                            <m:t>𝛽</m:t>
                          </m:r>
                        </m:sup>
                      </m:sSup>
                    </m:oMath>
                  </m:oMathPara>
                </a14:m>
                <a:endParaRPr lang="en-US" dirty="0"/>
              </a:p>
              <a:p>
                <a:pPr marL="0" indent="0">
                  <a:buNone/>
                </a:pPr>
                <a:r>
                  <a:rPr lang="en-US" dirty="0"/>
                  <a:t>and taking the log of this, and combining and redefining constants, we arrive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𝑙</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𝐾</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e>
                        <m:sup>
                          <m:r>
                            <a:rPr lang="en-US" i="1">
                              <a:latin typeface="Cambria Math" panose="02040503050406030204" pitchFamily="18" charset="0"/>
                              <a:ea typeface="Cambria Math" panose="02040503050406030204" pitchFamily="18" charset="0"/>
                            </a:rPr>
                            <m:t>𝑇</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𝜏</m:t>
                          </m:r>
                        </m:num>
                        <m:den>
                          <m:r>
                            <a:rPr lang="en-US" b="0" i="1" smtClean="0">
                              <a:latin typeface="Cambria Math" panose="02040503050406030204" pitchFamily="18" charset="0"/>
                              <a:ea typeface="Cambria Math" panose="02040503050406030204" pitchFamily="18" charset="0"/>
                            </a:rPr>
                            <m:t>2</m:t>
                          </m:r>
                        </m:den>
                      </m:f>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ea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𝛽</m:t>
                      </m:r>
                    </m:oMath>
                  </m:oMathPara>
                </a14:m>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nor/>
                            </m:rPr>
                            <a:rPr lang="en-US">
                              <a:latin typeface="Cambria Math" panose="02040503050406030204" pitchFamily="18" charset="0"/>
                              <a:ea typeface="Cambria Math" panose="02040503050406030204" pitchFamily="18" charset="0"/>
                            </a:rPr>
                            <m:t>argmax</m:t>
                          </m:r>
                        </m:e>
                        <m:sub>
                          <m:r>
                            <a:rPr lang="en-US" i="1">
                              <a:latin typeface="Cambria Math" panose="02040503050406030204" pitchFamily="18" charset="0"/>
                              <a:ea typeface="Cambria Math" panose="02040503050406030204" pitchFamily="18" charset="0"/>
                            </a:rPr>
                            <m:t>𝛽</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e>
                        <m:sup>
                          <m:r>
                            <a:rPr lang="en-US" i="1">
                              <a:latin typeface="Cambria Math" panose="02040503050406030204" pitchFamily="18" charset="0"/>
                              <a:ea typeface="Cambria Math" panose="02040503050406030204" pitchFamily="18" charset="0"/>
                            </a:rPr>
                            <m:t>𝑇</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𝜏</m:t>
                          </m:r>
                        </m:num>
                        <m:den>
                          <m:r>
                            <a:rPr lang="en-US" b="0" i="1" smtClean="0">
                              <a:latin typeface="Cambria Math" panose="02040503050406030204" pitchFamily="18" charset="0"/>
                              <a:ea typeface="Cambria Math" panose="02040503050406030204" pitchFamily="18" charset="0"/>
                            </a:rPr>
                            <m:t>2</m:t>
                          </m:r>
                        </m:den>
                      </m:f>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ea typeface="Cambria Math" panose="02040503050406030204" pitchFamily="18" charset="0"/>
                            </a:rPr>
                            <m:t>𝑇</m:t>
                          </m:r>
                        </m:sup>
                      </m:sSup>
                      <m:r>
                        <a:rPr lang="en-US" b="0" i="1" smtClean="0">
                          <a:latin typeface="Cambria Math" panose="02040503050406030204" pitchFamily="18" charset="0"/>
                          <a:ea typeface="Cambria Math" panose="02040503050406030204" pitchFamily="18" charset="0"/>
                        </a:rPr>
                        <m:t>𝛽</m:t>
                      </m:r>
                    </m:oMath>
                  </m:oMathPara>
                </a14:m>
                <a:endParaRPr lang="en-US" dirty="0"/>
              </a:p>
              <a:p>
                <a:pPr marL="0" indent="0" algn="just">
                  <a:buNone/>
                </a:pPr>
                <a:r>
                  <a:rPr lang="en-US" dirty="0">
                    <a:ea typeface="Cambria Math" panose="02040503050406030204" pitchFamily="18" charset="0"/>
                  </a:rPr>
                  <a:t>Equivalently we can minimize the negative of the above, </a:t>
                </a:r>
                <a:r>
                  <a:rPr lang="en-US" dirty="0"/>
                  <a:t>and rewriting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rPr>
                          <m:t>𝑇</m:t>
                        </m:r>
                      </m:sup>
                    </m:sSup>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e>
                        </m:d>
                      </m:e>
                      <m:sub>
                        <m:r>
                          <a:rPr lang="en-US" b="0" i="1" smtClean="0">
                            <a:latin typeface="Cambria Math" panose="02040503050406030204" pitchFamily="18" charset="0"/>
                            <a:ea typeface="Cambria Math" panose="02040503050406030204" pitchFamily="18" charset="0"/>
                          </a:rPr>
                          <m:t>2</m:t>
                        </m:r>
                      </m:sub>
                      <m:sup>
                        <m:r>
                          <a:rPr lang="en-US" b="0" i="1" smtClean="0">
                            <a:latin typeface="Cambria Math" panose="02040503050406030204" pitchFamily="18" charset="0"/>
                            <a:ea typeface="Cambria Math" panose="02040503050406030204" pitchFamily="18" charset="0"/>
                          </a:rPr>
                          <m:t>2</m:t>
                        </m:r>
                      </m:sup>
                    </m:sSubSup>
                  </m:oMath>
                </a14:m>
                <a:r>
                  <a:rPr lang="en-US" dirty="0">
                    <a:ea typeface="Cambria Math" panose="02040503050406030204" pitchFamily="18" charset="0"/>
                  </a:rPr>
                  <a:t>:</a:t>
                </a:r>
              </a:p>
              <a:p>
                <a:pPr marL="0" indent="0" algn="just">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nor/>
                            </m:rPr>
                            <a:rPr lang="en-US">
                              <a:latin typeface="Cambria Math" panose="02040503050406030204" pitchFamily="18" charset="0"/>
                              <a:ea typeface="Cambria Math" panose="02040503050406030204" pitchFamily="18" charset="0"/>
                            </a:rPr>
                            <m:t>argmin</m:t>
                          </m:r>
                        </m:e>
                        <m:sub>
                          <m:r>
                            <a:rPr lang="en-US" i="1">
                              <a:latin typeface="Cambria Math" panose="02040503050406030204" pitchFamily="18" charset="0"/>
                              <a:ea typeface="Cambria Math" panose="02040503050406030204" pitchFamily="18" charset="0"/>
                            </a:rPr>
                            <m:t>𝛽</m:t>
                          </m:r>
                        </m:sub>
                      </m:sSub>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e>
                        <m:sup>
                          <m:r>
                            <a:rPr lang="en-US" i="1">
                              <a:latin typeface="Cambria Math" panose="02040503050406030204" pitchFamily="18" charset="0"/>
                              <a:ea typeface="Cambria Math" panose="02040503050406030204" pitchFamily="18" charset="0"/>
                            </a:rPr>
                            <m:t>𝑇</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𝜏</m:t>
                          </m:r>
                        </m:num>
                        <m:den>
                          <m:r>
                            <a:rPr lang="en-US" b="0" i="1" smtClean="0">
                              <a:latin typeface="Cambria Math" panose="02040503050406030204" pitchFamily="18" charset="0"/>
                              <a:ea typeface="Cambria Math" panose="02040503050406030204" pitchFamily="18" charset="0"/>
                            </a:rPr>
                            <m:t>2</m:t>
                          </m:r>
                        </m:den>
                      </m:f>
                      <m:sSubSup>
                        <m:sSubSupPr>
                          <m:ctrlPr>
                            <a:rPr lang="en-US" i="1">
                              <a:latin typeface="Cambria Math" panose="02040503050406030204" pitchFamily="18" charset="0"/>
                              <a:ea typeface="Cambria Math" panose="02040503050406030204" pitchFamily="18" charset="0"/>
                            </a:rPr>
                          </m:ctrlPr>
                        </m:sSubSupPr>
                        <m:e>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m:oMathPara>
                </a14:m>
                <a:endParaRPr lang="en-US" dirty="0"/>
              </a:p>
              <a:p>
                <a:pPr marL="0" indent="0">
                  <a:buNone/>
                </a:pPr>
                <a:endParaRPr lang="en-US" dirty="0"/>
              </a:p>
              <a:p>
                <a:pPr marL="0" indent="0">
                  <a:buNone/>
                </a:pPr>
                <a:r>
                  <a:rPr lang="en-US" b="1" dirty="0"/>
                  <a:t>This term is exactly Ridge Regression</a:t>
                </a:r>
              </a:p>
            </p:txBody>
          </p:sp>
        </mc:Choice>
        <mc:Fallback xmlns="">
          <p:sp>
            <p:nvSpPr>
              <p:cNvPr id="3" name="Content Placeholder 2">
                <a:extLst>
                  <a:ext uri="{FF2B5EF4-FFF2-40B4-BE49-F238E27FC236}">
                    <a16:creationId xmlns:a16="http://schemas.microsoft.com/office/drawing/2014/main" id="{3BEE2E77-8AA8-4B7A-B79C-2DFF08A0C99C}"/>
                  </a:ext>
                </a:extLst>
              </p:cNvPr>
              <p:cNvSpPr>
                <a:spLocks noGrp="1" noRot="1" noChangeAspect="1" noMove="1" noResize="1" noEditPoints="1" noAdjustHandles="1" noChangeArrowheads="1" noChangeShapeType="1" noTextEdit="1"/>
              </p:cNvSpPr>
              <p:nvPr>
                <p:ph idx="1"/>
              </p:nvPr>
            </p:nvSpPr>
            <p:spPr>
              <a:xfrm>
                <a:off x="818712" y="2069025"/>
                <a:ext cx="10719776" cy="4788976"/>
              </a:xfrm>
              <a:blipFill>
                <a:blip r:embed="rId2"/>
                <a:stretch>
                  <a:fillRect l="-455" t="-382" b="-1145"/>
                </a:stretch>
              </a:blipFill>
            </p:spPr>
            <p:txBody>
              <a:bodyPr/>
              <a:lstStyle/>
              <a:p>
                <a:r>
                  <a:rPr lang="en-US">
                    <a:noFill/>
                  </a:rPr>
                  <a:t> </a:t>
                </a:r>
              </a:p>
            </p:txBody>
          </p:sp>
        </mc:Fallback>
      </mc:AlternateContent>
    </p:spTree>
    <p:extLst>
      <p:ext uri="{BB962C8B-B14F-4D97-AF65-F5344CB8AC3E}">
        <p14:creationId xmlns:p14="http://schemas.microsoft.com/office/powerpoint/2010/main" val="2446437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E24C-7E5D-42A9-983A-A1A2CCA3FE7F}"/>
              </a:ext>
            </a:extLst>
          </p:cNvPr>
          <p:cNvSpPr>
            <a:spLocks noGrp="1"/>
          </p:cNvSpPr>
          <p:nvPr>
            <p:ph type="title"/>
          </p:nvPr>
        </p:nvSpPr>
        <p:spPr/>
        <p:txBody>
          <a:bodyPr/>
          <a:lstStyle/>
          <a:p>
            <a:r>
              <a:rPr lang="en-US" dirty="0"/>
              <a:t>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0EE2D0-F0EB-41DA-B4EC-F1B8E3E6E5BC}"/>
                  </a:ext>
                </a:extLst>
              </p:cNvPr>
              <p:cNvSpPr>
                <a:spLocks noGrp="1"/>
              </p:cNvSpPr>
              <p:nvPr>
                <p:ph idx="1"/>
              </p:nvPr>
            </p:nvSpPr>
            <p:spPr/>
            <p:txBody>
              <a:bodyPr/>
              <a:lstStyle/>
              <a:p>
                <a:pPr marL="0" indent="0">
                  <a:buNone/>
                </a:pPr>
                <a:r>
                  <a:rPr lang="en-US" dirty="0"/>
                  <a:t>Similarly, if we assume a Laplace prior on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i="1" smtClean="0">
                              <a:latin typeface="Cambria Math" panose="02040503050406030204" pitchFamily="18" charset="0"/>
                              <a:ea typeface="Cambria Math" panose="02040503050406030204" pitchFamily="18" charset="0"/>
                            </a:rPr>
                            <m:t>𝛽</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b>
                            <m:sSubPr>
                              <m:ctrlPr>
                                <a:rPr lang="en-US" b="0"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e>
                              </m:d>
                            </m:e>
                            <m:sub>
                              <m:r>
                                <a:rPr lang="en-US" b="0" i="1" smtClean="0">
                                  <a:latin typeface="Cambria Math" panose="02040503050406030204" pitchFamily="18" charset="0"/>
                                  <a:ea typeface="Cambria Math" panose="02040503050406030204" pitchFamily="18" charset="0"/>
                                </a:rPr>
                                <m:t>1</m:t>
                              </m:r>
                            </m:sub>
                          </m:sSub>
                        </m:sup>
                      </m:sSup>
                    </m:oMath>
                  </m:oMathPara>
                </a14:m>
                <a:endParaRPr lang="en-US" dirty="0"/>
              </a:p>
              <a:p>
                <a:pPr marL="0" indent="0">
                  <a:buNone/>
                </a:pPr>
                <a:r>
                  <a:rPr lang="en-US" dirty="0"/>
                  <a:t>and following the same steps as above, we recover:</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nor/>
                            </m:rPr>
                            <a:rPr lang="en-US">
                              <a:latin typeface="Cambria Math" panose="02040503050406030204" pitchFamily="18" charset="0"/>
                              <a:ea typeface="Cambria Math" panose="02040503050406030204" pitchFamily="18" charset="0"/>
                            </a:rPr>
                            <m:t>argmin</m:t>
                          </m:r>
                        </m:e>
                        <m:sub>
                          <m:r>
                            <a:rPr lang="en-US" i="1">
                              <a:latin typeface="Cambria Math" panose="02040503050406030204" pitchFamily="18" charset="0"/>
                              <a:ea typeface="Cambria Math" panose="02040503050406030204" pitchFamily="18" charset="0"/>
                            </a:rPr>
                            <m:t>𝛽</m:t>
                          </m:r>
                        </m:sub>
                      </m:sSub>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e>
                        <m:sup>
                          <m:r>
                            <a:rPr lang="en-US" i="1">
                              <a:latin typeface="Cambria Math" panose="02040503050406030204" pitchFamily="18" charset="0"/>
                              <a:ea typeface="Cambria Math" panose="02040503050406030204" pitchFamily="18" charset="0"/>
                            </a:rPr>
                            <m:t>𝑇</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e>
                      </m:d>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𝜆</m:t>
                      </m:r>
                      <m:sSub>
                        <m:sSubPr>
                          <m:ctrlPr>
                            <a:rPr lang="en-US" i="1" smtClean="0">
                              <a:latin typeface="Cambria Math" panose="02040503050406030204" pitchFamily="18" charset="0"/>
                              <a:ea typeface="Cambria Math" panose="02040503050406030204" pitchFamily="18" charset="0"/>
                            </a:rPr>
                          </m:ctrlPr>
                        </m:sSubPr>
                        <m:e>
                          <m:d>
                            <m:dPr>
                              <m:begChr m:val="‖"/>
                              <m:endChr m:val="‖"/>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𝛽</m:t>
                              </m:r>
                            </m:e>
                          </m:d>
                        </m:e>
                        <m:sub>
                          <m:r>
                            <a:rPr lang="en-US" b="0" i="1" smtClean="0">
                              <a:latin typeface="Cambria Math" panose="02040503050406030204" pitchFamily="18" charset="0"/>
                              <a:ea typeface="Cambria Math" panose="02040503050406030204" pitchFamily="18" charset="0"/>
                            </a:rPr>
                            <m:t>1</m:t>
                          </m:r>
                        </m:sub>
                      </m:sSub>
                    </m:oMath>
                  </m:oMathPara>
                </a14:m>
                <a:endParaRPr lang="en-US" dirty="0"/>
              </a:p>
              <a:p>
                <a:pPr marL="0" indent="0">
                  <a:buNone/>
                </a:pPr>
                <a:endParaRPr lang="en-US" dirty="0"/>
              </a:p>
              <a:p>
                <a:pPr marL="0" indent="0">
                  <a:buNone/>
                </a:pPr>
                <a:r>
                  <a:rPr lang="en-US" b="1" dirty="0"/>
                  <a:t>which is LASSO regression</a:t>
                </a:r>
              </a:p>
            </p:txBody>
          </p:sp>
        </mc:Choice>
        <mc:Fallback xmlns="">
          <p:sp>
            <p:nvSpPr>
              <p:cNvPr id="3" name="Content Placeholder 2">
                <a:extLst>
                  <a:ext uri="{FF2B5EF4-FFF2-40B4-BE49-F238E27FC236}">
                    <a16:creationId xmlns:a16="http://schemas.microsoft.com/office/drawing/2014/main" id="{7E0EE2D0-F0EB-41DA-B4EC-F1B8E3E6E5BC}"/>
                  </a:ext>
                </a:extLst>
              </p:cNvPr>
              <p:cNvSpPr>
                <a:spLocks noGrp="1" noRot="1" noChangeAspect="1" noMove="1" noResize="1" noEditPoints="1" noAdjustHandles="1" noChangeArrowheads="1" noChangeShapeType="1" noTextEdit="1"/>
              </p:cNvSpPr>
              <p:nvPr>
                <p:ph idx="1"/>
              </p:nvPr>
            </p:nvSpPr>
            <p:spPr>
              <a:blipFill>
                <a:blip r:embed="rId2"/>
                <a:stretch>
                  <a:fillRect l="-462"/>
                </a:stretch>
              </a:blipFill>
            </p:spPr>
            <p:txBody>
              <a:bodyPr/>
              <a:lstStyle/>
              <a:p>
                <a:r>
                  <a:rPr lang="en-US">
                    <a:noFill/>
                  </a:rPr>
                  <a:t> </a:t>
                </a:r>
              </a:p>
            </p:txBody>
          </p:sp>
        </mc:Fallback>
      </mc:AlternateContent>
    </p:spTree>
    <p:extLst>
      <p:ext uri="{BB962C8B-B14F-4D97-AF65-F5344CB8AC3E}">
        <p14:creationId xmlns:p14="http://schemas.microsoft.com/office/powerpoint/2010/main" val="414396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467050-EECE-430B-94BA-45BE06DF3440}"/>
              </a:ext>
            </a:extLst>
          </p:cNvPr>
          <p:cNvSpPr>
            <a:spLocks noGrp="1"/>
          </p:cNvSpPr>
          <p:nvPr>
            <p:ph type="title"/>
          </p:nvPr>
        </p:nvSpPr>
        <p:spPr/>
        <p:txBody>
          <a:bodyPr/>
          <a:lstStyle/>
          <a:p>
            <a:r>
              <a:rPr lang="en-US" dirty="0"/>
              <a:t>Bayesian Logistic Regression</a:t>
            </a:r>
          </a:p>
        </p:txBody>
      </p:sp>
      <p:sp>
        <p:nvSpPr>
          <p:cNvPr id="5" name="Text Placeholder 4">
            <a:extLst>
              <a:ext uri="{FF2B5EF4-FFF2-40B4-BE49-F238E27FC236}">
                <a16:creationId xmlns:a16="http://schemas.microsoft.com/office/drawing/2014/main" id="{D153490F-0224-4986-9961-99D341EC8F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50079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7EAC5A-446B-4C1E-BC5B-B7977B88F037}"/>
              </a:ext>
            </a:extLst>
          </p:cNvPr>
          <p:cNvSpPr>
            <a:spLocks noGrp="1"/>
          </p:cNvSpPr>
          <p:nvPr>
            <p:ph type="title"/>
          </p:nvPr>
        </p:nvSpPr>
        <p:spPr/>
        <p:txBody>
          <a:bodyPr/>
          <a:lstStyle/>
          <a:p>
            <a:r>
              <a:rPr lang="en-US" dirty="0"/>
              <a:t>Challenger Space Shuttle Disaster</a:t>
            </a:r>
          </a:p>
        </p:txBody>
      </p:sp>
      <p:sp>
        <p:nvSpPr>
          <p:cNvPr id="6" name="Text Placeholder 5">
            <a:extLst>
              <a:ext uri="{FF2B5EF4-FFF2-40B4-BE49-F238E27FC236}">
                <a16:creationId xmlns:a16="http://schemas.microsoft.com/office/drawing/2014/main" id="{A7E08161-D556-4F77-A596-043B6A5282BA}"/>
              </a:ext>
            </a:extLst>
          </p:cNvPr>
          <p:cNvSpPr>
            <a:spLocks noGrp="1"/>
          </p:cNvSpPr>
          <p:nvPr>
            <p:ph type="body" sz="half" idx="2"/>
          </p:nvPr>
        </p:nvSpPr>
        <p:spPr>
          <a:xfrm>
            <a:off x="1073151" y="3022600"/>
            <a:ext cx="11118849" cy="3835400"/>
          </a:xfrm>
        </p:spPr>
        <p:txBody>
          <a:bodyPr>
            <a:normAutofit fontScale="77500" lnSpcReduction="20000"/>
          </a:bodyPr>
          <a:lstStyle/>
          <a:p>
            <a:pPr algn="just"/>
            <a:r>
              <a:rPr lang="en-US" dirty="0"/>
              <a:t>On January 28, 1986, the twenty-fifth flight of the U.S. space shuttle program ended in disaster when one of the rocket boosters of the Shuttle Challenger exploded shortly after lift-off, killing all seven crew members. The presidential commission on the accident concluded that it was caused by the failure of an O-ring in a field joint on the rocket booster, and that this failure was due to a faulty design that made the O-ring unacceptably sensitive to a number of factors including outside temperature. Of the previous 24 flights, data were available on failures of O-rings on 23, (one was lost at sea), and these data were discussed on the evening preceding the Challenger launch, but unfortunately only the data corresponding to the 7 flights on which there was a damage incident were considered important and these were thought to show no obvious trend. </a:t>
            </a:r>
          </a:p>
        </p:txBody>
      </p:sp>
      <p:pic>
        <p:nvPicPr>
          <p:cNvPr id="7" name="Picture 6">
            <a:extLst>
              <a:ext uri="{FF2B5EF4-FFF2-40B4-BE49-F238E27FC236}">
                <a16:creationId xmlns:a16="http://schemas.microsoft.com/office/drawing/2014/main" id="{918755CF-359F-4E1C-9787-A73399908189}"/>
              </a:ext>
            </a:extLst>
          </p:cNvPr>
          <p:cNvPicPr>
            <a:picLocks noChangeAspect="1"/>
          </p:cNvPicPr>
          <p:nvPr/>
        </p:nvPicPr>
        <p:blipFill>
          <a:blip r:embed="rId2"/>
          <a:stretch>
            <a:fillRect/>
          </a:stretch>
        </p:blipFill>
        <p:spPr>
          <a:xfrm>
            <a:off x="6632575" y="182445"/>
            <a:ext cx="4282556" cy="2840155"/>
          </a:xfrm>
          <a:prstGeom prst="rect">
            <a:avLst/>
          </a:prstGeom>
        </p:spPr>
      </p:pic>
    </p:spTree>
    <p:extLst>
      <p:ext uri="{BB962C8B-B14F-4D97-AF65-F5344CB8AC3E}">
        <p14:creationId xmlns:p14="http://schemas.microsoft.com/office/powerpoint/2010/main" val="284006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37D5-C15C-4FFD-801C-3E924207F726}"/>
              </a:ext>
            </a:extLst>
          </p:cNvPr>
          <p:cNvSpPr>
            <a:spLocks noGrp="1"/>
          </p:cNvSpPr>
          <p:nvPr>
            <p:ph type="title"/>
          </p:nvPr>
        </p:nvSpPr>
        <p:spPr/>
        <p:txBody>
          <a:bodyPr/>
          <a:lstStyle/>
          <a:p>
            <a:r>
              <a:rPr lang="en-US" dirty="0"/>
              <a:t>The Data</a:t>
            </a:r>
          </a:p>
        </p:txBody>
      </p:sp>
      <p:pic>
        <p:nvPicPr>
          <p:cNvPr id="8" name="Content Placeholder 7">
            <a:extLst>
              <a:ext uri="{FF2B5EF4-FFF2-40B4-BE49-F238E27FC236}">
                <a16:creationId xmlns:a16="http://schemas.microsoft.com/office/drawing/2014/main" id="{1F22C185-42FE-4EE0-B2FD-4CC1B41E0C65}"/>
              </a:ext>
            </a:extLst>
          </p:cNvPr>
          <p:cNvPicPr>
            <a:picLocks noGrp="1" noChangeAspect="1"/>
          </p:cNvPicPr>
          <p:nvPr>
            <p:ph idx="1"/>
          </p:nvPr>
        </p:nvPicPr>
        <p:blipFill>
          <a:blip r:embed="rId2"/>
          <a:stretch>
            <a:fillRect/>
          </a:stretch>
        </p:blipFill>
        <p:spPr>
          <a:xfrm>
            <a:off x="7451035" y="835681"/>
            <a:ext cx="2095500" cy="142875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78FEFB4-2CE1-4B3A-82FD-A6605E2E231D}"/>
              </a:ext>
            </a:extLst>
          </p:cNvPr>
          <p:cNvPicPr>
            <a:picLocks noChangeAspect="1"/>
          </p:cNvPicPr>
          <p:nvPr/>
        </p:nvPicPr>
        <p:blipFill>
          <a:blip r:embed="rId3"/>
          <a:stretch>
            <a:fillRect/>
          </a:stretch>
        </p:blipFill>
        <p:spPr>
          <a:xfrm>
            <a:off x="2308984" y="3429000"/>
            <a:ext cx="9061381" cy="3137902"/>
          </a:xfrm>
          <a:prstGeom prst="rect">
            <a:avLst/>
          </a:prstGeom>
        </p:spPr>
      </p:pic>
    </p:spTree>
    <p:extLst>
      <p:ext uri="{BB962C8B-B14F-4D97-AF65-F5344CB8AC3E}">
        <p14:creationId xmlns:p14="http://schemas.microsoft.com/office/powerpoint/2010/main" val="841789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EB1E-43D2-4285-B1BF-804CCFFE1A34}"/>
              </a:ext>
            </a:extLst>
          </p:cNvPr>
          <p:cNvSpPr>
            <a:spLocks noGrp="1"/>
          </p:cNvSpPr>
          <p:nvPr>
            <p:ph type="title"/>
          </p:nvPr>
        </p:nvSpPr>
        <p:spPr/>
        <p:txBody>
          <a:bodyPr/>
          <a:lstStyle/>
          <a:p>
            <a:r>
              <a:rPr lang="en-US" dirty="0"/>
              <a:t>The Problem</a:t>
            </a:r>
          </a:p>
        </p:txBody>
      </p:sp>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38927711-E4C6-44D6-A31A-96C97CEFD583}"/>
                  </a:ext>
                </a:extLst>
              </p:cNvPr>
              <p:cNvSpPr>
                <a:spLocks noGrp="1"/>
              </p:cNvSpPr>
              <p:nvPr>
                <p:ph type="body" sz="half" idx="2"/>
              </p:nvPr>
            </p:nvSpPr>
            <p:spPr>
              <a:xfrm>
                <a:off x="543339" y="3140764"/>
                <a:ext cx="4077345" cy="3717235"/>
              </a:xfrm>
            </p:spPr>
            <p:txBody>
              <a:bodyPr>
                <a:normAutofit/>
              </a:bodyPr>
              <a:lstStyle/>
              <a:p>
                <a:pPr algn="just"/>
                <a:r>
                  <a:rPr lang="en-US" sz="1800" dirty="0"/>
                  <a:t>It looks clear that the probability of damage incidents occurring increases as the outside temperature decreases. We are interested in modeling the probability here because it does not look like there is a strict cutoff point between temperature and a damage incident occurring. The best we can do is ask "At temperature </a:t>
                </a:r>
                <a14:m>
                  <m:oMath xmlns:m="http://schemas.openxmlformats.org/officeDocument/2006/math">
                    <m:r>
                      <a:rPr lang="en-US" sz="1800" b="0" i="1" smtClean="0">
                        <a:latin typeface="Cambria Math" panose="02040503050406030204" pitchFamily="18" charset="0"/>
                      </a:rPr>
                      <m:t>𝑡</m:t>
                    </m:r>
                  </m:oMath>
                </a14:m>
                <a:r>
                  <a:rPr lang="en-US" sz="1800" dirty="0"/>
                  <a:t>, what is the probability of a damage incident?". </a:t>
                </a:r>
              </a:p>
            </p:txBody>
          </p:sp>
        </mc:Choice>
        <mc:Fallback xmlns="">
          <p:sp>
            <p:nvSpPr>
              <p:cNvPr id="7" name="Text Placeholder 6">
                <a:extLst>
                  <a:ext uri="{FF2B5EF4-FFF2-40B4-BE49-F238E27FC236}">
                    <a16:creationId xmlns:a16="http://schemas.microsoft.com/office/drawing/2014/main" id="{38927711-E4C6-44D6-A31A-96C97CEFD583}"/>
                  </a:ext>
                </a:extLst>
              </p:cNvPr>
              <p:cNvSpPr>
                <a:spLocks noGrp="1" noRot="1" noChangeAspect="1" noMove="1" noResize="1" noEditPoints="1" noAdjustHandles="1" noChangeArrowheads="1" noChangeShapeType="1" noTextEdit="1"/>
              </p:cNvSpPr>
              <p:nvPr>
                <p:ph type="body" sz="half" idx="2"/>
              </p:nvPr>
            </p:nvSpPr>
            <p:spPr>
              <a:xfrm>
                <a:off x="543339" y="3140764"/>
                <a:ext cx="4077345" cy="3717235"/>
              </a:xfrm>
              <a:blipFill>
                <a:blip r:embed="rId2"/>
                <a:stretch>
                  <a:fillRect l="-1196" r="-1345" b="-1803"/>
                </a:stretch>
              </a:blipFill>
            </p:spPr>
            <p:txBody>
              <a:bodyPr/>
              <a:lstStyle/>
              <a:p>
                <a:r>
                  <a:rPr lang="en-US">
                    <a:noFill/>
                  </a:rPr>
                  <a:t> </a:t>
                </a:r>
              </a:p>
            </p:txBody>
          </p:sp>
        </mc:Fallback>
      </mc:AlternateContent>
      <p:pic>
        <p:nvPicPr>
          <p:cNvPr id="9" name="Picture 8" descr="A screenshot of a cell phone&#10;&#10;Description automatically generated">
            <a:extLst>
              <a:ext uri="{FF2B5EF4-FFF2-40B4-BE49-F238E27FC236}">
                <a16:creationId xmlns:a16="http://schemas.microsoft.com/office/drawing/2014/main" id="{6FC234D7-7906-471C-9450-EC26981136BC}"/>
              </a:ext>
            </a:extLst>
          </p:cNvPr>
          <p:cNvPicPr>
            <a:picLocks noChangeAspect="1"/>
          </p:cNvPicPr>
          <p:nvPr/>
        </p:nvPicPr>
        <p:blipFill>
          <a:blip r:embed="rId3"/>
          <a:stretch>
            <a:fillRect/>
          </a:stretch>
        </p:blipFill>
        <p:spPr>
          <a:xfrm>
            <a:off x="4751756" y="3022600"/>
            <a:ext cx="7440244" cy="2576512"/>
          </a:xfrm>
          <a:prstGeom prst="rect">
            <a:avLst/>
          </a:prstGeom>
        </p:spPr>
      </p:pic>
    </p:spTree>
    <p:extLst>
      <p:ext uri="{BB962C8B-B14F-4D97-AF65-F5344CB8AC3E}">
        <p14:creationId xmlns:p14="http://schemas.microsoft.com/office/powerpoint/2010/main" val="3667764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FF94-A52E-400F-93D2-59EC3363EF52}"/>
              </a:ext>
            </a:extLst>
          </p:cNvPr>
          <p:cNvSpPr>
            <a:spLocks noGrp="1"/>
          </p:cNvSpPr>
          <p:nvPr>
            <p:ph type="title"/>
          </p:nvPr>
        </p:nvSpPr>
        <p:spPr/>
        <p:txBody>
          <a:bodyPr/>
          <a:lstStyle/>
          <a:p>
            <a:r>
              <a:rPr lang="en-US" dirty="0"/>
              <a:t>Modeling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4F295A-3E89-43DE-96F1-A75B3FD1C5C6}"/>
                  </a:ext>
                </a:extLst>
              </p:cNvPr>
              <p:cNvSpPr>
                <a:spLocks noGrp="1"/>
              </p:cNvSpPr>
              <p:nvPr>
                <p:ph idx="1"/>
              </p:nvPr>
            </p:nvSpPr>
            <p:spPr>
              <a:xfrm>
                <a:off x="4855633" y="446089"/>
                <a:ext cx="6252633" cy="2576512"/>
              </a:xfrm>
            </p:spPr>
            <p:txBody>
              <a:bodyPr/>
              <a:lstStyle/>
              <a:p>
                <a:pPr marL="0" indent="0" algn="just">
                  <a:buNone/>
                </a:pPr>
                <a:r>
                  <a:rPr lang="en-US" dirty="0"/>
                  <a:t>But something is missing. In the plot of the logistic function, the probability changes only near zero, but in our data above the probability changes around 65 to 70. We need to add a bias term to our logistic function:</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sup>
                          </m:sSup>
                        </m:den>
                      </m:f>
                    </m:oMath>
                  </m:oMathPara>
                </a14:m>
                <a:endParaRPr lang="en-US" dirty="0"/>
              </a:p>
            </p:txBody>
          </p:sp>
        </mc:Choice>
        <mc:Fallback xmlns="">
          <p:sp>
            <p:nvSpPr>
              <p:cNvPr id="3" name="Content Placeholder 2">
                <a:extLst>
                  <a:ext uri="{FF2B5EF4-FFF2-40B4-BE49-F238E27FC236}">
                    <a16:creationId xmlns:a16="http://schemas.microsoft.com/office/drawing/2014/main" id="{814F295A-3E89-43DE-96F1-A75B3FD1C5C6}"/>
                  </a:ext>
                </a:extLst>
              </p:cNvPr>
              <p:cNvSpPr>
                <a:spLocks noGrp="1" noRot="1" noChangeAspect="1" noMove="1" noResize="1" noEditPoints="1" noAdjustHandles="1" noChangeArrowheads="1" noChangeShapeType="1" noTextEdit="1"/>
              </p:cNvSpPr>
              <p:nvPr>
                <p:ph idx="1"/>
              </p:nvPr>
            </p:nvSpPr>
            <p:spPr>
              <a:xfrm>
                <a:off x="4855633" y="446089"/>
                <a:ext cx="6252633" cy="2576512"/>
              </a:xfrm>
              <a:blipFill>
                <a:blip r:embed="rId2"/>
                <a:stretch>
                  <a:fillRect l="-878" r="-878"/>
                </a:stretch>
              </a:blipFill>
            </p:spPr>
            <p:txBody>
              <a:bodyPr/>
              <a:lstStyle/>
              <a:p>
                <a:r>
                  <a:rPr lang="en-US">
                    <a:noFill/>
                  </a:rPr>
                  <a:t> </a:t>
                </a:r>
              </a:p>
            </p:txBody>
          </p:sp>
        </mc:Fallback>
      </mc:AlternateContent>
      <p:pic>
        <p:nvPicPr>
          <p:cNvPr id="7" name="Picture 6" descr="A close up of a map&#10;&#10;Description automatically generated">
            <a:extLst>
              <a:ext uri="{FF2B5EF4-FFF2-40B4-BE49-F238E27FC236}">
                <a16:creationId xmlns:a16="http://schemas.microsoft.com/office/drawing/2014/main" id="{EE1B563B-E687-44A6-9C36-948065CEC862}"/>
              </a:ext>
            </a:extLst>
          </p:cNvPr>
          <p:cNvPicPr>
            <a:picLocks noChangeAspect="1"/>
          </p:cNvPicPr>
          <p:nvPr/>
        </p:nvPicPr>
        <p:blipFill>
          <a:blip r:embed="rId3"/>
          <a:stretch>
            <a:fillRect/>
          </a:stretch>
        </p:blipFill>
        <p:spPr>
          <a:xfrm>
            <a:off x="2568230" y="3429000"/>
            <a:ext cx="7877175" cy="2305050"/>
          </a:xfrm>
          <a:prstGeom prst="rect">
            <a:avLst/>
          </a:prstGeom>
        </p:spPr>
      </p:pic>
    </p:spTree>
    <p:extLst>
      <p:ext uri="{BB962C8B-B14F-4D97-AF65-F5344CB8AC3E}">
        <p14:creationId xmlns:p14="http://schemas.microsoft.com/office/powerpoint/2010/main" val="385290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FF94-A52E-400F-93D2-59EC3363EF52}"/>
              </a:ext>
            </a:extLst>
          </p:cNvPr>
          <p:cNvSpPr>
            <a:spLocks noGrp="1"/>
          </p:cNvSpPr>
          <p:nvPr>
            <p:ph type="title"/>
          </p:nvPr>
        </p:nvSpPr>
        <p:spPr/>
        <p:txBody>
          <a:bodyPr/>
          <a:lstStyle/>
          <a:p>
            <a:r>
              <a:rPr lang="en-US" dirty="0"/>
              <a:t>Modeling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4F295A-3E89-43DE-96F1-A75B3FD1C5C6}"/>
                  </a:ext>
                </a:extLst>
              </p:cNvPr>
              <p:cNvSpPr>
                <a:spLocks noGrp="1"/>
              </p:cNvSpPr>
              <p:nvPr>
                <p:ph idx="1"/>
              </p:nvPr>
            </p:nvSpPr>
            <p:spPr>
              <a:xfrm>
                <a:off x="4855633" y="446089"/>
                <a:ext cx="6252633" cy="2576512"/>
              </a:xfrm>
            </p:spPr>
            <p:txBody>
              <a:bodyPr/>
              <a:lstStyle/>
              <a:p>
                <a:pPr marL="0" indent="0" algn="just">
                  <a:buNone/>
                </a:pPr>
                <a:r>
                  <a:rPr lang="en-US" dirty="0"/>
                  <a:t>We need a function of temperature, call it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that is bounded between 0 and 1 (so as to model a probability) and changes from 1 to 0 as we increase temperature. There are actually many such functions, but the most popular choice is the logistic function:</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𝑡</m:t>
                              </m:r>
                            </m:sup>
                          </m:sSup>
                        </m:den>
                      </m:f>
                    </m:oMath>
                  </m:oMathPara>
                </a14:m>
                <a:endParaRPr lang="en-US" dirty="0"/>
              </a:p>
            </p:txBody>
          </p:sp>
        </mc:Choice>
        <mc:Fallback xmlns="">
          <p:sp>
            <p:nvSpPr>
              <p:cNvPr id="3" name="Content Placeholder 2">
                <a:extLst>
                  <a:ext uri="{FF2B5EF4-FFF2-40B4-BE49-F238E27FC236}">
                    <a16:creationId xmlns:a16="http://schemas.microsoft.com/office/drawing/2014/main" id="{814F295A-3E89-43DE-96F1-A75B3FD1C5C6}"/>
                  </a:ext>
                </a:extLst>
              </p:cNvPr>
              <p:cNvSpPr>
                <a:spLocks noGrp="1" noRot="1" noChangeAspect="1" noMove="1" noResize="1" noEditPoints="1" noAdjustHandles="1" noChangeArrowheads="1" noChangeShapeType="1" noTextEdit="1"/>
              </p:cNvSpPr>
              <p:nvPr>
                <p:ph idx="1"/>
              </p:nvPr>
            </p:nvSpPr>
            <p:spPr>
              <a:xfrm>
                <a:off x="4855633" y="446089"/>
                <a:ext cx="6252633" cy="2576512"/>
              </a:xfrm>
              <a:blipFill>
                <a:blip r:embed="rId2"/>
                <a:stretch>
                  <a:fillRect l="-878" r="-878"/>
                </a:stretch>
              </a:blipFill>
            </p:spPr>
            <p:txBody>
              <a:bodyPr/>
              <a:lstStyle/>
              <a:p>
                <a:r>
                  <a:rPr lang="en-US">
                    <a:noFill/>
                  </a:rPr>
                  <a:t> </a:t>
                </a:r>
              </a:p>
            </p:txBody>
          </p:sp>
        </mc:Fallback>
      </mc:AlternateContent>
      <p:pic>
        <p:nvPicPr>
          <p:cNvPr id="6" name="Picture 5" descr="A close up of a map&#10;&#10;Description automatically generated">
            <a:extLst>
              <a:ext uri="{FF2B5EF4-FFF2-40B4-BE49-F238E27FC236}">
                <a16:creationId xmlns:a16="http://schemas.microsoft.com/office/drawing/2014/main" id="{D6D5E4D6-C276-4BFF-ADD8-B65A729549C3}"/>
              </a:ext>
            </a:extLst>
          </p:cNvPr>
          <p:cNvPicPr>
            <a:picLocks noChangeAspect="1"/>
          </p:cNvPicPr>
          <p:nvPr/>
        </p:nvPicPr>
        <p:blipFill>
          <a:blip r:embed="rId3"/>
          <a:stretch>
            <a:fillRect/>
          </a:stretch>
        </p:blipFill>
        <p:spPr>
          <a:xfrm>
            <a:off x="2252662" y="3429000"/>
            <a:ext cx="7686675" cy="2324100"/>
          </a:xfrm>
          <a:prstGeom prst="rect">
            <a:avLst/>
          </a:prstGeom>
        </p:spPr>
      </p:pic>
    </p:spTree>
    <p:extLst>
      <p:ext uri="{BB962C8B-B14F-4D97-AF65-F5344CB8AC3E}">
        <p14:creationId xmlns:p14="http://schemas.microsoft.com/office/powerpoint/2010/main" val="2561237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28C8830B16C84DADC92B96DF46C5D8" ma:contentTypeVersion="6" ma:contentTypeDescription="Create a new document." ma:contentTypeScope="" ma:versionID="c110d8f6262e3b7c2cdd37b2905a6490">
  <xsd:schema xmlns:xsd="http://www.w3.org/2001/XMLSchema" xmlns:xs="http://www.w3.org/2001/XMLSchema" xmlns:p="http://schemas.microsoft.com/office/2006/metadata/properties" xmlns:ns2="b121af5f-6cf0-4f26-a197-6eb3cdb906a8" xmlns:ns3="ac401498-dece-458d-8907-1d68e0794796" targetNamespace="http://schemas.microsoft.com/office/2006/metadata/properties" ma:root="true" ma:fieldsID="e89f0e88e722a5cffc16dbe1d898c580" ns2:_="" ns3:_="">
    <xsd:import namespace="b121af5f-6cf0-4f26-a197-6eb3cdb906a8"/>
    <xsd:import namespace="ac401498-dece-458d-8907-1d68e079479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21af5f-6cf0-4f26-a197-6eb3cdb906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c401498-dece-458d-8907-1d68e079479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695AE4-4841-4DB3-B0E2-EBC44BF3ECBB}"/>
</file>

<file path=customXml/itemProps2.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3.xml><?xml version="1.0" encoding="utf-8"?>
<ds:datastoreItem xmlns:ds="http://schemas.openxmlformats.org/officeDocument/2006/customXml" ds:itemID="{9A1DE3E1-BE43-4468-8986-14BA0CF36A3F}">
  <ds:schemaRefs>
    <ds:schemaRef ds:uri="http://schemas.microsoft.com/office/2006/documentManagement/types"/>
    <ds:schemaRef ds:uri="http://purl.org/dc/elements/1.1/"/>
    <ds:schemaRef ds:uri="6dc4bcd6-49db-4c07-9060-8acfc67cef9f"/>
    <ds:schemaRef ds:uri="http://schemas.microsoft.com/office/2006/metadata/properties"/>
    <ds:schemaRef ds:uri="http://purl.org/dc/terms/"/>
    <ds:schemaRef ds:uri="http://purl.org/dc/dcmitype/"/>
    <ds:schemaRef ds:uri="http://schemas.microsoft.com/office/infopath/2007/PartnerControls"/>
    <ds:schemaRef ds:uri="http://schemas.microsoft.com/sharepoint/v3"/>
    <ds:schemaRef ds:uri="http://schemas.openxmlformats.org/package/2006/metadata/core-properties"/>
    <ds:schemaRef ds:uri="fb0879af-3eba-417a-a55a-ffe6dcd6ca7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2698</Words>
  <Application>Microsoft Office PowerPoint</Application>
  <PresentationFormat>Widescreen</PresentationFormat>
  <Paragraphs>205</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Quotable</vt:lpstr>
      <vt:lpstr>Probabilistic Programming</vt:lpstr>
      <vt:lpstr>Bayesian Regression with PyMC</vt:lpstr>
      <vt:lpstr>The Bayesian Perspective</vt:lpstr>
      <vt:lpstr>Bayesian Logistic Regression</vt:lpstr>
      <vt:lpstr>Challenger Space Shuttle Disaster</vt:lpstr>
      <vt:lpstr>The Data</vt:lpstr>
      <vt:lpstr>The Problem</vt:lpstr>
      <vt:lpstr>Modeling</vt:lpstr>
      <vt:lpstr>Modeling</vt:lpstr>
      <vt:lpstr>Modeling</vt:lpstr>
      <vt:lpstr>Modeling</vt:lpstr>
      <vt:lpstr>The Results</vt:lpstr>
      <vt:lpstr>The Results</vt:lpstr>
      <vt:lpstr>The Results</vt:lpstr>
      <vt:lpstr>What about the day of the Challenger disaster?</vt:lpstr>
      <vt:lpstr>Bayesian Linear Regression</vt:lpstr>
      <vt:lpstr>Simple Linear Regression</vt:lpstr>
      <vt:lpstr>Simple Linear Regression</vt:lpstr>
      <vt:lpstr>Posterior of α</vt:lpstr>
      <vt:lpstr>Posterior of β</vt:lpstr>
      <vt:lpstr>Posterior of σ</vt:lpstr>
      <vt:lpstr>A Sample of Regression Lines</vt:lpstr>
      <vt:lpstr>A Sample of Regression Lines (n = 10)</vt:lpstr>
      <vt:lpstr>A Sample of Regression Lines (n = 1000)</vt:lpstr>
      <vt:lpstr>Incorporating Priors - Handling Outliers</vt:lpstr>
      <vt:lpstr>Cauchy Distribution </vt:lpstr>
      <vt:lpstr>Changing the distribution of ε</vt:lpstr>
      <vt:lpstr>Incorporating Priors</vt:lpstr>
      <vt:lpstr>The Results</vt:lpstr>
      <vt:lpstr>The Probabilistic Interpretation of Least-Squares Linear Regression</vt:lpstr>
      <vt:lpstr>Bayesian Perspective of Penalized Linear Regressions</vt:lpstr>
      <vt:lpstr>The Probabilistic Interpretation of Least-Squares Linear Regression</vt:lpstr>
      <vt:lpstr>The Bayesian Perspective</vt:lpstr>
      <vt:lpstr>Ridge Regression</vt:lpstr>
      <vt:lpstr>LASSO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Programming</dc:title>
  <dc:creator/>
  <cp:lastModifiedBy/>
  <cp:revision>5</cp:revision>
  <dcterms:created xsi:type="dcterms:W3CDTF">2018-09-08T07:39:54Z</dcterms:created>
  <dcterms:modified xsi:type="dcterms:W3CDTF">2024-01-28T13:15:28Z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0x0101009428C8830B16C84DADC92B96DF46C5D8</vt:lpwstr>
  </property>
</Properties>
</file>