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57" r:id="rId3"/>
    <p:sldId id="287" r:id="rId4"/>
    <p:sldId id="280" r:id="rId5"/>
    <p:sldId id="281" r:id="rId6"/>
    <p:sldId id="282" r:id="rId7"/>
    <p:sldId id="283" r:id="rId8"/>
    <p:sldId id="258" r:id="rId9"/>
    <p:sldId id="259" r:id="rId10"/>
    <p:sldId id="260" r:id="rId11"/>
    <p:sldId id="261" r:id="rId12"/>
    <p:sldId id="288" r:id="rId13"/>
    <p:sldId id="289" r:id="rId14"/>
    <p:sldId id="290" r:id="rId15"/>
    <p:sldId id="291" r:id="rId16"/>
    <p:sldId id="292" r:id="rId17"/>
    <p:sldId id="270" r:id="rId18"/>
    <p:sldId id="271" r:id="rId19"/>
    <p:sldId id="278" r:id="rId20"/>
    <p:sldId id="272" r:id="rId21"/>
    <p:sldId id="273" r:id="rId22"/>
    <p:sldId id="275" r:id="rId23"/>
    <p:sldId id="276" r:id="rId24"/>
    <p:sldId id="277" r:id="rId25"/>
    <p:sldId id="284" r:id="rId26"/>
    <p:sldId id="285" r:id="rId27"/>
    <p:sldId id="293" r:id="rId28"/>
    <p:sldId id="286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B535C-89AF-4AED-9E9C-A52AAF03C2C6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25A89-6846-40B0-BD49-AB79EFF5C8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8AC-5D4B-4512-9568-1D4A8479AC46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6CD7-BB4F-48CE-BA9B-4CAB43CBB5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61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8AC-5D4B-4512-9568-1D4A8479AC46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6CD7-BB4F-48CE-BA9B-4CAB43CBB5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1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8AC-5D4B-4512-9568-1D4A8479AC46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6CD7-BB4F-48CE-BA9B-4CAB43CBB5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06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8AC-5D4B-4512-9568-1D4A8479AC46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6CD7-BB4F-48CE-BA9B-4CAB43CBB5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94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8AC-5D4B-4512-9568-1D4A8479AC46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6CD7-BB4F-48CE-BA9B-4CAB43CBB5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18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8AC-5D4B-4512-9568-1D4A8479AC46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6CD7-BB4F-48CE-BA9B-4CAB43CBB5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5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8AC-5D4B-4512-9568-1D4A8479AC46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6CD7-BB4F-48CE-BA9B-4CAB43CBB5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6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8AC-5D4B-4512-9568-1D4A8479AC46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6CD7-BB4F-48CE-BA9B-4CAB43CBB5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2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8AC-5D4B-4512-9568-1D4A8479AC46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6CD7-BB4F-48CE-BA9B-4CAB43CBB5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76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8AC-5D4B-4512-9568-1D4A8479AC46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6CD7-BB4F-48CE-BA9B-4CAB43CBB5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15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8AC-5D4B-4512-9568-1D4A8479AC46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6CD7-BB4F-48CE-BA9B-4CAB43CBB5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60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28AC-5D4B-4512-9568-1D4A8479AC46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6CD7-BB4F-48CE-BA9B-4CAB43CBB5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27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C21137-CA0A-4CBC-8643-305535A7C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134" y="159115"/>
            <a:ext cx="9108282" cy="3320406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12700">
                  <a:noFill/>
                  <a:prstDash val="solid"/>
                </a:ln>
                <a:solidFill>
                  <a:srgbClr val="FC5C65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  <a:cs typeface="JetBrains Mono" panose="02000009000000000000" pitchFamily="49" charset="0"/>
              </a:rPr>
              <a:t>CustomCastle</a:t>
            </a:r>
            <a:r>
              <a:rPr lang="en-US" sz="6000" b="1" dirty="0">
                <a:ln w="12700">
                  <a:noFill/>
                  <a:prstDash val="solid"/>
                </a:ln>
                <a:solidFill>
                  <a:srgbClr val="FC5C65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  <a:cs typeface="JetBrains Mono" panose="02000009000000000000" pitchFamily="49" charset="0"/>
              </a:rPr>
              <a:t/>
            </a:r>
            <a:br>
              <a:rPr lang="en-US" sz="6000" b="1" dirty="0">
                <a:ln w="12700">
                  <a:noFill/>
                  <a:prstDash val="solid"/>
                </a:ln>
                <a:solidFill>
                  <a:srgbClr val="FC5C65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  <a:cs typeface="JetBrains Mono" panose="02000009000000000000" pitchFamily="49" charset="0"/>
              </a:rPr>
            </a:br>
            <a:r>
              <a:rPr lang="en-US" sz="4800" b="1" dirty="0" smtClean="0">
                <a:ln w="12700">
                  <a:noFill/>
                  <a:prstDash val="solid"/>
                </a:ln>
                <a:solidFill>
                  <a:srgbClr val="FC5C65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  <a:cs typeface="JetBrains Mono" panose="02000009000000000000" pitchFamily="49" charset="0"/>
              </a:rPr>
              <a:t>A HOUSE RENTAL MANAGEMENT SYSTEM</a:t>
            </a:r>
            <a:r>
              <a:rPr 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/>
            </a:r>
            <a:br>
              <a:rPr 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</a:b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xmlns="" id="{5433EDD6-BFED-4553-B94A-708F0FD860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47427" y="3678227"/>
            <a:ext cx="5049483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Prepared </a:t>
            </a:r>
            <a:r>
              <a:rPr lang="en-IN" sz="24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By</a:t>
            </a:r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IN" sz="24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2000" dirty="0">
                <a:latin typeface="Bahnschrift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Subhakanta Roul(1701230053)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2000" dirty="0">
                <a:latin typeface="Bahnschrift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Silka Jasmin Parida(1701230098)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2000" dirty="0">
                <a:latin typeface="Bahnschrift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Ankita Moharana(1701230040)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2000" dirty="0">
                <a:latin typeface="Bahnschrift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Saumya Ranjan </a:t>
            </a:r>
            <a:r>
              <a:rPr lang="en-IN" sz="2000" dirty="0" err="1">
                <a:latin typeface="Bahnschrift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Mallik</a:t>
            </a:r>
            <a:r>
              <a:rPr lang="en-IN" sz="2000" dirty="0">
                <a:latin typeface="Bahnschrift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(1821230054</a:t>
            </a:r>
            <a:r>
              <a:rPr lang="en-IN" sz="2000" dirty="0" smtClean="0">
                <a:latin typeface="Bahnschrift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latin typeface="Bahnschrift" panose="020B05020402040202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endParaRPr lang="en-IN" b="1" dirty="0">
              <a:latin typeface="Bahnschrift" panose="020B05020402040202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B812F54-E59A-406D-A33C-1531CAAB8E12}"/>
              </a:ext>
            </a:extLst>
          </p:cNvPr>
          <p:cNvSpPr txBox="1"/>
          <p:nvPr/>
        </p:nvSpPr>
        <p:spPr>
          <a:xfrm>
            <a:off x="6896910" y="3678227"/>
            <a:ext cx="3785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Guided By.</a:t>
            </a:r>
          </a:p>
          <a:p>
            <a:r>
              <a:rPr lang="en-IN" sz="2000" dirty="0">
                <a:latin typeface="Bahnschrift" panose="020B0502040204020203" pitchFamily="34" charset="0"/>
                <a:ea typeface="Cambria" panose="02040503050406030204" pitchFamily="18" charset="0"/>
              </a:rPr>
              <a:t>Prof. S. Abinash</a:t>
            </a:r>
          </a:p>
          <a:p>
            <a:r>
              <a:rPr lang="en-IN" sz="2000" dirty="0">
                <a:latin typeface="Bahnschrift" panose="020B0502040204020203" pitchFamily="34" charset="0"/>
                <a:ea typeface="Cambria" panose="02040503050406030204" pitchFamily="18" charset="0"/>
              </a:rPr>
              <a:t>(HOD, Department of CSE)</a:t>
            </a:r>
          </a:p>
        </p:txBody>
      </p:sp>
    </p:spTree>
    <p:extLst>
      <p:ext uri="{BB962C8B-B14F-4D97-AF65-F5344CB8AC3E}">
        <p14:creationId xmlns:p14="http://schemas.microsoft.com/office/powerpoint/2010/main" val="17339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C6C8F116-A3AB-40F2-B517-D18983712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53944"/>
              </p:ext>
            </p:extLst>
          </p:nvPr>
        </p:nvGraphicFramePr>
        <p:xfrm>
          <a:off x="2296828" y="491077"/>
          <a:ext cx="7513744" cy="569285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53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283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355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600" b="1" dirty="0">
                          <a:solidFill>
                            <a:srgbClr val="FC5C65"/>
                          </a:solidFill>
                          <a:latin typeface="Bahnschrift" panose="020B0502040204020203" pitchFamily="34" charset="0"/>
                        </a:rPr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600" b="1" dirty="0">
                          <a:solidFill>
                            <a:srgbClr val="FC5C65"/>
                          </a:solidFill>
                          <a:latin typeface="Bahnschrift" panose="020B0502040204020203" pitchFamily="34" charset="0"/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592"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Advertise the house</a:t>
                      </a:r>
                    </a:p>
                    <a:p>
                      <a: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Add, remove,</a:t>
                      </a:r>
                      <a:r>
                        <a:rPr lang="en-US" sz="2400" kern="1200" baseline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modify info of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the</a:t>
                      </a:r>
                      <a:r>
                        <a:rPr lang="en-US" sz="2400" kern="1200" baseline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0652"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Tenant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Search the house</a:t>
                      </a:r>
                    </a:p>
                    <a:p>
                      <a: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Select the house they wants</a:t>
                      </a:r>
                    </a:p>
                    <a:p>
                      <a: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Register to rent the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19291"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Edit data in the database</a:t>
                      </a:r>
                    </a:p>
                    <a:p>
                      <a: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Delete data in the database</a:t>
                      </a:r>
                    </a:p>
                    <a:p>
                      <a: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Update data in the database</a:t>
                      </a:r>
                    </a:p>
                    <a:p>
                      <a: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Delete tenant and renters (if required)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6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6B3B7CC-4062-4EE5-86EF-256AFA70668E}"/>
              </a:ext>
            </a:extLst>
          </p:cNvPr>
          <p:cNvSpPr txBox="1"/>
          <p:nvPr/>
        </p:nvSpPr>
        <p:spPr>
          <a:xfrm>
            <a:off x="1681843" y="783771"/>
            <a:ext cx="94542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Nonfunctional  </a:t>
            </a:r>
            <a:r>
              <a:rPr lang="en-US" sz="40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Requirement </a:t>
            </a:r>
            <a:r>
              <a:rPr lang="en-US" sz="40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7F82B7-32E8-4C5D-B950-3C05249E0768}"/>
              </a:ext>
            </a:extLst>
          </p:cNvPr>
          <p:cNvSpPr txBox="1"/>
          <p:nvPr/>
        </p:nvSpPr>
        <p:spPr>
          <a:xfrm>
            <a:off x="1681843" y="2155688"/>
            <a:ext cx="9993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Security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The system shall be intuitively usable.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Software quality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Business rules(security issues</a:t>
            </a:r>
            <a:r>
              <a:rPr lang="en-US" sz="2000" dirty="0" smtClean="0">
                <a:latin typeface="Bahnschrift" panose="020B0502040204020203" pitchFamily="34" charset="0"/>
                <a:ea typeface="Cambria" panose="02040503050406030204" pitchFamily="18" charset="0"/>
              </a:rPr>
              <a:t>)</a:t>
            </a:r>
            <a:endParaRPr lang="en-US" sz="2000" dirty="0">
              <a:latin typeface="Bahnschrift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Software Requirement Specification</a:t>
            </a:r>
            <a:endParaRPr lang="en-US" sz="4000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394" y="1345475"/>
            <a:ext cx="11011989" cy="586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b="1" u="sng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R.1- Register</a:t>
            </a:r>
            <a:endParaRPr lang="en-IN" sz="2400" u="sng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Description: In order to enter to the application, the user need to register himself/herself to the system. The registration process includes two choices.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u="sng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R.1.1- Register as owner</a:t>
            </a:r>
            <a:endParaRPr lang="en-IN" sz="2000" u="sng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Input: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Phone No.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Address 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Email Id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Password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Confirm Password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Output: 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Registered Successfully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Error*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823" y="418011"/>
            <a:ext cx="11612880" cy="4226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2000" b="1" u="sng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R.1.2- Register as Tenant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2000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Input: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2000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Name 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2000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Phone No.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2000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Email Id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2000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Password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000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Confirm Password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2000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Output: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000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Registered Successfully</a:t>
            </a:r>
          </a:p>
          <a:p>
            <a:r>
              <a:rPr lang="en-IN" sz="2000" dirty="0" smtClean="0">
                <a:latin typeface="Bahnschrift"/>
                <a:ea typeface="Cambria" panose="02040503050406030204" pitchFamily="18" charset="0"/>
              </a:rPr>
              <a:t>	Error*</a:t>
            </a:r>
            <a:endParaRPr lang="en-IN" sz="2000" dirty="0">
              <a:latin typeface="Bahnschrift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8457" y="548640"/>
            <a:ext cx="10737668" cy="5359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b="1" u="sng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R.2 – Sign In/Login</a:t>
            </a:r>
            <a:endParaRPr lang="en-IN" sz="2400" u="sng" dirty="0" smtClean="0">
              <a:latin typeface="Bahnschrif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Description: </a:t>
            </a:r>
            <a:r>
              <a:rPr lang="en-IN" sz="2000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After Sign In/login registered users can access their data stored in the system database 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u="sng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R.2.1 - Sign in as Owner</a:t>
            </a:r>
            <a:endParaRPr lang="en-IN" sz="2000" u="sng" dirty="0" smtClean="0">
              <a:latin typeface="Bahnschrif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Input:</a:t>
            </a:r>
          </a:p>
          <a:p>
            <a:pPr marL="800100" lvl="1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2000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Email Id </a:t>
            </a:r>
          </a:p>
          <a:p>
            <a:pPr marL="800100" lvl="1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000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Password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u="sng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R.2.2 – Sign in as Tenant</a:t>
            </a:r>
            <a:endParaRPr lang="en-IN" sz="2000" u="sng" dirty="0" smtClean="0">
              <a:latin typeface="Bahnschrif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Input: </a:t>
            </a:r>
          </a:p>
          <a:p>
            <a:pPr marL="800100" lvl="1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2000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Email Id </a:t>
            </a:r>
          </a:p>
          <a:p>
            <a:pPr marL="800100" lvl="1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000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Password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582" y="339635"/>
            <a:ext cx="10894423" cy="643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b="1" u="sng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R.3 – Search Property</a:t>
            </a:r>
            <a:endParaRPr lang="en-IN" sz="2400" u="sng" dirty="0" smtClean="0">
              <a:latin typeface="Bahnschrif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b="1" u="sng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Description: </a:t>
            </a: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The following function provides an option to the tenant to search for his/her </a:t>
            </a:r>
            <a:r>
              <a:rPr lang="en-IN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desired </a:t>
            </a:r>
            <a:r>
              <a:rPr lang="en-IN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property.</a:t>
            </a:r>
            <a:endParaRPr lang="en-IN" dirty="0" smtClean="0">
              <a:latin typeface="Bahnschrif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b="1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Input: </a:t>
            </a: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Location</a:t>
            </a:r>
          </a:p>
          <a:p>
            <a:pPr algn="just">
              <a:lnSpc>
                <a:spcPct val="150000"/>
              </a:lnSpc>
            </a:pPr>
            <a:r>
              <a:rPr lang="en-IN" b="1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Output: </a:t>
            </a: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Search results from system database.</a:t>
            </a:r>
          </a:p>
          <a:p>
            <a:pPr algn="just">
              <a:lnSpc>
                <a:spcPct val="150000"/>
              </a:lnSpc>
            </a:pPr>
            <a:endParaRPr lang="en-IN" dirty="0" smtClean="0">
              <a:latin typeface="Bahnschrif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b="1" u="sng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R.4 – Post Property</a:t>
            </a:r>
            <a:endParaRPr lang="en-IN" sz="2400" u="sng" dirty="0" smtClean="0">
              <a:latin typeface="Bahnschrif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Description: This function provides the option to the user to post his property for rent.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Input: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Property Type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Address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Price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BHK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Type of Tenant (Bachelor/Family)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Photos of Property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Bahnschrif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274" y="535577"/>
            <a:ext cx="10437223" cy="626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Output: 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Property posted successfully.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Error*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b="1" u="sng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R.5 – Owner Dashboard</a:t>
            </a:r>
            <a:endParaRPr lang="en-IN" sz="2400" u="sng" dirty="0" smtClean="0">
              <a:latin typeface="Bahnschrif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Description: This function provides tenant details as well as house details to the owner where he/she can manage and update the pay status of tenant.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b="1" u="sng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R.6 – Tenant Dashboard</a:t>
            </a:r>
            <a:endParaRPr lang="en-IN" sz="2400" u="sng" dirty="0" smtClean="0">
              <a:latin typeface="Bahnschrif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Description: This function provides house and owner details to tenant, where as tenant have no permission to edit anything.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IN" dirty="0" smtClean="0">
              <a:latin typeface="Bahnschrif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Error*: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Check your connection.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Invalid Email.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dirty="0" smtClean="0">
                <a:latin typeface="Bahnschrift"/>
                <a:ea typeface="Cambria" panose="02040503050406030204" pitchFamily="18" charset="0"/>
                <a:cs typeface="Times New Roman" panose="02020603050405020304" pitchFamily="18" charset="0"/>
              </a:rPr>
              <a:t>Invalid Password.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844B554-D994-4704-874C-E20BFEE0C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73" y="1322549"/>
            <a:ext cx="8816372" cy="47310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CA34BE3-57C9-45D2-BE0C-D04F5D191BBC}"/>
              </a:ext>
            </a:extLst>
          </p:cNvPr>
          <p:cNvSpPr txBox="1"/>
          <p:nvPr/>
        </p:nvSpPr>
        <p:spPr>
          <a:xfrm>
            <a:off x="850154" y="401195"/>
            <a:ext cx="829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Data Flow Diagram (level 0</a:t>
            </a:r>
            <a:r>
              <a:rPr lang="en-US" sz="40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40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11CFBDC-3FB5-4749-983A-E668663C3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88" y="1070819"/>
            <a:ext cx="7836493" cy="55189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DBD63B8-B38C-4A47-88F6-E9FC10DDB6CB}"/>
              </a:ext>
            </a:extLst>
          </p:cNvPr>
          <p:cNvSpPr txBox="1"/>
          <p:nvPr/>
        </p:nvSpPr>
        <p:spPr>
          <a:xfrm>
            <a:off x="990396" y="251185"/>
            <a:ext cx="7170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Data Flow Diagram (level 1</a:t>
            </a:r>
            <a:r>
              <a:rPr lang="en-US" sz="40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40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5E2281D-8C28-4A3D-BC7B-9C8ABB5B81BA}"/>
              </a:ext>
            </a:extLst>
          </p:cNvPr>
          <p:cNvSpPr txBox="1"/>
          <p:nvPr/>
        </p:nvSpPr>
        <p:spPr>
          <a:xfrm>
            <a:off x="1159469" y="337356"/>
            <a:ext cx="71983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Data Flow Diagram (level 2</a:t>
            </a:r>
            <a:r>
              <a:rPr lang="en-US" sz="40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40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0FD78EE-FCFC-4040-B783-493BE81AB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24" y="1245328"/>
            <a:ext cx="7600724" cy="535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2D46F9-F133-4807-A121-096381F5FE45}"/>
              </a:ext>
            </a:extLst>
          </p:cNvPr>
          <p:cNvSpPr txBox="1"/>
          <p:nvPr/>
        </p:nvSpPr>
        <p:spPr>
          <a:xfrm>
            <a:off x="1863551" y="1302790"/>
            <a:ext cx="852494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Project Objectives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Tools and Technologies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Flow of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Expected Outcomes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Feasibility study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Functional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Nonfunctional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Software Requirement Specification (SRS)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Data flow diagrams (level 0 , level 1 and level 2)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Use case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Class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Sequence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Structure Chart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Usefulness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Limitations</a:t>
            </a:r>
          </a:p>
          <a:p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54F813-AC93-4772-9000-961AD2810D11}"/>
              </a:ext>
            </a:extLst>
          </p:cNvPr>
          <p:cNvSpPr txBox="1"/>
          <p:nvPr/>
        </p:nvSpPr>
        <p:spPr>
          <a:xfrm>
            <a:off x="1456764" y="368974"/>
            <a:ext cx="8931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Table Of Contents    </a:t>
            </a:r>
            <a:endParaRPr lang="en-US" sz="40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7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BA74550-A85E-4F1C-ACAC-1598FC703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651" y="1174470"/>
            <a:ext cx="7228464" cy="49992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3709A32-D84C-4E51-A19D-5F5453A39DBD}"/>
              </a:ext>
            </a:extLst>
          </p:cNvPr>
          <p:cNvSpPr txBox="1"/>
          <p:nvPr/>
        </p:nvSpPr>
        <p:spPr>
          <a:xfrm>
            <a:off x="1017102" y="304750"/>
            <a:ext cx="6357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n w="0"/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 Case </a:t>
            </a:r>
            <a:r>
              <a:rPr lang="en-US" sz="4000" u="sng" dirty="0" smtClean="0">
                <a:ln w="0"/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</a:t>
            </a:r>
            <a:endParaRPr lang="en-US" sz="4000" u="sng" dirty="0">
              <a:ln w="0"/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4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69394AE-A59F-4C49-8339-91B5CAE79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808" y="1191421"/>
            <a:ext cx="7016097" cy="50726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FAE41BF-62DF-4A20-B2B5-6713DB225C6C}"/>
              </a:ext>
            </a:extLst>
          </p:cNvPr>
          <p:cNvSpPr txBox="1"/>
          <p:nvPr/>
        </p:nvSpPr>
        <p:spPr>
          <a:xfrm>
            <a:off x="1238682" y="223628"/>
            <a:ext cx="65294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n w="0"/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Diagram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01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8E157CD-C6D3-4EB6-8F3E-6290AF1B6CF5}"/>
              </a:ext>
            </a:extLst>
          </p:cNvPr>
          <p:cNvSpPr txBox="1"/>
          <p:nvPr/>
        </p:nvSpPr>
        <p:spPr>
          <a:xfrm>
            <a:off x="1050040" y="303066"/>
            <a:ext cx="8211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ln w="0"/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Sequence Diagram(Owner)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C5296F9-6A3B-47A8-9204-8CAA56375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79" y="1010952"/>
            <a:ext cx="4930922" cy="55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70E3EE-C478-4B51-9633-34E33278C46A}"/>
              </a:ext>
            </a:extLst>
          </p:cNvPr>
          <p:cNvSpPr txBox="1"/>
          <p:nvPr/>
        </p:nvSpPr>
        <p:spPr>
          <a:xfrm>
            <a:off x="1161294" y="205082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>
                <a:ln w="0"/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Sequence Diagram(Tenant)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83335D-874E-49B9-B751-D3686BFDB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722" y="912968"/>
            <a:ext cx="6204894" cy="594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D490482-7ADC-4804-B551-D64FD6933ACB}"/>
              </a:ext>
            </a:extLst>
          </p:cNvPr>
          <p:cNvSpPr txBox="1"/>
          <p:nvPr/>
        </p:nvSpPr>
        <p:spPr>
          <a:xfrm>
            <a:off x="1135677" y="332398"/>
            <a:ext cx="7439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ln w="0"/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Structure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7BC41D-0E18-4F8B-BB10-EDDAB2A6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386" y="1246908"/>
            <a:ext cx="7884809" cy="546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59E9F9-1AD9-4EFC-B92F-5F9C90515034}"/>
              </a:ext>
            </a:extLst>
          </p:cNvPr>
          <p:cNvSpPr txBox="1"/>
          <p:nvPr/>
        </p:nvSpPr>
        <p:spPr>
          <a:xfrm>
            <a:off x="1444839" y="1604988"/>
            <a:ext cx="7672784" cy="2067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Aft>
                <a:spcPts val="0"/>
              </a:spcAft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This system will save both time and resources.</a:t>
            </a:r>
            <a:endParaRPr lang="en-IN" sz="20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This will increase the efficiency of current rental system.</a:t>
            </a:r>
            <a:endParaRPr lang="en-IN" sz="20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It will provide all registered locations to tenant and multiple tenants to the landlord.</a:t>
            </a:r>
            <a:endParaRPr lang="en-IN" sz="20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Quick deal.</a:t>
            </a:r>
            <a:endParaRPr lang="en-IN" sz="20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Direct communication between tenant and owner. </a:t>
            </a:r>
            <a:endParaRPr lang="en-IN" sz="20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8ED995-38A0-4870-A11D-5A43F10E633E}"/>
              </a:ext>
            </a:extLst>
          </p:cNvPr>
          <p:cNvSpPr txBox="1"/>
          <p:nvPr/>
        </p:nvSpPr>
        <p:spPr>
          <a:xfrm>
            <a:off x="1444839" y="694848"/>
            <a:ext cx="7306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 smtClean="0">
                <a:ln w="0"/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Usefulness</a:t>
            </a:r>
            <a:endParaRPr lang="en-IN" sz="4000" u="sng" dirty="0">
              <a:ln w="0"/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8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B64CAF1-5FEE-4303-8A4A-2B4D38B2CF00}"/>
              </a:ext>
            </a:extLst>
          </p:cNvPr>
          <p:cNvSpPr txBox="1"/>
          <p:nvPr/>
        </p:nvSpPr>
        <p:spPr>
          <a:xfrm>
            <a:off x="1729978" y="952301"/>
            <a:ext cx="7448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 smtClean="0">
                <a:ln w="0"/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Limitations</a:t>
            </a:r>
            <a:endParaRPr lang="en-IN" sz="4000" u="sng" dirty="0">
              <a:ln w="0"/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922A38-A104-44DC-84B2-346E37CC4FAD}"/>
              </a:ext>
            </a:extLst>
          </p:cNvPr>
          <p:cNvSpPr txBox="1"/>
          <p:nvPr/>
        </p:nvSpPr>
        <p:spPr>
          <a:xfrm>
            <a:off x="1729978" y="2117300"/>
            <a:ext cx="70007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Difficult to trace the past records of a tenants if a owner asks criminal record verification before renting.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Difficult to find out the proper location as no map has been added in this website.</a:t>
            </a:r>
            <a:endParaRPr lang="en-IN" sz="20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3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2517" y="2890423"/>
            <a:ext cx="544187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C5C65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View Web App</a:t>
            </a:r>
            <a:endParaRPr lang="en-US" sz="6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C5C65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10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E578CA1-9134-42CB-B52F-680FE0E6FD84}"/>
              </a:ext>
            </a:extLst>
          </p:cNvPr>
          <p:cNvSpPr txBox="1"/>
          <p:nvPr/>
        </p:nvSpPr>
        <p:spPr>
          <a:xfrm>
            <a:off x="1582444" y="1018258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4000" u="sng" dirty="0" smtClean="0">
                <a:ln w="0"/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Bibliography</a:t>
            </a:r>
            <a:endParaRPr lang="en-IN" sz="4000" u="sng" dirty="0">
              <a:ln w="0"/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2FAA28-DC62-433D-90D6-6C6F5E5BF9FF}"/>
              </a:ext>
            </a:extLst>
          </p:cNvPr>
          <p:cNvSpPr txBox="1"/>
          <p:nvPr/>
        </p:nvSpPr>
        <p:spPr>
          <a:xfrm>
            <a:off x="1582444" y="1896333"/>
            <a:ext cx="85902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smtClean="0"/>
              <a:t>www.slideshare.net/jeanet10/home-rental-management-system</a:t>
            </a:r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http://</a:t>
            </a:r>
            <a:r>
              <a:rPr lang="en-US" sz="2000" dirty="0" smtClean="0"/>
              <a:t>www.icodeguru.com/design/Enterprise-Architect/umldiagrams.htm</a:t>
            </a:r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https://www.w3schools.com/php/php_ref_mysqli.asp</a:t>
            </a:r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https://www.youtube.com/playlist?list=PLwGdqUZWnOp1U4kemcU_vF9KQuHXlNxkb</a:t>
            </a:r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https://myengineeringprojects.in/engineering-project/online-rental-property-management-system/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114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BF42D4-B132-43E3-ADB1-5864F45D09AF}"/>
              </a:ext>
            </a:extLst>
          </p:cNvPr>
          <p:cNvSpPr txBox="1"/>
          <p:nvPr/>
        </p:nvSpPr>
        <p:spPr>
          <a:xfrm>
            <a:off x="1835369" y="1583889"/>
            <a:ext cx="3876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C8C82B-442C-4719-AE38-24942BBBFE71}"/>
              </a:ext>
            </a:extLst>
          </p:cNvPr>
          <p:cNvSpPr txBox="1"/>
          <p:nvPr/>
        </p:nvSpPr>
        <p:spPr>
          <a:xfrm>
            <a:off x="7306408" y="3598740"/>
            <a:ext cx="423482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Prepared </a:t>
            </a:r>
            <a:r>
              <a:rPr lang="en-IN" sz="2400" b="1" u="sng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By: </a:t>
            </a:r>
          </a:p>
          <a:p>
            <a:r>
              <a:rPr lang="en-IN" sz="2000" dirty="0" smtClean="0">
                <a:latin typeface="Bahnschrift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Subhakanta </a:t>
            </a:r>
            <a:r>
              <a:rPr lang="en-IN" sz="2000" dirty="0">
                <a:latin typeface="Bahnschrift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Roul(1701230053)</a:t>
            </a:r>
          </a:p>
          <a:p>
            <a:pPr>
              <a:spcBef>
                <a:spcPts val="0"/>
              </a:spcBef>
            </a:pPr>
            <a:r>
              <a:rPr lang="en-IN" sz="2000" dirty="0">
                <a:latin typeface="Bahnschrift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Silka Jasmin Parida(1701230098)</a:t>
            </a:r>
          </a:p>
          <a:p>
            <a:pPr>
              <a:spcBef>
                <a:spcPts val="0"/>
              </a:spcBef>
            </a:pPr>
            <a:r>
              <a:rPr lang="en-IN" sz="2000" dirty="0">
                <a:latin typeface="Bahnschrift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Ankita Moharana(1701230040)</a:t>
            </a:r>
          </a:p>
          <a:p>
            <a:pPr>
              <a:spcBef>
                <a:spcPts val="0"/>
              </a:spcBef>
            </a:pPr>
            <a:r>
              <a:rPr lang="en-IN" sz="2000" dirty="0">
                <a:latin typeface="Bahnschrift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Saumya Ranjan Mallik(1821230054)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C59C3E-111D-4005-8B10-C2DC4B6E8AAC}"/>
              </a:ext>
            </a:extLst>
          </p:cNvPr>
          <p:cNvSpPr txBox="1"/>
          <p:nvPr/>
        </p:nvSpPr>
        <p:spPr>
          <a:xfrm>
            <a:off x="7306408" y="1775151"/>
            <a:ext cx="40054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ea typeface="Cambria" panose="02040503050406030204" pitchFamily="18" charset="0"/>
              </a:rPr>
              <a:t>Guided </a:t>
            </a:r>
            <a:r>
              <a:rPr lang="en-IN" sz="2400" b="1" u="sng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ea typeface="Cambria" panose="02040503050406030204" pitchFamily="18" charset="0"/>
              </a:rPr>
              <a:t>By:</a:t>
            </a:r>
          </a:p>
          <a:p>
            <a:r>
              <a:rPr lang="en-IN" sz="2000" dirty="0" smtClean="0">
                <a:latin typeface="Bahnschrift" panose="020B0502040204020203" pitchFamily="34" charset="0"/>
                <a:ea typeface="Cambria" panose="02040503050406030204" pitchFamily="18" charset="0"/>
              </a:rPr>
              <a:t>Prof. S</a:t>
            </a:r>
            <a:r>
              <a:rPr lang="en-IN" sz="2000" dirty="0">
                <a:latin typeface="Bahnschrift" panose="020B0502040204020203" pitchFamily="34" charset="0"/>
                <a:ea typeface="Cambria" panose="02040503050406030204" pitchFamily="18" charset="0"/>
              </a:rPr>
              <a:t>. Abinash</a:t>
            </a:r>
          </a:p>
          <a:p>
            <a:r>
              <a:rPr lang="en-IN" sz="2000" dirty="0">
                <a:latin typeface="Bahnschrift" panose="020B0502040204020203" pitchFamily="34" charset="0"/>
                <a:ea typeface="Cambria" panose="02040503050406030204" pitchFamily="18" charset="0"/>
              </a:rPr>
              <a:t>(HOD, Department of CSE)</a:t>
            </a:r>
          </a:p>
        </p:txBody>
      </p:sp>
    </p:spTree>
    <p:extLst>
      <p:ext uri="{BB962C8B-B14F-4D97-AF65-F5344CB8AC3E}">
        <p14:creationId xmlns:p14="http://schemas.microsoft.com/office/powerpoint/2010/main" val="5523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163" y="1874923"/>
            <a:ext cx="10018713" cy="348278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000" dirty="0" smtClean="0">
                <a:latin typeface="Bahnschrift" panose="020B0502040204020203" pitchFamily="34" charset="0"/>
              </a:rPr>
              <a:t>This is an online rental management portal that helps in managing various rental properties and their operations.</a:t>
            </a:r>
          </a:p>
          <a:p>
            <a:pPr>
              <a:buSzPct val="100000"/>
            </a:pPr>
            <a:r>
              <a:rPr lang="en-US" sz="2000" dirty="0" smtClean="0">
                <a:latin typeface="Bahnschrift" panose="020B0502040204020203" pitchFamily="34" charset="0"/>
              </a:rPr>
              <a:t>This system will make easy to find the location of rooms/flats/houses, select number of rooms and other features by the Tenant.</a:t>
            </a:r>
          </a:p>
          <a:p>
            <a:pPr>
              <a:buSzPct val="100000"/>
            </a:pPr>
            <a:r>
              <a:rPr lang="en-US" sz="2000" dirty="0" smtClean="0">
                <a:latin typeface="Bahnschrift" panose="020B0502040204020203" pitchFamily="34" charset="0"/>
              </a:rPr>
              <a:t>This system will also make easy to update the details about the property like location, pictures, rent and facilities by Owner.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8413" y="736018"/>
            <a:ext cx="97810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u="sng" dirty="0" smtClean="0">
                <a:solidFill>
                  <a:schemeClr val="accent1"/>
                </a:solidFill>
                <a:latin typeface="Cambria" pitchFamily="18" charset="0"/>
              </a:rPr>
              <a:t>Introduction</a:t>
            </a:r>
            <a:endParaRPr lang="en-US" sz="40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4C474D5-EBB2-40C5-8E4A-600B8D660546}"/>
              </a:ext>
            </a:extLst>
          </p:cNvPr>
          <p:cNvSpPr txBox="1"/>
          <p:nvPr/>
        </p:nvSpPr>
        <p:spPr>
          <a:xfrm>
            <a:off x="1646338" y="660864"/>
            <a:ext cx="8098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Project Objectives</a:t>
            </a:r>
            <a:endParaRPr lang="en-IN" sz="40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D5EAAC-31E2-4A00-911A-4F6FAE767C3F}"/>
              </a:ext>
            </a:extLst>
          </p:cNvPr>
          <p:cNvSpPr txBox="1"/>
          <p:nvPr/>
        </p:nvSpPr>
        <p:spPr>
          <a:xfrm>
            <a:off x="1953986" y="1633925"/>
            <a:ext cx="85235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Study of currently available open source applications developed in other countries.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Analysis the applications and try to modify them according to Indian environment.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Try to develop an efficient website that will be helpful for not only tenants but also landlords.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System development will be done according to the requirement of both tenants and landlords.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9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066" y="1352135"/>
            <a:ext cx="2828925" cy="2552328"/>
          </a:xfrm>
          <a:prstGeom prst="rect">
            <a:avLst/>
          </a:prstGeom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xmlns="" id="{1E57B878-DDF2-419E-8F1A-89DC8ADB072B}"/>
              </a:ext>
            </a:extLst>
          </p:cNvPr>
          <p:cNvSpPr/>
          <p:nvPr/>
        </p:nvSpPr>
        <p:spPr>
          <a:xfrm>
            <a:off x="5587567" y="1619241"/>
            <a:ext cx="2500330" cy="200026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F415F8F-FD83-497D-AEAE-9265C78F254B}"/>
              </a:ext>
            </a:extLst>
          </p:cNvPr>
          <p:cNvSpPr txBox="1"/>
          <p:nvPr/>
        </p:nvSpPr>
        <p:spPr>
          <a:xfrm>
            <a:off x="5984066" y="2019209"/>
            <a:ext cx="17145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ahnschrift" panose="020B0502040204020203" pitchFamily="34" charset="0"/>
              </a:rPr>
              <a:t>Server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B73430-EA10-472C-8CE0-4E76BB3DC1DC}"/>
              </a:ext>
            </a:extLst>
          </p:cNvPr>
          <p:cNvSpPr txBox="1"/>
          <p:nvPr/>
        </p:nvSpPr>
        <p:spPr>
          <a:xfrm>
            <a:off x="9524985" y="1976432"/>
            <a:ext cx="149908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ahnschrift" panose="020B0502040204020203" pitchFamily="34" charset="0"/>
              </a:rPr>
              <a:t>Client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ahnschrift" panose="020B0502040204020203" pitchFamily="34" charset="0"/>
              </a:rPr>
              <a:t> side</a:t>
            </a:r>
            <a:endParaRPr lang="en-US" sz="32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B5ED76-BA67-4A2B-AE97-C20782F565A0}"/>
              </a:ext>
            </a:extLst>
          </p:cNvPr>
          <p:cNvSpPr txBox="1"/>
          <p:nvPr/>
        </p:nvSpPr>
        <p:spPr>
          <a:xfrm>
            <a:off x="5350007" y="3887854"/>
            <a:ext cx="2924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MySQL 10.4 </a:t>
            </a:r>
          </a:p>
          <a:p>
            <a:r>
              <a:rPr lang="en-US" b="1" dirty="0">
                <a:latin typeface="Bahnschrift" panose="020B0502040204020203" pitchFamily="34" charset="0"/>
              </a:rPr>
              <a:t>     (php MyAdmin)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PHP 7.4 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066DAB1-C55B-4FC0-9435-D25EDF7C41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92" y="1595256"/>
            <a:ext cx="2034756" cy="1901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01E1D45-43E4-4CC2-82F5-9E8728463B43}"/>
              </a:ext>
            </a:extLst>
          </p:cNvPr>
          <p:cNvSpPr txBox="1"/>
          <p:nvPr/>
        </p:nvSpPr>
        <p:spPr>
          <a:xfrm>
            <a:off x="1716827" y="2792039"/>
            <a:ext cx="17145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ahnschrift" panose="020B0502040204020203" pitchFamily="34" charset="0"/>
              </a:rPr>
              <a:t>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1D1650C-679E-4CD7-8B4E-68D69F0C31B0}"/>
              </a:ext>
            </a:extLst>
          </p:cNvPr>
          <p:cNvSpPr txBox="1"/>
          <p:nvPr/>
        </p:nvSpPr>
        <p:spPr>
          <a:xfrm>
            <a:off x="1397722" y="3887854"/>
            <a:ext cx="3310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Text Editor (VS code, Sublime 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Browser (Google Chrome)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Version Control Tool (Git</a:t>
            </a:r>
            <a:r>
              <a:rPr lang="en-US" b="1" dirty="0" smtClean="0">
                <a:latin typeface="Bahnschrif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Bahnschrift" panose="020B0502040204020203" pitchFamily="34" charset="0"/>
              </a:rPr>
              <a:t>XAMPP (local server)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9588E12-8A39-4EB0-BC66-9B2E178868A5}"/>
              </a:ext>
            </a:extLst>
          </p:cNvPr>
          <p:cNvSpPr txBox="1"/>
          <p:nvPr/>
        </p:nvSpPr>
        <p:spPr>
          <a:xfrm>
            <a:off x="1093378" y="575222"/>
            <a:ext cx="8988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Tools And Technologies Used</a:t>
            </a:r>
            <a:endParaRPr lang="en-IN" sz="40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86A188A-DAC4-49F0-8588-ABCC8474BEDB}"/>
              </a:ext>
            </a:extLst>
          </p:cNvPr>
          <p:cNvSpPr txBox="1"/>
          <p:nvPr/>
        </p:nvSpPr>
        <p:spPr>
          <a:xfrm>
            <a:off x="9248991" y="3904463"/>
            <a:ext cx="2250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HTML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CSS </a:t>
            </a:r>
            <a:r>
              <a:rPr lang="en-US" b="1" dirty="0" smtClean="0">
                <a:latin typeface="Bahnschrift" panose="020B0502040204020203" pitchFamily="34" charset="0"/>
              </a:rPr>
              <a:t>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Bahnschrift" panose="020B0502040204020203" pitchFamily="34" charset="0"/>
              </a:rPr>
              <a:t>Bootstrap 4.0</a:t>
            </a:r>
            <a:endParaRPr lang="en-US" b="1" dirty="0"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5744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8B47C53-6FFE-4247-B5BE-C8817CE165D0}"/>
              </a:ext>
            </a:extLst>
          </p:cNvPr>
          <p:cNvSpPr/>
          <p:nvPr/>
        </p:nvSpPr>
        <p:spPr>
          <a:xfrm>
            <a:off x="3714750" y="1666875"/>
            <a:ext cx="4400550" cy="552450"/>
          </a:xfrm>
          <a:prstGeom prst="rect">
            <a:avLst/>
          </a:prstGeom>
          <a:solidFill>
            <a:srgbClr val="FC5C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Register/login user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5433011-3746-4EF2-8B23-08AB3870C93E}"/>
              </a:ext>
            </a:extLst>
          </p:cNvPr>
          <p:cNvSpPr/>
          <p:nvPr/>
        </p:nvSpPr>
        <p:spPr>
          <a:xfrm>
            <a:off x="3714747" y="2571751"/>
            <a:ext cx="2143125" cy="600075"/>
          </a:xfrm>
          <a:prstGeom prst="rect">
            <a:avLst/>
          </a:prstGeom>
          <a:solidFill>
            <a:srgbClr val="FC5C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Tenant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A9102A-E5C5-4D2E-8B79-EC0EF480C5F9}"/>
              </a:ext>
            </a:extLst>
          </p:cNvPr>
          <p:cNvSpPr/>
          <p:nvPr/>
        </p:nvSpPr>
        <p:spPr>
          <a:xfrm>
            <a:off x="5976526" y="2571751"/>
            <a:ext cx="2143125" cy="600075"/>
          </a:xfrm>
          <a:prstGeom prst="rect">
            <a:avLst/>
          </a:prstGeom>
          <a:solidFill>
            <a:srgbClr val="FC5C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Owner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7FE8EC4-1823-4607-BB0A-B567D7BB1519}"/>
              </a:ext>
            </a:extLst>
          </p:cNvPr>
          <p:cNvSpPr/>
          <p:nvPr/>
        </p:nvSpPr>
        <p:spPr>
          <a:xfrm>
            <a:off x="3714750" y="3476625"/>
            <a:ext cx="2143125" cy="600075"/>
          </a:xfrm>
          <a:prstGeom prst="rect">
            <a:avLst/>
          </a:prstGeom>
          <a:solidFill>
            <a:srgbClr val="FC5C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 for property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CE4C51-ED69-4FDD-BDD1-14DFABAFA15E}"/>
              </a:ext>
            </a:extLst>
          </p:cNvPr>
          <p:cNvSpPr/>
          <p:nvPr/>
        </p:nvSpPr>
        <p:spPr>
          <a:xfrm>
            <a:off x="5972175" y="3476625"/>
            <a:ext cx="2143125" cy="600075"/>
          </a:xfrm>
          <a:prstGeom prst="rect">
            <a:avLst/>
          </a:prstGeom>
          <a:solidFill>
            <a:srgbClr val="FC5C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Post property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4F471C3-40BE-4F24-87C2-5AB29A31EB57}"/>
              </a:ext>
            </a:extLst>
          </p:cNvPr>
          <p:cNvSpPr/>
          <p:nvPr/>
        </p:nvSpPr>
        <p:spPr>
          <a:xfrm>
            <a:off x="3714748" y="4367215"/>
            <a:ext cx="2143125" cy="600075"/>
          </a:xfrm>
          <a:prstGeom prst="rect">
            <a:avLst/>
          </a:prstGeom>
          <a:solidFill>
            <a:srgbClr val="FC5C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Choose feasible property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9217DFA-DAD1-4A57-8A31-9603C396489C}"/>
              </a:ext>
            </a:extLst>
          </p:cNvPr>
          <p:cNvSpPr/>
          <p:nvPr/>
        </p:nvSpPr>
        <p:spPr>
          <a:xfrm>
            <a:off x="3714748" y="5353050"/>
            <a:ext cx="4400551" cy="600075"/>
          </a:xfrm>
          <a:prstGeom prst="rect">
            <a:avLst/>
          </a:prstGeom>
          <a:solidFill>
            <a:srgbClr val="FC5C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Conversion to Deal</a:t>
            </a:r>
          </a:p>
        </p:txBody>
      </p:sp>
      <p:sp>
        <p:nvSpPr>
          <p:cNvPr id="9" name="Down Arrow 18">
            <a:extLst>
              <a:ext uri="{FF2B5EF4-FFF2-40B4-BE49-F238E27FC236}">
                <a16:creationId xmlns:a16="http://schemas.microsoft.com/office/drawing/2014/main" xmlns="" id="{51663143-B5A5-4A90-84AD-27FF6CCA7AAB}"/>
              </a:ext>
            </a:extLst>
          </p:cNvPr>
          <p:cNvSpPr/>
          <p:nvPr/>
        </p:nvSpPr>
        <p:spPr>
          <a:xfrm>
            <a:off x="4622005" y="2219325"/>
            <a:ext cx="328610" cy="361949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19">
            <a:extLst>
              <a:ext uri="{FF2B5EF4-FFF2-40B4-BE49-F238E27FC236}">
                <a16:creationId xmlns:a16="http://schemas.microsoft.com/office/drawing/2014/main" xmlns="" id="{7273247E-2AC1-43F0-9D3F-B86220435543}"/>
              </a:ext>
            </a:extLst>
          </p:cNvPr>
          <p:cNvSpPr/>
          <p:nvPr/>
        </p:nvSpPr>
        <p:spPr>
          <a:xfrm>
            <a:off x="6879432" y="2219325"/>
            <a:ext cx="328610" cy="361949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20">
            <a:extLst>
              <a:ext uri="{FF2B5EF4-FFF2-40B4-BE49-F238E27FC236}">
                <a16:creationId xmlns:a16="http://schemas.microsoft.com/office/drawing/2014/main" xmlns="" id="{F435349E-17A2-469B-A30E-112E966817E6}"/>
              </a:ext>
            </a:extLst>
          </p:cNvPr>
          <p:cNvSpPr/>
          <p:nvPr/>
        </p:nvSpPr>
        <p:spPr>
          <a:xfrm>
            <a:off x="4622005" y="3181350"/>
            <a:ext cx="328610" cy="29527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21">
            <a:extLst>
              <a:ext uri="{FF2B5EF4-FFF2-40B4-BE49-F238E27FC236}">
                <a16:creationId xmlns:a16="http://schemas.microsoft.com/office/drawing/2014/main" xmlns="" id="{42BD4304-BCFF-4F31-B719-F52116C56F1A}"/>
              </a:ext>
            </a:extLst>
          </p:cNvPr>
          <p:cNvSpPr/>
          <p:nvPr/>
        </p:nvSpPr>
        <p:spPr>
          <a:xfrm>
            <a:off x="6879432" y="3181350"/>
            <a:ext cx="328610" cy="29527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22">
            <a:extLst>
              <a:ext uri="{FF2B5EF4-FFF2-40B4-BE49-F238E27FC236}">
                <a16:creationId xmlns:a16="http://schemas.microsoft.com/office/drawing/2014/main" xmlns="" id="{0030BC0C-8A32-4389-83E9-BFAE6814C54B}"/>
              </a:ext>
            </a:extLst>
          </p:cNvPr>
          <p:cNvSpPr/>
          <p:nvPr/>
        </p:nvSpPr>
        <p:spPr>
          <a:xfrm>
            <a:off x="4622005" y="4076700"/>
            <a:ext cx="328610" cy="29527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23">
            <a:extLst>
              <a:ext uri="{FF2B5EF4-FFF2-40B4-BE49-F238E27FC236}">
                <a16:creationId xmlns:a16="http://schemas.microsoft.com/office/drawing/2014/main" xmlns="" id="{F486C436-DE0F-4FDE-B5D2-9DFB0302F595}"/>
              </a:ext>
            </a:extLst>
          </p:cNvPr>
          <p:cNvSpPr/>
          <p:nvPr/>
        </p:nvSpPr>
        <p:spPr>
          <a:xfrm>
            <a:off x="4622005" y="4979197"/>
            <a:ext cx="328610" cy="361949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24">
            <a:extLst>
              <a:ext uri="{FF2B5EF4-FFF2-40B4-BE49-F238E27FC236}">
                <a16:creationId xmlns:a16="http://schemas.microsoft.com/office/drawing/2014/main" xmlns="" id="{1FB0A242-AFC0-49E0-8CED-277F57AD158D}"/>
              </a:ext>
            </a:extLst>
          </p:cNvPr>
          <p:cNvSpPr/>
          <p:nvPr/>
        </p:nvSpPr>
        <p:spPr>
          <a:xfrm>
            <a:off x="6879432" y="4076700"/>
            <a:ext cx="328610" cy="126444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866D584-57B7-4243-A817-04AFFBDBC411}"/>
              </a:ext>
            </a:extLst>
          </p:cNvPr>
          <p:cNvSpPr txBox="1"/>
          <p:nvPr/>
        </p:nvSpPr>
        <p:spPr>
          <a:xfrm>
            <a:off x="1572645" y="471486"/>
            <a:ext cx="6098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Flow Of Control</a:t>
            </a:r>
            <a:endParaRPr lang="en-IN" sz="40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ED23264-8AFD-4F69-9442-0190A40A1BD6}"/>
              </a:ext>
            </a:extLst>
          </p:cNvPr>
          <p:cNvSpPr/>
          <p:nvPr/>
        </p:nvSpPr>
        <p:spPr>
          <a:xfrm>
            <a:off x="1229026" y="762090"/>
            <a:ext cx="44893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Expected Outcomes</a:t>
            </a:r>
            <a:endParaRPr lang="en-IN" sz="40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932711-B2A6-4F37-82E6-AD8ECF94E401}"/>
              </a:ext>
            </a:extLst>
          </p:cNvPr>
          <p:cNvSpPr txBox="1"/>
          <p:nvPr/>
        </p:nvSpPr>
        <p:spPr>
          <a:xfrm>
            <a:off x="1771125" y="2005246"/>
            <a:ext cx="7894545" cy="2180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This is a service which will connect tenants to Landlords and vice-versa.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It will save the physical hard work and invaluable time to find room/flat.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This system will make easy to find house for tenant and upload the location and other information by landlord.</a:t>
            </a:r>
          </a:p>
        </p:txBody>
      </p:sp>
    </p:spTree>
    <p:extLst>
      <p:ext uri="{BB962C8B-B14F-4D97-AF65-F5344CB8AC3E}">
        <p14:creationId xmlns:p14="http://schemas.microsoft.com/office/powerpoint/2010/main" val="10639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E6616A-D936-495F-9647-AF99CE260766}"/>
              </a:ext>
            </a:extLst>
          </p:cNvPr>
          <p:cNvSpPr txBox="1"/>
          <p:nvPr/>
        </p:nvSpPr>
        <p:spPr>
          <a:xfrm>
            <a:off x="1450191" y="709911"/>
            <a:ext cx="8882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Feasibility study: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1AF0A9B-2473-4282-9465-84EE4E8E7716}"/>
              </a:ext>
            </a:extLst>
          </p:cNvPr>
          <p:cNvSpPr txBox="1"/>
          <p:nvPr/>
        </p:nvSpPr>
        <p:spPr>
          <a:xfrm>
            <a:off x="1450191" y="1978995"/>
            <a:ext cx="83263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Bahnschrift" panose="020B0502040204020203" pitchFamily="34" charset="0"/>
                <a:ea typeface="Cambria" panose="02040503050406030204" pitchFamily="18" charset="0"/>
              </a:rPr>
              <a:t>The </a:t>
            </a: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feasibility study is the preliminary study that determines whether </a:t>
            </a:r>
            <a:r>
              <a:rPr lang="en-US" sz="2000" dirty="0" smtClean="0">
                <a:latin typeface="Bahnschrift" panose="020B0502040204020203" pitchFamily="34" charset="0"/>
                <a:ea typeface="Cambria" panose="02040503050406030204" pitchFamily="18" charset="0"/>
              </a:rPr>
              <a:t>     a </a:t>
            </a: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proposed system project is financially, technically and operationally feasible or not.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The system is operationally feasible as it provides accurate, active and secure service.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It is technically efficient so it can be concluded that the system is technically feasible.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It is economically feasible as it reduces the cost of the material used. 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The system is free from any legal and contractual risks.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1D25DC-DB89-41BC-A4DA-FDDCA1D5E123}"/>
              </a:ext>
            </a:extLst>
          </p:cNvPr>
          <p:cNvSpPr txBox="1"/>
          <p:nvPr/>
        </p:nvSpPr>
        <p:spPr>
          <a:xfrm>
            <a:off x="1516655" y="615755"/>
            <a:ext cx="912767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Functional Requirements: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0A4E0F6-7E5B-4CD5-AEBE-BF5EB08354BC}"/>
              </a:ext>
            </a:extLst>
          </p:cNvPr>
          <p:cNvSpPr txBox="1"/>
          <p:nvPr/>
        </p:nvSpPr>
        <p:spPr>
          <a:xfrm>
            <a:off x="1516655" y="1600640"/>
            <a:ext cx="8244026" cy="331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This is a necessary task, action or activity that was accomplished. The proposed system is able to 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800" dirty="0">
              <a:latin typeface="Bahnschrift" panose="020B0502040204020203" pitchFamily="34" charset="0"/>
              <a:ea typeface="Cambria" panose="020405030504060302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Allow administrator to add a house, tenants details.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Allow the administrator to delete houses, tenant details.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Allow the administrator to search data in the database.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Allow the administrator to edit data in the database.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Allow the owner to add, modify and remove on property database.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Cambria" panose="02040503050406030204" pitchFamily="18" charset="0"/>
              </a:rPr>
              <a:t>Allow the tenant to search, view, book and cancel the properties.</a:t>
            </a:r>
          </a:p>
        </p:txBody>
      </p:sp>
    </p:spTree>
    <p:extLst>
      <p:ext uri="{BB962C8B-B14F-4D97-AF65-F5344CB8AC3E}">
        <p14:creationId xmlns:p14="http://schemas.microsoft.com/office/powerpoint/2010/main" val="568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</TotalTime>
  <Words>960</Words>
  <Application>Microsoft Office PowerPoint</Application>
  <PresentationFormat>Widescreen</PresentationFormat>
  <Paragraphs>190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Agency FB</vt:lpstr>
      <vt:lpstr>Arial</vt:lpstr>
      <vt:lpstr>Bahnschrift</vt:lpstr>
      <vt:lpstr>Bahnschrift Condensed</vt:lpstr>
      <vt:lpstr>Calibri</vt:lpstr>
      <vt:lpstr>Calibri Light</vt:lpstr>
      <vt:lpstr>Cambria</vt:lpstr>
      <vt:lpstr>Ink Free</vt:lpstr>
      <vt:lpstr>JetBrains Mono</vt:lpstr>
      <vt:lpstr>Symbol</vt:lpstr>
      <vt:lpstr>Times New Roman</vt:lpstr>
      <vt:lpstr>Office Theme</vt:lpstr>
      <vt:lpstr>CustomCastle A HOUSE RENTAL MANAGEMENT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Requirement 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RENTAL  MANAGEMENT  SYSTEM</dc:title>
  <dc:creator>Silka Jasmin</dc:creator>
  <cp:lastModifiedBy>papu</cp:lastModifiedBy>
  <cp:revision>82</cp:revision>
  <dcterms:created xsi:type="dcterms:W3CDTF">2020-12-23T08:07:00Z</dcterms:created>
  <dcterms:modified xsi:type="dcterms:W3CDTF">2021-04-24T06:25:17Z</dcterms:modified>
</cp:coreProperties>
</file>