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5"/>
  </p:notesMasterIdLst>
  <p:sldIdLst>
    <p:sldId id="256" r:id="rId2"/>
    <p:sldId id="389" r:id="rId3"/>
    <p:sldId id="367" r:id="rId4"/>
    <p:sldId id="388" r:id="rId5"/>
    <p:sldId id="410" r:id="rId6"/>
    <p:sldId id="411" r:id="rId7"/>
    <p:sldId id="414" r:id="rId8"/>
    <p:sldId id="413" r:id="rId9"/>
    <p:sldId id="420" r:id="rId10"/>
    <p:sldId id="428" r:id="rId11"/>
    <p:sldId id="426" r:id="rId12"/>
    <p:sldId id="418" r:id="rId13"/>
    <p:sldId id="409" r:id="rId14"/>
    <p:sldId id="391" r:id="rId15"/>
    <p:sldId id="425" r:id="rId16"/>
    <p:sldId id="424" r:id="rId17"/>
    <p:sldId id="390" r:id="rId18"/>
    <p:sldId id="392" r:id="rId19"/>
    <p:sldId id="393" r:id="rId20"/>
    <p:sldId id="394" r:id="rId21"/>
    <p:sldId id="396" r:id="rId22"/>
    <p:sldId id="419" r:id="rId23"/>
    <p:sldId id="434" r:id="rId24"/>
    <p:sldId id="435" r:id="rId25"/>
    <p:sldId id="437" r:id="rId26"/>
    <p:sldId id="395" r:id="rId27"/>
    <p:sldId id="397" r:id="rId28"/>
    <p:sldId id="398" r:id="rId29"/>
    <p:sldId id="399" r:id="rId30"/>
    <p:sldId id="429" r:id="rId31"/>
    <p:sldId id="400" r:id="rId32"/>
    <p:sldId id="401" r:id="rId33"/>
    <p:sldId id="402" r:id="rId34"/>
    <p:sldId id="412" r:id="rId35"/>
    <p:sldId id="430" r:id="rId36"/>
    <p:sldId id="431" r:id="rId37"/>
    <p:sldId id="432" r:id="rId38"/>
    <p:sldId id="436" r:id="rId39"/>
    <p:sldId id="407" r:id="rId40"/>
    <p:sldId id="422" r:id="rId41"/>
    <p:sldId id="406" r:id="rId42"/>
    <p:sldId id="405" r:id="rId43"/>
    <p:sldId id="421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F1"/>
    <a:srgbClr val="69B0FF"/>
    <a:srgbClr val="568FBA"/>
    <a:srgbClr val="253946"/>
    <a:srgbClr val="DF922E"/>
    <a:srgbClr val="C8D4DF"/>
    <a:srgbClr val="DE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D2AD8-3EF8-4F2F-9638-DD2EEB5180B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32E1-7613-44F4-978B-192A981A81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5958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220" y="401610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01C46E0-6EB7-504F-A79E-96B9B895EC5D}" type="datetimeFigureOut">
              <a:rPr lang="fr-FR" smtClean="0"/>
              <a:pPr/>
              <a:t>15/11/2018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221" y="72131"/>
            <a:ext cx="3006517" cy="9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149F-55EE-514A-8428-FD287F48E1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contenu 8"/>
          <p:cNvSpPr>
            <a:spLocks noGrp="1"/>
          </p:cNvSpPr>
          <p:nvPr>
            <p:ph sz="quarter" idx="12" hasCustomPrompt="1"/>
          </p:nvPr>
        </p:nvSpPr>
        <p:spPr>
          <a:xfrm>
            <a:off x="2317377" y="1438840"/>
            <a:ext cx="8610599" cy="820267"/>
          </a:xfrm>
        </p:spPr>
        <p:txBody>
          <a:bodyPr/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 sz="2954" cap="none"/>
            </a:lvl1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/>
            </a:pPr>
            <a:r>
              <a: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TITRE 1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3" hasCustomPrompt="1"/>
          </p:nvPr>
        </p:nvSpPr>
        <p:spPr>
          <a:xfrm>
            <a:off x="665164" y="1210798"/>
            <a:ext cx="1432577" cy="1048309"/>
          </a:xfrm>
        </p:spPr>
        <p:txBody>
          <a:bodyPr>
            <a:noAutofit/>
          </a:bodyPr>
          <a:lstStyle>
            <a:lvl1pPr marL="0" indent="0">
              <a:buNone/>
              <a:defRPr sz="8000" b="0">
                <a:solidFill>
                  <a:srgbClr val="568FBA"/>
                </a:solidFill>
              </a:defRPr>
            </a:lvl1pPr>
          </a:lstStyle>
          <a:p>
            <a:pPr lvl="0"/>
            <a:r>
              <a:rPr lang="fr-FR" dirty="0"/>
              <a:t>01</a:t>
            </a:r>
            <a:endParaRPr lang="en-US" dirty="0"/>
          </a:p>
        </p:txBody>
      </p:sp>
      <p:sp>
        <p:nvSpPr>
          <p:cNvPr id="16" name="Espace réservé du contenu 8"/>
          <p:cNvSpPr>
            <a:spLocks noGrp="1"/>
          </p:cNvSpPr>
          <p:nvPr>
            <p:ph sz="quarter" idx="14" hasCustomPrompt="1"/>
          </p:nvPr>
        </p:nvSpPr>
        <p:spPr>
          <a:xfrm>
            <a:off x="2321860" y="2661777"/>
            <a:ext cx="8610599" cy="1062318"/>
          </a:xfrm>
        </p:spPr>
        <p:txBody>
          <a:bodyPr/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 sz="2954" cap="none"/>
            </a:lvl1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/>
            </a:pPr>
            <a:r>
              <a: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TITRE 1</a:t>
            </a:r>
          </a:p>
        </p:txBody>
      </p:sp>
      <p:sp>
        <p:nvSpPr>
          <p:cNvPr id="17" name="Espace réservé du contenu 14"/>
          <p:cNvSpPr>
            <a:spLocks noGrp="1"/>
          </p:cNvSpPr>
          <p:nvPr>
            <p:ph sz="quarter" idx="15" hasCustomPrompt="1"/>
          </p:nvPr>
        </p:nvSpPr>
        <p:spPr>
          <a:xfrm>
            <a:off x="665164" y="2460629"/>
            <a:ext cx="1432577" cy="1129738"/>
          </a:xfrm>
        </p:spPr>
        <p:txBody>
          <a:bodyPr>
            <a:noAutofit/>
          </a:bodyPr>
          <a:lstStyle>
            <a:lvl1pPr marL="0" indent="0">
              <a:buNone/>
              <a:defRPr sz="8000" b="0">
                <a:solidFill>
                  <a:srgbClr val="568FBA"/>
                </a:solidFill>
              </a:defRPr>
            </a:lvl1pPr>
          </a:lstStyle>
          <a:p>
            <a:pPr lvl="0"/>
            <a:r>
              <a:rPr lang="fr-FR" dirty="0"/>
              <a:t>01</a:t>
            </a:r>
            <a:endParaRPr lang="en-US" dirty="0"/>
          </a:p>
        </p:txBody>
      </p:sp>
      <p:sp>
        <p:nvSpPr>
          <p:cNvPr id="18" name="Espace réservé du contenu 8"/>
          <p:cNvSpPr>
            <a:spLocks noGrp="1"/>
          </p:cNvSpPr>
          <p:nvPr>
            <p:ph sz="quarter" idx="16" hasCustomPrompt="1"/>
          </p:nvPr>
        </p:nvSpPr>
        <p:spPr>
          <a:xfrm>
            <a:off x="2321860" y="3982392"/>
            <a:ext cx="8610599" cy="1062318"/>
          </a:xfrm>
        </p:spPr>
        <p:txBody>
          <a:bodyPr/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 sz="2954" cap="none"/>
            </a:lvl1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/>
            </a:pPr>
            <a:r>
              <a: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TITRE 1</a:t>
            </a:r>
          </a:p>
        </p:txBody>
      </p:sp>
      <p:sp>
        <p:nvSpPr>
          <p:cNvPr id="19" name="Espace réservé du contenu 14"/>
          <p:cNvSpPr>
            <a:spLocks noGrp="1"/>
          </p:cNvSpPr>
          <p:nvPr>
            <p:ph sz="quarter" idx="17" hasCustomPrompt="1"/>
          </p:nvPr>
        </p:nvSpPr>
        <p:spPr>
          <a:xfrm>
            <a:off x="665164" y="3794692"/>
            <a:ext cx="1432577" cy="1059700"/>
          </a:xfrm>
        </p:spPr>
        <p:txBody>
          <a:bodyPr>
            <a:noAutofit/>
          </a:bodyPr>
          <a:lstStyle>
            <a:lvl1pPr marL="0" indent="0">
              <a:buNone/>
              <a:defRPr sz="8000" b="0">
                <a:solidFill>
                  <a:srgbClr val="568FBA"/>
                </a:solidFill>
              </a:defRPr>
            </a:lvl1pPr>
          </a:lstStyle>
          <a:p>
            <a:pPr lvl="0"/>
            <a:r>
              <a:rPr lang="fr-FR" dirty="0"/>
              <a:t>01</a:t>
            </a:r>
            <a:endParaRPr lang="en-US" dirty="0"/>
          </a:p>
        </p:txBody>
      </p:sp>
      <p:sp>
        <p:nvSpPr>
          <p:cNvPr id="20" name="Espace réservé du contenu 8"/>
          <p:cNvSpPr>
            <a:spLocks noGrp="1"/>
          </p:cNvSpPr>
          <p:nvPr>
            <p:ph sz="quarter" idx="18" hasCustomPrompt="1"/>
          </p:nvPr>
        </p:nvSpPr>
        <p:spPr>
          <a:xfrm>
            <a:off x="2321860" y="5237451"/>
            <a:ext cx="8610599" cy="1062318"/>
          </a:xfrm>
        </p:spPr>
        <p:txBody>
          <a:bodyPr/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 sz="2954" cap="none"/>
            </a:lvl1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/>
            </a:pPr>
            <a:r>
              <a: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TITRE 1</a:t>
            </a:r>
          </a:p>
        </p:txBody>
      </p:sp>
      <p:sp>
        <p:nvSpPr>
          <p:cNvPr id="21" name="Espace réservé du contenu 14"/>
          <p:cNvSpPr>
            <a:spLocks noGrp="1"/>
          </p:cNvSpPr>
          <p:nvPr>
            <p:ph sz="quarter" idx="19" hasCustomPrompt="1"/>
          </p:nvPr>
        </p:nvSpPr>
        <p:spPr>
          <a:xfrm>
            <a:off x="665164" y="5049751"/>
            <a:ext cx="1432577" cy="1059700"/>
          </a:xfrm>
        </p:spPr>
        <p:txBody>
          <a:bodyPr>
            <a:noAutofit/>
          </a:bodyPr>
          <a:lstStyle>
            <a:lvl1pPr marL="0" indent="0">
              <a:buNone/>
              <a:defRPr sz="8000" b="0">
                <a:solidFill>
                  <a:srgbClr val="568FBA"/>
                </a:solidFill>
              </a:defRPr>
            </a:lvl1pPr>
          </a:lstStyle>
          <a:p>
            <a:pPr lvl="0"/>
            <a:r>
              <a:rPr lang="fr-FR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995082" y="1277471"/>
            <a:ext cx="3241776" cy="2070847"/>
          </a:xfrm>
        </p:spPr>
        <p:txBody>
          <a:bodyPr>
            <a:noAutofit/>
          </a:bodyPr>
          <a:lstStyle>
            <a:lvl1pPr marL="0" indent="0">
              <a:buNone/>
              <a:defRPr sz="15000"/>
            </a:lvl1pPr>
          </a:lstStyle>
          <a:p>
            <a:pPr eaLnBrk="0" hangingPunct="0"/>
            <a:r>
              <a:rPr lang="en-GB" sz="13800" dirty="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rPr>
              <a:t>01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995082" y="3657601"/>
            <a:ext cx="10110119" cy="10623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 sz="4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68FBA"/>
              </a:buClr>
              <a:buSzPct val="110000"/>
              <a:buFont typeface="Courier New" charset="0"/>
              <a:buNone/>
              <a:tabLst/>
              <a:defRPr/>
            </a:pPr>
            <a:r>
              <a:rPr lang="fr-FR" sz="3600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Contexte – Besoins</a:t>
            </a:r>
          </a:p>
        </p:txBody>
      </p:sp>
    </p:spTree>
    <p:extLst>
      <p:ext uri="{BB962C8B-B14F-4D97-AF65-F5344CB8AC3E}">
        <p14:creationId xmlns:p14="http://schemas.microsoft.com/office/powerpoint/2010/main" val="28588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4" y="48578"/>
            <a:ext cx="11255188" cy="650546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44427"/>
            <a:ext cx="11255188" cy="52103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149F-55EE-514A-8428-FD287F48E144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7" name="Grouper 6"/>
          <p:cNvGrpSpPr/>
          <p:nvPr userDrawn="1"/>
        </p:nvGrpSpPr>
        <p:grpSpPr>
          <a:xfrm>
            <a:off x="198186" y="618859"/>
            <a:ext cx="11155615" cy="425569"/>
            <a:chOff x="161026" y="724620"/>
            <a:chExt cx="9063937" cy="425569"/>
          </a:xfrm>
        </p:grpSpPr>
        <p:sp>
          <p:nvSpPr>
            <p:cNvPr id="8" name="Ellipse 7"/>
            <p:cNvSpPr/>
            <p:nvPr userDrawn="1"/>
          </p:nvSpPr>
          <p:spPr>
            <a:xfrm>
              <a:off x="161026" y="724620"/>
              <a:ext cx="425569" cy="425569"/>
            </a:xfrm>
            <a:prstGeom prst="ellipse">
              <a:avLst/>
            </a:prstGeom>
            <a:noFill/>
            <a:ln w="28575">
              <a:solidFill>
                <a:srgbClr val="568F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15"/>
            </a:p>
          </p:txBody>
        </p:sp>
        <p:cxnSp>
          <p:nvCxnSpPr>
            <p:cNvPr id="9" name="Connecteur droit 8"/>
            <p:cNvCxnSpPr/>
            <p:nvPr userDrawn="1"/>
          </p:nvCxnSpPr>
          <p:spPr>
            <a:xfrm flipV="1">
              <a:off x="586595" y="937404"/>
              <a:ext cx="8638368" cy="1"/>
            </a:xfrm>
            <a:prstGeom prst="line">
              <a:avLst/>
            </a:prstGeom>
            <a:ln w="28575">
              <a:solidFill>
                <a:srgbClr val="568F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571" y="6372914"/>
            <a:ext cx="1387858" cy="420662"/>
          </a:xfrm>
          <a:prstGeom prst="rect">
            <a:avLst/>
          </a:prstGeom>
        </p:spPr>
      </p:pic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>
          <a:xfrm>
            <a:off x="159295" y="604290"/>
            <a:ext cx="838201" cy="425781"/>
          </a:xfrm>
        </p:spPr>
        <p:txBody>
          <a:bodyPr>
            <a:noAutofit/>
          </a:bodyPr>
          <a:lstStyle>
            <a:lvl1pPr marL="0" indent="0">
              <a:buNone/>
              <a:defRPr sz="2954" b="0">
                <a:solidFill>
                  <a:srgbClr val="0070C0"/>
                </a:solidFill>
              </a:defRPr>
            </a:lvl1pPr>
          </a:lstStyle>
          <a:p>
            <a:pPr lvl="0"/>
            <a:r>
              <a:rPr lang="fr-FR" dirty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071" y="181098"/>
            <a:ext cx="11255188" cy="72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071" y="1425201"/>
            <a:ext cx="11255188" cy="482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1" y="6346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E07B149F-55EE-514A-8428-FD287F48E1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0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68FBA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314325" indent="-314325" algn="l" defTabSz="914400" rtl="0" eaLnBrk="1" latinLnBrk="0" hangingPunct="1">
        <a:lnSpc>
          <a:spcPct val="90000"/>
        </a:lnSpc>
        <a:spcBef>
          <a:spcPts val="1000"/>
        </a:spcBef>
        <a:buClr>
          <a:srgbClr val="568FBA"/>
        </a:buClr>
        <a:buSzPct val="110000"/>
        <a:buFont typeface="Courier New" charset="0"/>
        <a:buChar char="o"/>
        <a:tabLst/>
        <a:defRPr sz="2400" kern="1200">
          <a:solidFill>
            <a:srgbClr val="253946"/>
          </a:solidFill>
          <a:latin typeface="Avenir Book" charset="0"/>
          <a:ea typeface="Avenir Book" charset="0"/>
          <a:cs typeface="Avenir Book" charset="0"/>
        </a:defRPr>
      </a:lvl1pPr>
      <a:lvl2pPr marL="622300" indent="-307975" algn="l" defTabSz="914400" rtl="0" eaLnBrk="1" latinLnBrk="0" hangingPunct="1">
        <a:lnSpc>
          <a:spcPct val="90000"/>
        </a:lnSpc>
        <a:spcBef>
          <a:spcPts val="500"/>
        </a:spcBef>
        <a:buClr>
          <a:srgbClr val="568FBA"/>
        </a:buClr>
        <a:buFont typeface="Courier New" charset="0"/>
        <a:buChar char="o"/>
        <a:tabLst/>
        <a:defRPr sz="2000" kern="1200">
          <a:solidFill>
            <a:srgbClr val="253946"/>
          </a:solidFill>
          <a:latin typeface="Avenir Book" charset="0"/>
          <a:ea typeface="Avenir Book" charset="0"/>
          <a:cs typeface="Avenir Book" charset="0"/>
        </a:defRPr>
      </a:lvl2pPr>
      <a:lvl3pPr marL="892175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253946"/>
        </a:buClr>
        <a:buSzPct val="110000"/>
        <a:buFont typeface="Courier New" charset="0"/>
        <a:buChar char="o"/>
        <a:tabLst/>
        <a:defRPr sz="1800" kern="1200">
          <a:solidFill>
            <a:srgbClr val="253946"/>
          </a:solidFill>
          <a:latin typeface="Avenir Book" charset="0"/>
          <a:ea typeface="Avenir Book" charset="0"/>
          <a:cs typeface="Avenir Book" charset="0"/>
        </a:defRPr>
      </a:lvl3pPr>
      <a:lvl4pPr marL="1114425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253946"/>
        </a:buClr>
        <a:buFont typeface="Courier New" charset="0"/>
        <a:buChar char="o"/>
        <a:tabLst/>
        <a:defRPr sz="1600" kern="1200">
          <a:solidFill>
            <a:srgbClr val="253946"/>
          </a:solidFill>
          <a:latin typeface="Avenir Book" charset="0"/>
          <a:ea typeface="Avenir Book" charset="0"/>
          <a:cs typeface="Avenir Book" charset="0"/>
        </a:defRPr>
      </a:lvl4pPr>
      <a:lvl5pPr marL="1377950" indent="-1778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600" kern="1200">
          <a:solidFill>
            <a:srgbClr val="253946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0245" y="1715477"/>
            <a:ext cx="10363200" cy="2938585"/>
          </a:xfrm>
        </p:spPr>
        <p:txBody>
          <a:bodyPr>
            <a:normAutofit/>
          </a:bodyPr>
          <a:lstStyle/>
          <a:p>
            <a:r>
              <a:rPr lang="fr-FR" dirty="0"/>
              <a:t>Assimilation mesures / modèles</a:t>
            </a:r>
            <a:br>
              <a:rPr lang="fr-FR" dirty="0"/>
            </a:br>
            <a:r>
              <a:rPr lang="fr-FR" dirty="0"/>
              <a:t> des concentrations de polluants</a:t>
            </a:r>
          </a:p>
        </p:txBody>
      </p:sp>
    </p:spTree>
    <p:extLst>
      <p:ext uri="{BB962C8B-B14F-4D97-AF65-F5344CB8AC3E}">
        <p14:creationId xmlns:p14="http://schemas.microsoft.com/office/powerpoint/2010/main" val="2394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63071" y="1044427"/>
                <a:ext cx="11255188" cy="56829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Exemple 1 : Température d’une pièce (un seul point, une seule mesure)</a:t>
                </a:r>
              </a:p>
              <a:p>
                <a:pPr lvl="1"/>
                <a:r>
                  <a:rPr lang="fr-FR" dirty="0"/>
                  <a:t>Ebauche : Tt (température thermostat), </a:t>
                </a:r>
                <a:r>
                  <a:rPr lang="fr-FR" dirty="0" err="1"/>
                  <a:t>Bt</a:t>
                </a:r>
                <a:r>
                  <a:rPr lang="fr-FR" dirty="0"/>
                  <a:t> (covariance thermostat)</a:t>
                </a:r>
              </a:p>
              <a:p>
                <a:pPr lvl="1"/>
                <a:r>
                  <a:rPr lang="fr-FR" dirty="0" err="1"/>
                  <a:t>Obervation</a:t>
                </a:r>
                <a:r>
                  <a:rPr lang="fr-FR" dirty="0"/>
                  <a:t> : To (température mesurée), </a:t>
                </a:r>
                <a:r>
                  <a:rPr lang="fr-FR" dirty="0" err="1"/>
                  <a:t>Ro</a:t>
                </a:r>
                <a:r>
                  <a:rPr lang="fr-FR" dirty="0"/>
                  <a:t> (covariance observation)</a:t>
                </a:r>
              </a:p>
              <a:p>
                <a:pPr lvl="1"/>
                <a:r>
                  <a:rPr lang="fr-FR" dirty="0"/>
                  <a:t>Paramètre = mesure -&gt; H =1</a:t>
                </a:r>
              </a:p>
              <a:p>
                <a:pPr lvl="1"/>
                <a:r>
                  <a:rPr lang="fr-FR" dirty="0">
                    <a:solidFill>
                      <a:srgbClr val="2F2FF1"/>
                    </a:solidFill>
                  </a:rPr>
                  <a:t>T optimale = Tt + k (To – Tt) avec k = </a:t>
                </a:r>
                <a:r>
                  <a:rPr lang="fr-FR" dirty="0" err="1">
                    <a:solidFill>
                      <a:srgbClr val="2F2FF1"/>
                    </a:solidFill>
                  </a:rPr>
                  <a:t>Bt</a:t>
                </a:r>
                <a:r>
                  <a:rPr lang="fr-FR" dirty="0">
                    <a:solidFill>
                      <a:srgbClr val="2F2FF1"/>
                    </a:solidFill>
                  </a:rPr>
                  <a:t> / (</a:t>
                </a:r>
                <a:r>
                  <a:rPr lang="fr-FR" dirty="0" err="1">
                    <a:solidFill>
                      <a:srgbClr val="2F2FF1"/>
                    </a:solidFill>
                  </a:rPr>
                  <a:t>Bt</a:t>
                </a:r>
                <a:r>
                  <a:rPr lang="fr-FR" dirty="0">
                    <a:solidFill>
                      <a:srgbClr val="2F2FF1"/>
                    </a:solidFill>
                  </a:rPr>
                  <a:t> + </a:t>
                </a:r>
                <a:r>
                  <a:rPr lang="fr-FR" dirty="0" err="1">
                    <a:solidFill>
                      <a:srgbClr val="2F2FF1"/>
                    </a:solidFill>
                  </a:rPr>
                  <a:t>Ro</a:t>
                </a:r>
                <a:r>
                  <a:rPr lang="fr-FR" dirty="0">
                    <a:solidFill>
                      <a:srgbClr val="2F2FF1"/>
                    </a:solidFill>
                  </a:rPr>
                  <a:t>) -&gt; barycentre</a:t>
                </a:r>
              </a:p>
              <a:p>
                <a:pPr lvl="2"/>
                <a:r>
                  <a:rPr lang="fr-FR" dirty="0"/>
                  <a:t>Si </a:t>
                </a:r>
                <a:r>
                  <a:rPr lang="fr-FR" dirty="0" err="1"/>
                  <a:t>Ro</a:t>
                </a:r>
                <a:r>
                  <a:rPr lang="fr-FR" dirty="0"/>
                  <a:t> covariance observation faible -&gt; k proche de 1, T optimale proche de To</a:t>
                </a:r>
              </a:p>
              <a:p>
                <a:pPr lvl="2"/>
                <a:r>
                  <a:rPr lang="fr-FR" dirty="0"/>
                  <a:t>Si </a:t>
                </a:r>
                <a:r>
                  <a:rPr lang="fr-FR" dirty="0" err="1"/>
                  <a:t>Bt</a:t>
                </a:r>
                <a:r>
                  <a:rPr lang="fr-FR" dirty="0"/>
                  <a:t> covariance ébauche faible -&gt; k proche de 0, T optimale proche de Tt</a:t>
                </a:r>
              </a:p>
              <a:p>
                <a:r>
                  <a:rPr lang="fr-FR" dirty="0"/>
                  <a:t>Exemple 2 : On observe chaque point modélisé(toutes dimensions)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Y et X même dimension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H = I  (matrice unité)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K = 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 = b/(</a:t>
                </a:r>
                <a:r>
                  <a:rPr lang="fr-FR" dirty="0" err="1">
                    <a:latin typeface="Avenir Book"/>
                    <a:ea typeface="Cambria Math" panose="02040503050406030204" pitchFamily="18" charset="0"/>
                  </a:rPr>
                  <a:t>b+r</a:t>
                </a:r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) I  (si covariance = 0 et même variance -&gt; B et R diagonales = b I et r I)</a:t>
                </a:r>
              </a:p>
              <a:p>
                <a:pPr lvl="1"/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Xa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 = 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 + k ( Y – X) avec k = b/(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b+r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) -&gt; situation similaire au cas précédent</a:t>
                </a:r>
              </a:p>
              <a:p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Exemple 3 : On observe uniquement une moyenne globale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Y : une seule valeur : mo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H : matrice une seule ligne = 1/n(1, 1, …..1)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H </a:t>
                </a:r>
                <a:r>
                  <a:rPr lang="fr-FR" dirty="0" err="1"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 = moyenne des </a:t>
                </a:r>
                <a:r>
                  <a:rPr lang="fr-FR" dirty="0" err="1"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 : mb</a:t>
                </a:r>
              </a:p>
              <a:p>
                <a:pPr lvl="1"/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K = b/(</a:t>
                </a:r>
                <a:r>
                  <a:rPr lang="fr-FR" dirty="0" err="1">
                    <a:latin typeface="Avenir Book"/>
                    <a:ea typeface="Cambria Math" panose="02040503050406030204" pitchFamily="18" charset="0"/>
                  </a:rPr>
                  <a:t>b+r</a:t>
                </a:r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) </a:t>
                </a:r>
                <a:r>
                  <a:rPr lang="fr-FR" dirty="0" err="1">
                    <a:latin typeface="Avenir Book"/>
                    <a:ea typeface="Cambria Math" panose="02040503050406030204" pitchFamily="18" charset="0"/>
                  </a:rPr>
                  <a:t>Ht</a:t>
                </a:r>
                <a:r>
                  <a:rPr lang="fr-FR" dirty="0">
                    <a:latin typeface="Avenir Book"/>
                    <a:ea typeface="Cambria Math" panose="02040503050406030204" pitchFamily="18" charset="0"/>
                  </a:rPr>
                  <a:t> (si pas de covariance et variance constante  -&gt; B diagonale = b I)</a:t>
                </a:r>
              </a:p>
              <a:p>
                <a:pPr lvl="1"/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Xa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 = 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 + K (mo – mb) -&gt; 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Xa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(i) = 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(i) + b/(</a:t>
                </a:r>
                <a:r>
                  <a:rPr lang="fr-FR" dirty="0" err="1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b+r</a:t>
                </a:r>
                <a:r>
                  <a:rPr lang="fr-FR" dirty="0">
                    <a:solidFill>
                      <a:srgbClr val="2F2FF1"/>
                    </a:solidFill>
                    <a:latin typeface="Avenir Book"/>
                    <a:ea typeface="Cambria Math" panose="02040503050406030204" pitchFamily="18" charset="0"/>
                  </a:rPr>
                  <a:t>) (mo – mb)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071" y="1044427"/>
                <a:ext cx="11255188" cy="5682944"/>
              </a:xfrm>
              <a:blipFill rotWithShape="0">
                <a:blip r:embed="rId2"/>
                <a:stretch>
                  <a:fillRect l="-758" t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Utilisation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Climatogogie (3D-4D : dimension 3 ou 3 + temps)</a:t>
                </a:r>
              </a:p>
              <a:p>
                <a:pPr lvl="1"/>
                <a:r>
                  <a:rPr lang="fr-FR" dirty="0"/>
                  <a:t>Paramètre suivi (x) : valeur d’un paramètre sur une grille spatiale en 3D (ex. température)</a:t>
                </a:r>
                <a:endParaRPr lang="fr-FR" dirty="0">
                  <a:latin typeface="Avenir Book"/>
                </a:endParaRPr>
              </a:p>
              <a:p>
                <a:pPr lvl="1"/>
                <a:r>
                  <a:rPr lang="fr-FR" dirty="0"/>
                  <a:t>Ebauche (</a:t>
                </a:r>
                <a:r>
                  <a:rPr lang="fr-FR" dirty="0" err="1"/>
                  <a:t>xb</a:t>
                </a:r>
                <a:r>
                  <a:rPr lang="fr-FR" dirty="0"/>
                  <a:t>) : valeurs issues de la modélisation sur la grille</a:t>
                </a:r>
              </a:p>
              <a:p>
                <a:pPr lvl="2"/>
                <a:r>
                  <a:rPr lang="fr-FR" dirty="0"/>
                  <a:t>Matrice (1, n) avec par exemple n = 1000 x 1000 x 100 </a:t>
                </a:r>
                <a:r>
                  <a:rPr lang="fr-FR" dirty="0">
                    <a:latin typeface="Avenir Book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Observation (y) : Mesure directe (capteur) ou Mesure indirecte (radar)</a:t>
                </a:r>
              </a:p>
              <a:p>
                <a:pPr lvl="2"/>
                <a:r>
                  <a:rPr lang="fr-FR" dirty="0"/>
                  <a:t>Matrice (1, p) avec par exemple p = 100 x 100 x 10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Fonction d’observation (H)</a:t>
                </a:r>
              </a:p>
              <a:p>
                <a:pPr lvl="2"/>
                <a:r>
                  <a:rPr lang="fr-FR" dirty="0"/>
                  <a:t>Mesure directe : uniquement interpolation liée à la position de la mesure / grille</a:t>
                </a:r>
              </a:p>
              <a:p>
                <a:pPr lvl="2"/>
                <a:r>
                  <a:rPr lang="fr-FR" dirty="0"/>
                  <a:t>Mesure indirecte : fonction complexe (ex mesure radar)</a:t>
                </a:r>
              </a:p>
              <a:p>
                <a:pPr lvl="1"/>
                <a:r>
                  <a:rPr lang="fr-FR" dirty="0"/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: Matrice (n, p), matrice à inverser (p, p)</a:t>
                </a:r>
              </a:p>
              <a:p>
                <a:pPr marL="668337" lvl="2" indent="0">
                  <a:buNone/>
                </a:pPr>
                <a:r>
                  <a:rPr lang="fr-FR" dirty="0"/>
                  <a:t>-&gt; algorithme de variation (temps de réponse)</a:t>
                </a:r>
              </a:p>
              <a:p>
                <a:pPr lvl="2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1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100" y="2709808"/>
            <a:ext cx="1282700" cy="16335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2434" y="4522514"/>
            <a:ext cx="3168965" cy="22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Analogie temps réel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071" y="1044427"/>
            <a:ext cx="7784642" cy="5210380"/>
          </a:xfrm>
        </p:spPr>
        <p:txBody>
          <a:bodyPr>
            <a:normAutofit/>
          </a:bodyPr>
          <a:lstStyle/>
          <a:p>
            <a:r>
              <a:rPr lang="fr-FR" dirty="0"/>
              <a:t>Systèmes temps réels</a:t>
            </a:r>
          </a:p>
          <a:p>
            <a:pPr lvl="1"/>
            <a:r>
              <a:rPr lang="fr-FR" dirty="0" err="1"/>
              <a:t>Yn</a:t>
            </a:r>
            <a:r>
              <a:rPr lang="fr-FR" dirty="0"/>
              <a:t> : observations d’un système (y(t1), y(t2), …, y(</a:t>
            </a:r>
            <a:r>
              <a:rPr lang="fr-FR" dirty="0" err="1"/>
              <a:t>tn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Xn</a:t>
            </a:r>
            <a:r>
              <a:rPr lang="fr-FR" dirty="0"/>
              <a:t> : simulation des sorties du </a:t>
            </a:r>
            <a:r>
              <a:rPr lang="fr-FR" dirty="0" err="1"/>
              <a:t>systéme</a:t>
            </a:r>
            <a:r>
              <a:rPr lang="fr-FR" dirty="0"/>
              <a:t> (x(t1), x(t2), …, x(</a:t>
            </a:r>
            <a:r>
              <a:rPr lang="fr-FR" dirty="0" err="1"/>
              <a:t>tn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Xn</a:t>
            </a:r>
            <a:r>
              <a:rPr lang="fr-FR" dirty="0"/>
              <a:t> = </a:t>
            </a:r>
            <a:r>
              <a:rPr lang="fr-FR" dirty="0" err="1"/>
              <a:t>Hn</a:t>
            </a:r>
            <a:r>
              <a:rPr lang="fr-FR" dirty="0"/>
              <a:t> * </a:t>
            </a:r>
            <a:r>
              <a:rPr lang="fr-FR" dirty="0" err="1"/>
              <a:t>teta</a:t>
            </a:r>
            <a:r>
              <a:rPr lang="fr-FR" dirty="0"/>
              <a:t> (</a:t>
            </a:r>
            <a:r>
              <a:rPr lang="fr-FR" dirty="0" err="1"/>
              <a:t>teta</a:t>
            </a:r>
            <a:r>
              <a:rPr lang="fr-FR" dirty="0"/>
              <a:t> : </a:t>
            </a:r>
            <a:r>
              <a:rPr lang="fr-FR" dirty="0" err="1"/>
              <a:t>ensembe</a:t>
            </a:r>
            <a:r>
              <a:rPr lang="fr-FR" dirty="0"/>
              <a:t> de paramètres du modèle)</a:t>
            </a:r>
          </a:p>
          <a:p>
            <a:pPr lvl="1"/>
            <a:endParaRPr lang="fr-FR" dirty="0"/>
          </a:p>
          <a:p>
            <a:r>
              <a:rPr lang="fr-FR" dirty="0"/>
              <a:t>Solution moindres carrés récursifs</a:t>
            </a:r>
          </a:p>
          <a:p>
            <a:pPr lvl="1"/>
            <a:r>
              <a:rPr lang="fr-FR" dirty="0" err="1"/>
              <a:t>Teta</a:t>
            </a:r>
            <a:r>
              <a:rPr lang="fr-FR" dirty="0"/>
              <a:t>(n+1) = </a:t>
            </a:r>
            <a:r>
              <a:rPr lang="fr-FR" dirty="0" err="1"/>
              <a:t>teta</a:t>
            </a:r>
            <a:r>
              <a:rPr lang="fr-FR" dirty="0"/>
              <a:t>(n) + Kn+1 * (Yn+1 – hTn+1 * </a:t>
            </a:r>
            <a:r>
              <a:rPr lang="fr-FR" dirty="0" err="1"/>
              <a:t>teta</a:t>
            </a:r>
            <a:r>
              <a:rPr lang="fr-FR" dirty="0"/>
              <a:t>(n))</a:t>
            </a:r>
          </a:p>
          <a:p>
            <a:pPr lvl="1"/>
            <a:r>
              <a:rPr lang="fr-FR" dirty="0"/>
              <a:t>Kn+1 = </a:t>
            </a:r>
            <a:r>
              <a:rPr lang="fr-FR" dirty="0" err="1"/>
              <a:t>Pn</a:t>
            </a:r>
            <a:r>
              <a:rPr lang="fr-FR" dirty="0"/>
              <a:t> * hn+1 * (1 + hTn+1 * </a:t>
            </a:r>
            <a:r>
              <a:rPr lang="fr-FR" dirty="0" err="1"/>
              <a:t>Pn</a:t>
            </a:r>
            <a:r>
              <a:rPr lang="fr-FR" dirty="0"/>
              <a:t> * hn+1)**-1</a:t>
            </a:r>
          </a:p>
          <a:p>
            <a:pPr lvl="1"/>
            <a:r>
              <a:rPr lang="fr-FR" dirty="0"/>
              <a:t>Pn+1 = (I − Kn+1 hTn+1) * </a:t>
            </a:r>
            <a:r>
              <a:rPr lang="fr-FR" dirty="0" err="1"/>
              <a:t>Pn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844955" y="4089947"/>
            <a:ext cx="615976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800" dirty="0"/>
              <a:t>Observations -&gt; valeurs successives</a:t>
            </a:r>
          </a:p>
          <a:p>
            <a:r>
              <a:rPr lang="fr-FR" sz="2800" dirty="0"/>
              <a:t>Etat du modèle -&gt; paramètres</a:t>
            </a:r>
          </a:p>
          <a:p>
            <a:r>
              <a:rPr lang="fr-FR" sz="2800" dirty="0"/>
              <a:t>Ebauche -&gt; paramètres à t-1</a:t>
            </a:r>
          </a:p>
          <a:p>
            <a:r>
              <a:rPr lang="fr-FR" sz="2800" dirty="0"/>
              <a:t>Innovation -&gt; écart modèle / observation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939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0792" y="1676402"/>
            <a:ext cx="10554513" cy="3312692"/>
            <a:chOff x="357234" y="1257302"/>
            <a:chExt cx="6459984" cy="23882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571750"/>
              <a:ext cx="6409969" cy="107381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/>
            <a:lstStyle/>
            <a:p>
              <a:pPr>
                <a:buClr>
                  <a:srgbClr val="F7B100"/>
                </a:buClr>
              </a:pPr>
              <a:r>
                <a:rPr lang="fr-FR" sz="4431" cap="all" dirty="0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proposition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eaLnBrk="0" hangingPunct="0"/>
              <a:r>
                <a:rPr lang="en-GB" sz="16985" dirty="0">
                  <a:solidFill>
                    <a:srgbClr val="568FBA"/>
                  </a:solidFill>
                  <a:latin typeface="Avenir Book" charset="0"/>
                  <a:ea typeface="Avenir Book" charset="0"/>
                  <a:cs typeface="Avenir Book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48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246" y="1043751"/>
            <a:ext cx="5256307" cy="2146306"/>
          </a:xfrm>
        </p:spPr>
        <p:txBody>
          <a:bodyPr>
            <a:normAutofit/>
          </a:bodyPr>
          <a:lstStyle/>
          <a:p>
            <a:r>
              <a:rPr lang="fr-FR" dirty="0"/>
              <a:t>On dispose de </a:t>
            </a:r>
          </a:p>
          <a:p>
            <a:pPr lvl="1"/>
            <a:r>
              <a:rPr lang="fr-FR" dirty="0"/>
              <a:t>Mesures de température une fois par jour -&gt; le matin à 8h</a:t>
            </a:r>
          </a:p>
          <a:p>
            <a:pPr lvl="1"/>
            <a:r>
              <a:rPr lang="fr-FR" dirty="0"/>
              <a:t>Valeur moyenne quotidienne issues d’une modélisation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sp>
        <p:nvSpPr>
          <p:cNvPr id="84" name="Espace réservé du contenu 2"/>
          <p:cNvSpPr txBox="1">
            <a:spLocks/>
          </p:cNvSpPr>
          <p:nvPr/>
        </p:nvSpPr>
        <p:spPr>
          <a:xfrm>
            <a:off x="445246" y="3047626"/>
            <a:ext cx="5155454" cy="252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Constat</a:t>
            </a:r>
          </a:p>
          <a:p>
            <a:pPr lvl="1"/>
            <a:r>
              <a:rPr lang="fr-FR" dirty="0"/>
              <a:t>Les mesures baissent mais les valeurs moyennes augmentent</a:t>
            </a:r>
          </a:p>
          <a:p>
            <a:pPr lvl="1"/>
            <a:r>
              <a:rPr lang="fr-FR" dirty="0"/>
              <a:t>Fort écart entre mesure et moyenne 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288610" y="5575300"/>
            <a:ext cx="5514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Comment estimer les valeurs horaires ?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Comment réconcilier modèle et mesure  ?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791200" y="1769282"/>
            <a:ext cx="6094115" cy="3386918"/>
            <a:chOff x="7758562" y="1312082"/>
            <a:chExt cx="4126753" cy="2204537"/>
          </a:xfrm>
        </p:grpSpPr>
        <p:sp>
          <p:nvSpPr>
            <p:cNvPr id="90" name="Rectangle 89"/>
            <p:cNvSpPr/>
            <p:nvPr/>
          </p:nvSpPr>
          <p:spPr>
            <a:xfrm>
              <a:off x="7758562" y="1312082"/>
              <a:ext cx="4126753" cy="2204537"/>
            </a:xfrm>
            <a:prstGeom prst="rect">
              <a:avLst/>
            </a:prstGeom>
            <a:solidFill>
              <a:srgbClr val="69B0FF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e 84"/>
            <p:cNvGrpSpPr/>
            <p:nvPr/>
          </p:nvGrpSpPr>
          <p:grpSpPr>
            <a:xfrm>
              <a:off x="7879588" y="1375582"/>
              <a:ext cx="3765174" cy="2083578"/>
              <a:chOff x="591673" y="2336804"/>
              <a:chExt cx="4518212" cy="2696882"/>
            </a:xfrm>
          </p:grpSpPr>
          <p:cxnSp>
            <p:nvCxnSpPr>
              <p:cNvPr id="6" name="Connecteur droit 5"/>
              <p:cNvCxnSpPr/>
              <p:nvPr/>
            </p:nvCxnSpPr>
            <p:spPr>
              <a:xfrm>
                <a:off x="591673" y="2336804"/>
                <a:ext cx="0" cy="23562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591673" y="4693027"/>
                <a:ext cx="44375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2850779" y="4693027"/>
                <a:ext cx="0" cy="1748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1506073" y="4656279"/>
                <a:ext cx="55175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J - 1</a:t>
                </a:r>
                <a:endParaRPr lang="en-US" dirty="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3823448" y="4664354"/>
                <a:ext cx="31130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J </a:t>
                </a:r>
                <a:endParaRPr lang="en-US" dirty="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305862" y="3697945"/>
                <a:ext cx="92635" cy="8068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591673" y="3191439"/>
                <a:ext cx="225910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850779" y="2823139"/>
                <a:ext cx="225910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3369238" y="3827186"/>
                <a:ext cx="92635" cy="8068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8561151" y="2236861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13°</a:t>
              </a:r>
              <a:endParaRPr lang="en-US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10324106" y="240253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12°</a:t>
              </a:r>
              <a:endParaRPr lang="en-US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8392961" y="1674986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16°</a:t>
              </a:r>
              <a:endParaRPr lang="en-US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1080275" y="1402842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23°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1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grpSp>
        <p:nvGrpSpPr>
          <p:cNvPr id="88" name="Groupe 87"/>
          <p:cNvGrpSpPr/>
          <p:nvPr/>
        </p:nvGrpSpPr>
        <p:grpSpPr>
          <a:xfrm>
            <a:off x="514726" y="1388489"/>
            <a:ext cx="5287193" cy="2504200"/>
            <a:chOff x="6547226" y="136389"/>
            <a:chExt cx="5287193" cy="2504200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8291339" y="136389"/>
              <a:ext cx="0" cy="213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8291339" y="2269894"/>
              <a:ext cx="3479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0062879" y="2269894"/>
              <a:ext cx="0" cy="12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9008391" y="2244096"/>
              <a:ext cx="432673" cy="259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 - 1</a:t>
              </a:r>
              <a:endParaRPr lang="en-US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0825623" y="2249764"/>
              <a:ext cx="244118" cy="259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 </a:t>
              </a:r>
              <a:endParaRPr lang="en-US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8935748" y="1571313"/>
              <a:ext cx="72642" cy="566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8291339" y="1215729"/>
              <a:ext cx="177154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0062879" y="957170"/>
              <a:ext cx="177154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10469442" y="1660618"/>
              <a:ext cx="72642" cy="566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necteur droit 50"/>
            <p:cNvCxnSpPr>
              <a:stCxn id="35" idx="7"/>
            </p:cNvCxnSpPr>
            <p:nvPr/>
          </p:nvCxnSpPr>
          <p:spPr>
            <a:xfrm>
              <a:off x="8997752" y="1579608"/>
              <a:ext cx="1471690" cy="1107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endCxn id="35" idx="0"/>
            </p:cNvCxnSpPr>
            <p:nvPr/>
          </p:nvCxnSpPr>
          <p:spPr>
            <a:xfrm>
              <a:off x="8291339" y="1571313"/>
              <a:ext cx="6807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10542084" y="1688939"/>
              <a:ext cx="1292335" cy="28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e libre 55"/>
            <p:cNvSpPr/>
            <p:nvPr/>
          </p:nvSpPr>
          <p:spPr>
            <a:xfrm>
              <a:off x="8940800" y="952500"/>
              <a:ext cx="1809750" cy="254000"/>
            </a:xfrm>
            <a:custGeom>
              <a:avLst/>
              <a:gdLst>
                <a:gd name="connsiteX0" fmla="*/ 0 w 1809750"/>
                <a:gd name="connsiteY0" fmla="*/ 254000 h 254000"/>
                <a:gd name="connsiteX1" fmla="*/ 361950 w 1809750"/>
                <a:gd name="connsiteY1" fmla="*/ 228600 h 254000"/>
                <a:gd name="connsiteX2" fmla="*/ 558800 w 1809750"/>
                <a:gd name="connsiteY2" fmla="*/ 184150 h 254000"/>
                <a:gd name="connsiteX3" fmla="*/ 825500 w 1809750"/>
                <a:gd name="connsiteY3" fmla="*/ 114300 h 254000"/>
                <a:gd name="connsiteX4" fmla="*/ 1060450 w 1809750"/>
                <a:gd name="connsiteY4" fmla="*/ 57150 h 254000"/>
                <a:gd name="connsiteX5" fmla="*/ 1409700 w 1809750"/>
                <a:gd name="connsiteY5" fmla="*/ 12700 h 254000"/>
                <a:gd name="connsiteX6" fmla="*/ 1809750 w 1809750"/>
                <a:gd name="connsiteY6" fmla="*/ 0 h 254000"/>
                <a:gd name="connsiteX7" fmla="*/ 1784350 w 1809750"/>
                <a:gd name="connsiteY7" fmla="*/ 0 h 254000"/>
                <a:gd name="connsiteX0" fmla="*/ 0 w 1809750"/>
                <a:gd name="connsiteY0" fmla="*/ 254000 h 254000"/>
                <a:gd name="connsiteX1" fmla="*/ 361950 w 1809750"/>
                <a:gd name="connsiteY1" fmla="*/ 228600 h 254000"/>
                <a:gd name="connsiteX2" fmla="*/ 558800 w 1809750"/>
                <a:gd name="connsiteY2" fmla="*/ 184150 h 254000"/>
                <a:gd name="connsiteX3" fmla="*/ 825500 w 1809750"/>
                <a:gd name="connsiteY3" fmla="*/ 114300 h 254000"/>
                <a:gd name="connsiteX4" fmla="*/ 1060450 w 1809750"/>
                <a:gd name="connsiteY4" fmla="*/ 57150 h 254000"/>
                <a:gd name="connsiteX5" fmla="*/ 1409700 w 1809750"/>
                <a:gd name="connsiteY5" fmla="*/ 31750 h 254000"/>
                <a:gd name="connsiteX6" fmla="*/ 1809750 w 1809750"/>
                <a:gd name="connsiteY6" fmla="*/ 0 h 254000"/>
                <a:gd name="connsiteX7" fmla="*/ 1784350 w 1809750"/>
                <a:gd name="connsiteY7" fmla="*/ 0 h 254000"/>
                <a:gd name="connsiteX0" fmla="*/ 0 w 1809750"/>
                <a:gd name="connsiteY0" fmla="*/ 254000 h 254000"/>
                <a:gd name="connsiteX1" fmla="*/ 361950 w 1809750"/>
                <a:gd name="connsiteY1" fmla="*/ 228600 h 254000"/>
                <a:gd name="connsiteX2" fmla="*/ 558800 w 1809750"/>
                <a:gd name="connsiteY2" fmla="*/ 184150 h 254000"/>
                <a:gd name="connsiteX3" fmla="*/ 825500 w 1809750"/>
                <a:gd name="connsiteY3" fmla="*/ 114300 h 254000"/>
                <a:gd name="connsiteX4" fmla="*/ 1092200 w 1809750"/>
                <a:gd name="connsiteY4" fmla="*/ 69850 h 254000"/>
                <a:gd name="connsiteX5" fmla="*/ 1409700 w 1809750"/>
                <a:gd name="connsiteY5" fmla="*/ 31750 h 254000"/>
                <a:gd name="connsiteX6" fmla="*/ 1809750 w 1809750"/>
                <a:gd name="connsiteY6" fmla="*/ 0 h 254000"/>
                <a:gd name="connsiteX7" fmla="*/ 1784350 w 1809750"/>
                <a:gd name="connsiteY7" fmla="*/ 0 h 254000"/>
                <a:gd name="connsiteX0" fmla="*/ 0 w 1809750"/>
                <a:gd name="connsiteY0" fmla="*/ 254000 h 254000"/>
                <a:gd name="connsiteX1" fmla="*/ 361950 w 1809750"/>
                <a:gd name="connsiteY1" fmla="*/ 228600 h 254000"/>
                <a:gd name="connsiteX2" fmla="*/ 558800 w 1809750"/>
                <a:gd name="connsiteY2" fmla="*/ 184150 h 254000"/>
                <a:gd name="connsiteX3" fmla="*/ 850900 w 1809750"/>
                <a:gd name="connsiteY3" fmla="*/ 127000 h 254000"/>
                <a:gd name="connsiteX4" fmla="*/ 1092200 w 1809750"/>
                <a:gd name="connsiteY4" fmla="*/ 69850 h 254000"/>
                <a:gd name="connsiteX5" fmla="*/ 1409700 w 1809750"/>
                <a:gd name="connsiteY5" fmla="*/ 31750 h 254000"/>
                <a:gd name="connsiteX6" fmla="*/ 1809750 w 1809750"/>
                <a:gd name="connsiteY6" fmla="*/ 0 h 254000"/>
                <a:gd name="connsiteX7" fmla="*/ 1784350 w 1809750"/>
                <a:gd name="connsiteY7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0" h="254000">
                  <a:moveTo>
                    <a:pt x="0" y="254000"/>
                  </a:moveTo>
                  <a:lnTo>
                    <a:pt x="361950" y="228600"/>
                  </a:lnTo>
                  <a:lnTo>
                    <a:pt x="558800" y="184150"/>
                  </a:lnTo>
                  <a:cubicBezTo>
                    <a:pt x="647700" y="160867"/>
                    <a:pt x="762000" y="146050"/>
                    <a:pt x="850900" y="127000"/>
                  </a:cubicBezTo>
                  <a:cubicBezTo>
                    <a:pt x="939800" y="107950"/>
                    <a:pt x="1003300" y="84667"/>
                    <a:pt x="1092200" y="69850"/>
                  </a:cubicBezTo>
                  <a:lnTo>
                    <a:pt x="1409700" y="31750"/>
                  </a:lnTo>
                  <a:lnTo>
                    <a:pt x="1809750" y="0"/>
                  </a:lnTo>
                  <a:lnTo>
                    <a:pt x="1784350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eur droit 57"/>
            <p:cNvCxnSpPr>
              <a:endCxn id="56" idx="0"/>
            </p:cNvCxnSpPr>
            <p:nvPr/>
          </p:nvCxnSpPr>
          <p:spPr>
            <a:xfrm>
              <a:off x="8291339" y="1206500"/>
              <a:ext cx="64946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>
              <a:stCxn id="56" idx="6"/>
            </p:cNvCxnSpPr>
            <p:nvPr/>
          </p:nvCxnSpPr>
          <p:spPr>
            <a:xfrm>
              <a:off x="10750550" y="952500"/>
              <a:ext cx="108386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6547226" y="207992"/>
              <a:ext cx="1937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568FBA"/>
                  </a:solidFill>
                </a:rPr>
                <a:t>Méthode 1 :</a:t>
              </a:r>
            </a:p>
            <a:p>
              <a:r>
                <a:rPr lang="fr-FR" dirty="0"/>
                <a:t>Interpolation valeur moyenne</a:t>
              </a:r>
              <a:endParaRPr lang="en-US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6686926" y="1717259"/>
              <a:ext cx="1937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568FBA"/>
                  </a:solidFill>
                </a:rPr>
                <a:t>Méthode 2 :</a:t>
              </a:r>
            </a:p>
            <a:p>
              <a:r>
                <a:rPr lang="fr-FR" dirty="0"/>
                <a:t>Interpolation mesure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95518" y="207992"/>
              <a:ext cx="1551901" cy="923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13821" y="1717259"/>
              <a:ext cx="1386536" cy="923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Connecteur droit 58"/>
          <p:cNvCxnSpPr/>
          <p:nvPr/>
        </p:nvCxnSpPr>
        <p:spPr>
          <a:xfrm>
            <a:off x="8432261" y="921190"/>
            <a:ext cx="0" cy="164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8432261" y="2570088"/>
            <a:ext cx="347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203801" y="2570088"/>
            <a:ext cx="0" cy="12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9149313" y="2544290"/>
            <a:ext cx="432673" cy="25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- 1</a:t>
            </a:r>
            <a:endParaRPr lang="en-US" dirty="0"/>
          </a:p>
        </p:txBody>
      </p:sp>
      <p:sp>
        <p:nvSpPr>
          <p:cNvPr id="65" name="ZoneTexte 64"/>
          <p:cNvSpPr txBox="1"/>
          <p:nvPr/>
        </p:nvSpPr>
        <p:spPr>
          <a:xfrm>
            <a:off x="10966545" y="2549958"/>
            <a:ext cx="244118" cy="25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</a:t>
            </a:r>
            <a:endParaRPr lang="en-US" dirty="0"/>
          </a:p>
        </p:txBody>
      </p:sp>
      <p:sp>
        <p:nvSpPr>
          <p:cNvPr id="66" name="Ellipse 65"/>
          <p:cNvSpPr/>
          <p:nvPr/>
        </p:nvSpPr>
        <p:spPr>
          <a:xfrm>
            <a:off x="9076670" y="1871507"/>
            <a:ext cx="72642" cy="566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10610364" y="1960812"/>
            <a:ext cx="72642" cy="566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eur droit 90"/>
          <p:cNvCxnSpPr/>
          <p:nvPr/>
        </p:nvCxnSpPr>
        <p:spPr>
          <a:xfrm>
            <a:off x="8432261" y="1506694"/>
            <a:ext cx="17715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10203801" y="1252694"/>
            <a:ext cx="17715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6619908" y="1395294"/>
            <a:ext cx="193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68FBA"/>
                </a:solidFill>
              </a:rPr>
              <a:t>Méthode 3 :</a:t>
            </a:r>
          </a:p>
          <a:p>
            <a:r>
              <a:rPr lang="fr-FR" dirty="0"/>
              <a:t>Assimilation valeur horaire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8200" y="1395294"/>
            <a:ext cx="1551901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e libre 18"/>
          <p:cNvSpPr/>
          <p:nvPr/>
        </p:nvSpPr>
        <p:spPr>
          <a:xfrm>
            <a:off x="8442406" y="1262171"/>
            <a:ext cx="3490914" cy="562247"/>
          </a:xfrm>
          <a:custGeom>
            <a:avLst/>
            <a:gdLst>
              <a:gd name="connsiteX0" fmla="*/ 0 w 2719388"/>
              <a:gd name="connsiteY0" fmla="*/ 238125 h 543197"/>
              <a:gd name="connsiteX1" fmla="*/ 261938 w 2719388"/>
              <a:gd name="connsiteY1" fmla="*/ 252412 h 543197"/>
              <a:gd name="connsiteX2" fmla="*/ 414338 w 2719388"/>
              <a:gd name="connsiteY2" fmla="*/ 304800 h 543197"/>
              <a:gd name="connsiteX3" fmla="*/ 519113 w 2719388"/>
              <a:gd name="connsiteY3" fmla="*/ 438150 h 543197"/>
              <a:gd name="connsiteX4" fmla="*/ 628650 w 2719388"/>
              <a:gd name="connsiteY4" fmla="*/ 519112 h 543197"/>
              <a:gd name="connsiteX5" fmla="*/ 776288 w 2719388"/>
              <a:gd name="connsiteY5" fmla="*/ 471487 h 543197"/>
              <a:gd name="connsiteX6" fmla="*/ 890588 w 2719388"/>
              <a:gd name="connsiteY6" fmla="*/ 309562 h 543197"/>
              <a:gd name="connsiteX7" fmla="*/ 990600 w 2719388"/>
              <a:gd name="connsiteY7" fmla="*/ 247650 h 543197"/>
              <a:gd name="connsiteX8" fmla="*/ 1233488 w 2719388"/>
              <a:gd name="connsiteY8" fmla="*/ 238125 h 543197"/>
              <a:gd name="connsiteX9" fmla="*/ 1419225 w 2719388"/>
              <a:gd name="connsiteY9" fmla="*/ 233362 h 543197"/>
              <a:gd name="connsiteX10" fmla="*/ 1609725 w 2719388"/>
              <a:gd name="connsiteY10" fmla="*/ 180975 h 543197"/>
              <a:gd name="connsiteX11" fmla="*/ 1833563 w 2719388"/>
              <a:gd name="connsiteY11" fmla="*/ 76200 h 543197"/>
              <a:gd name="connsiteX12" fmla="*/ 1938338 w 2719388"/>
              <a:gd name="connsiteY12" fmla="*/ 38100 h 543197"/>
              <a:gd name="connsiteX13" fmla="*/ 2028825 w 2719388"/>
              <a:gd name="connsiteY13" fmla="*/ 123825 h 543197"/>
              <a:gd name="connsiteX14" fmla="*/ 2090738 w 2719388"/>
              <a:gd name="connsiteY14" fmla="*/ 481012 h 543197"/>
              <a:gd name="connsiteX15" fmla="*/ 2176463 w 2719388"/>
              <a:gd name="connsiteY15" fmla="*/ 542925 h 543197"/>
              <a:gd name="connsiteX16" fmla="*/ 2257425 w 2719388"/>
              <a:gd name="connsiteY16" fmla="*/ 481012 h 543197"/>
              <a:gd name="connsiteX17" fmla="*/ 2324100 w 2719388"/>
              <a:gd name="connsiteY17" fmla="*/ 233362 h 543197"/>
              <a:gd name="connsiteX18" fmla="*/ 2452688 w 2719388"/>
              <a:gd name="connsiteY18" fmla="*/ 85725 h 543197"/>
              <a:gd name="connsiteX19" fmla="*/ 2719388 w 2719388"/>
              <a:gd name="connsiteY19" fmla="*/ 0 h 543197"/>
              <a:gd name="connsiteX0" fmla="*/ 0 w 2962276"/>
              <a:gd name="connsiteY0" fmla="*/ 252412 h 557484"/>
              <a:gd name="connsiteX1" fmla="*/ 261938 w 2962276"/>
              <a:gd name="connsiteY1" fmla="*/ 266699 h 557484"/>
              <a:gd name="connsiteX2" fmla="*/ 414338 w 2962276"/>
              <a:gd name="connsiteY2" fmla="*/ 319087 h 557484"/>
              <a:gd name="connsiteX3" fmla="*/ 519113 w 2962276"/>
              <a:gd name="connsiteY3" fmla="*/ 452437 h 557484"/>
              <a:gd name="connsiteX4" fmla="*/ 628650 w 2962276"/>
              <a:gd name="connsiteY4" fmla="*/ 533399 h 557484"/>
              <a:gd name="connsiteX5" fmla="*/ 776288 w 2962276"/>
              <a:gd name="connsiteY5" fmla="*/ 485774 h 557484"/>
              <a:gd name="connsiteX6" fmla="*/ 890588 w 2962276"/>
              <a:gd name="connsiteY6" fmla="*/ 323849 h 557484"/>
              <a:gd name="connsiteX7" fmla="*/ 990600 w 2962276"/>
              <a:gd name="connsiteY7" fmla="*/ 261937 h 557484"/>
              <a:gd name="connsiteX8" fmla="*/ 1233488 w 2962276"/>
              <a:gd name="connsiteY8" fmla="*/ 252412 h 557484"/>
              <a:gd name="connsiteX9" fmla="*/ 1419225 w 2962276"/>
              <a:gd name="connsiteY9" fmla="*/ 247649 h 557484"/>
              <a:gd name="connsiteX10" fmla="*/ 1609725 w 2962276"/>
              <a:gd name="connsiteY10" fmla="*/ 195262 h 557484"/>
              <a:gd name="connsiteX11" fmla="*/ 1833563 w 2962276"/>
              <a:gd name="connsiteY11" fmla="*/ 90487 h 557484"/>
              <a:gd name="connsiteX12" fmla="*/ 1938338 w 2962276"/>
              <a:gd name="connsiteY12" fmla="*/ 52387 h 557484"/>
              <a:gd name="connsiteX13" fmla="*/ 2028825 w 2962276"/>
              <a:gd name="connsiteY13" fmla="*/ 138112 h 557484"/>
              <a:gd name="connsiteX14" fmla="*/ 2090738 w 2962276"/>
              <a:gd name="connsiteY14" fmla="*/ 495299 h 557484"/>
              <a:gd name="connsiteX15" fmla="*/ 2176463 w 2962276"/>
              <a:gd name="connsiteY15" fmla="*/ 557212 h 557484"/>
              <a:gd name="connsiteX16" fmla="*/ 2257425 w 2962276"/>
              <a:gd name="connsiteY16" fmla="*/ 495299 h 557484"/>
              <a:gd name="connsiteX17" fmla="*/ 2324100 w 2962276"/>
              <a:gd name="connsiteY17" fmla="*/ 247649 h 557484"/>
              <a:gd name="connsiteX18" fmla="*/ 2452688 w 2962276"/>
              <a:gd name="connsiteY18" fmla="*/ 100012 h 557484"/>
              <a:gd name="connsiteX19" fmla="*/ 2962276 w 2962276"/>
              <a:gd name="connsiteY19" fmla="*/ 0 h 557484"/>
              <a:gd name="connsiteX0" fmla="*/ 0 w 2738439"/>
              <a:gd name="connsiteY0" fmla="*/ 242887 h 547959"/>
              <a:gd name="connsiteX1" fmla="*/ 261938 w 2738439"/>
              <a:gd name="connsiteY1" fmla="*/ 257174 h 547959"/>
              <a:gd name="connsiteX2" fmla="*/ 414338 w 2738439"/>
              <a:gd name="connsiteY2" fmla="*/ 309562 h 547959"/>
              <a:gd name="connsiteX3" fmla="*/ 519113 w 2738439"/>
              <a:gd name="connsiteY3" fmla="*/ 442912 h 547959"/>
              <a:gd name="connsiteX4" fmla="*/ 628650 w 2738439"/>
              <a:gd name="connsiteY4" fmla="*/ 523874 h 547959"/>
              <a:gd name="connsiteX5" fmla="*/ 776288 w 2738439"/>
              <a:gd name="connsiteY5" fmla="*/ 476249 h 547959"/>
              <a:gd name="connsiteX6" fmla="*/ 890588 w 2738439"/>
              <a:gd name="connsiteY6" fmla="*/ 314324 h 547959"/>
              <a:gd name="connsiteX7" fmla="*/ 990600 w 2738439"/>
              <a:gd name="connsiteY7" fmla="*/ 252412 h 547959"/>
              <a:gd name="connsiteX8" fmla="*/ 1233488 w 2738439"/>
              <a:gd name="connsiteY8" fmla="*/ 242887 h 547959"/>
              <a:gd name="connsiteX9" fmla="*/ 1419225 w 2738439"/>
              <a:gd name="connsiteY9" fmla="*/ 238124 h 547959"/>
              <a:gd name="connsiteX10" fmla="*/ 1609725 w 2738439"/>
              <a:gd name="connsiteY10" fmla="*/ 185737 h 547959"/>
              <a:gd name="connsiteX11" fmla="*/ 1833563 w 2738439"/>
              <a:gd name="connsiteY11" fmla="*/ 80962 h 547959"/>
              <a:gd name="connsiteX12" fmla="*/ 1938338 w 2738439"/>
              <a:gd name="connsiteY12" fmla="*/ 42862 h 547959"/>
              <a:gd name="connsiteX13" fmla="*/ 2028825 w 2738439"/>
              <a:gd name="connsiteY13" fmla="*/ 128587 h 547959"/>
              <a:gd name="connsiteX14" fmla="*/ 2090738 w 2738439"/>
              <a:gd name="connsiteY14" fmla="*/ 485774 h 547959"/>
              <a:gd name="connsiteX15" fmla="*/ 2176463 w 2738439"/>
              <a:gd name="connsiteY15" fmla="*/ 547687 h 547959"/>
              <a:gd name="connsiteX16" fmla="*/ 2257425 w 2738439"/>
              <a:gd name="connsiteY16" fmla="*/ 485774 h 547959"/>
              <a:gd name="connsiteX17" fmla="*/ 2324100 w 2738439"/>
              <a:gd name="connsiteY17" fmla="*/ 238124 h 547959"/>
              <a:gd name="connsiteX18" fmla="*/ 2452688 w 2738439"/>
              <a:gd name="connsiteY18" fmla="*/ 90487 h 547959"/>
              <a:gd name="connsiteX19" fmla="*/ 2738439 w 2738439"/>
              <a:gd name="connsiteY19" fmla="*/ 0 h 547959"/>
              <a:gd name="connsiteX0" fmla="*/ 0 w 2746078"/>
              <a:gd name="connsiteY0" fmla="*/ 247376 h 552448"/>
              <a:gd name="connsiteX1" fmla="*/ 261938 w 2746078"/>
              <a:gd name="connsiteY1" fmla="*/ 261663 h 552448"/>
              <a:gd name="connsiteX2" fmla="*/ 414338 w 2746078"/>
              <a:gd name="connsiteY2" fmla="*/ 314051 h 552448"/>
              <a:gd name="connsiteX3" fmla="*/ 519113 w 2746078"/>
              <a:gd name="connsiteY3" fmla="*/ 447401 h 552448"/>
              <a:gd name="connsiteX4" fmla="*/ 628650 w 2746078"/>
              <a:gd name="connsiteY4" fmla="*/ 528363 h 552448"/>
              <a:gd name="connsiteX5" fmla="*/ 776288 w 2746078"/>
              <a:gd name="connsiteY5" fmla="*/ 480738 h 552448"/>
              <a:gd name="connsiteX6" fmla="*/ 890588 w 2746078"/>
              <a:gd name="connsiteY6" fmla="*/ 318813 h 552448"/>
              <a:gd name="connsiteX7" fmla="*/ 990600 w 2746078"/>
              <a:gd name="connsiteY7" fmla="*/ 256901 h 552448"/>
              <a:gd name="connsiteX8" fmla="*/ 1233488 w 2746078"/>
              <a:gd name="connsiteY8" fmla="*/ 247376 h 552448"/>
              <a:gd name="connsiteX9" fmla="*/ 1419225 w 2746078"/>
              <a:gd name="connsiteY9" fmla="*/ 242613 h 552448"/>
              <a:gd name="connsiteX10" fmla="*/ 1609725 w 2746078"/>
              <a:gd name="connsiteY10" fmla="*/ 190226 h 552448"/>
              <a:gd name="connsiteX11" fmla="*/ 1833563 w 2746078"/>
              <a:gd name="connsiteY11" fmla="*/ 85451 h 552448"/>
              <a:gd name="connsiteX12" fmla="*/ 1938338 w 2746078"/>
              <a:gd name="connsiteY12" fmla="*/ 47351 h 552448"/>
              <a:gd name="connsiteX13" fmla="*/ 2028825 w 2746078"/>
              <a:gd name="connsiteY13" fmla="*/ 133076 h 552448"/>
              <a:gd name="connsiteX14" fmla="*/ 2090738 w 2746078"/>
              <a:gd name="connsiteY14" fmla="*/ 490263 h 552448"/>
              <a:gd name="connsiteX15" fmla="*/ 2176463 w 2746078"/>
              <a:gd name="connsiteY15" fmla="*/ 552176 h 552448"/>
              <a:gd name="connsiteX16" fmla="*/ 2257425 w 2746078"/>
              <a:gd name="connsiteY16" fmla="*/ 490263 h 552448"/>
              <a:gd name="connsiteX17" fmla="*/ 2324100 w 2746078"/>
              <a:gd name="connsiteY17" fmla="*/ 242613 h 552448"/>
              <a:gd name="connsiteX18" fmla="*/ 2452688 w 2746078"/>
              <a:gd name="connsiteY18" fmla="*/ 94976 h 552448"/>
              <a:gd name="connsiteX19" fmla="*/ 2738439 w 2746078"/>
              <a:gd name="connsiteY19" fmla="*/ 4489 h 552448"/>
              <a:gd name="connsiteX20" fmla="*/ 2662239 w 2746078"/>
              <a:gd name="connsiteY20" fmla="*/ 14013 h 552448"/>
              <a:gd name="connsiteX0" fmla="*/ 0 w 2860305"/>
              <a:gd name="connsiteY0" fmla="*/ 250095 h 555167"/>
              <a:gd name="connsiteX1" fmla="*/ 261938 w 2860305"/>
              <a:gd name="connsiteY1" fmla="*/ 264382 h 555167"/>
              <a:gd name="connsiteX2" fmla="*/ 414338 w 2860305"/>
              <a:gd name="connsiteY2" fmla="*/ 316770 h 555167"/>
              <a:gd name="connsiteX3" fmla="*/ 519113 w 2860305"/>
              <a:gd name="connsiteY3" fmla="*/ 450120 h 555167"/>
              <a:gd name="connsiteX4" fmla="*/ 628650 w 2860305"/>
              <a:gd name="connsiteY4" fmla="*/ 531082 h 555167"/>
              <a:gd name="connsiteX5" fmla="*/ 776288 w 2860305"/>
              <a:gd name="connsiteY5" fmla="*/ 483457 h 555167"/>
              <a:gd name="connsiteX6" fmla="*/ 890588 w 2860305"/>
              <a:gd name="connsiteY6" fmla="*/ 321532 h 555167"/>
              <a:gd name="connsiteX7" fmla="*/ 990600 w 2860305"/>
              <a:gd name="connsiteY7" fmla="*/ 259620 h 555167"/>
              <a:gd name="connsiteX8" fmla="*/ 1233488 w 2860305"/>
              <a:gd name="connsiteY8" fmla="*/ 250095 h 555167"/>
              <a:gd name="connsiteX9" fmla="*/ 1419225 w 2860305"/>
              <a:gd name="connsiteY9" fmla="*/ 245332 h 555167"/>
              <a:gd name="connsiteX10" fmla="*/ 1609725 w 2860305"/>
              <a:gd name="connsiteY10" fmla="*/ 192945 h 555167"/>
              <a:gd name="connsiteX11" fmla="*/ 1833563 w 2860305"/>
              <a:gd name="connsiteY11" fmla="*/ 88170 h 555167"/>
              <a:gd name="connsiteX12" fmla="*/ 1938338 w 2860305"/>
              <a:gd name="connsiteY12" fmla="*/ 50070 h 555167"/>
              <a:gd name="connsiteX13" fmla="*/ 2028825 w 2860305"/>
              <a:gd name="connsiteY13" fmla="*/ 135795 h 555167"/>
              <a:gd name="connsiteX14" fmla="*/ 2090738 w 2860305"/>
              <a:gd name="connsiteY14" fmla="*/ 492982 h 555167"/>
              <a:gd name="connsiteX15" fmla="*/ 2176463 w 2860305"/>
              <a:gd name="connsiteY15" fmla="*/ 554895 h 555167"/>
              <a:gd name="connsiteX16" fmla="*/ 2257425 w 2860305"/>
              <a:gd name="connsiteY16" fmla="*/ 492982 h 555167"/>
              <a:gd name="connsiteX17" fmla="*/ 2324100 w 2860305"/>
              <a:gd name="connsiteY17" fmla="*/ 245332 h 555167"/>
              <a:gd name="connsiteX18" fmla="*/ 2452688 w 2860305"/>
              <a:gd name="connsiteY18" fmla="*/ 97695 h 555167"/>
              <a:gd name="connsiteX19" fmla="*/ 2738439 w 2860305"/>
              <a:gd name="connsiteY19" fmla="*/ 7208 h 555167"/>
              <a:gd name="connsiteX20" fmla="*/ 2662239 w 2860305"/>
              <a:gd name="connsiteY20" fmla="*/ 16732 h 555167"/>
              <a:gd name="connsiteX0" fmla="*/ 0 w 2887280"/>
              <a:gd name="connsiteY0" fmla="*/ 234712 h 539784"/>
              <a:gd name="connsiteX1" fmla="*/ 261938 w 2887280"/>
              <a:gd name="connsiteY1" fmla="*/ 248999 h 539784"/>
              <a:gd name="connsiteX2" fmla="*/ 414338 w 2887280"/>
              <a:gd name="connsiteY2" fmla="*/ 301387 h 539784"/>
              <a:gd name="connsiteX3" fmla="*/ 519113 w 2887280"/>
              <a:gd name="connsiteY3" fmla="*/ 434737 h 539784"/>
              <a:gd name="connsiteX4" fmla="*/ 628650 w 2887280"/>
              <a:gd name="connsiteY4" fmla="*/ 515699 h 539784"/>
              <a:gd name="connsiteX5" fmla="*/ 776288 w 2887280"/>
              <a:gd name="connsiteY5" fmla="*/ 468074 h 539784"/>
              <a:gd name="connsiteX6" fmla="*/ 890588 w 2887280"/>
              <a:gd name="connsiteY6" fmla="*/ 306149 h 539784"/>
              <a:gd name="connsiteX7" fmla="*/ 990600 w 2887280"/>
              <a:gd name="connsiteY7" fmla="*/ 244237 h 539784"/>
              <a:gd name="connsiteX8" fmla="*/ 1233488 w 2887280"/>
              <a:gd name="connsiteY8" fmla="*/ 234712 h 539784"/>
              <a:gd name="connsiteX9" fmla="*/ 1419225 w 2887280"/>
              <a:gd name="connsiteY9" fmla="*/ 229949 h 539784"/>
              <a:gd name="connsiteX10" fmla="*/ 1609725 w 2887280"/>
              <a:gd name="connsiteY10" fmla="*/ 177562 h 539784"/>
              <a:gd name="connsiteX11" fmla="*/ 1833563 w 2887280"/>
              <a:gd name="connsiteY11" fmla="*/ 72787 h 539784"/>
              <a:gd name="connsiteX12" fmla="*/ 1938338 w 2887280"/>
              <a:gd name="connsiteY12" fmla="*/ 34687 h 539784"/>
              <a:gd name="connsiteX13" fmla="*/ 2028825 w 2887280"/>
              <a:gd name="connsiteY13" fmla="*/ 120412 h 539784"/>
              <a:gd name="connsiteX14" fmla="*/ 2090738 w 2887280"/>
              <a:gd name="connsiteY14" fmla="*/ 477599 h 539784"/>
              <a:gd name="connsiteX15" fmla="*/ 2176463 w 2887280"/>
              <a:gd name="connsiteY15" fmla="*/ 539512 h 539784"/>
              <a:gd name="connsiteX16" fmla="*/ 2257425 w 2887280"/>
              <a:gd name="connsiteY16" fmla="*/ 477599 h 539784"/>
              <a:gd name="connsiteX17" fmla="*/ 2324100 w 2887280"/>
              <a:gd name="connsiteY17" fmla="*/ 229949 h 539784"/>
              <a:gd name="connsiteX18" fmla="*/ 2452688 w 2887280"/>
              <a:gd name="connsiteY18" fmla="*/ 82312 h 539784"/>
              <a:gd name="connsiteX19" fmla="*/ 2805114 w 2887280"/>
              <a:gd name="connsiteY19" fmla="*/ 134700 h 539784"/>
              <a:gd name="connsiteX20" fmla="*/ 2662239 w 2887280"/>
              <a:gd name="connsiteY20" fmla="*/ 1349 h 539784"/>
              <a:gd name="connsiteX0" fmla="*/ 0 w 3280442"/>
              <a:gd name="connsiteY0" fmla="*/ 239430 h 544502"/>
              <a:gd name="connsiteX1" fmla="*/ 261938 w 3280442"/>
              <a:gd name="connsiteY1" fmla="*/ 253717 h 544502"/>
              <a:gd name="connsiteX2" fmla="*/ 414338 w 3280442"/>
              <a:gd name="connsiteY2" fmla="*/ 306105 h 544502"/>
              <a:gd name="connsiteX3" fmla="*/ 519113 w 3280442"/>
              <a:gd name="connsiteY3" fmla="*/ 439455 h 544502"/>
              <a:gd name="connsiteX4" fmla="*/ 628650 w 3280442"/>
              <a:gd name="connsiteY4" fmla="*/ 520417 h 544502"/>
              <a:gd name="connsiteX5" fmla="*/ 776288 w 3280442"/>
              <a:gd name="connsiteY5" fmla="*/ 472792 h 544502"/>
              <a:gd name="connsiteX6" fmla="*/ 890588 w 3280442"/>
              <a:gd name="connsiteY6" fmla="*/ 310867 h 544502"/>
              <a:gd name="connsiteX7" fmla="*/ 990600 w 3280442"/>
              <a:gd name="connsiteY7" fmla="*/ 248955 h 544502"/>
              <a:gd name="connsiteX8" fmla="*/ 1233488 w 3280442"/>
              <a:gd name="connsiteY8" fmla="*/ 239430 h 544502"/>
              <a:gd name="connsiteX9" fmla="*/ 1419225 w 3280442"/>
              <a:gd name="connsiteY9" fmla="*/ 234667 h 544502"/>
              <a:gd name="connsiteX10" fmla="*/ 1609725 w 3280442"/>
              <a:gd name="connsiteY10" fmla="*/ 182280 h 544502"/>
              <a:gd name="connsiteX11" fmla="*/ 1833563 w 3280442"/>
              <a:gd name="connsiteY11" fmla="*/ 77505 h 544502"/>
              <a:gd name="connsiteX12" fmla="*/ 1938338 w 3280442"/>
              <a:gd name="connsiteY12" fmla="*/ 39405 h 544502"/>
              <a:gd name="connsiteX13" fmla="*/ 2028825 w 3280442"/>
              <a:gd name="connsiteY13" fmla="*/ 125130 h 544502"/>
              <a:gd name="connsiteX14" fmla="*/ 2090738 w 3280442"/>
              <a:gd name="connsiteY14" fmla="*/ 482317 h 544502"/>
              <a:gd name="connsiteX15" fmla="*/ 2176463 w 3280442"/>
              <a:gd name="connsiteY15" fmla="*/ 544230 h 544502"/>
              <a:gd name="connsiteX16" fmla="*/ 2257425 w 3280442"/>
              <a:gd name="connsiteY16" fmla="*/ 482317 h 544502"/>
              <a:gd name="connsiteX17" fmla="*/ 2324100 w 3280442"/>
              <a:gd name="connsiteY17" fmla="*/ 234667 h 544502"/>
              <a:gd name="connsiteX18" fmla="*/ 2452688 w 3280442"/>
              <a:gd name="connsiteY18" fmla="*/ 87030 h 544502"/>
              <a:gd name="connsiteX19" fmla="*/ 2805114 w 3280442"/>
              <a:gd name="connsiteY19" fmla="*/ 139418 h 544502"/>
              <a:gd name="connsiteX20" fmla="*/ 3171827 w 3280442"/>
              <a:gd name="connsiteY20" fmla="*/ 1305 h 544502"/>
              <a:gd name="connsiteX0" fmla="*/ 0 w 3171827"/>
              <a:gd name="connsiteY0" fmla="*/ 238125 h 543197"/>
              <a:gd name="connsiteX1" fmla="*/ 261938 w 3171827"/>
              <a:gd name="connsiteY1" fmla="*/ 252412 h 543197"/>
              <a:gd name="connsiteX2" fmla="*/ 414338 w 3171827"/>
              <a:gd name="connsiteY2" fmla="*/ 304800 h 543197"/>
              <a:gd name="connsiteX3" fmla="*/ 519113 w 3171827"/>
              <a:gd name="connsiteY3" fmla="*/ 438150 h 543197"/>
              <a:gd name="connsiteX4" fmla="*/ 628650 w 3171827"/>
              <a:gd name="connsiteY4" fmla="*/ 519112 h 543197"/>
              <a:gd name="connsiteX5" fmla="*/ 776288 w 3171827"/>
              <a:gd name="connsiteY5" fmla="*/ 471487 h 543197"/>
              <a:gd name="connsiteX6" fmla="*/ 890588 w 3171827"/>
              <a:gd name="connsiteY6" fmla="*/ 309562 h 543197"/>
              <a:gd name="connsiteX7" fmla="*/ 990600 w 3171827"/>
              <a:gd name="connsiteY7" fmla="*/ 247650 h 543197"/>
              <a:gd name="connsiteX8" fmla="*/ 1233488 w 3171827"/>
              <a:gd name="connsiteY8" fmla="*/ 238125 h 543197"/>
              <a:gd name="connsiteX9" fmla="*/ 1419225 w 3171827"/>
              <a:gd name="connsiteY9" fmla="*/ 233362 h 543197"/>
              <a:gd name="connsiteX10" fmla="*/ 1609725 w 3171827"/>
              <a:gd name="connsiteY10" fmla="*/ 180975 h 543197"/>
              <a:gd name="connsiteX11" fmla="*/ 1833563 w 3171827"/>
              <a:gd name="connsiteY11" fmla="*/ 76200 h 543197"/>
              <a:gd name="connsiteX12" fmla="*/ 1938338 w 3171827"/>
              <a:gd name="connsiteY12" fmla="*/ 38100 h 543197"/>
              <a:gd name="connsiteX13" fmla="*/ 2028825 w 3171827"/>
              <a:gd name="connsiteY13" fmla="*/ 123825 h 543197"/>
              <a:gd name="connsiteX14" fmla="*/ 2090738 w 3171827"/>
              <a:gd name="connsiteY14" fmla="*/ 481012 h 543197"/>
              <a:gd name="connsiteX15" fmla="*/ 2176463 w 3171827"/>
              <a:gd name="connsiteY15" fmla="*/ 542925 h 543197"/>
              <a:gd name="connsiteX16" fmla="*/ 2257425 w 3171827"/>
              <a:gd name="connsiteY16" fmla="*/ 481012 h 543197"/>
              <a:gd name="connsiteX17" fmla="*/ 2324100 w 3171827"/>
              <a:gd name="connsiteY17" fmla="*/ 233362 h 543197"/>
              <a:gd name="connsiteX18" fmla="*/ 2452688 w 3171827"/>
              <a:gd name="connsiteY18" fmla="*/ 85725 h 543197"/>
              <a:gd name="connsiteX19" fmla="*/ 2805114 w 3171827"/>
              <a:gd name="connsiteY19" fmla="*/ 138113 h 543197"/>
              <a:gd name="connsiteX20" fmla="*/ 3171827 w 3171827"/>
              <a:gd name="connsiteY20" fmla="*/ 0 h 543197"/>
              <a:gd name="connsiteX0" fmla="*/ 0 w 3490914"/>
              <a:gd name="connsiteY0" fmla="*/ 257175 h 562247"/>
              <a:gd name="connsiteX1" fmla="*/ 261938 w 3490914"/>
              <a:gd name="connsiteY1" fmla="*/ 271462 h 562247"/>
              <a:gd name="connsiteX2" fmla="*/ 414338 w 3490914"/>
              <a:gd name="connsiteY2" fmla="*/ 323850 h 562247"/>
              <a:gd name="connsiteX3" fmla="*/ 519113 w 3490914"/>
              <a:gd name="connsiteY3" fmla="*/ 457200 h 562247"/>
              <a:gd name="connsiteX4" fmla="*/ 628650 w 3490914"/>
              <a:gd name="connsiteY4" fmla="*/ 538162 h 562247"/>
              <a:gd name="connsiteX5" fmla="*/ 776288 w 3490914"/>
              <a:gd name="connsiteY5" fmla="*/ 490537 h 562247"/>
              <a:gd name="connsiteX6" fmla="*/ 890588 w 3490914"/>
              <a:gd name="connsiteY6" fmla="*/ 328612 h 562247"/>
              <a:gd name="connsiteX7" fmla="*/ 990600 w 3490914"/>
              <a:gd name="connsiteY7" fmla="*/ 266700 h 562247"/>
              <a:gd name="connsiteX8" fmla="*/ 1233488 w 3490914"/>
              <a:gd name="connsiteY8" fmla="*/ 257175 h 562247"/>
              <a:gd name="connsiteX9" fmla="*/ 1419225 w 3490914"/>
              <a:gd name="connsiteY9" fmla="*/ 252412 h 562247"/>
              <a:gd name="connsiteX10" fmla="*/ 1609725 w 3490914"/>
              <a:gd name="connsiteY10" fmla="*/ 200025 h 562247"/>
              <a:gd name="connsiteX11" fmla="*/ 1833563 w 3490914"/>
              <a:gd name="connsiteY11" fmla="*/ 95250 h 562247"/>
              <a:gd name="connsiteX12" fmla="*/ 1938338 w 3490914"/>
              <a:gd name="connsiteY12" fmla="*/ 57150 h 562247"/>
              <a:gd name="connsiteX13" fmla="*/ 2028825 w 3490914"/>
              <a:gd name="connsiteY13" fmla="*/ 142875 h 562247"/>
              <a:gd name="connsiteX14" fmla="*/ 2090738 w 3490914"/>
              <a:gd name="connsiteY14" fmla="*/ 500062 h 562247"/>
              <a:gd name="connsiteX15" fmla="*/ 2176463 w 3490914"/>
              <a:gd name="connsiteY15" fmla="*/ 561975 h 562247"/>
              <a:gd name="connsiteX16" fmla="*/ 2257425 w 3490914"/>
              <a:gd name="connsiteY16" fmla="*/ 500062 h 562247"/>
              <a:gd name="connsiteX17" fmla="*/ 2324100 w 3490914"/>
              <a:gd name="connsiteY17" fmla="*/ 252412 h 562247"/>
              <a:gd name="connsiteX18" fmla="*/ 2452688 w 3490914"/>
              <a:gd name="connsiteY18" fmla="*/ 104775 h 562247"/>
              <a:gd name="connsiteX19" fmla="*/ 2805114 w 3490914"/>
              <a:gd name="connsiteY19" fmla="*/ 157163 h 562247"/>
              <a:gd name="connsiteX20" fmla="*/ 3490914 w 3490914"/>
              <a:gd name="connsiteY20" fmla="*/ 0 h 562247"/>
              <a:gd name="connsiteX0" fmla="*/ 0 w 3490914"/>
              <a:gd name="connsiteY0" fmla="*/ 257175 h 562247"/>
              <a:gd name="connsiteX1" fmla="*/ 261938 w 3490914"/>
              <a:gd name="connsiteY1" fmla="*/ 271462 h 562247"/>
              <a:gd name="connsiteX2" fmla="*/ 414338 w 3490914"/>
              <a:gd name="connsiteY2" fmla="*/ 323850 h 562247"/>
              <a:gd name="connsiteX3" fmla="*/ 519113 w 3490914"/>
              <a:gd name="connsiteY3" fmla="*/ 457200 h 562247"/>
              <a:gd name="connsiteX4" fmla="*/ 628650 w 3490914"/>
              <a:gd name="connsiteY4" fmla="*/ 538162 h 562247"/>
              <a:gd name="connsiteX5" fmla="*/ 776288 w 3490914"/>
              <a:gd name="connsiteY5" fmla="*/ 490537 h 562247"/>
              <a:gd name="connsiteX6" fmla="*/ 890588 w 3490914"/>
              <a:gd name="connsiteY6" fmla="*/ 328612 h 562247"/>
              <a:gd name="connsiteX7" fmla="*/ 990600 w 3490914"/>
              <a:gd name="connsiteY7" fmla="*/ 266700 h 562247"/>
              <a:gd name="connsiteX8" fmla="*/ 1233488 w 3490914"/>
              <a:gd name="connsiteY8" fmla="*/ 257175 h 562247"/>
              <a:gd name="connsiteX9" fmla="*/ 1419225 w 3490914"/>
              <a:gd name="connsiteY9" fmla="*/ 252412 h 562247"/>
              <a:gd name="connsiteX10" fmla="*/ 1609725 w 3490914"/>
              <a:gd name="connsiteY10" fmla="*/ 200025 h 562247"/>
              <a:gd name="connsiteX11" fmla="*/ 1833563 w 3490914"/>
              <a:gd name="connsiteY11" fmla="*/ 95250 h 562247"/>
              <a:gd name="connsiteX12" fmla="*/ 1938338 w 3490914"/>
              <a:gd name="connsiteY12" fmla="*/ 57150 h 562247"/>
              <a:gd name="connsiteX13" fmla="*/ 2028825 w 3490914"/>
              <a:gd name="connsiteY13" fmla="*/ 142875 h 562247"/>
              <a:gd name="connsiteX14" fmla="*/ 2090738 w 3490914"/>
              <a:gd name="connsiteY14" fmla="*/ 500062 h 562247"/>
              <a:gd name="connsiteX15" fmla="*/ 2176463 w 3490914"/>
              <a:gd name="connsiteY15" fmla="*/ 561975 h 562247"/>
              <a:gd name="connsiteX16" fmla="*/ 2257425 w 3490914"/>
              <a:gd name="connsiteY16" fmla="*/ 500062 h 562247"/>
              <a:gd name="connsiteX17" fmla="*/ 2324100 w 3490914"/>
              <a:gd name="connsiteY17" fmla="*/ 252412 h 562247"/>
              <a:gd name="connsiteX18" fmla="*/ 2452688 w 3490914"/>
              <a:gd name="connsiteY18" fmla="*/ 104775 h 562247"/>
              <a:gd name="connsiteX19" fmla="*/ 2819402 w 3490914"/>
              <a:gd name="connsiteY19" fmla="*/ 19050 h 562247"/>
              <a:gd name="connsiteX20" fmla="*/ 3490914 w 3490914"/>
              <a:gd name="connsiteY20" fmla="*/ 0 h 5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90914" h="562247">
                <a:moveTo>
                  <a:pt x="0" y="257175"/>
                </a:moveTo>
                <a:cubicBezTo>
                  <a:pt x="96441" y="258762"/>
                  <a:pt x="192882" y="260350"/>
                  <a:pt x="261938" y="271462"/>
                </a:cubicBezTo>
                <a:cubicBezTo>
                  <a:pt x="330994" y="282575"/>
                  <a:pt x="371476" y="292894"/>
                  <a:pt x="414338" y="323850"/>
                </a:cubicBezTo>
                <a:cubicBezTo>
                  <a:pt x="457201" y="354806"/>
                  <a:pt x="483394" y="421481"/>
                  <a:pt x="519113" y="457200"/>
                </a:cubicBezTo>
                <a:cubicBezTo>
                  <a:pt x="554832" y="492919"/>
                  <a:pt x="585788" y="532606"/>
                  <a:pt x="628650" y="538162"/>
                </a:cubicBezTo>
                <a:cubicBezTo>
                  <a:pt x="671513" y="543718"/>
                  <a:pt x="732632" y="525462"/>
                  <a:pt x="776288" y="490537"/>
                </a:cubicBezTo>
                <a:cubicBezTo>
                  <a:pt x="819944" y="455612"/>
                  <a:pt x="854869" y="365918"/>
                  <a:pt x="890588" y="328612"/>
                </a:cubicBezTo>
                <a:cubicBezTo>
                  <a:pt x="926307" y="291306"/>
                  <a:pt x="933450" y="278606"/>
                  <a:pt x="990600" y="266700"/>
                </a:cubicBezTo>
                <a:cubicBezTo>
                  <a:pt x="1047750" y="254794"/>
                  <a:pt x="1233488" y="257175"/>
                  <a:pt x="1233488" y="257175"/>
                </a:cubicBezTo>
                <a:cubicBezTo>
                  <a:pt x="1304925" y="254794"/>
                  <a:pt x="1356519" y="261937"/>
                  <a:pt x="1419225" y="252412"/>
                </a:cubicBezTo>
                <a:cubicBezTo>
                  <a:pt x="1481931" y="242887"/>
                  <a:pt x="1540669" y="226219"/>
                  <a:pt x="1609725" y="200025"/>
                </a:cubicBezTo>
                <a:cubicBezTo>
                  <a:pt x="1678781" y="173831"/>
                  <a:pt x="1778794" y="119062"/>
                  <a:pt x="1833563" y="95250"/>
                </a:cubicBezTo>
                <a:cubicBezTo>
                  <a:pt x="1888332" y="71438"/>
                  <a:pt x="1905794" y="49212"/>
                  <a:pt x="1938338" y="57150"/>
                </a:cubicBezTo>
                <a:cubicBezTo>
                  <a:pt x="1970882" y="65087"/>
                  <a:pt x="2003425" y="69056"/>
                  <a:pt x="2028825" y="142875"/>
                </a:cubicBezTo>
                <a:cubicBezTo>
                  <a:pt x="2054225" y="216694"/>
                  <a:pt x="2066132" y="430212"/>
                  <a:pt x="2090738" y="500062"/>
                </a:cubicBezTo>
                <a:cubicBezTo>
                  <a:pt x="2115344" y="569912"/>
                  <a:pt x="2148682" y="561975"/>
                  <a:pt x="2176463" y="561975"/>
                </a:cubicBezTo>
                <a:cubicBezTo>
                  <a:pt x="2204244" y="561975"/>
                  <a:pt x="2232819" y="551656"/>
                  <a:pt x="2257425" y="500062"/>
                </a:cubicBezTo>
                <a:cubicBezTo>
                  <a:pt x="2282031" y="448468"/>
                  <a:pt x="2291556" y="318293"/>
                  <a:pt x="2324100" y="252412"/>
                </a:cubicBezTo>
                <a:cubicBezTo>
                  <a:pt x="2356644" y="186531"/>
                  <a:pt x="2370138" y="143669"/>
                  <a:pt x="2452688" y="104775"/>
                </a:cubicBezTo>
                <a:cubicBezTo>
                  <a:pt x="2535238" y="65881"/>
                  <a:pt x="2746377" y="34131"/>
                  <a:pt x="2819402" y="19050"/>
                </a:cubicBezTo>
                <a:cubicBezTo>
                  <a:pt x="2854327" y="5556"/>
                  <a:pt x="3325813" y="12304"/>
                  <a:pt x="3490914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eur droit 97"/>
          <p:cNvCxnSpPr/>
          <p:nvPr/>
        </p:nvCxnSpPr>
        <p:spPr>
          <a:xfrm>
            <a:off x="8474282" y="2834151"/>
            <a:ext cx="0" cy="164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8474282" y="4483049"/>
            <a:ext cx="347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45822" y="4483049"/>
            <a:ext cx="0" cy="12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9191334" y="4457251"/>
            <a:ext cx="432673" cy="25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- 1</a:t>
            </a:r>
            <a:endParaRPr lang="en-US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1008566" y="4462919"/>
            <a:ext cx="244118" cy="25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</a:t>
            </a:r>
            <a:endParaRPr lang="en-US" dirty="0"/>
          </a:p>
        </p:txBody>
      </p:sp>
      <p:sp>
        <p:nvSpPr>
          <p:cNvPr id="103" name="Ellipse 102"/>
          <p:cNvSpPr/>
          <p:nvPr/>
        </p:nvSpPr>
        <p:spPr>
          <a:xfrm>
            <a:off x="9118691" y="3784468"/>
            <a:ext cx="72642" cy="566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10652385" y="3873773"/>
            <a:ext cx="72642" cy="566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eur droit 104"/>
          <p:cNvCxnSpPr/>
          <p:nvPr/>
        </p:nvCxnSpPr>
        <p:spPr>
          <a:xfrm>
            <a:off x="8474282" y="3419655"/>
            <a:ext cx="17715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0245822" y="3165655"/>
            <a:ext cx="17715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6282233" y="2917779"/>
            <a:ext cx="194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68FBA"/>
                </a:solidFill>
              </a:rPr>
              <a:t>Méthode 4 :</a:t>
            </a:r>
          </a:p>
          <a:p>
            <a:r>
              <a:rPr lang="fr-FR" dirty="0"/>
              <a:t>Assimilation valeur quotidienne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330525" y="2911765"/>
            <a:ext cx="1894117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eur droit 110"/>
          <p:cNvCxnSpPr/>
          <p:nvPr/>
        </p:nvCxnSpPr>
        <p:spPr>
          <a:xfrm>
            <a:off x="8483798" y="3576818"/>
            <a:ext cx="17715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0255338" y="3519668"/>
            <a:ext cx="17715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89574" y="4025900"/>
            <a:ext cx="8168202" cy="26924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Conclusion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Aucune méthode n’est satisfaisante</a:t>
            </a:r>
          </a:p>
          <a:p>
            <a:r>
              <a:rPr lang="fr-FR" dirty="0"/>
              <a:t>Cause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On mélange des données à des échelles différentes (jour, heure)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Il manque une information permettant de passer de l’échelle journalière à l’échelle horaire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Horaire : transformer les moyennes journalières en valeurs horaires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Journalière : transformer les mesures horaires en mesures journalière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3336772" y="1030071"/>
            <a:ext cx="0" cy="30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336772" y="4069106"/>
            <a:ext cx="4437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595878" y="4069106"/>
            <a:ext cx="0" cy="17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251172" y="403235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- 1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6568547" y="4040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 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4077855" y="3074024"/>
            <a:ext cx="92635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45"/>
          <p:cNvCxnSpPr/>
          <p:nvPr/>
        </p:nvCxnSpPr>
        <p:spPr>
          <a:xfrm>
            <a:off x="3336772" y="2567518"/>
            <a:ext cx="225910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595878" y="2212665"/>
            <a:ext cx="225910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6033655" y="3216712"/>
            <a:ext cx="92635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144021" y="1212388"/>
            <a:ext cx="193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2F2FF1"/>
                </a:solidFill>
              </a:rPr>
              <a:t>Profil quotidien</a:t>
            </a:r>
            <a:endParaRPr lang="en-US" sz="2000" b="1" dirty="0">
              <a:solidFill>
                <a:srgbClr val="2F2FF1"/>
              </a:solidFill>
            </a:endParaRPr>
          </a:p>
        </p:txBody>
      </p:sp>
      <p:sp>
        <p:nvSpPr>
          <p:cNvPr id="75" name="Forme libre 74"/>
          <p:cNvSpPr/>
          <p:nvPr/>
        </p:nvSpPr>
        <p:spPr>
          <a:xfrm>
            <a:off x="3338269" y="1666319"/>
            <a:ext cx="2312895" cy="1652740"/>
          </a:xfrm>
          <a:custGeom>
            <a:avLst/>
            <a:gdLst>
              <a:gd name="connsiteX0" fmla="*/ 0 w 2312895"/>
              <a:gd name="connsiteY0" fmla="*/ 1639293 h 1652740"/>
              <a:gd name="connsiteX1" fmla="*/ 282389 w 2312895"/>
              <a:gd name="connsiteY1" fmla="*/ 1625846 h 1652740"/>
              <a:gd name="connsiteX2" fmla="*/ 497542 w 2312895"/>
              <a:gd name="connsiteY2" fmla="*/ 1598952 h 1652740"/>
              <a:gd name="connsiteX3" fmla="*/ 712695 w 2312895"/>
              <a:gd name="connsiteY3" fmla="*/ 1545163 h 1652740"/>
              <a:gd name="connsiteX4" fmla="*/ 874059 w 2312895"/>
              <a:gd name="connsiteY4" fmla="*/ 1356905 h 1652740"/>
              <a:gd name="connsiteX5" fmla="*/ 1048871 w 2312895"/>
              <a:gd name="connsiteY5" fmla="*/ 980387 h 1652740"/>
              <a:gd name="connsiteX6" fmla="*/ 1237130 w 2312895"/>
              <a:gd name="connsiteY6" fmla="*/ 281140 h 1652740"/>
              <a:gd name="connsiteX7" fmla="*/ 1438836 w 2312895"/>
              <a:gd name="connsiteY7" fmla="*/ 25646 h 1652740"/>
              <a:gd name="connsiteX8" fmla="*/ 1734671 w 2312895"/>
              <a:gd name="connsiteY8" fmla="*/ 25646 h 1652740"/>
              <a:gd name="connsiteX9" fmla="*/ 1869142 w 2312895"/>
              <a:gd name="connsiteY9" fmla="*/ 173563 h 1652740"/>
              <a:gd name="connsiteX10" fmla="*/ 1990165 w 2312895"/>
              <a:gd name="connsiteY10" fmla="*/ 630763 h 1652740"/>
              <a:gd name="connsiteX11" fmla="*/ 2070848 w 2312895"/>
              <a:gd name="connsiteY11" fmla="*/ 1182093 h 1652740"/>
              <a:gd name="connsiteX12" fmla="*/ 2191871 w 2312895"/>
              <a:gd name="connsiteY12" fmla="*/ 1531716 h 1652740"/>
              <a:gd name="connsiteX13" fmla="*/ 2312895 w 2312895"/>
              <a:gd name="connsiteY13" fmla="*/ 1652740 h 1652740"/>
              <a:gd name="connsiteX14" fmla="*/ 2312895 w 2312895"/>
              <a:gd name="connsiteY14" fmla="*/ 1652740 h 165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2895" h="1652740">
                <a:moveTo>
                  <a:pt x="0" y="1639293"/>
                </a:moveTo>
                <a:cubicBezTo>
                  <a:pt x="99732" y="1635931"/>
                  <a:pt x="199465" y="1632569"/>
                  <a:pt x="282389" y="1625846"/>
                </a:cubicBezTo>
                <a:cubicBezTo>
                  <a:pt x="365313" y="1619123"/>
                  <a:pt x="425824" y="1612399"/>
                  <a:pt x="497542" y="1598952"/>
                </a:cubicBezTo>
                <a:cubicBezTo>
                  <a:pt x="569260" y="1585505"/>
                  <a:pt x="649942" y="1585504"/>
                  <a:pt x="712695" y="1545163"/>
                </a:cubicBezTo>
                <a:cubicBezTo>
                  <a:pt x="775448" y="1504822"/>
                  <a:pt x="818030" y="1451034"/>
                  <a:pt x="874059" y="1356905"/>
                </a:cubicBezTo>
                <a:cubicBezTo>
                  <a:pt x="930088" y="1262776"/>
                  <a:pt x="988359" y="1159681"/>
                  <a:pt x="1048871" y="980387"/>
                </a:cubicBezTo>
                <a:cubicBezTo>
                  <a:pt x="1109383" y="801093"/>
                  <a:pt x="1172136" y="440263"/>
                  <a:pt x="1237130" y="281140"/>
                </a:cubicBezTo>
                <a:cubicBezTo>
                  <a:pt x="1302124" y="122017"/>
                  <a:pt x="1355913" y="68228"/>
                  <a:pt x="1438836" y="25646"/>
                </a:cubicBezTo>
                <a:cubicBezTo>
                  <a:pt x="1521759" y="-16936"/>
                  <a:pt x="1662953" y="993"/>
                  <a:pt x="1734671" y="25646"/>
                </a:cubicBezTo>
                <a:cubicBezTo>
                  <a:pt x="1806389" y="50299"/>
                  <a:pt x="1826560" y="72710"/>
                  <a:pt x="1869142" y="173563"/>
                </a:cubicBezTo>
                <a:cubicBezTo>
                  <a:pt x="1911724" y="274416"/>
                  <a:pt x="1956547" y="462675"/>
                  <a:pt x="1990165" y="630763"/>
                </a:cubicBezTo>
                <a:cubicBezTo>
                  <a:pt x="2023783" y="798851"/>
                  <a:pt x="2037230" y="1031934"/>
                  <a:pt x="2070848" y="1182093"/>
                </a:cubicBezTo>
                <a:cubicBezTo>
                  <a:pt x="2104466" y="1332252"/>
                  <a:pt x="2151530" y="1453275"/>
                  <a:pt x="2191871" y="1531716"/>
                </a:cubicBezTo>
                <a:cubicBezTo>
                  <a:pt x="2232212" y="1610157"/>
                  <a:pt x="2312895" y="1652740"/>
                  <a:pt x="2312895" y="1652740"/>
                </a:cubicBezTo>
                <a:lnTo>
                  <a:pt x="2312895" y="16527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orme libre 75"/>
          <p:cNvSpPr/>
          <p:nvPr/>
        </p:nvSpPr>
        <p:spPr>
          <a:xfrm>
            <a:off x="5665617" y="1030071"/>
            <a:ext cx="2312895" cy="2319475"/>
          </a:xfrm>
          <a:custGeom>
            <a:avLst/>
            <a:gdLst>
              <a:gd name="connsiteX0" fmla="*/ 0 w 2312895"/>
              <a:gd name="connsiteY0" fmla="*/ 1639293 h 1652740"/>
              <a:gd name="connsiteX1" fmla="*/ 282389 w 2312895"/>
              <a:gd name="connsiteY1" fmla="*/ 1625846 h 1652740"/>
              <a:gd name="connsiteX2" fmla="*/ 497542 w 2312895"/>
              <a:gd name="connsiteY2" fmla="*/ 1598952 h 1652740"/>
              <a:gd name="connsiteX3" fmla="*/ 712695 w 2312895"/>
              <a:gd name="connsiteY3" fmla="*/ 1545163 h 1652740"/>
              <a:gd name="connsiteX4" fmla="*/ 874059 w 2312895"/>
              <a:gd name="connsiteY4" fmla="*/ 1356905 h 1652740"/>
              <a:gd name="connsiteX5" fmla="*/ 1048871 w 2312895"/>
              <a:gd name="connsiteY5" fmla="*/ 980387 h 1652740"/>
              <a:gd name="connsiteX6" fmla="*/ 1237130 w 2312895"/>
              <a:gd name="connsiteY6" fmla="*/ 281140 h 1652740"/>
              <a:gd name="connsiteX7" fmla="*/ 1438836 w 2312895"/>
              <a:gd name="connsiteY7" fmla="*/ 25646 h 1652740"/>
              <a:gd name="connsiteX8" fmla="*/ 1734671 w 2312895"/>
              <a:gd name="connsiteY8" fmla="*/ 25646 h 1652740"/>
              <a:gd name="connsiteX9" fmla="*/ 1869142 w 2312895"/>
              <a:gd name="connsiteY9" fmla="*/ 173563 h 1652740"/>
              <a:gd name="connsiteX10" fmla="*/ 1990165 w 2312895"/>
              <a:gd name="connsiteY10" fmla="*/ 630763 h 1652740"/>
              <a:gd name="connsiteX11" fmla="*/ 2070848 w 2312895"/>
              <a:gd name="connsiteY11" fmla="*/ 1182093 h 1652740"/>
              <a:gd name="connsiteX12" fmla="*/ 2191871 w 2312895"/>
              <a:gd name="connsiteY12" fmla="*/ 1531716 h 1652740"/>
              <a:gd name="connsiteX13" fmla="*/ 2312895 w 2312895"/>
              <a:gd name="connsiteY13" fmla="*/ 1652740 h 1652740"/>
              <a:gd name="connsiteX14" fmla="*/ 2312895 w 2312895"/>
              <a:gd name="connsiteY14" fmla="*/ 1652740 h 165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2895" h="1652740">
                <a:moveTo>
                  <a:pt x="0" y="1639293"/>
                </a:moveTo>
                <a:cubicBezTo>
                  <a:pt x="99732" y="1635931"/>
                  <a:pt x="199465" y="1632569"/>
                  <a:pt x="282389" y="1625846"/>
                </a:cubicBezTo>
                <a:cubicBezTo>
                  <a:pt x="365313" y="1619123"/>
                  <a:pt x="425824" y="1612399"/>
                  <a:pt x="497542" y="1598952"/>
                </a:cubicBezTo>
                <a:cubicBezTo>
                  <a:pt x="569260" y="1585505"/>
                  <a:pt x="649942" y="1585504"/>
                  <a:pt x="712695" y="1545163"/>
                </a:cubicBezTo>
                <a:cubicBezTo>
                  <a:pt x="775448" y="1504822"/>
                  <a:pt x="818030" y="1451034"/>
                  <a:pt x="874059" y="1356905"/>
                </a:cubicBezTo>
                <a:cubicBezTo>
                  <a:pt x="930088" y="1262776"/>
                  <a:pt x="988359" y="1159681"/>
                  <a:pt x="1048871" y="980387"/>
                </a:cubicBezTo>
                <a:cubicBezTo>
                  <a:pt x="1109383" y="801093"/>
                  <a:pt x="1172136" y="440263"/>
                  <a:pt x="1237130" y="281140"/>
                </a:cubicBezTo>
                <a:cubicBezTo>
                  <a:pt x="1302124" y="122017"/>
                  <a:pt x="1355913" y="68228"/>
                  <a:pt x="1438836" y="25646"/>
                </a:cubicBezTo>
                <a:cubicBezTo>
                  <a:pt x="1521759" y="-16936"/>
                  <a:pt x="1662953" y="993"/>
                  <a:pt x="1734671" y="25646"/>
                </a:cubicBezTo>
                <a:cubicBezTo>
                  <a:pt x="1806389" y="50299"/>
                  <a:pt x="1826560" y="72710"/>
                  <a:pt x="1869142" y="173563"/>
                </a:cubicBezTo>
                <a:cubicBezTo>
                  <a:pt x="1911724" y="274416"/>
                  <a:pt x="1956547" y="462675"/>
                  <a:pt x="1990165" y="630763"/>
                </a:cubicBezTo>
                <a:cubicBezTo>
                  <a:pt x="2023783" y="798851"/>
                  <a:pt x="2037230" y="1031934"/>
                  <a:pt x="2070848" y="1182093"/>
                </a:cubicBezTo>
                <a:cubicBezTo>
                  <a:pt x="2104466" y="1332252"/>
                  <a:pt x="2151530" y="1453275"/>
                  <a:pt x="2191871" y="1531716"/>
                </a:cubicBezTo>
                <a:cubicBezTo>
                  <a:pt x="2232212" y="1610157"/>
                  <a:pt x="2312895" y="1652740"/>
                  <a:pt x="2312895" y="1652740"/>
                </a:cubicBezTo>
                <a:lnTo>
                  <a:pt x="2312895" y="165274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e libre 76"/>
          <p:cNvSpPr/>
          <p:nvPr/>
        </p:nvSpPr>
        <p:spPr>
          <a:xfrm>
            <a:off x="520539" y="1666319"/>
            <a:ext cx="1359061" cy="703149"/>
          </a:xfrm>
          <a:custGeom>
            <a:avLst/>
            <a:gdLst>
              <a:gd name="connsiteX0" fmla="*/ 0 w 2312895"/>
              <a:gd name="connsiteY0" fmla="*/ 1639293 h 1652740"/>
              <a:gd name="connsiteX1" fmla="*/ 282389 w 2312895"/>
              <a:gd name="connsiteY1" fmla="*/ 1625846 h 1652740"/>
              <a:gd name="connsiteX2" fmla="*/ 497542 w 2312895"/>
              <a:gd name="connsiteY2" fmla="*/ 1598952 h 1652740"/>
              <a:gd name="connsiteX3" fmla="*/ 712695 w 2312895"/>
              <a:gd name="connsiteY3" fmla="*/ 1545163 h 1652740"/>
              <a:gd name="connsiteX4" fmla="*/ 874059 w 2312895"/>
              <a:gd name="connsiteY4" fmla="*/ 1356905 h 1652740"/>
              <a:gd name="connsiteX5" fmla="*/ 1048871 w 2312895"/>
              <a:gd name="connsiteY5" fmla="*/ 980387 h 1652740"/>
              <a:gd name="connsiteX6" fmla="*/ 1237130 w 2312895"/>
              <a:gd name="connsiteY6" fmla="*/ 281140 h 1652740"/>
              <a:gd name="connsiteX7" fmla="*/ 1438836 w 2312895"/>
              <a:gd name="connsiteY7" fmla="*/ 25646 h 1652740"/>
              <a:gd name="connsiteX8" fmla="*/ 1734671 w 2312895"/>
              <a:gd name="connsiteY8" fmla="*/ 25646 h 1652740"/>
              <a:gd name="connsiteX9" fmla="*/ 1869142 w 2312895"/>
              <a:gd name="connsiteY9" fmla="*/ 173563 h 1652740"/>
              <a:gd name="connsiteX10" fmla="*/ 1990165 w 2312895"/>
              <a:gd name="connsiteY10" fmla="*/ 630763 h 1652740"/>
              <a:gd name="connsiteX11" fmla="*/ 2070848 w 2312895"/>
              <a:gd name="connsiteY11" fmla="*/ 1182093 h 1652740"/>
              <a:gd name="connsiteX12" fmla="*/ 2191871 w 2312895"/>
              <a:gd name="connsiteY12" fmla="*/ 1531716 h 1652740"/>
              <a:gd name="connsiteX13" fmla="*/ 2312895 w 2312895"/>
              <a:gd name="connsiteY13" fmla="*/ 1652740 h 1652740"/>
              <a:gd name="connsiteX14" fmla="*/ 2312895 w 2312895"/>
              <a:gd name="connsiteY14" fmla="*/ 1652740 h 165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2895" h="1652740">
                <a:moveTo>
                  <a:pt x="0" y="1639293"/>
                </a:moveTo>
                <a:cubicBezTo>
                  <a:pt x="99732" y="1635931"/>
                  <a:pt x="199465" y="1632569"/>
                  <a:pt x="282389" y="1625846"/>
                </a:cubicBezTo>
                <a:cubicBezTo>
                  <a:pt x="365313" y="1619123"/>
                  <a:pt x="425824" y="1612399"/>
                  <a:pt x="497542" y="1598952"/>
                </a:cubicBezTo>
                <a:cubicBezTo>
                  <a:pt x="569260" y="1585505"/>
                  <a:pt x="649942" y="1585504"/>
                  <a:pt x="712695" y="1545163"/>
                </a:cubicBezTo>
                <a:cubicBezTo>
                  <a:pt x="775448" y="1504822"/>
                  <a:pt x="818030" y="1451034"/>
                  <a:pt x="874059" y="1356905"/>
                </a:cubicBezTo>
                <a:cubicBezTo>
                  <a:pt x="930088" y="1262776"/>
                  <a:pt x="988359" y="1159681"/>
                  <a:pt x="1048871" y="980387"/>
                </a:cubicBezTo>
                <a:cubicBezTo>
                  <a:pt x="1109383" y="801093"/>
                  <a:pt x="1172136" y="440263"/>
                  <a:pt x="1237130" y="281140"/>
                </a:cubicBezTo>
                <a:cubicBezTo>
                  <a:pt x="1302124" y="122017"/>
                  <a:pt x="1355913" y="68228"/>
                  <a:pt x="1438836" y="25646"/>
                </a:cubicBezTo>
                <a:cubicBezTo>
                  <a:pt x="1521759" y="-16936"/>
                  <a:pt x="1662953" y="993"/>
                  <a:pt x="1734671" y="25646"/>
                </a:cubicBezTo>
                <a:cubicBezTo>
                  <a:pt x="1806389" y="50299"/>
                  <a:pt x="1826560" y="72710"/>
                  <a:pt x="1869142" y="173563"/>
                </a:cubicBezTo>
                <a:cubicBezTo>
                  <a:pt x="1911724" y="274416"/>
                  <a:pt x="1956547" y="462675"/>
                  <a:pt x="1990165" y="630763"/>
                </a:cubicBezTo>
                <a:cubicBezTo>
                  <a:pt x="2023783" y="798851"/>
                  <a:pt x="2037230" y="1031934"/>
                  <a:pt x="2070848" y="1182093"/>
                </a:cubicBezTo>
                <a:cubicBezTo>
                  <a:pt x="2104466" y="1332252"/>
                  <a:pt x="2151530" y="1453275"/>
                  <a:pt x="2191871" y="1531716"/>
                </a:cubicBezTo>
                <a:cubicBezTo>
                  <a:pt x="2232212" y="1610157"/>
                  <a:pt x="2312895" y="1652740"/>
                  <a:pt x="2312895" y="1652740"/>
                </a:cubicBezTo>
                <a:lnTo>
                  <a:pt x="2312895" y="165274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96318" y="1212388"/>
            <a:ext cx="2445282" cy="233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169424" y="2572668"/>
            <a:ext cx="247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 type : chaud</a:t>
            </a:r>
          </a:p>
          <a:p>
            <a:r>
              <a:rPr lang="fr-FR" dirty="0"/>
              <a:t>Recalage profil / mesure et valeur moyenne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98696" y="4881225"/>
            <a:ext cx="11255188" cy="1081481"/>
          </a:xfrm>
        </p:spPr>
        <p:txBody>
          <a:bodyPr/>
          <a:lstStyle/>
          <a:p>
            <a:r>
              <a:rPr lang="fr-FR" dirty="0"/>
              <a:t>Un « profil » permet de passer de l’échelle horaire à l’échelle quotidienne</a:t>
            </a:r>
          </a:p>
          <a:p>
            <a:r>
              <a:rPr lang="fr-FR" dirty="0"/>
              <a:t>Il permet d’avoir une « ébauche » recalée par les modèles et les mesures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440200" y="1580352"/>
            <a:ext cx="2425000" cy="1493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ZoneTexte 60"/>
          <p:cNvSpPr txBox="1"/>
          <p:nvPr/>
        </p:nvSpPr>
        <p:spPr>
          <a:xfrm>
            <a:off x="8440200" y="1554953"/>
            <a:ext cx="253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68FBA"/>
                </a:solidFill>
              </a:rPr>
              <a:t>Méthode </a:t>
            </a:r>
          </a:p>
          <a:p>
            <a:r>
              <a:rPr lang="fr-FR" dirty="0"/>
              <a:t>Assimilation valeur horaire</a:t>
            </a:r>
          </a:p>
          <a:p>
            <a:r>
              <a:rPr lang="fr-FR" dirty="0"/>
              <a:t>Modèle/Profil/Mesure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8625" y="5993170"/>
            <a:ext cx="1773375" cy="578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3071" y="167448"/>
            <a:ext cx="11255188" cy="727552"/>
          </a:xfrm>
        </p:spPr>
        <p:txBody>
          <a:bodyPr/>
          <a:lstStyle/>
          <a:p>
            <a:r>
              <a:rPr lang="fr-FR" dirty="0"/>
              <a:t>Principes généraux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59295" y="600901"/>
            <a:ext cx="838201" cy="425781"/>
          </a:xfrm>
        </p:spPr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238991" y="1217977"/>
            <a:ext cx="6151418" cy="2967013"/>
          </a:xfrm>
          <a:prstGeom prst="rect">
            <a:avLst/>
          </a:prstGeom>
        </p:spPr>
        <p:txBody>
          <a:bodyPr/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Situation actuelle</a:t>
            </a:r>
          </a:p>
          <a:p>
            <a:pPr lvl="1"/>
            <a:r>
              <a:rPr lang="fr-FR" dirty="0"/>
              <a:t>Des écarts constatés entre résultats de modèle (non local) et mesures (local)</a:t>
            </a:r>
          </a:p>
          <a:p>
            <a:pPr lvl="1"/>
            <a:r>
              <a:rPr lang="fr-FR" dirty="0"/>
              <a:t>L’impact local des sources n’est pas pris en compte</a:t>
            </a:r>
          </a:p>
          <a:p>
            <a:r>
              <a:rPr lang="fr-FR" dirty="0"/>
              <a:t>Améliorations possibles</a:t>
            </a:r>
          </a:p>
          <a:p>
            <a:pPr lvl="1"/>
            <a:r>
              <a:rPr lang="fr-FR" dirty="0"/>
              <a:t>Augmenter la résolution des modèles (difficile)</a:t>
            </a:r>
          </a:p>
          <a:p>
            <a:pPr lvl="1"/>
            <a:r>
              <a:rPr lang="fr-FR" dirty="0"/>
              <a:t>Augmenter le nombre des mesures (couteux)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88888" y="996284"/>
            <a:ext cx="2360121" cy="2245021"/>
          </a:xfrm>
          <a:prstGeom prst="rect">
            <a:avLst/>
          </a:prstGeom>
          <a:solidFill>
            <a:srgbClr val="FFCC33">
              <a:lumMod val="40000"/>
              <a:lumOff val="60000"/>
            </a:srgbClr>
          </a:solidFill>
          <a:ln w="254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9154273" y="1809348"/>
            <a:ext cx="132456" cy="13348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rot="1121587">
            <a:off x="8106668" y="1845753"/>
            <a:ext cx="590031" cy="182028"/>
          </a:xfrm>
          <a:prstGeom prst="rect">
            <a:avLst/>
          </a:prstGeom>
          <a:solidFill>
            <a:srgbClr val="FFCC3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587205" y="1930697"/>
            <a:ext cx="1279933" cy="727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Maille d’un modèle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9997175" y="2100596"/>
            <a:ext cx="493699" cy="157756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34" name="Connecteur droit avec flèche 33"/>
          <p:cNvCxnSpPr/>
          <p:nvPr/>
        </p:nvCxnSpPr>
        <p:spPr>
          <a:xfrm flipH="1">
            <a:off x="9310813" y="1360344"/>
            <a:ext cx="1107812" cy="449006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5" name="ZoneTexte 34"/>
          <p:cNvSpPr txBox="1"/>
          <p:nvPr/>
        </p:nvSpPr>
        <p:spPr>
          <a:xfrm>
            <a:off x="10522984" y="1016510"/>
            <a:ext cx="1279933" cy="727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Mesure ponctuelle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962732" y="1493829"/>
            <a:ext cx="1047605" cy="339791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7" name="ZoneTexte 36"/>
          <p:cNvSpPr txBox="1"/>
          <p:nvPr/>
        </p:nvSpPr>
        <p:spPr>
          <a:xfrm>
            <a:off x="6400800" y="1093366"/>
            <a:ext cx="899093" cy="476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source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7209" y="3447604"/>
            <a:ext cx="2352734" cy="955145"/>
          </a:xfrm>
          <a:prstGeom prst="rect">
            <a:avLst/>
          </a:prstGeom>
        </p:spPr>
      </p:pic>
      <p:cxnSp>
        <p:nvCxnSpPr>
          <p:cNvPr id="39" name="Connecteur droit 38"/>
          <p:cNvCxnSpPr/>
          <p:nvPr/>
        </p:nvCxnSpPr>
        <p:spPr>
          <a:xfrm>
            <a:off x="7577209" y="3852365"/>
            <a:ext cx="2352734" cy="0"/>
          </a:xfrm>
          <a:prstGeom prst="line">
            <a:avLst/>
          </a:prstGeom>
          <a:noFill/>
          <a:ln w="9525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504" y="4570866"/>
            <a:ext cx="4426727" cy="1885125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>
            <a:off x="6982801" y="3297936"/>
            <a:ext cx="975357" cy="436869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42" name="ZoneTexte 41"/>
          <p:cNvSpPr txBox="1"/>
          <p:nvPr/>
        </p:nvSpPr>
        <p:spPr>
          <a:xfrm>
            <a:off x="6456992" y="2873202"/>
            <a:ext cx="899093" cy="574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Profil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Local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initial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9969078" y="3326251"/>
            <a:ext cx="702417" cy="517772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44" name="Connecteur droit avec flèche 43"/>
          <p:cNvCxnSpPr/>
          <p:nvPr/>
        </p:nvCxnSpPr>
        <p:spPr>
          <a:xfrm flipH="1" flipV="1">
            <a:off x="9362996" y="4131226"/>
            <a:ext cx="1127878" cy="141576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45" name="ZoneTexte 44"/>
          <p:cNvSpPr txBox="1"/>
          <p:nvPr/>
        </p:nvSpPr>
        <p:spPr>
          <a:xfrm>
            <a:off x="10699592" y="4106951"/>
            <a:ext cx="1279933" cy="335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Mesure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6955504" y="5595317"/>
            <a:ext cx="4426727" cy="0"/>
          </a:xfrm>
          <a:prstGeom prst="line">
            <a:avLst/>
          </a:prstGeom>
          <a:noFill/>
          <a:ln w="38100" cap="flat" cmpd="sng" algn="ctr">
            <a:solidFill>
              <a:srgbClr val="FFCC33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10743744" y="3035004"/>
            <a:ext cx="1279933" cy="6431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Résultat du modèle sur une maille</a:t>
            </a:r>
            <a:endParaRPr lang="en-US" sz="1600" dirty="0" err="1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flipH="1">
            <a:off x="8786293" y="5036021"/>
            <a:ext cx="823242" cy="0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53" name="ZoneTexte 52"/>
          <p:cNvSpPr txBox="1"/>
          <p:nvPr/>
        </p:nvSpPr>
        <p:spPr>
          <a:xfrm>
            <a:off x="9680196" y="4724599"/>
            <a:ext cx="1551912" cy="622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Données réconciliées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  <p:sp>
        <p:nvSpPr>
          <p:cNvPr id="25" name="Espace réservé du texte 1"/>
          <p:cNvSpPr txBox="1">
            <a:spLocks/>
          </p:cNvSpPr>
          <p:nvPr/>
        </p:nvSpPr>
        <p:spPr>
          <a:xfrm>
            <a:off x="238991" y="4649395"/>
            <a:ext cx="5588604" cy="2038008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1841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715963" indent="-17621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−"/>
              <a:tabLst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982663" indent="-1778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−"/>
              <a:defRPr sz="12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5713" indent="-1778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−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2400" kern="0" dirty="0"/>
              <a:t>Solution : Assimilation des données</a:t>
            </a:r>
          </a:p>
          <a:p>
            <a:pPr lvl="1"/>
            <a:r>
              <a:rPr lang="fr-FR" sz="2000" kern="0" dirty="0"/>
              <a:t>La prise en compte d’un profil local permet d’intégrer les sources et de réconcilier les résultats des mesures et des modélisations</a:t>
            </a:r>
          </a:p>
          <a:p>
            <a:pPr lvl="1"/>
            <a:r>
              <a:rPr lang="fr-FR" sz="2000" kern="0" dirty="0"/>
              <a:t>Elle permet une estimation des valeurs locales</a:t>
            </a:r>
          </a:p>
          <a:p>
            <a:pPr lvl="1"/>
            <a:r>
              <a:rPr lang="fr-FR" sz="2000" kern="0" dirty="0"/>
              <a:t>Elle permet de privilégier la données la plus fiable</a:t>
            </a:r>
          </a:p>
          <a:p>
            <a:pPr lvl="1"/>
            <a:endParaRPr lang="fr-FR" sz="2000" kern="0" dirty="0"/>
          </a:p>
        </p:txBody>
      </p:sp>
      <p:sp>
        <p:nvSpPr>
          <p:cNvPr id="49" name="ZoneTexte 48"/>
          <p:cNvSpPr txBox="1"/>
          <p:nvPr/>
        </p:nvSpPr>
        <p:spPr>
          <a:xfrm>
            <a:off x="7234381" y="5975641"/>
            <a:ext cx="1551912" cy="622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Données à réconcilier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733464" y="5192587"/>
            <a:ext cx="359596" cy="846392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1" name="Connecteur droit avec flèche 50"/>
          <p:cNvCxnSpPr/>
          <p:nvPr/>
        </p:nvCxnSpPr>
        <p:spPr>
          <a:xfrm flipV="1">
            <a:off x="8093060" y="5595317"/>
            <a:ext cx="275261" cy="397855"/>
          </a:xfrm>
          <a:prstGeom prst="straightConnector1">
            <a:avLst/>
          </a:prstGeom>
          <a:noFill/>
          <a:ln w="38100" cap="flat" cmpd="sng" algn="ctr">
            <a:solidFill>
              <a:srgbClr val="FFCC3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2" name="Connecteur droit avec flèche 51"/>
          <p:cNvCxnSpPr/>
          <p:nvPr/>
        </p:nvCxnSpPr>
        <p:spPr>
          <a:xfrm flipV="1">
            <a:off x="8368321" y="6038978"/>
            <a:ext cx="942492" cy="23871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159294" y="4442694"/>
            <a:ext cx="11458965" cy="2353491"/>
          </a:xfrm>
          <a:prstGeom prst="rect">
            <a:avLst/>
          </a:prstGeom>
          <a:solidFill>
            <a:srgbClr val="2F2FF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1277" y="886680"/>
            <a:ext cx="5688248" cy="3516069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Mesures à prendre en compte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3322" y="856754"/>
            <a:ext cx="6078672" cy="5653228"/>
          </a:xfrm>
        </p:spPr>
        <p:txBody>
          <a:bodyPr>
            <a:noAutofit/>
          </a:bodyPr>
          <a:lstStyle/>
          <a:p>
            <a:r>
              <a:rPr lang="fr-FR" sz="2200" dirty="0"/>
              <a:t>Polluants mesurés (et paramètres influents)</a:t>
            </a:r>
          </a:p>
          <a:p>
            <a:pPr lvl="1"/>
            <a:r>
              <a:rPr lang="fr-FR" sz="1800" dirty="0"/>
              <a:t>NO2 : Trafic, Vent</a:t>
            </a:r>
          </a:p>
          <a:p>
            <a:pPr lvl="1"/>
            <a:r>
              <a:rPr lang="fr-FR" sz="1800" dirty="0"/>
              <a:t>O3 : UV, Température, Vent, Trafic (inverse)</a:t>
            </a:r>
          </a:p>
          <a:p>
            <a:pPr lvl="1"/>
            <a:r>
              <a:rPr lang="fr-FR" sz="1800" dirty="0"/>
              <a:t>PM10 : Trafic, Chauffage, Hauteur de la couche limite, Vent, Industrie</a:t>
            </a:r>
          </a:p>
          <a:p>
            <a:r>
              <a:rPr lang="fr-FR" sz="2000" dirty="0"/>
              <a:t>Informations extraites des mesures</a:t>
            </a:r>
          </a:p>
          <a:p>
            <a:pPr lvl="1"/>
            <a:r>
              <a:rPr lang="fr-FR" sz="1800" dirty="0"/>
              <a:t>Mesures fiables</a:t>
            </a:r>
          </a:p>
          <a:p>
            <a:pPr lvl="1"/>
            <a:r>
              <a:rPr lang="fr-FR" sz="1800" dirty="0"/>
              <a:t>Forte corrélation linéaire entre mesures (ex valeurs hebdomadaires)</a:t>
            </a:r>
          </a:p>
          <a:p>
            <a:pPr lvl="1"/>
            <a:r>
              <a:rPr lang="fr-FR" sz="1800" dirty="0"/>
              <a:t>Forte corrélation linéaire entre mesures et vitesse du vent</a:t>
            </a:r>
          </a:p>
          <a:p>
            <a:pPr lvl="1"/>
            <a:r>
              <a:rPr lang="fr-FR" sz="1800" dirty="0"/>
              <a:t>Forte influence de l’activité quotidienne liée au trafic (pics horaires, décalage le dimanche )</a:t>
            </a:r>
          </a:p>
          <a:p>
            <a:pPr lvl="1"/>
            <a:r>
              <a:rPr lang="fr-FR" sz="1800" dirty="0"/>
              <a:t>Niveau variable suivant la localisation</a:t>
            </a:r>
          </a:p>
          <a:p>
            <a:r>
              <a:rPr lang="fr-FR" sz="2200" dirty="0"/>
              <a:t>Autres mesures</a:t>
            </a:r>
          </a:p>
          <a:p>
            <a:pPr lvl="1"/>
            <a:r>
              <a:rPr lang="fr-FR" sz="1800" dirty="0"/>
              <a:t>Mesures issues de capteurs individuels</a:t>
            </a:r>
          </a:p>
          <a:p>
            <a:pPr lvl="1"/>
            <a:r>
              <a:rPr lang="fr-FR" sz="1800" dirty="0"/>
              <a:t>Mesures peu fiables</a:t>
            </a:r>
          </a:p>
          <a:p>
            <a:endParaRPr lang="en-US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741994" y="1160060"/>
            <a:ext cx="5203019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Stations de mesures Aix-Marseille</a:t>
            </a:r>
          </a:p>
          <a:p>
            <a:pPr lvl="2"/>
            <a:r>
              <a:rPr lang="fr-FR" sz="1400" dirty="0" err="1"/>
              <a:t>AixA</a:t>
            </a:r>
            <a:r>
              <a:rPr lang="fr-FR" sz="1400" dirty="0"/>
              <a:t> : Ecole d’art (urbain) 	(NO2, O3, PC)</a:t>
            </a:r>
          </a:p>
          <a:p>
            <a:pPr lvl="2"/>
            <a:r>
              <a:rPr lang="fr-FR" sz="1400" dirty="0" err="1"/>
              <a:t>AixC</a:t>
            </a:r>
            <a:r>
              <a:rPr lang="fr-FR" sz="1400" dirty="0"/>
              <a:t> : Aix Roi René (trafic)	(NO2, PC)</a:t>
            </a:r>
          </a:p>
          <a:p>
            <a:pPr lvl="2"/>
            <a:r>
              <a:rPr lang="fr-FR" sz="1400" dirty="0" err="1"/>
              <a:t>AixP</a:t>
            </a:r>
            <a:r>
              <a:rPr lang="fr-FR" sz="1400" dirty="0"/>
              <a:t> : Aix Platanes (péri-urbain)	(O3)</a:t>
            </a:r>
          </a:p>
          <a:p>
            <a:pPr lvl="2"/>
            <a:r>
              <a:rPr lang="fr-FR" sz="1400" dirty="0"/>
              <a:t>Cinq : Marseille 5 avenues (Urbain)	(NO2, O3, PC)</a:t>
            </a:r>
          </a:p>
          <a:p>
            <a:pPr lvl="2"/>
            <a:r>
              <a:rPr lang="fr-FR" sz="1400" dirty="0" err="1"/>
              <a:t>Marg</a:t>
            </a:r>
            <a:r>
              <a:rPr lang="fr-FR" sz="1400" dirty="0"/>
              <a:t> : Marseille Marguerite (Urbain)	</a:t>
            </a:r>
          </a:p>
          <a:p>
            <a:pPr lvl="2"/>
            <a:r>
              <a:rPr lang="fr-FR" sz="1400" dirty="0"/>
              <a:t>Raba : Marseille </a:t>
            </a:r>
            <a:r>
              <a:rPr lang="fr-FR" sz="1400" dirty="0" err="1"/>
              <a:t>Rabato</a:t>
            </a:r>
            <a:r>
              <a:rPr lang="fr-FR" sz="1400" dirty="0"/>
              <a:t> (trafic)	(NO2, PC)</a:t>
            </a:r>
          </a:p>
          <a:p>
            <a:pPr lvl="2"/>
            <a:r>
              <a:rPr lang="fr-FR" sz="1400" dirty="0" err="1"/>
              <a:t>Stlo</a:t>
            </a:r>
            <a:r>
              <a:rPr lang="fr-FR" sz="1400" dirty="0"/>
              <a:t> : </a:t>
            </a:r>
            <a:r>
              <a:rPr lang="fr-FR" sz="1400" dirty="0" err="1"/>
              <a:t>Maseille</a:t>
            </a:r>
            <a:r>
              <a:rPr lang="fr-FR" sz="1400" dirty="0"/>
              <a:t> Saint-Louis (Urbain)	(NO2)</a:t>
            </a:r>
          </a:p>
          <a:p>
            <a:pPr lvl="2"/>
            <a:r>
              <a:rPr lang="fr-FR" sz="1400" dirty="0" err="1"/>
              <a:t>Plom</a:t>
            </a:r>
            <a:r>
              <a:rPr lang="fr-FR" sz="1400" dirty="0"/>
              <a:t> : Marseille Plombières (Trafic)	(NO2)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2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à prendre en compte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071" y="1044427"/>
            <a:ext cx="2662517" cy="5210380"/>
          </a:xfrm>
        </p:spPr>
        <p:txBody>
          <a:bodyPr/>
          <a:lstStyle/>
          <a:p>
            <a:r>
              <a:rPr lang="fr-FR" dirty="0"/>
              <a:t>A voir avec Gaelle</a:t>
            </a:r>
          </a:p>
          <a:p>
            <a:r>
              <a:rPr lang="fr-FR" i="1" dirty="0"/>
              <a:t>Faible prise en compte des mesures dans les prévisions (statistique)</a:t>
            </a:r>
          </a:p>
          <a:p>
            <a:r>
              <a:rPr lang="fr-FR" i="1" dirty="0"/>
              <a:t>Résolution spatiale 4km</a:t>
            </a:r>
          </a:p>
          <a:p>
            <a:r>
              <a:rPr lang="fr-FR" i="1" dirty="0"/>
              <a:t>Prévision horaire ?</a:t>
            </a:r>
          </a:p>
          <a:p>
            <a:r>
              <a:rPr lang="fr-FR" i="1" dirty="0"/>
              <a:t>Prise en compte trafic ?</a:t>
            </a:r>
            <a:endParaRPr lang="en-US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grpSp>
        <p:nvGrpSpPr>
          <p:cNvPr id="130" name="Groupe 129"/>
          <p:cNvGrpSpPr/>
          <p:nvPr/>
        </p:nvGrpSpPr>
        <p:grpSpPr>
          <a:xfrm>
            <a:off x="3262646" y="933030"/>
            <a:ext cx="8853154" cy="5920334"/>
            <a:chOff x="1140850" y="0"/>
            <a:chExt cx="6860151" cy="5192910"/>
          </a:xfrm>
        </p:grpSpPr>
        <p:sp>
          <p:nvSpPr>
            <p:cNvPr id="131" name="Rectangle 130"/>
            <p:cNvSpPr/>
            <p:nvPr/>
          </p:nvSpPr>
          <p:spPr>
            <a:xfrm>
              <a:off x="1143000" y="0"/>
              <a:ext cx="6858001" cy="153437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074920" y="1067297"/>
              <a:ext cx="2926080" cy="929652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3000" y="3613294"/>
              <a:ext cx="6858000" cy="1530206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1544798" y="289625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Données primaires</a:t>
              </a: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6809391" y="462364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Site WEB ORECA</a:t>
              </a:r>
            </a:p>
          </p:txBody>
        </p:sp>
        <p:sp>
          <p:nvSpPr>
            <p:cNvPr id="136" name="Organigramme : Disque magnétique 135"/>
            <p:cNvSpPr/>
            <p:nvPr/>
          </p:nvSpPr>
          <p:spPr>
            <a:xfrm>
              <a:off x="4931100" y="346971"/>
              <a:ext cx="462909" cy="540060"/>
            </a:xfrm>
            <a:prstGeom prst="flowChartMagneticDisk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BDD PostgreSQL en ligne</a:t>
              </a: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5625463" y="501585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/>
              </a:lvl1pPr>
            </a:lstStyle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Interface WEB consultation extraction</a:t>
              </a:r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4785274" y="152801"/>
              <a:ext cx="1599784" cy="849958"/>
            </a:xfrm>
            <a:prstGeom prst="roundRect">
              <a:avLst/>
            </a:prstGeom>
            <a:noFill/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4946194" y="152800"/>
              <a:ext cx="993100" cy="16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CIGALE</a:t>
              </a:r>
            </a:p>
          </p:txBody>
        </p:sp>
        <p:cxnSp>
          <p:nvCxnSpPr>
            <p:cNvPr id="140" name="Connecteur droit avec flèche 139"/>
            <p:cNvCxnSpPr/>
            <p:nvPr/>
          </p:nvCxnSpPr>
          <p:spPr>
            <a:xfrm>
              <a:off x="2180306" y="405041"/>
              <a:ext cx="38575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1" name="Connecteur droit avec flèche 140"/>
            <p:cNvCxnSpPr/>
            <p:nvPr/>
          </p:nvCxnSpPr>
          <p:spPr>
            <a:xfrm>
              <a:off x="2180306" y="234954"/>
              <a:ext cx="385757" cy="5875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2" name="Connecteur droit avec flèche 141"/>
            <p:cNvCxnSpPr/>
            <p:nvPr/>
          </p:nvCxnSpPr>
          <p:spPr>
            <a:xfrm flipV="1">
              <a:off x="2180306" y="501883"/>
              <a:ext cx="385757" cy="6393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43" name="Connecteur droit avec flèche 142"/>
            <p:cNvCxnSpPr>
              <a:stCxn id="135" idx="1"/>
              <a:endCxn id="138" idx="3"/>
            </p:cNvCxnSpPr>
            <p:nvPr/>
          </p:nvCxnSpPr>
          <p:spPr>
            <a:xfrm flipH="1">
              <a:off x="6385058" y="543352"/>
              <a:ext cx="424333" cy="3442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4" name="ZoneTexte 143"/>
            <p:cNvSpPr txBox="1"/>
            <p:nvPr/>
          </p:nvSpPr>
          <p:spPr>
            <a:xfrm>
              <a:off x="1544798" y="657741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Emissions LR</a:t>
              </a: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1544798" y="836465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Emissions Corse</a:t>
              </a: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3212724" y="515464"/>
              <a:ext cx="284698" cy="29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  <a:sym typeface="Wingdings 3"/>
                </a:rPr>
                <a:t>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47" name="Organigramme : Disque magnétique 146"/>
            <p:cNvSpPr/>
            <p:nvPr/>
          </p:nvSpPr>
          <p:spPr>
            <a:xfrm>
              <a:off x="2789040" y="346971"/>
              <a:ext cx="462909" cy="540060"/>
            </a:xfrm>
            <a:prstGeom prst="flowChartMagneticDisk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BDD PostgreSQL</a:t>
              </a: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3483403" y="501585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Scripts de calculs</a:t>
              </a:r>
            </a:p>
          </p:txBody>
        </p:sp>
        <p:sp>
          <p:nvSpPr>
            <p:cNvPr id="149" name="Rectangle à coins arrondis 148"/>
            <p:cNvSpPr/>
            <p:nvPr/>
          </p:nvSpPr>
          <p:spPr>
            <a:xfrm>
              <a:off x="2643214" y="152800"/>
              <a:ext cx="1599784" cy="1005181"/>
            </a:xfrm>
            <a:prstGeom prst="roundRect">
              <a:avLst/>
            </a:prstGeom>
            <a:noFill/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804134" y="152800"/>
              <a:ext cx="993100" cy="16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Outil ESPACE</a:t>
              </a:r>
            </a:p>
          </p:txBody>
        </p:sp>
        <p:cxnSp>
          <p:nvCxnSpPr>
            <p:cNvPr id="151" name="Connecteur droit avec flèche 150"/>
            <p:cNvCxnSpPr>
              <a:endCxn id="138" idx="1"/>
            </p:cNvCxnSpPr>
            <p:nvPr/>
          </p:nvCxnSpPr>
          <p:spPr>
            <a:xfrm>
              <a:off x="4242998" y="577780"/>
              <a:ext cx="54227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2" name="Connecteur droit avec flèche 151"/>
            <p:cNvCxnSpPr/>
            <p:nvPr/>
          </p:nvCxnSpPr>
          <p:spPr>
            <a:xfrm>
              <a:off x="2180306" y="727815"/>
              <a:ext cx="38575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53" name="Connecteur droit avec flèche 152"/>
            <p:cNvCxnSpPr/>
            <p:nvPr/>
          </p:nvCxnSpPr>
          <p:spPr>
            <a:xfrm>
              <a:off x="2180306" y="887031"/>
              <a:ext cx="38575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54" name="ZoneTexte 153"/>
            <p:cNvSpPr txBox="1"/>
            <p:nvPr/>
          </p:nvSpPr>
          <p:spPr>
            <a:xfrm>
              <a:off x="2758941" y="912995"/>
              <a:ext cx="540060" cy="2429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Cadastre  horaire 1 km</a:t>
              </a: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1215913" y="1804383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Données entrée GFS</a:t>
              </a: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2026003" y="1849724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WRF</a:t>
              </a: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2822048" y="1849724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CHIMERE</a:t>
              </a: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3630341" y="1836192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Prévisions brutes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J-1, J, J+1, J+2</a:t>
              </a:r>
            </a:p>
          </p:txBody>
        </p:sp>
        <p:sp>
          <p:nvSpPr>
            <p:cNvPr id="159" name="ZoneTexte 158"/>
            <p:cNvSpPr txBox="1"/>
            <p:nvPr/>
          </p:nvSpPr>
          <p:spPr>
            <a:xfrm>
              <a:off x="5585006" y="2057355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Prévisions corrigées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J-1, J, J+1, J+2</a:t>
              </a:r>
            </a:p>
          </p:txBody>
        </p:sp>
        <p:sp>
          <p:nvSpPr>
            <p:cNvPr id="160" name="ZoneTexte 159"/>
            <p:cNvSpPr txBox="1"/>
            <p:nvPr/>
          </p:nvSpPr>
          <p:spPr>
            <a:xfrm>
              <a:off x="6552219" y="2320054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Prévisions expertisées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J-1, J, J+1, J+2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7459316" y="2337229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>
                  <a:solidFill>
                    <a:srgbClr val="FF3399"/>
                  </a:solidFill>
                </a:defRPr>
              </a:lvl1pPr>
            </a:lstStyle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Site WEB 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AIR PACA</a:t>
              </a:r>
            </a:p>
          </p:txBody>
        </p:sp>
        <p:cxnSp>
          <p:nvCxnSpPr>
            <p:cNvPr id="162" name="Connecteur droit avec flèche 161"/>
            <p:cNvCxnSpPr/>
            <p:nvPr/>
          </p:nvCxnSpPr>
          <p:spPr>
            <a:xfrm>
              <a:off x="3000633" y="1157981"/>
              <a:ext cx="0" cy="67787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3" name="Connecteur droit avec flèche 162"/>
            <p:cNvCxnSpPr>
              <a:stCxn id="155" idx="3"/>
              <a:endCxn id="156" idx="1"/>
            </p:cNvCxnSpPr>
            <p:nvPr/>
          </p:nvCxnSpPr>
          <p:spPr>
            <a:xfrm>
              <a:off x="1755973" y="1925864"/>
              <a:ext cx="270030" cy="48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64" name="Connecteur droit avec flèche 163"/>
            <p:cNvCxnSpPr>
              <a:stCxn id="157" idx="3"/>
              <a:endCxn id="158" idx="1"/>
            </p:cNvCxnSpPr>
            <p:nvPr/>
          </p:nvCxnSpPr>
          <p:spPr>
            <a:xfrm>
              <a:off x="3362109" y="1930712"/>
              <a:ext cx="268232" cy="6745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65" name="ZoneTexte 164"/>
            <p:cNvSpPr txBox="1"/>
            <p:nvPr/>
          </p:nvSpPr>
          <p:spPr>
            <a:xfrm>
              <a:off x="2411760" y="2107440"/>
              <a:ext cx="540061" cy="40494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Prévi</a:t>
              </a:r>
              <a:r>
                <a:rPr kumimoji="0" lang="fr-F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météo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36km Europe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12km </a:t>
              </a: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Médi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4km régions</a:t>
              </a:r>
            </a:p>
          </p:txBody>
        </p:sp>
        <p:sp>
          <p:nvSpPr>
            <p:cNvPr id="166" name="ZoneTexte 165"/>
            <p:cNvSpPr txBox="1"/>
            <p:nvPr/>
          </p:nvSpPr>
          <p:spPr>
            <a:xfrm>
              <a:off x="3607607" y="2184592"/>
              <a:ext cx="585528" cy="48592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Prévi</a:t>
              </a:r>
              <a:r>
                <a:rPr kumimoji="0" lang="fr-F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QA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36km Europe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12km </a:t>
              </a: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Médi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4km PACA, LR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4km Corse</a:t>
              </a:r>
            </a:p>
          </p:txBody>
        </p:sp>
        <p:sp>
          <p:nvSpPr>
            <p:cNvPr id="167" name="Rectangle à coins arrondis 166"/>
            <p:cNvSpPr/>
            <p:nvPr/>
          </p:nvSpPr>
          <p:spPr>
            <a:xfrm>
              <a:off x="6295966" y="2122495"/>
              <a:ext cx="1014910" cy="660300"/>
            </a:xfrm>
            <a:prstGeom prst="roundRect">
              <a:avLst/>
            </a:prstGeom>
            <a:noFill/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6446117" y="2122495"/>
              <a:ext cx="533670" cy="16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CARINE</a:t>
              </a:r>
            </a:p>
          </p:txBody>
        </p:sp>
        <p:cxnSp>
          <p:nvCxnSpPr>
            <p:cNvPr id="169" name="Connecteur droit avec flèche 168"/>
            <p:cNvCxnSpPr>
              <a:stCxn id="167" idx="3"/>
              <a:endCxn id="161" idx="1"/>
            </p:cNvCxnSpPr>
            <p:nvPr/>
          </p:nvCxnSpPr>
          <p:spPr>
            <a:xfrm>
              <a:off x="7310875" y="2452646"/>
              <a:ext cx="148440" cy="606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0" name="Connecteur en angle 169"/>
            <p:cNvCxnSpPr>
              <a:stCxn id="156" idx="2"/>
              <a:endCxn id="165" idx="1"/>
            </p:cNvCxnSpPr>
            <p:nvPr/>
          </p:nvCxnSpPr>
          <p:spPr>
            <a:xfrm rot="16200000" flipH="1">
              <a:off x="2204791" y="2102942"/>
              <a:ext cx="298211" cy="11572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1" name="Connecteur en angle 170"/>
            <p:cNvCxnSpPr>
              <a:stCxn id="165" idx="3"/>
              <a:endCxn id="157" idx="2"/>
            </p:cNvCxnSpPr>
            <p:nvPr/>
          </p:nvCxnSpPr>
          <p:spPr>
            <a:xfrm flipV="1">
              <a:off x="2951821" y="2011700"/>
              <a:ext cx="140258" cy="298211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72" name="Connecteur en angle 171"/>
            <p:cNvCxnSpPr>
              <a:stCxn id="156" idx="0"/>
            </p:cNvCxnSpPr>
            <p:nvPr/>
          </p:nvCxnSpPr>
          <p:spPr>
            <a:xfrm rot="5400000" flipH="1" flipV="1">
              <a:off x="2543486" y="1392576"/>
              <a:ext cx="209697" cy="704601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73" name="ZoneTexte 172"/>
            <p:cNvSpPr txBox="1"/>
            <p:nvPr/>
          </p:nvSpPr>
          <p:spPr>
            <a:xfrm>
              <a:off x="1830903" y="1260176"/>
              <a:ext cx="1095814" cy="242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Contraintes des émissions biogénique 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et bois de chauffage</a:t>
              </a:r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2877737" y="2344778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4006315" y="2526719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6771182" y="2642647"/>
              <a:ext cx="31202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Geotiff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77" name="ZoneTexte 176"/>
            <p:cNvSpPr txBox="1"/>
            <p:nvPr/>
          </p:nvSpPr>
          <p:spPr>
            <a:xfrm>
              <a:off x="4456273" y="1836192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Corrections statistiques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aux stations</a:t>
              </a:r>
            </a:p>
          </p:txBody>
        </p:sp>
        <p:cxnSp>
          <p:nvCxnSpPr>
            <p:cNvPr id="178" name="Connecteur droit avec flèche 177"/>
            <p:cNvCxnSpPr>
              <a:stCxn id="158" idx="3"/>
              <a:endCxn id="177" idx="1"/>
            </p:cNvCxnSpPr>
            <p:nvPr/>
          </p:nvCxnSpPr>
          <p:spPr>
            <a:xfrm>
              <a:off x="4170401" y="1998168"/>
              <a:ext cx="28587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79" name="ZoneTexte 178"/>
            <p:cNvSpPr txBox="1"/>
            <p:nvPr/>
          </p:nvSpPr>
          <p:spPr>
            <a:xfrm>
              <a:off x="5016534" y="2206634"/>
              <a:ext cx="467292" cy="242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Spatialisation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4 km</a:t>
              </a: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585006" y="2495221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Interpolation 1km</a:t>
              </a: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5585006" y="2844401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Interpolation O3 25m</a:t>
              </a:r>
            </a:p>
          </p:txBody>
        </p:sp>
        <p:cxnSp>
          <p:nvCxnSpPr>
            <p:cNvPr id="182" name="Connecteur en angle 181"/>
            <p:cNvCxnSpPr>
              <a:stCxn id="180" idx="3"/>
              <a:endCxn id="167" idx="1"/>
            </p:cNvCxnSpPr>
            <p:nvPr/>
          </p:nvCxnSpPr>
          <p:spPr>
            <a:xfrm flipV="1">
              <a:off x="6125066" y="2452646"/>
              <a:ext cx="170899" cy="164057"/>
            </a:xfrm>
            <a:prstGeom prst="bentConnector3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3" name="Connecteur droit avec flèche 182"/>
            <p:cNvCxnSpPr>
              <a:stCxn id="159" idx="2"/>
              <a:endCxn id="180" idx="0"/>
            </p:cNvCxnSpPr>
            <p:nvPr/>
          </p:nvCxnSpPr>
          <p:spPr>
            <a:xfrm>
              <a:off x="5855036" y="2381308"/>
              <a:ext cx="0" cy="1139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84" name="Connecteur droit avec flèche 183"/>
            <p:cNvCxnSpPr>
              <a:stCxn id="180" idx="2"/>
              <a:endCxn id="181" idx="0"/>
            </p:cNvCxnSpPr>
            <p:nvPr/>
          </p:nvCxnSpPr>
          <p:spPr>
            <a:xfrm>
              <a:off x="5855036" y="2738184"/>
              <a:ext cx="0" cy="10621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85" name="ZoneTexte 184"/>
            <p:cNvSpPr txBox="1"/>
            <p:nvPr/>
          </p:nvSpPr>
          <p:spPr>
            <a:xfrm>
              <a:off x="5918508" y="2583956"/>
              <a:ext cx="21886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csv</a:t>
              </a:r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5926986" y="2934180"/>
              <a:ext cx="21886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csv</a:t>
              </a: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215913" y="3690446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Données entrée FNL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1217245" y="4002921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Météo France</a:t>
              </a: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2025585" y="3803917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WRF</a:t>
              </a: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2822048" y="3803917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CHIMERE</a:t>
              </a: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607607" y="3803917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brutes</a:t>
              </a: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4456273" y="3713233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Corrections statistiques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aux stations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5893772" y="3713233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corrigées  O3 annuelles 4km</a:t>
              </a: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5897204" y="4230506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Interpolation 1km</a:t>
              </a: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6170874" y="4461338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167282" y="4032806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97" name="ZoneTexte 196"/>
            <p:cNvSpPr txBox="1"/>
            <p:nvPr/>
          </p:nvSpPr>
          <p:spPr>
            <a:xfrm>
              <a:off x="3812381" y="3942121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198" name="ZoneTexte 197"/>
            <p:cNvSpPr txBox="1"/>
            <p:nvPr/>
          </p:nvSpPr>
          <p:spPr>
            <a:xfrm>
              <a:off x="2473474" y="4143069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météo</a:t>
              </a:r>
            </a:p>
          </p:txBody>
        </p:sp>
        <p:sp>
          <p:nvSpPr>
            <p:cNvPr id="199" name="ZoneTexte 198"/>
            <p:cNvSpPr txBox="1"/>
            <p:nvPr/>
          </p:nvSpPr>
          <p:spPr>
            <a:xfrm>
              <a:off x="2737636" y="4275848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00" name="ZoneTexte 199"/>
            <p:cNvSpPr txBox="1"/>
            <p:nvPr/>
          </p:nvSpPr>
          <p:spPr>
            <a:xfrm>
              <a:off x="2473474" y="4576754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ADMS </a:t>
              </a: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Urban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ZoneTexte 200"/>
            <p:cNvSpPr txBox="1"/>
            <p:nvPr/>
          </p:nvSpPr>
          <p:spPr>
            <a:xfrm>
              <a:off x="3607607" y="4531413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brutes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NO2, PM 25m</a:t>
              </a:r>
            </a:p>
          </p:txBody>
        </p:sp>
        <p:sp>
          <p:nvSpPr>
            <p:cNvPr id="202" name="ZoneTexte 201"/>
            <p:cNvSpPr txBox="1"/>
            <p:nvPr/>
          </p:nvSpPr>
          <p:spPr>
            <a:xfrm>
              <a:off x="4456273" y="4531413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corrigées 25m</a:t>
              </a:r>
            </a:p>
          </p:txBody>
        </p:sp>
        <p:sp>
          <p:nvSpPr>
            <p:cNvPr id="203" name="ZoneTexte 202"/>
            <p:cNvSpPr txBox="1"/>
            <p:nvPr/>
          </p:nvSpPr>
          <p:spPr>
            <a:xfrm>
              <a:off x="4799668" y="4753753"/>
              <a:ext cx="31202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Geotiff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4796916" y="4847718"/>
              <a:ext cx="290909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Shape</a:t>
              </a:r>
            </a:p>
          </p:txBody>
        </p:sp>
        <p:cxnSp>
          <p:nvCxnSpPr>
            <p:cNvPr id="205" name="Connecteur en angle 204"/>
            <p:cNvCxnSpPr>
              <a:stCxn id="187" idx="3"/>
              <a:endCxn id="189" idx="1"/>
            </p:cNvCxnSpPr>
            <p:nvPr/>
          </p:nvCxnSpPr>
          <p:spPr>
            <a:xfrm>
              <a:off x="1755973" y="3811928"/>
              <a:ext cx="269612" cy="72977"/>
            </a:xfrm>
            <a:prstGeom prst="bentConnector3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6" name="Connecteur en angle 205"/>
            <p:cNvCxnSpPr>
              <a:stCxn id="188" idx="3"/>
              <a:endCxn id="189" idx="1"/>
            </p:cNvCxnSpPr>
            <p:nvPr/>
          </p:nvCxnSpPr>
          <p:spPr>
            <a:xfrm flipV="1">
              <a:off x="1757305" y="3884905"/>
              <a:ext cx="268280" cy="199004"/>
            </a:xfrm>
            <a:prstGeom prst="bentConnector3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7" name="Connecteur en angle 206"/>
            <p:cNvCxnSpPr>
              <a:stCxn id="189" idx="2"/>
              <a:endCxn id="198" idx="1"/>
            </p:cNvCxnSpPr>
            <p:nvPr/>
          </p:nvCxnSpPr>
          <p:spPr>
            <a:xfrm rot="16200000" flipH="1">
              <a:off x="2255463" y="4006045"/>
              <a:ext cx="258163" cy="177859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8" name="Connecteur en angle 207"/>
            <p:cNvCxnSpPr>
              <a:stCxn id="198" idx="3"/>
              <a:endCxn id="190" idx="2"/>
            </p:cNvCxnSpPr>
            <p:nvPr/>
          </p:nvCxnSpPr>
          <p:spPr>
            <a:xfrm flipV="1">
              <a:off x="3013534" y="3965894"/>
              <a:ext cx="78544" cy="258163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09" name="Connecteur droit avec flèche 208"/>
            <p:cNvCxnSpPr>
              <a:stCxn id="190" idx="3"/>
              <a:endCxn id="191" idx="1"/>
            </p:cNvCxnSpPr>
            <p:nvPr/>
          </p:nvCxnSpPr>
          <p:spPr>
            <a:xfrm>
              <a:off x="3362109" y="3884905"/>
              <a:ext cx="24549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0" name="Connecteur droit avec flèche 209"/>
            <p:cNvCxnSpPr>
              <a:stCxn id="192" idx="3"/>
              <a:endCxn id="193" idx="1"/>
            </p:cNvCxnSpPr>
            <p:nvPr/>
          </p:nvCxnSpPr>
          <p:spPr>
            <a:xfrm>
              <a:off x="4996333" y="3875210"/>
              <a:ext cx="89743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1" name="Connecteur droit avec flèche 210"/>
            <p:cNvCxnSpPr>
              <a:stCxn id="193" idx="2"/>
              <a:endCxn id="194" idx="0"/>
            </p:cNvCxnSpPr>
            <p:nvPr/>
          </p:nvCxnSpPr>
          <p:spPr>
            <a:xfrm>
              <a:off x="6163802" y="4037186"/>
              <a:ext cx="3432" cy="19332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12" name="ZoneTexte 211"/>
            <p:cNvSpPr txBox="1"/>
            <p:nvPr/>
          </p:nvSpPr>
          <p:spPr>
            <a:xfrm>
              <a:off x="6905831" y="3713233"/>
              <a:ext cx="540060" cy="32395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Calcul d’indicateurs O3 4km</a:t>
              </a:r>
            </a:p>
          </p:txBody>
        </p:sp>
        <p:cxnSp>
          <p:nvCxnSpPr>
            <p:cNvPr id="213" name="Connecteur droit avec flèche 212"/>
            <p:cNvCxnSpPr>
              <a:stCxn id="193" idx="3"/>
              <a:endCxn id="212" idx="1"/>
            </p:cNvCxnSpPr>
            <p:nvPr/>
          </p:nvCxnSpPr>
          <p:spPr>
            <a:xfrm>
              <a:off x="6433832" y="3875210"/>
              <a:ext cx="47199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14" name="ZoneTexte 213"/>
            <p:cNvSpPr txBox="1"/>
            <p:nvPr/>
          </p:nvSpPr>
          <p:spPr>
            <a:xfrm>
              <a:off x="7173843" y="4030492"/>
              <a:ext cx="328173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NetCDF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7211475" y="4132628"/>
              <a:ext cx="290909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Shape</a:t>
              </a:r>
            </a:p>
          </p:txBody>
        </p:sp>
        <p:cxnSp>
          <p:nvCxnSpPr>
            <p:cNvPr id="216" name="Connecteur droit avec flèche 215"/>
            <p:cNvCxnSpPr>
              <a:stCxn id="200" idx="3"/>
              <a:endCxn id="201" idx="1"/>
            </p:cNvCxnSpPr>
            <p:nvPr/>
          </p:nvCxnSpPr>
          <p:spPr>
            <a:xfrm flipV="1">
              <a:off x="3013534" y="4652895"/>
              <a:ext cx="594073" cy="484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7" name="Connecteur droit avec flèche 216"/>
            <p:cNvCxnSpPr>
              <a:stCxn id="198" idx="2"/>
              <a:endCxn id="200" idx="0"/>
            </p:cNvCxnSpPr>
            <p:nvPr/>
          </p:nvCxnSpPr>
          <p:spPr>
            <a:xfrm>
              <a:off x="2743504" y="4305045"/>
              <a:ext cx="0" cy="27170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8" name="Connecteur droit avec flèche 217"/>
            <p:cNvCxnSpPr>
              <a:stCxn id="201" idx="3"/>
              <a:endCxn id="202" idx="1"/>
            </p:cNvCxnSpPr>
            <p:nvPr/>
          </p:nvCxnSpPr>
          <p:spPr>
            <a:xfrm>
              <a:off x="4147667" y="4652895"/>
              <a:ext cx="30860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19" name="Connecteur droit avec flèche 218"/>
            <p:cNvCxnSpPr>
              <a:stCxn id="191" idx="3"/>
              <a:endCxn id="192" idx="1"/>
            </p:cNvCxnSpPr>
            <p:nvPr/>
          </p:nvCxnSpPr>
          <p:spPr>
            <a:xfrm flipV="1">
              <a:off x="4147667" y="3875210"/>
              <a:ext cx="308606" cy="969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0" name="Connecteur droit avec flèche 219"/>
            <p:cNvCxnSpPr>
              <a:stCxn id="192" idx="2"/>
              <a:endCxn id="202" idx="0"/>
            </p:cNvCxnSpPr>
            <p:nvPr/>
          </p:nvCxnSpPr>
          <p:spPr>
            <a:xfrm>
              <a:off x="4726303" y="4037186"/>
              <a:ext cx="0" cy="49422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21" name="Connecteur en angle 220"/>
            <p:cNvCxnSpPr>
              <a:stCxn id="212" idx="2"/>
              <a:endCxn id="202" idx="3"/>
            </p:cNvCxnSpPr>
            <p:nvPr/>
          </p:nvCxnSpPr>
          <p:spPr>
            <a:xfrm rot="5400000">
              <a:off x="5778243" y="3255277"/>
              <a:ext cx="615709" cy="2179527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2" name="ZoneTexte 221"/>
            <p:cNvSpPr txBox="1"/>
            <p:nvPr/>
          </p:nvSpPr>
          <p:spPr>
            <a:xfrm>
              <a:off x="6499317" y="4646829"/>
              <a:ext cx="580327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Interpolation 25m</a:t>
              </a: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4411720" y="4989158"/>
              <a:ext cx="629166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Visu AZUR (an)</a:t>
              </a:r>
            </a:p>
          </p:txBody>
        </p:sp>
        <p:cxnSp>
          <p:nvCxnSpPr>
            <p:cNvPr id="224" name="Connecteur droit avec flèche 223"/>
            <p:cNvCxnSpPr>
              <a:stCxn id="202" idx="2"/>
              <a:endCxn id="223" idx="0"/>
            </p:cNvCxnSpPr>
            <p:nvPr/>
          </p:nvCxnSpPr>
          <p:spPr>
            <a:xfrm>
              <a:off x="4726303" y="4774377"/>
              <a:ext cx="0" cy="2147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5" name="ZoneTexte 224"/>
            <p:cNvSpPr txBox="1"/>
            <p:nvPr/>
          </p:nvSpPr>
          <p:spPr>
            <a:xfrm>
              <a:off x="4456273" y="3203738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NO2, PM 25m</a:t>
              </a:r>
            </a:p>
          </p:txBody>
        </p:sp>
        <p:cxnSp>
          <p:nvCxnSpPr>
            <p:cNvPr id="226" name="Connecteur en angle 225"/>
            <p:cNvCxnSpPr>
              <a:stCxn id="165" idx="2"/>
              <a:endCxn id="225" idx="1"/>
            </p:cNvCxnSpPr>
            <p:nvPr/>
          </p:nvCxnSpPr>
          <p:spPr>
            <a:xfrm rot="16200000" flipH="1">
              <a:off x="3162613" y="2031558"/>
              <a:ext cx="812838" cy="1774482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27" name="ZoneTexte 226"/>
            <p:cNvSpPr txBox="1"/>
            <p:nvPr/>
          </p:nvSpPr>
          <p:spPr>
            <a:xfrm>
              <a:off x="3027505" y="3188962"/>
              <a:ext cx="608896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Météo aux stations</a:t>
              </a: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4683942" y="3434571"/>
              <a:ext cx="31202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Geotiff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5585006" y="3203738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Cartes O3, NO2, PM 25m</a:t>
              </a:r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6847967" y="3203738"/>
              <a:ext cx="540060" cy="2429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Visu AZUR (jour/horaire)</a:t>
              </a:r>
            </a:p>
          </p:txBody>
        </p:sp>
        <p:cxnSp>
          <p:nvCxnSpPr>
            <p:cNvPr id="231" name="Connecteur droit avec flèche 230"/>
            <p:cNvCxnSpPr>
              <a:stCxn id="225" idx="3"/>
              <a:endCxn id="229" idx="1"/>
            </p:cNvCxnSpPr>
            <p:nvPr/>
          </p:nvCxnSpPr>
          <p:spPr>
            <a:xfrm>
              <a:off x="4996333" y="3325219"/>
              <a:ext cx="58867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32" name="Connecteur droit avec flèche 231"/>
            <p:cNvCxnSpPr>
              <a:stCxn id="229" idx="3"/>
              <a:endCxn id="230" idx="1"/>
            </p:cNvCxnSpPr>
            <p:nvPr/>
          </p:nvCxnSpPr>
          <p:spPr>
            <a:xfrm>
              <a:off x="6125066" y="3325219"/>
              <a:ext cx="72290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33" name="ZoneTexte 232"/>
            <p:cNvSpPr txBox="1"/>
            <p:nvPr/>
          </p:nvSpPr>
          <p:spPr>
            <a:xfrm>
              <a:off x="5806790" y="3430478"/>
              <a:ext cx="312025" cy="161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Geotiff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endParaRPr>
            </a:p>
          </p:txBody>
        </p:sp>
        <p:cxnSp>
          <p:nvCxnSpPr>
            <p:cNvPr id="234" name="Connecteur droit avec flèche 233"/>
            <p:cNvCxnSpPr>
              <a:stCxn id="181" idx="2"/>
              <a:endCxn id="229" idx="0"/>
            </p:cNvCxnSpPr>
            <p:nvPr/>
          </p:nvCxnSpPr>
          <p:spPr>
            <a:xfrm>
              <a:off x="5855036" y="3087364"/>
              <a:ext cx="0" cy="11637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35" name="Connecteur en angle 234"/>
            <p:cNvCxnSpPr>
              <a:stCxn id="229" idx="3"/>
              <a:endCxn id="160" idx="1"/>
            </p:cNvCxnSpPr>
            <p:nvPr/>
          </p:nvCxnSpPr>
          <p:spPr>
            <a:xfrm flipV="1">
              <a:off x="6125066" y="2482031"/>
              <a:ext cx="427153" cy="84318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70C0"/>
              </a:solidFill>
              <a:prstDash val="dash"/>
              <a:tailEnd type="arrow"/>
            </a:ln>
            <a:effectLst/>
          </p:spPr>
        </p:cxnSp>
        <p:sp>
          <p:nvSpPr>
            <p:cNvPr id="236" name="ZoneTexte 235"/>
            <p:cNvSpPr txBox="1"/>
            <p:nvPr/>
          </p:nvSpPr>
          <p:spPr>
            <a:xfrm>
              <a:off x="6350665" y="2880033"/>
              <a:ext cx="464808" cy="242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A venir dans 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CARINE V3</a:t>
              </a:r>
            </a:p>
          </p:txBody>
        </p:sp>
        <p:sp>
          <p:nvSpPr>
            <p:cNvPr id="237" name="ZoneTexte 236"/>
            <p:cNvSpPr txBox="1"/>
            <p:nvPr/>
          </p:nvSpPr>
          <p:spPr>
            <a:xfrm>
              <a:off x="1143000" y="4963444"/>
              <a:ext cx="2205064" cy="229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MODELISATION ANNUELLE</a:t>
              </a: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1140850" y="12651"/>
              <a:ext cx="2205064" cy="229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EMISSIONS</a:t>
              </a: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1151264" y="3195494"/>
              <a:ext cx="2205064" cy="37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PREVISIONS </a:t>
              </a:r>
            </a:p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QUOTIDIENNES</a:t>
              </a:r>
            </a:p>
          </p:txBody>
        </p:sp>
        <p:cxnSp>
          <p:nvCxnSpPr>
            <p:cNvPr id="240" name="Connecteur en angle 239"/>
            <p:cNvCxnSpPr>
              <a:stCxn id="177" idx="3"/>
              <a:endCxn id="159" idx="1"/>
            </p:cNvCxnSpPr>
            <p:nvPr/>
          </p:nvCxnSpPr>
          <p:spPr>
            <a:xfrm>
              <a:off x="4996333" y="1998168"/>
              <a:ext cx="588673" cy="22116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41" name="Organigramme : Disque magnétique 240"/>
            <p:cNvSpPr/>
            <p:nvPr/>
          </p:nvSpPr>
          <p:spPr>
            <a:xfrm>
              <a:off x="6533499" y="1260176"/>
              <a:ext cx="462909" cy="540060"/>
            </a:xfrm>
            <a:prstGeom prst="flowChartMagneticDisk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XR BDD Oracle ?</a:t>
              </a:r>
            </a:p>
          </p:txBody>
        </p:sp>
        <p:sp>
          <p:nvSpPr>
            <p:cNvPr id="242" name="Organigramme : Disque magnétique 241"/>
            <p:cNvSpPr/>
            <p:nvPr/>
          </p:nvSpPr>
          <p:spPr>
            <a:xfrm>
              <a:off x="5806826" y="1260176"/>
              <a:ext cx="462909" cy="540060"/>
            </a:xfrm>
            <a:prstGeom prst="flowChartMagneticDisk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MesMod</a:t>
              </a:r>
              <a:endParaRPr kumimoji="0" lang="fr-FR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BDD PostgreSQL</a:t>
              </a:r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5120640" y="1350860"/>
              <a:ext cx="57370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>
                  <a:solidFill>
                    <a:srgbClr val="FF3399"/>
                  </a:solidFill>
                </a:defRPr>
              </a:lvl1pPr>
            </a:lstStyle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WEBMESMOD</a:t>
              </a: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7420741" y="1862193"/>
              <a:ext cx="540060" cy="16197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339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>
                  <a:solidFill>
                    <a:srgbClr val="FF3399"/>
                  </a:solidFill>
                </a:defRPr>
              </a:lvl1pPr>
            </a:lstStyle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MES2CAMP</a:t>
              </a:r>
            </a:p>
          </p:txBody>
        </p:sp>
        <p:sp>
          <p:nvSpPr>
            <p:cNvPr id="245" name="Organigramme : Disque magnétique 244"/>
            <p:cNvSpPr/>
            <p:nvPr/>
          </p:nvSpPr>
          <p:spPr>
            <a:xfrm>
              <a:off x="7227862" y="1260176"/>
              <a:ext cx="462909" cy="540060"/>
            </a:xfrm>
            <a:prstGeom prst="flowChartMagneticDisk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Mes2Camp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BDD PostgreSQL</a:t>
              </a:r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5136626" y="1081492"/>
              <a:ext cx="944133" cy="229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MESURES</a:t>
              </a:r>
            </a:p>
          </p:txBody>
        </p:sp>
        <p:cxnSp>
          <p:nvCxnSpPr>
            <p:cNvPr id="247" name="Connecteur droit avec flèche 246"/>
            <p:cNvCxnSpPr>
              <a:stCxn id="241" idx="2"/>
              <a:endCxn id="242" idx="4"/>
            </p:cNvCxnSpPr>
            <p:nvPr/>
          </p:nvCxnSpPr>
          <p:spPr>
            <a:xfrm flipH="1">
              <a:off x="6269734" y="1530206"/>
              <a:ext cx="26376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48" name="Connecteur droit avec flèche 247"/>
            <p:cNvCxnSpPr>
              <a:stCxn id="241" idx="4"/>
              <a:endCxn id="245" idx="2"/>
            </p:cNvCxnSpPr>
            <p:nvPr/>
          </p:nvCxnSpPr>
          <p:spPr>
            <a:xfrm>
              <a:off x="6996408" y="1530206"/>
              <a:ext cx="23145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49" name="Connecteur droit avec flèche 248"/>
            <p:cNvCxnSpPr>
              <a:stCxn id="242" idx="2"/>
              <a:endCxn id="243" idx="3"/>
            </p:cNvCxnSpPr>
            <p:nvPr/>
          </p:nvCxnSpPr>
          <p:spPr>
            <a:xfrm flipH="1" flipV="1">
              <a:off x="5694340" y="1431848"/>
              <a:ext cx="112486" cy="9835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50" name="Connecteur en angle 249"/>
            <p:cNvCxnSpPr>
              <a:endCxn id="177" idx="0"/>
            </p:cNvCxnSpPr>
            <p:nvPr/>
          </p:nvCxnSpPr>
          <p:spPr>
            <a:xfrm rot="10800000" flipV="1">
              <a:off x="4726304" y="1640021"/>
              <a:ext cx="1089497" cy="196170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251" name="Connecteur en angle 250"/>
            <p:cNvCxnSpPr>
              <a:stCxn id="245" idx="4"/>
            </p:cNvCxnSpPr>
            <p:nvPr/>
          </p:nvCxnSpPr>
          <p:spPr>
            <a:xfrm>
              <a:off x="7690771" y="1530206"/>
              <a:ext cx="121589" cy="33198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52" name="ZoneTexte 251"/>
            <p:cNvSpPr txBox="1"/>
            <p:nvPr/>
          </p:nvSpPr>
          <p:spPr>
            <a:xfrm>
              <a:off x="4745756" y="4039213"/>
              <a:ext cx="748016" cy="323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Historique des mesures 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= </a:t>
              </a:r>
              <a:r>
                <a:rPr kumimoji="0" lang="fr-FR" sz="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MesMod</a:t>
              </a: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 + Mes2Camp </a:t>
              </a:r>
            </a:p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redressé à l’année</a:t>
              </a:r>
            </a:p>
          </p:txBody>
        </p:sp>
        <p:cxnSp>
          <p:nvCxnSpPr>
            <p:cNvPr id="253" name="Connecteur droit avec flèche 252"/>
            <p:cNvCxnSpPr>
              <a:stCxn id="177" idx="2"/>
              <a:endCxn id="225" idx="0"/>
            </p:cNvCxnSpPr>
            <p:nvPr/>
          </p:nvCxnSpPr>
          <p:spPr>
            <a:xfrm>
              <a:off x="4726303" y="2160144"/>
              <a:ext cx="0" cy="104359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54" name="ZoneTexte 253"/>
            <p:cNvSpPr txBox="1"/>
            <p:nvPr/>
          </p:nvSpPr>
          <p:spPr>
            <a:xfrm>
              <a:off x="4138746" y="2855301"/>
              <a:ext cx="750781" cy="16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7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PGothic" pitchFamily="34" charset="-128"/>
                  <a:cs typeface="Arial" charset="0"/>
                </a:rPr>
                <a:t>Spatialisation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14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2228597" y="1575320"/>
            <a:ext cx="8610599" cy="820267"/>
          </a:xfrm>
        </p:spPr>
        <p:txBody>
          <a:bodyPr/>
          <a:lstStyle/>
          <a:p>
            <a:r>
              <a:rPr lang="fr-FR" dirty="0"/>
              <a:t>PRINCIPES ASSIMILATION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618533" y="1240618"/>
            <a:ext cx="1432577" cy="1048309"/>
          </a:xfrm>
        </p:spPr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2228597" y="2661777"/>
            <a:ext cx="8610599" cy="613686"/>
          </a:xfrm>
        </p:spPr>
        <p:txBody>
          <a:bodyPr/>
          <a:lstStyle/>
          <a:p>
            <a:r>
              <a:rPr lang="fr-FR" dirty="0"/>
              <a:t>PROPOSITION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618533" y="2324295"/>
            <a:ext cx="1432577" cy="1129738"/>
          </a:xfrm>
        </p:spPr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6"/>
          </p:nvPr>
        </p:nvSpPr>
        <p:spPr>
          <a:xfrm>
            <a:off x="2228597" y="4924093"/>
            <a:ext cx="8610599" cy="1062318"/>
          </a:xfrm>
        </p:spPr>
        <p:txBody>
          <a:bodyPr/>
          <a:lstStyle/>
          <a:p>
            <a:r>
              <a:rPr lang="fr-FR" dirty="0"/>
              <a:t>MISE EN OEUVRE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618533" y="4654505"/>
            <a:ext cx="1432577" cy="1059700"/>
          </a:xfrm>
        </p:spPr>
        <p:txBody>
          <a:bodyPr/>
          <a:lstStyle/>
          <a:p>
            <a:r>
              <a:rPr lang="fr-FR" dirty="0"/>
              <a:t>05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28995" y="5313985"/>
            <a:ext cx="5655835" cy="882788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>
              <a:tabLst>
                <a:tab pos="1790690" algn="l"/>
              </a:tabLst>
            </a:pPr>
            <a:endParaRPr lang="en-GB" sz="3600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57002" y="5953125"/>
            <a:ext cx="3129716" cy="904875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>
              <a:tabLst>
                <a:tab pos="1790690" algn="l"/>
              </a:tabLst>
            </a:pPr>
            <a:r>
              <a:rPr lang="en-GB" sz="5400" dirty="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rPr>
              <a:t>ANNEXE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2"/>
          </p:nvPr>
        </p:nvSpPr>
        <p:spPr>
          <a:xfrm>
            <a:off x="2228597" y="439575"/>
            <a:ext cx="8610599" cy="820267"/>
          </a:xfrm>
        </p:spPr>
        <p:txBody>
          <a:bodyPr/>
          <a:lstStyle/>
          <a:p>
            <a:r>
              <a:rPr lang="fr-FR" dirty="0"/>
              <a:t>CONTEXTE - BESOINS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618533" y="156941"/>
            <a:ext cx="1432577" cy="1048309"/>
          </a:xfrm>
        </p:spPr>
        <p:txBody>
          <a:bodyPr/>
          <a:lstStyle/>
          <a:p>
            <a:r>
              <a:rPr lang="fr-FR" dirty="0"/>
              <a:t>01</a:t>
            </a:r>
            <a:endParaRPr lang="en-US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2228597" y="3783171"/>
            <a:ext cx="8610599" cy="1062318"/>
          </a:xfrm>
        </p:spPr>
        <p:txBody>
          <a:bodyPr/>
          <a:lstStyle/>
          <a:p>
            <a:r>
              <a:rPr lang="fr-FR" dirty="0"/>
              <a:t>METHODOLOGIE</a:t>
            </a:r>
            <a:endParaRPr lang="en-US" dirty="0"/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5"/>
          </p:nvPr>
        </p:nvSpPr>
        <p:spPr>
          <a:xfrm>
            <a:off x="618533" y="3489401"/>
            <a:ext cx="1432577" cy="1129738"/>
          </a:xfrm>
        </p:spPr>
        <p:txBody>
          <a:bodyPr/>
          <a:lstStyle/>
          <a:p>
            <a:r>
              <a:rPr lang="fr-FR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3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locales à prendre en compte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Sources</a:t>
            </a:r>
          </a:p>
          <a:p>
            <a:pPr lvl="1"/>
            <a:r>
              <a:rPr lang="fr-FR" dirty="0"/>
              <a:t>À préciser</a:t>
            </a:r>
          </a:p>
          <a:p>
            <a:pPr marL="266700" lvl="1" indent="0">
              <a:buNone/>
            </a:pPr>
            <a:endParaRPr lang="fr-FR" dirty="0"/>
          </a:p>
          <a:p>
            <a:r>
              <a:rPr lang="fr-FR" dirty="0"/>
              <a:t>Paramètres influents</a:t>
            </a:r>
          </a:p>
          <a:p>
            <a:pPr lvl="1"/>
            <a:r>
              <a:rPr lang="fr-FR" dirty="0"/>
              <a:t>Trafic</a:t>
            </a:r>
          </a:p>
          <a:p>
            <a:pPr lvl="2"/>
            <a:r>
              <a:rPr lang="fr-FR" dirty="0"/>
              <a:t>À préciser</a:t>
            </a:r>
          </a:p>
          <a:p>
            <a:pPr lvl="1"/>
            <a:r>
              <a:rPr lang="fr-FR" dirty="0"/>
              <a:t>Vent</a:t>
            </a:r>
          </a:p>
          <a:p>
            <a:pPr lvl="2"/>
            <a:r>
              <a:rPr lang="fr-FR" dirty="0"/>
              <a:t>A préciser</a:t>
            </a:r>
          </a:p>
          <a:p>
            <a:pPr lvl="1"/>
            <a:r>
              <a:rPr lang="fr-FR" dirty="0"/>
              <a:t>Température</a:t>
            </a:r>
          </a:p>
          <a:p>
            <a:pPr lvl="2"/>
            <a:r>
              <a:rPr lang="fr-FR" dirty="0"/>
              <a:t>A préciser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0792" y="1676402"/>
            <a:ext cx="10554513" cy="3312692"/>
            <a:chOff x="357234" y="1257302"/>
            <a:chExt cx="6459984" cy="23882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571750"/>
              <a:ext cx="6409969" cy="107381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/>
            <a:lstStyle/>
            <a:p>
              <a:pPr>
                <a:buClr>
                  <a:srgbClr val="F7B100"/>
                </a:buClr>
              </a:pPr>
              <a:r>
                <a:rPr lang="fr-FR" sz="4431" cap="all" dirty="0" err="1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Methodologie</a:t>
              </a:r>
              <a:endPara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eaLnBrk="0" hangingPunct="0"/>
              <a:r>
                <a:rPr lang="en-GB" sz="16985" dirty="0">
                  <a:solidFill>
                    <a:srgbClr val="568FBA"/>
                  </a:solidFill>
                  <a:latin typeface="Avenir Book" charset="0"/>
                  <a:ea typeface="Avenir Book" charset="0"/>
                  <a:cs typeface="Avenir Book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8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d’Assimilation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7367" y="1023619"/>
            <a:ext cx="9873869" cy="5813573"/>
          </a:xfrm>
        </p:spPr>
        <p:txBody>
          <a:bodyPr>
            <a:noAutofit/>
          </a:bodyPr>
          <a:lstStyle/>
          <a:p>
            <a:r>
              <a:rPr lang="fr-FR" dirty="0"/>
              <a:t>Cycle « ébauche – analyse » à chaque période de temps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Ebauche = prévision = profil (local temps / espace)</a:t>
            </a:r>
          </a:p>
          <a:p>
            <a:pPr lvl="1"/>
            <a:r>
              <a:rPr lang="fr-FR" dirty="0"/>
              <a:t>Utilisation d’un profil représentatif des conditions uniquement locales</a:t>
            </a:r>
          </a:p>
          <a:p>
            <a:r>
              <a:rPr lang="fr-FR" dirty="0"/>
              <a:t>Analyse 1 : assimilation profil-modèle</a:t>
            </a:r>
          </a:p>
          <a:p>
            <a:pPr lvl="1"/>
            <a:r>
              <a:rPr lang="fr-FR" dirty="0"/>
              <a:t>Méthode : Estimateur optimal BLUE (ébauche = profil local)</a:t>
            </a:r>
          </a:p>
          <a:p>
            <a:r>
              <a:rPr lang="fr-FR" dirty="0"/>
              <a:t>Analyse 2 : assimilation profil-mesures</a:t>
            </a:r>
          </a:p>
          <a:p>
            <a:pPr lvl="1"/>
            <a:r>
              <a:rPr lang="fr-FR" dirty="0"/>
              <a:t>Méthode 2 : estimateur optimal BLUE (Ebauche = profil réconcilié /modèles)</a:t>
            </a:r>
          </a:p>
          <a:p>
            <a:pPr lvl="1"/>
            <a:r>
              <a:rPr lang="fr-FR" dirty="0"/>
              <a:t>Méthode 1 : ajustement du profil aux mesures (barycentre)</a:t>
            </a:r>
          </a:p>
          <a:p>
            <a:r>
              <a:rPr lang="fr-FR" dirty="0"/>
              <a:t>Apprentissage</a:t>
            </a:r>
          </a:p>
          <a:p>
            <a:pPr lvl="1"/>
            <a:r>
              <a:rPr lang="fr-FR" dirty="0"/>
              <a:t>Ajustement des paramètres du profil / écarts de mesure et de modèle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720976" y="2118130"/>
            <a:ext cx="807913" cy="29734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analyse</a:t>
            </a:r>
            <a:endParaRPr lang="en-US" sz="1600" dirty="0"/>
          </a:p>
        </p:txBody>
      </p:sp>
      <p:cxnSp>
        <p:nvCxnSpPr>
          <p:cNvPr id="15" name="Connecteur droit avec flèche 14"/>
          <p:cNvCxnSpPr>
            <a:stCxn id="14" idx="3"/>
          </p:cNvCxnSpPr>
          <p:nvPr/>
        </p:nvCxnSpPr>
        <p:spPr>
          <a:xfrm>
            <a:off x="4528889" y="2266800"/>
            <a:ext cx="294062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14" idx="0"/>
          </p:cNvCxnSpPr>
          <p:nvPr/>
        </p:nvCxnSpPr>
        <p:spPr>
          <a:xfrm>
            <a:off x="4124933" y="1883627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740344" y="1586287"/>
            <a:ext cx="890500" cy="29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mesures</a:t>
            </a:r>
            <a:endParaRPr lang="en-US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664617" y="2107381"/>
            <a:ext cx="807913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analyse</a:t>
            </a:r>
            <a:endParaRPr lang="en-US" sz="1600" dirty="0"/>
          </a:p>
        </p:txBody>
      </p:sp>
      <p:cxnSp>
        <p:nvCxnSpPr>
          <p:cNvPr id="30" name="Connecteur droit avec flèche 29"/>
          <p:cNvCxnSpPr>
            <a:stCxn id="29" idx="3"/>
            <a:endCxn id="14" idx="1"/>
          </p:cNvCxnSpPr>
          <p:nvPr/>
        </p:nvCxnSpPr>
        <p:spPr>
          <a:xfrm flipV="1">
            <a:off x="3472530" y="2266800"/>
            <a:ext cx="248446" cy="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630844" y="1643339"/>
            <a:ext cx="0" cy="974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904426" y="2450188"/>
            <a:ext cx="284052" cy="29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</a:t>
            </a:r>
            <a:endParaRPr lang="en-US" sz="16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535467" y="1651505"/>
            <a:ext cx="0" cy="974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48061" y="2107381"/>
            <a:ext cx="623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Profil</a:t>
            </a:r>
            <a:endParaRPr lang="en-US" sz="16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049206" y="1883627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664617" y="1586287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modèle</a:t>
            </a:r>
            <a:endParaRPr lang="en-US" sz="1600" dirty="0"/>
          </a:p>
        </p:txBody>
      </p:sp>
      <p:cxnSp>
        <p:nvCxnSpPr>
          <p:cNvPr id="41" name="Connecteur droit avec flèche 40"/>
          <p:cNvCxnSpPr>
            <a:stCxn id="31" idx="3"/>
            <a:endCxn id="29" idx="1"/>
          </p:cNvCxnSpPr>
          <p:nvPr/>
        </p:nvCxnSpPr>
        <p:spPr>
          <a:xfrm>
            <a:off x="2371822" y="2276658"/>
            <a:ext cx="292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795866" y="2108272"/>
            <a:ext cx="807913" cy="29734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analyse</a:t>
            </a:r>
            <a:endParaRPr lang="en-US" sz="1600" dirty="0"/>
          </a:p>
        </p:txBody>
      </p:sp>
      <p:cxnSp>
        <p:nvCxnSpPr>
          <p:cNvPr id="43" name="Connecteur droit avec flèche 42"/>
          <p:cNvCxnSpPr>
            <a:stCxn id="42" idx="3"/>
          </p:cNvCxnSpPr>
          <p:nvPr/>
        </p:nvCxnSpPr>
        <p:spPr>
          <a:xfrm>
            <a:off x="7603779" y="2256942"/>
            <a:ext cx="294062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42" idx="0"/>
          </p:cNvCxnSpPr>
          <p:nvPr/>
        </p:nvCxnSpPr>
        <p:spPr>
          <a:xfrm>
            <a:off x="7199823" y="1873769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815234" y="1576429"/>
            <a:ext cx="890500" cy="29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mesures</a:t>
            </a:r>
            <a:endParaRPr lang="en-US" sz="1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739507" y="2097523"/>
            <a:ext cx="807913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analyse</a:t>
            </a:r>
            <a:endParaRPr lang="en-US" sz="1600" dirty="0"/>
          </a:p>
        </p:txBody>
      </p:sp>
      <p:cxnSp>
        <p:nvCxnSpPr>
          <p:cNvPr id="47" name="Connecteur droit avec flèche 46"/>
          <p:cNvCxnSpPr>
            <a:stCxn id="46" idx="3"/>
            <a:endCxn id="42" idx="1"/>
          </p:cNvCxnSpPr>
          <p:nvPr/>
        </p:nvCxnSpPr>
        <p:spPr>
          <a:xfrm flipV="1">
            <a:off x="6547420" y="2256942"/>
            <a:ext cx="248446" cy="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705734" y="1633481"/>
            <a:ext cx="0" cy="974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979316" y="244033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 + 1</a:t>
            </a:r>
            <a:endParaRPr lang="en-US" sz="16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822951" y="2097523"/>
            <a:ext cx="623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Profil</a:t>
            </a:r>
            <a:endParaRPr lang="en-US" sz="1600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6124096" y="1873769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739507" y="1576429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modèle</a:t>
            </a:r>
            <a:endParaRPr lang="en-US" sz="1600" dirty="0"/>
          </a:p>
        </p:txBody>
      </p:sp>
      <p:cxnSp>
        <p:nvCxnSpPr>
          <p:cNvPr id="53" name="Connecteur droit avec flèche 52"/>
          <p:cNvCxnSpPr>
            <a:stCxn id="50" idx="3"/>
            <a:endCxn id="46" idx="1"/>
          </p:cNvCxnSpPr>
          <p:nvPr/>
        </p:nvCxnSpPr>
        <p:spPr>
          <a:xfrm>
            <a:off x="5446712" y="2266800"/>
            <a:ext cx="292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9372499" y="3299956"/>
            <a:ext cx="2552832" cy="559026"/>
            <a:chOff x="9474231" y="3438649"/>
            <a:chExt cx="2552832" cy="559026"/>
          </a:xfrm>
        </p:grpSpPr>
        <p:sp>
          <p:nvSpPr>
            <p:cNvPr id="55" name="Forme libre 54"/>
            <p:cNvSpPr/>
            <p:nvPr/>
          </p:nvSpPr>
          <p:spPr>
            <a:xfrm>
              <a:off x="9486495" y="3438649"/>
              <a:ext cx="954741" cy="465113"/>
            </a:xfrm>
            <a:custGeom>
              <a:avLst/>
              <a:gdLst>
                <a:gd name="connsiteX0" fmla="*/ 0 w 2312895"/>
                <a:gd name="connsiteY0" fmla="*/ 1639293 h 1652740"/>
                <a:gd name="connsiteX1" fmla="*/ 282389 w 2312895"/>
                <a:gd name="connsiteY1" fmla="*/ 1625846 h 1652740"/>
                <a:gd name="connsiteX2" fmla="*/ 497542 w 2312895"/>
                <a:gd name="connsiteY2" fmla="*/ 1598952 h 1652740"/>
                <a:gd name="connsiteX3" fmla="*/ 712695 w 2312895"/>
                <a:gd name="connsiteY3" fmla="*/ 1545163 h 1652740"/>
                <a:gd name="connsiteX4" fmla="*/ 874059 w 2312895"/>
                <a:gd name="connsiteY4" fmla="*/ 1356905 h 1652740"/>
                <a:gd name="connsiteX5" fmla="*/ 1048871 w 2312895"/>
                <a:gd name="connsiteY5" fmla="*/ 980387 h 1652740"/>
                <a:gd name="connsiteX6" fmla="*/ 1237130 w 2312895"/>
                <a:gd name="connsiteY6" fmla="*/ 281140 h 1652740"/>
                <a:gd name="connsiteX7" fmla="*/ 1438836 w 2312895"/>
                <a:gd name="connsiteY7" fmla="*/ 25646 h 1652740"/>
                <a:gd name="connsiteX8" fmla="*/ 1734671 w 2312895"/>
                <a:gd name="connsiteY8" fmla="*/ 25646 h 1652740"/>
                <a:gd name="connsiteX9" fmla="*/ 1869142 w 2312895"/>
                <a:gd name="connsiteY9" fmla="*/ 173563 h 1652740"/>
                <a:gd name="connsiteX10" fmla="*/ 1990165 w 2312895"/>
                <a:gd name="connsiteY10" fmla="*/ 630763 h 1652740"/>
                <a:gd name="connsiteX11" fmla="*/ 2070848 w 2312895"/>
                <a:gd name="connsiteY11" fmla="*/ 1182093 h 1652740"/>
                <a:gd name="connsiteX12" fmla="*/ 2191871 w 2312895"/>
                <a:gd name="connsiteY12" fmla="*/ 1531716 h 1652740"/>
                <a:gd name="connsiteX13" fmla="*/ 2312895 w 2312895"/>
                <a:gd name="connsiteY13" fmla="*/ 1652740 h 1652740"/>
                <a:gd name="connsiteX14" fmla="*/ 2312895 w 2312895"/>
                <a:gd name="connsiteY14" fmla="*/ 1652740 h 165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12895" h="1652740">
                  <a:moveTo>
                    <a:pt x="0" y="1639293"/>
                  </a:moveTo>
                  <a:cubicBezTo>
                    <a:pt x="99732" y="1635931"/>
                    <a:pt x="199465" y="1632569"/>
                    <a:pt x="282389" y="1625846"/>
                  </a:cubicBezTo>
                  <a:cubicBezTo>
                    <a:pt x="365313" y="1619123"/>
                    <a:pt x="425824" y="1612399"/>
                    <a:pt x="497542" y="1598952"/>
                  </a:cubicBezTo>
                  <a:cubicBezTo>
                    <a:pt x="569260" y="1585505"/>
                    <a:pt x="649942" y="1585504"/>
                    <a:pt x="712695" y="1545163"/>
                  </a:cubicBezTo>
                  <a:cubicBezTo>
                    <a:pt x="775448" y="1504822"/>
                    <a:pt x="818030" y="1451034"/>
                    <a:pt x="874059" y="1356905"/>
                  </a:cubicBezTo>
                  <a:cubicBezTo>
                    <a:pt x="930088" y="1262776"/>
                    <a:pt x="988359" y="1159681"/>
                    <a:pt x="1048871" y="980387"/>
                  </a:cubicBezTo>
                  <a:cubicBezTo>
                    <a:pt x="1109383" y="801093"/>
                    <a:pt x="1172136" y="440263"/>
                    <a:pt x="1237130" y="281140"/>
                  </a:cubicBezTo>
                  <a:cubicBezTo>
                    <a:pt x="1302124" y="122017"/>
                    <a:pt x="1355913" y="68228"/>
                    <a:pt x="1438836" y="25646"/>
                  </a:cubicBezTo>
                  <a:cubicBezTo>
                    <a:pt x="1521759" y="-16936"/>
                    <a:pt x="1662953" y="993"/>
                    <a:pt x="1734671" y="25646"/>
                  </a:cubicBezTo>
                  <a:cubicBezTo>
                    <a:pt x="1806389" y="50299"/>
                    <a:pt x="1826560" y="72710"/>
                    <a:pt x="1869142" y="173563"/>
                  </a:cubicBezTo>
                  <a:cubicBezTo>
                    <a:pt x="1911724" y="274416"/>
                    <a:pt x="1956547" y="462675"/>
                    <a:pt x="1990165" y="630763"/>
                  </a:cubicBezTo>
                  <a:cubicBezTo>
                    <a:pt x="2023783" y="798851"/>
                    <a:pt x="2037230" y="1031934"/>
                    <a:pt x="2070848" y="1182093"/>
                  </a:cubicBezTo>
                  <a:cubicBezTo>
                    <a:pt x="2104466" y="1332252"/>
                    <a:pt x="2151530" y="1453275"/>
                    <a:pt x="2191871" y="1531716"/>
                  </a:cubicBezTo>
                  <a:cubicBezTo>
                    <a:pt x="2232212" y="1610157"/>
                    <a:pt x="2312895" y="1652740"/>
                    <a:pt x="2312895" y="1652740"/>
                  </a:cubicBezTo>
                  <a:lnTo>
                    <a:pt x="2312895" y="165274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eur droit 55"/>
            <p:cNvCxnSpPr/>
            <p:nvPr/>
          </p:nvCxnSpPr>
          <p:spPr>
            <a:xfrm>
              <a:off x="9474231" y="3776923"/>
              <a:ext cx="96700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>
              <a:off x="10609234" y="3776923"/>
              <a:ext cx="346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e libre 57"/>
            <p:cNvSpPr/>
            <p:nvPr/>
          </p:nvSpPr>
          <p:spPr>
            <a:xfrm>
              <a:off x="11072322" y="3532562"/>
              <a:ext cx="954741" cy="465113"/>
            </a:xfrm>
            <a:custGeom>
              <a:avLst/>
              <a:gdLst>
                <a:gd name="connsiteX0" fmla="*/ 0 w 2312895"/>
                <a:gd name="connsiteY0" fmla="*/ 1639293 h 1652740"/>
                <a:gd name="connsiteX1" fmla="*/ 282389 w 2312895"/>
                <a:gd name="connsiteY1" fmla="*/ 1625846 h 1652740"/>
                <a:gd name="connsiteX2" fmla="*/ 497542 w 2312895"/>
                <a:gd name="connsiteY2" fmla="*/ 1598952 h 1652740"/>
                <a:gd name="connsiteX3" fmla="*/ 712695 w 2312895"/>
                <a:gd name="connsiteY3" fmla="*/ 1545163 h 1652740"/>
                <a:gd name="connsiteX4" fmla="*/ 874059 w 2312895"/>
                <a:gd name="connsiteY4" fmla="*/ 1356905 h 1652740"/>
                <a:gd name="connsiteX5" fmla="*/ 1048871 w 2312895"/>
                <a:gd name="connsiteY5" fmla="*/ 980387 h 1652740"/>
                <a:gd name="connsiteX6" fmla="*/ 1237130 w 2312895"/>
                <a:gd name="connsiteY6" fmla="*/ 281140 h 1652740"/>
                <a:gd name="connsiteX7" fmla="*/ 1438836 w 2312895"/>
                <a:gd name="connsiteY7" fmla="*/ 25646 h 1652740"/>
                <a:gd name="connsiteX8" fmla="*/ 1734671 w 2312895"/>
                <a:gd name="connsiteY8" fmla="*/ 25646 h 1652740"/>
                <a:gd name="connsiteX9" fmla="*/ 1869142 w 2312895"/>
                <a:gd name="connsiteY9" fmla="*/ 173563 h 1652740"/>
                <a:gd name="connsiteX10" fmla="*/ 1990165 w 2312895"/>
                <a:gd name="connsiteY10" fmla="*/ 630763 h 1652740"/>
                <a:gd name="connsiteX11" fmla="*/ 2070848 w 2312895"/>
                <a:gd name="connsiteY11" fmla="*/ 1182093 h 1652740"/>
                <a:gd name="connsiteX12" fmla="*/ 2191871 w 2312895"/>
                <a:gd name="connsiteY12" fmla="*/ 1531716 h 1652740"/>
                <a:gd name="connsiteX13" fmla="*/ 2312895 w 2312895"/>
                <a:gd name="connsiteY13" fmla="*/ 1652740 h 1652740"/>
                <a:gd name="connsiteX14" fmla="*/ 2312895 w 2312895"/>
                <a:gd name="connsiteY14" fmla="*/ 1652740 h 165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12895" h="1652740">
                  <a:moveTo>
                    <a:pt x="0" y="1639293"/>
                  </a:moveTo>
                  <a:cubicBezTo>
                    <a:pt x="99732" y="1635931"/>
                    <a:pt x="199465" y="1632569"/>
                    <a:pt x="282389" y="1625846"/>
                  </a:cubicBezTo>
                  <a:cubicBezTo>
                    <a:pt x="365313" y="1619123"/>
                    <a:pt x="425824" y="1612399"/>
                    <a:pt x="497542" y="1598952"/>
                  </a:cubicBezTo>
                  <a:cubicBezTo>
                    <a:pt x="569260" y="1585505"/>
                    <a:pt x="649942" y="1585504"/>
                    <a:pt x="712695" y="1545163"/>
                  </a:cubicBezTo>
                  <a:cubicBezTo>
                    <a:pt x="775448" y="1504822"/>
                    <a:pt x="818030" y="1451034"/>
                    <a:pt x="874059" y="1356905"/>
                  </a:cubicBezTo>
                  <a:cubicBezTo>
                    <a:pt x="930088" y="1262776"/>
                    <a:pt x="988359" y="1159681"/>
                    <a:pt x="1048871" y="980387"/>
                  </a:cubicBezTo>
                  <a:cubicBezTo>
                    <a:pt x="1109383" y="801093"/>
                    <a:pt x="1172136" y="440263"/>
                    <a:pt x="1237130" y="281140"/>
                  </a:cubicBezTo>
                  <a:cubicBezTo>
                    <a:pt x="1302124" y="122017"/>
                    <a:pt x="1355913" y="68228"/>
                    <a:pt x="1438836" y="25646"/>
                  </a:cubicBezTo>
                  <a:cubicBezTo>
                    <a:pt x="1521759" y="-16936"/>
                    <a:pt x="1662953" y="993"/>
                    <a:pt x="1734671" y="25646"/>
                  </a:cubicBezTo>
                  <a:cubicBezTo>
                    <a:pt x="1806389" y="50299"/>
                    <a:pt x="1826560" y="72710"/>
                    <a:pt x="1869142" y="173563"/>
                  </a:cubicBezTo>
                  <a:cubicBezTo>
                    <a:pt x="1911724" y="274416"/>
                    <a:pt x="1956547" y="462675"/>
                    <a:pt x="1990165" y="630763"/>
                  </a:cubicBezTo>
                  <a:cubicBezTo>
                    <a:pt x="2023783" y="798851"/>
                    <a:pt x="2037230" y="1031934"/>
                    <a:pt x="2070848" y="1182093"/>
                  </a:cubicBezTo>
                  <a:cubicBezTo>
                    <a:pt x="2104466" y="1332252"/>
                    <a:pt x="2151530" y="1453275"/>
                    <a:pt x="2191871" y="1531716"/>
                  </a:cubicBezTo>
                  <a:cubicBezTo>
                    <a:pt x="2232212" y="1610157"/>
                    <a:pt x="2312895" y="1652740"/>
                    <a:pt x="2312895" y="1652740"/>
                  </a:cubicBezTo>
                  <a:lnTo>
                    <a:pt x="2312895" y="165274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11060058" y="3775300"/>
              <a:ext cx="96700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avec flèche 37"/>
          <p:cNvCxnSpPr/>
          <p:nvPr/>
        </p:nvCxnSpPr>
        <p:spPr>
          <a:xfrm>
            <a:off x="1418405" y="2255303"/>
            <a:ext cx="292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071418" y="1873769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535467" y="1359117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Conditions</a:t>
            </a:r>
          </a:p>
          <a:p>
            <a:pPr algn="ctr"/>
            <a:r>
              <a:rPr lang="fr-FR" sz="1600" dirty="0"/>
              <a:t>locales</a:t>
            </a:r>
            <a:endParaRPr lang="en-US" sz="1600" dirty="0"/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160066" y="1847865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4624115" y="133321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Conditions</a:t>
            </a:r>
          </a:p>
          <a:p>
            <a:pPr algn="ctr"/>
            <a:r>
              <a:rPr lang="fr-FR" sz="1600" dirty="0"/>
              <a:t>locales</a:t>
            </a:r>
            <a:endParaRPr lang="en-US" sz="1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188478" y="2625585"/>
            <a:ext cx="1345305" cy="338554"/>
          </a:xfrm>
          <a:prstGeom prst="rect">
            <a:avLst/>
          </a:prstGeom>
          <a:solidFill>
            <a:srgbClr val="69B0FF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apprentissage</a:t>
            </a:r>
            <a:endParaRPr lang="en-US" sz="16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124933" y="2415470"/>
            <a:ext cx="0" cy="23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071418" y="2450188"/>
            <a:ext cx="0" cy="3446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endCxn id="62" idx="1"/>
          </p:cNvCxnSpPr>
          <p:nvPr/>
        </p:nvCxnSpPr>
        <p:spPr>
          <a:xfrm>
            <a:off x="2071418" y="2794862"/>
            <a:ext cx="111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2" idx="3"/>
          </p:cNvCxnSpPr>
          <p:nvPr/>
        </p:nvCxnSpPr>
        <p:spPr>
          <a:xfrm>
            <a:off x="4533783" y="2794862"/>
            <a:ext cx="62628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50" idx="2"/>
          </p:cNvCxnSpPr>
          <p:nvPr/>
        </p:nvCxnSpPr>
        <p:spPr>
          <a:xfrm flipV="1">
            <a:off x="5134832" y="2436077"/>
            <a:ext cx="0" cy="3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8371669" y="4126840"/>
            <a:ext cx="1554237" cy="847296"/>
            <a:chOff x="9664117" y="4041469"/>
            <a:chExt cx="1554237" cy="847296"/>
          </a:xfrm>
        </p:grpSpPr>
        <p:sp>
          <p:nvSpPr>
            <p:cNvPr id="69" name="Forme libre 68"/>
            <p:cNvSpPr/>
            <p:nvPr/>
          </p:nvSpPr>
          <p:spPr>
            <a:xfrm>
              <a:off x="9742445" y="4453560"/>
              <a:ext cx="1385627" cy="263206"/>
            </a:xfrm>
            <a:custGeom>
              <a:avLst/>
              <a:gdLst>
                <a:gd name="connsiteX0" fmla="*/ 0 w 5662863"/>
                <a:gd name="connsiteY0" fmla="*/ 1002460 h 1004242"/>
                <a:gd name="connsiteX1" fmla="*/ 465221 w 5662863"/>
                <a:gd name="connsiteY1" fmla="*/ 986418 h 1004242"/>
                <a:gd name="connsiteX2" fmla="*/ 946484 w 5662863"/>
                <a:gd name="connsiteY2" fmla="*/ 874123 h 1004242"/>
                <a:gd name="connsiteX3" fmla="*/ 1491916 w 5662863"/>
                <a:gd name="connsiteY3" fmla="*/ 697660 h 1004242"/>
                <a:gd name="connsiteX4" fmla="*/ 2133600 w 5662863"/>
                <a:gd name="connsiteY4" fmla="*/ 408902 h 1004242"/>
                <a:gd name="connsiteX5" fmla="*/ 2711116 w 5662863"/>
                <a:gd name="connsiteY5" fmla="*/ 168271 h 1004242"/>
                <a:gd name="connsiteX6" fmla="*/ 3416968 w 5662863"/>
                <a:gd name="connsiteY6" fmla="*/ 23892 h 1004242"/>
                <a:gd name="connsiteX7" fmla="*/ 3914274 w 5662863"/>
                <a:gd name="connsiteY7" fmla="*/ 7850 h 1004242"/>
                <a:gd name="connsiteX8" fmla="*/ 4363453 w 5662863"/>
                <a:gd name="connsiteY8" fmla="*/ 104102 h 1004242"/>
                <a:gd name="connsiteX9" fmla="*/ 4940968 w 5662863"/>
                <a:gd name="connsiteY9" fmla="*/ 408902 h 1004242"/>
                <a:gd name="connsiteX10" fmla="*/ 5358063 w 5662863"/>
                <a:gd name="connsiteY10" fmla="*/ 697660 h 1004242"/>
                <a:gd name="connsiteX11" fmla="*/ 5662863 w 5662863"/>
                <a:gd name="connsiteY11" fmla="*/ 986418 h 100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2863" h="1004242">
                  <a:moveTo>
                    <a:pt x="0" y="1002460"/>
                  </a:moveTo>
                  <a:cubicBezTo>
                    <a:pt x="153737" y="1005133"/>
                    <a:pt x="307474" y="1007807"/>
                    <a:pt x="465221" y="986418"/>
                  </a:cubicBezTo>
                  <a:cubicBezTo>
                    <a:pt x="622968" y="965029"/>
                    <a:pt x="775368" y="922249"/>
                    <a:pt x="946484" y="874123"/>
                  </a:cubicBezTo>
                  <a:cubicBezTo>
                    <a:pt x="1117600" y="825997"/>
                    <a:pt x="1294063" y="775197"/>
                    <a:pt x="1491916" y="697660"/>
                  </a:cubicBezTo>
                  <a:cubicBezTo>
                    <a:pt x="1689769" y="620123"/>
                    <a:pt x="1930400" y="497133"/>
                    <a:pt x="2133600" y="408902"/>
                  </a:cubicBezTo>
                  <a:cubicBezTo>
                    <a:pt x="2336800" y="320670"/>
                    <a:pt x="2497221" y="232439"/>
                    <a:pt x="2711116" y="168271"/>
                  </a:cubicBezTo>
                  <a:cubicBezTo>
                    <a:pt x="2925011" y="104103"/>
                    <a:pt x="3216442" y="50629"/>
                    <a:pt x="3416968" y="23892"/>
                  </a:cubicBezTo>
                  <a:cubicBezTo>
                    <a:pt x="3617494" y="-2845"/>
                    <a:pt x="3756527" y="-5518"/>
                    <a:pt x="3914274" y="7850"/>
                  </a:cubicBezTo>
                  <a:cubicBezTo>
                    <a:pt x="4072022" y="21218"/>
                    <a:pt x="4192337" y="37260"/>
                    <a:pt x="4363453" y="104102"/>
                  </a:cubicBezTo>
                  <a:cubicBezTo>
                    <a:pt x="4534569" y="170944"/>
                    <a:pt x="4775200" y="309976"/>
                    <a:pt x="4940968" y="408902"/>
                  </a:cubicBezTo>
                  <a:cubicBezTo>
                    <a:pt x="5106736" y="507828"/>
                    <a:pt x="5237747" y="601407"/>
                    <a:pt x="5358063" y="697660"/>
                  </a:cubicBezTo>
                  <a:cubicBezTo>
                    <a:pt x="5478379" y="793913"/>
                    <a:pt x="5570621" y="890165"/>
                    <a:pt x="5662863" y="986418"/>
                  </a:cubicBezTo>
                </a:path>
              </a:pathLst>
            </a:custGeom>
            <a:noFill/>
            <a:ln w="19050">
              <a:solidFill>
                <a:srgbClr val="2F2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70" name="Forme libre 69"/>
            <p:cNvSpPr/>
            <p:nvPr/>
          </p:nvSpPr>
          <p:spPr>
            <a:xfrm>
              <a:off x="9738715" y="4118672"/>
              <a:ext cx="1419091" cy="522071"/>
            </a:xfrm>
            <a:custGeom>
              <a:avLst/>
              <a:gdLst>
                <a:gd name="connsiteX0" fmla="*/ 0 w 5791200"/>
                <a:gd name="connsiteY0" fmla="*/ 1654559 h 2216033"/>
                <a:gd name="connsiteX1" fmla="*/ 272716 w 5791200"/>
                <a:gd name="connsiteY1" fmla="*/ 1397885 h 2216033"/>
                <a:gd name="connsiteX2" fmla="*/ 449179 w 5791200"/>
                <a:gd name="connsiteY2" fmla="*/ 1253506 h 2216033"/>
                <a:gd name="connsiteX3" fmla="*/ 641684 w 5791200"/>
                <a:gd name="connsiteY3" fmla="*/ 1221422 h 2216033"/>
                <a:gd name="connsiteX4" fmla="*/ 802105 w 5791200"/>
                <a:gd name="connsiteY4" fmla="*/ 1285591 h 2216033"/>
                <a:gd name="connsiteX5" fmla="*/ 978568 w 5791200"/>
                <a:gd name="connsiteY5" fmla="*/ 1542264 h 2216033"/>
                <a:gd name="connsiteX6" fmla="*/ 1187116 w 5791200"/>
                <a:gd name="connsiteY6" fmla="*/ 1654559 h 2216033"/>
                <a:gd name="connsiteX7" fmla="*/ 1491916 w 5791200"/>
                <a:gd name="connsiteY7" fmla="*/ 1782896 h 2216033"/>
                <a:gd name="connsiteX8" fmla="*/ 1780674 w 5791200"/>
                <a:gd name="connsiteY8" fmla="*/ 1798938 h 2216033"/>
                <a:gd name="connsiteX9" fmla="*/ 2021305 w 5791200"/>
                <a:gd name="connsiteY9" fmla="*/ 1702685 h 2216033"/>
                <a:gd name="connsiteX10" fmla="*/ 2374232 w 5791200"/>
                <a:gd name="connsiteY10" fmla="*/ 1590391 h 2216033"/>
                <a:gd name="connsiteX11" fmla="*/ 2598821 w 5791200"/>
                <a:gd name="connsiteY11" fmla="*/ 1397885 h 2216033"/>
                <a:gd name="connsiteX12" fmla="*/ 2775284 w 5791200"/>
                <a:gd name="connsiteY12" fmla="*/ 1061001 h 2216033"/>
                <a:gd name="connsiteX13" fmla="*/ 2919663 w 5791200"/>
                <a:gd name="connsiteY13" fmla="*/ 611822 h 2216033"/>
                <a:gd name="connsiteX14" fmla="*/ 3192379 w 5791200"/>
                <a:gd name="connsiteY14" fmla="*/ 274938 h 2216033"/>
                <a:gd name="connsiteX15" fmla="*/ 3352800 w 5791200"/>
                <a:gd name="connsiteY15" fmla="*/ 130559 h 2216033"/>
                <a:gd name="connsiteX16" fmla="*/ 3641558 w 5791200"/>
                <a:gd name="connsiteY16" fmla="*/ 18264 h 2216033"/>
                <a:gd name="connsiteX17" fmla="*/ 4058653 w 5791200"/>
                <a:gd name="connsiteY17" fmla="*/ 18264 h 2216033"/>
                <a:gd name="connsiteX18" fmla="*/ 4572000 w 5791200"/>
                <a:gd name="connsiteY18" fmla="*/ 194727 h 2216033"/>
                <a:gd name="connsiteX19" fmla="*/ 4764505 w 5791200"/>
                <a:gd name="connsiteY19" fmla="*/ 307022 h 2216033"/>
                <a:gd name="connsiteX20" fmla="*/ 4989095 w 5791200"/>
                <a:gd name="connsiteY20" fmla="*/ 499527 h 2216033"/>
                <a:gd name="connsiteX21" fmla="*/ 5309937 w 5791200"/>
                <a:gd name="connsiteY21" fmla="*/ 1061001 h 2216033"/>
                <a:gd name="connsiteX22" fmla="*/ 5470358 w 5791200"/>
                <a:gd name="connsiteY22" fmla="*/ 1478096 h 2216033"/>
                <a:gd name="connsiteX23" fmla="*/ 5662863 w 5791200"/>
                <a:gd name="connsiteY23" fmla="*/ 1943317 h 2216033"/>
                <a:gd name="connsiteX24" fmla="*/ 5791200 w 5791200"/>
                <a:gd name="connsiteY24" fmla="*/ 2216033 h 2216033"/>
                <a:gd name="connsiteX0" fmla="*/ 0 w 5855369"/>
                <a:gd name="connsiteY0" fmla="*/ 2199990 h 2216033"/>
                <a:gd name="connsiteX1" fmla="*/ 336885 w 5855369"/>
                <a:gd name="connsiteY1" fmla="*/ 1397885 h 2216033"/>
                <a:gd name="connsiteX2" fmla="*/ 513348 w 5855369"/>
                <a:gd name="connsiteY2" fmla="*/ 1253506 h 2216033"/>
                <a:gd name="connsiteX3" fmla="*/ 705853 w 5855369"/>
                <a:gd name="connsiteY3" fmla="*/ 1221422 h 2216033"/>
                <a:gd name="connsiteX4" fmla="*/ 866274 w 5855369"/>
                <a:gd name="connsiteY4" fmla="*/ 1285591 h 2216033"/>
                <a:gd name="connsiteX5" fmla="*/ 1042737 w 5855369"/>
                <a:gd name="connsiteY5" fmla="*/ 1542264 h 2216033"/>
                <a:gd name="connsiteX6" fmla="*/ 1251285 w 5855369"/>
                <a:gd name="connsiteY6" fmla="*/ 1654559 h 2216033"/>
                <a:gd name="connsiteX7" fmla="*/ 1556085 w 5855369"/>
                <a:gd name="connsiteY7" fmla="*/ 1782896 h 2216033"/>
                <a:gd name="connsiteX8" fmla="*/ 1844843 w 5855369"/>
                <a:gd name="connsiteY8" fmla="*/ 1798938 h 2216033"/>
                <a:gd name="connsiteX9" fmla="*/ 2085474 w 5855369"/>
                <a:gd name="connsiteY9" fmla="*/ 1702685 h 2216033"/>
                <a:gd name="connsiteX10" fmla="*/ 2438401 w 5855369"/>
                <a:gd name="connsiteY10" fmla="*/ 1590391 h 2216033"/>
                <a:gd name="connsiteX11" fmla="*/ 2662990 w 5855369"/>
                <a:gd name="connsiteY11" fmla="*/ 1397885 h 2216033"/>
                <a:gd name="connsiteX12" fmla="*/ 2839453 w 5855369"/>
                <a:gd name="connsiteY12" fmla="*/ 1061001 h 2216033"/>
                <a:gd name="connsiteX13" fmla="*/ 2983832 w 5855369"/>
                <a:gd name="connsiteY13" fmla="*/ 611822 h 2216033"/>
                <a:gd name="connsiteX14" fmla="*/ 3256548 w 5855369"/>
                <a:gd name="connsiteY14" fmla="*/ 274938 h 2216033"/>
                <a:gd name="connsiteX15" fmla="*/ 3416969 w 5855369"/>
                <a:gd name="connsiteY15" fmla="*/ 130559 h 2216033"/>
                <a:gd name="connsiteX16" fmla="*/ 3705727 w 5855369"/>
                <a:gd name="connsiteY16" fmla="*/ 18264 h 2216033"/>
                <a:gd name="connsiteX17" fmla="*/ 4122822 w 5855369"/>
                <a:gd name="connsiteY17" fmla="*/ 18264 h 2216033"/>
                <a:gd name="connsiteX18" fmla="*/ 4636169 w 5855369"/>
                <a:gd name="connsiteY18" fmla="*/ 194727 h 2216033"/>
                <a:gd name="connsiteX19" fmla="*/ 4828674 w 5855369"/>
                <a:gd name="connsiteY19" fmla="*/ 307022 h 2216033"/>
                <a:gd name="connsiteX20" fmla="*/ 5053264 w 5855369"/>
                <a:gd name="connsiteY20" fmla="*/ 499527 h 2216033"/>
                <a:gd name="connsiteX21" fmla="*/ 5374106 w 5855369"/>
                <a:gd name="connsiteY21" fmla="*/ 1061001 h 2216033"/>
                <a:gd name="connsiteX22" fmla="*/ 5534527 w 5855369"/>
                <a:gd name="connsiteY22" fmla="*/ 1478096 h 2216033"/>
                <a:gd name="connsiteX23" fmla="*/ 5727032 w 5855369"/>
                <a:gd name="connsiteY23" fmla="*/ 1943317 h 2216033"/>
                <a:gd name="connsiteX24" fmla="*/ 5855369 w 5855369"/>
                <a:gd name="connsiteY24" fmla="*/ 2216033 h 2216033"/>
                <a:gd name="connsiteX0" fmla="*/ 0 w 5807243"/>
                <a:gd name="connsiteY0" fmla="*/ 2103738 h 2216033"/>
                <a:gd name="connsiteX1" fmla="*/ 288759 w 5807243"/>
                <a:gd name="connsiteY1" fmla="*/ 1397885 h 2216033"/>
                <a:gd name="connsiteX2" fmla="*/ 465222 w 5807243"/>
                <a:gd name="connsiteY2" fmla="*/ 1253506 h 2216033"/>
                <a:gd name="connsiteX3" fmla="*/ 657727 w 5807243"/>
                <a:gd name="connsiteY3" fmla="*/ 1221422 h 2216033"/>
                <a:gd name="connsiteX4" fmla="*/ 818148 w 5807243"/>
                <a:gd name="connsiteY4" fmla="*/ 1285591 h 2216033"/>
                <a:gd name="connsiteX5" fmla="*/ 994611 w 5807243"/>
                <a:gd name="connsiteY5" fmla="*/ 1542264 h 2216033"/>
                <a:gd name="connsiteX6" fmla="*/ 1203159 w 5807243"/>
                <a:gd name="connsiteY6" fmla="*/ 1654559 h 2216033"/>
                <a:gd name="connsiteX7" fmla="*/ 1507959 w 5807243"/>
                <a:gd name="connsiteY7" fmla="*/ 1782896 h 2216033"/>
                <a:gd name="connsiteX8" fmla="*/ 1796717 w 5807243"/>
                <a:gd name="connsiteY8" fmla="*/ 1798938 h 2216033"/>
                <a:gd name="connsiteX9" fmla="*/ 2037348 w 5807243"/>
                <a:gd name="connsiteY9" fmla="*/ 1702685 h 2216033"/>
                <a:gd name="connsiteX10" fmla="*/ 2390275 w 5807243"/>
                <a:gd name="connsiteY10" fmla="*/ 1590391 h 2216033"/>
                <a:gd name="connsiteX11" fmla="*/ 2614864 w 5807243"/>
                <a:gd name="connsiteY11" fmla="*/ 1397885 h 2216033"/>
                <a:gd name="connsiteX12" fmla="*/ 2791327 w 5807243"/>
                <a:gd name="connsiteY12" fmla="*/ 1061001 h 2216033"/>
                <a:gd name="connsiteX13" fmla="*/ 2935706 w 5807243"/>
                <a:gd name="connsiteY13" fmla="*/ 611822 h 2216033"/>
                <a:gd name="connsiteX14" fmla="*/ 3208422 w 5807243"/>
                <a:gd name="connsiteY14" fmla="*/ 274938 h 2216033"/>
                <a:gd name="connsiteX15" fmla="*/ 3368843 w 5807243"/>
                <a:gd name="connsiteY15" fmla="*/ 130559 h 2216033"/>
                <a:gd name="connsiteX16" fmla="*/ 3657601 w 5807243"/>
                <a:gd name="connsiteY16" fmla="*/ 18264 h 2216033"/>
                <a:gd name="connsiteX17" fmla="*/ 4074696 w 5807243"/>
                <a:gd name="connsiteY17" fmla="*/ 18264 h 2216033"/>
                <a:gd name="connsiteX18" fmla="*/ 4588043 w 5807243"/>
                <a:gd name="connsiteY18" fmla="*/ 194727 h 2216033"/>
                <a:gd name="connsiteX19" fmla="*/ 4780548 w 5807243"/>
                <a:gd name="connsiteY19" fmla="*/ 307022 h 2216033"/>
                <a:gd name="connsiteX20" fmla="*/ 5005138 w 5807243"/>
                <a:gd name="connsiteY20" fmla="*/ 499527 h 2216033"/>
                <a:gd name="connsiteX21" fmla="*/ 5325980 w 5807243"/>
                <a:gd name="connsiteY21" fmla="*/ 1061001 h 2216033"/>
                <a:gd name="connsiteX22" fmla="*/ 5486401 w 5807243"/>
                <a:gd name="connsiteY22" fmla="*/ 1478096 h 2216033"/>
                <a:gd name="connsiteX23" fmla="*/ 5678906 w 5807243"/>
                <a:gd name="connsiteY23" fmla="*/ 1943317 h 2216033"/>
                <a:gd name="connsiteX24" fmla="*/ 5807243 w 5807243"/>
                <a:gd name="connsiteY24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465222 w 5807243"/>
                <a:gd name="connsiteY2" fmla="*/ 1253506 h 2216033"/>
                <a:gd name="connsiteX3" fmla="*/ 657727 w 5807243"/>
                <a:gd name="connsiteY3" fmla="*/ 1221422 h 2216033"/>
                <a:gd name="connsiteX4" fmla="*/ 818148 w 5807243"/>
                <a:gd name="connsiteY4" fmla="*/ 1285591 h 2216033"/>
                <a:gd name="connsiteX5" fmla="*/ 994611 w 5807243"/>
                <a:gd name="connsiteY5" fmla="*/ 1542264 h 2216033"/>
                <a:gd name="connsiteX6" fmla="*/ 1203159 w 5807243"/>
                <a:gd name="connsiteY6" fmla="*/ 1654559 h 2216033"/>
                <a:gd name="connsiteX7" fmla="*/ 1507959 w 5807243"/>
                <a:gd name="connsiteY7" fmla="*/ 1782896 h 2216033"/>
                <a:gd name="connsiteX8" fmla="*/ 1796717 w 5807243"/>
                <a:gd name="connsiteY8" fmla="*/ 1798938 h 2216033"/>
                <a:gd name="connsiteX9" fmla="*/ 2037348 w 5807243"/>
                <a:gd name="connsiteY9" fmla="*/ 1702685 h 2216033"/>
                <a:gd name="connsiteX10" fmla="*/ 2390275 w 5807243"/>
                <a:gd name="connsiteY10" fmla="*/ 1590391 h 2216033"/>
                <a:gd name="connsiteX11" fmla="*/ 2614864 w 5807243"/>
                <a:gd name="connsiteY11" fmla="*/ 1397885 h 2216033"/>
                <a:gd name="connsiteX12" fmla="*/ 2791327 w 5807243"/>
                <a:gd name="connsiteY12" fmla="*/ 1061001 h 2216033"/>
                <a:gd name="connsiteX13" fmla="*/ 2935706 w 5807243"/>
                <a:gd name="connsiteY13" fmla="*/ 611822 h 2216033"/>
                <a:gd name="connsiteX14" fmla="*/ 3208422 w 5807243"/>
                <a:gd name="connsiteY14" fmla="*/ 274938 h 2216033"/>
                <a:gd name="connsiteX15" fmla="*/ 3368843 w 5807243"/>
                <a:gd name="connsiteY15" fmla="*/ 130559 h 2216033"/>
                <a:gd name="connsiteX16" fmla="*/ 3657601 w 5807243"/>
                <a:gd name="connsiteY16" fmla="*/ 18264 h 2216033"/>
                <a:gd name="connsiteX17" fmla="*/ 4074696 w 5807243"/>
                <a:gd name="connsiteY17" fmla="*/ 18264 h 2216033"/>
                <a:gd name="connsiteX18" fmla="*/ 4588043 w 5807243"/>
                <a:gd name="connsiteY18" fmla="*/ 194727 h 2216033"/>
                <a:gd name="connsiteX19" fmla="*/ 4780548 w 5807243"/>
                <a:gd name="connsiteY19" fmla="*/ 307022 h 2216033"/>
                <a:gd name="connsiteX20" fmla="*/ 5005138 w 5807243"/>
                <a:gd name="connsiteY20" fmla="*/ 499527 h 2216033"/>
                <a:gd name="connsiteX21" fmla="*/ 5325980 w 5807243"/>
                <a:gd name="connsiteY21" fmla="*/ 1061001 h 2216033"/>
                <a:gd name="connsiteX22" fmla="*/ 5486401 w 5807243"/>
                <a:gd name="connsiteY22" fmla="*/ 1478096 h 2216033"/>
                <a:gd name="connsiteX23" fmla="*/ 5678906 w 5807243"/>
                <a:gd name="connsiteY23" fmla="*/ 1943317 h 2216033"/>
                <a:gd name="connsiteX24" fmla="*/ 5807243 w 5807243"/>
                <a:gd name="connsiteY24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657727 w 5807243"/>
                <a:gd name="connsiteY3" fmla="*/ 1221422 h 2216033"/>
                <a:gd name="connsiteX4" fmla="*/ 818148 w 5807243"/>
                <a:gd name="connsiteY4" fmla="*/ 1285591 h 2216033"/>
                <a:gd name="connsiteX5" fmla="*/ 994611 w 5807243"/>
                <a:gd name="connsiteY5" fmla="*/ 1542264 h 2216033"/>
                <a:gd name="connsiteX6" fmla="*/ 1203159 w 5807243"/>
                <a:gd name="connsiteY6" fmla="*/ 1654559 h 2216033"/>
                <a:gd name="connsiteX7" fmla="*/ 1507959 w 5807243"/>
                <a:gd name="connsiteY7" fmla="*/ 1782896 h 2216033"/>
                <a:gd name="connsiteX8" fmla="*/ 1796717 w 5807243"/>
                <a:gd name="connsiteY8" fmla="*/ 1798938 h 2216033"/>
                <a:gd name="connsiteX9" fmla="*/ 2037348 w 5807243"/>
                <a:gd name="connsiteY9" fmla="*/ 1702685 h 2216033"/>
                <a:gd name="connsiteX10" fmla="*/ 2390275 w 5807243"/>
                <a:gd name="connsiteY10" fmla="*/ 1590391 h 2216033"/>
                <a:gd name="connsiteX11" fmla="*/ 2614864 w 5807243"/>
                <a:gd name="connsiteY11" fmla="*/ 1397885 h 2216033"/>
                <a:gd name="connsiteX12" fmla="*/ 2791327 w 5807243"/>
                <a:gd name="connsiteY12" fmla="*/ 1061001 h 2216033"/>
                <a:gd name="connsiteX13" fmla="*/ 2935706 w 5807243"/>
                <a:gd name="connsiteY13" fmla="*/ 611822 h 2216033"/>
                <a:gd name="connsiteX14" fmla="*/ 3208422 w 5807243"/>
                <a:gd name="connsiteY14" fmla="*/ 274938 h 2216033"/>
                <a:gd name="connsiteX15" fmla="*/ 3368843 w 5807243"/>
                <a:gd name="connsiteY15" fmla="*/ 130559 h 2216033"/>
                <a:gd name="connsiteX16" fmla="*/ 3657601 w 5807243"/>
                <a:gd name="connsiteY16" fmla="*/ 18264 h 2216033"/>
                <a:gd name="connsiteX17" fmla="*/ 4074696 w 5807243"/>
                <a:gd name="connsiteY17" fmla="*/ 18264 h 2216033"/>
                <a:gd name="connsiteX18" fmla="*/ 4588043 w 5807243"/>
                <a:gd name="connsiteY18" fmla="*/ 194727 h 2216033"/>
                <a:gd name="connsiteX19" fmla="*/ 4780548 w 5807243"/>
                <a:gd name="connsiteY19" fmla="*/ 307022 h 2216033"/>
                <a:gd name="connsiteX20" fmla="*/ 5005138 w 5807243"/>
                <a:gd name="connsiteY20" fmla="*/ 499527 h 2216033"/>
                <a:gd name="connsiteX21" fmla="*/ 5325980 w 5807243"/>
                <a:gd name="connsiteY21" fmla="*/ 1061001 h 2216033"/>
                <a:gd name="connsiteX22" fmla="*/ 5486401 w 5807243"/>
                <a:gd name="connsiteY22" fmla="*/ 1478096 h 2216033"/>
                <a:gd name="connsiteX23" fmla="*/ 5678906 w 5807243"/>
                <a:gd name="connsiteY23" fmla="*/ 1943317 h 2216033"/>
                <a:gd name="connsiteX24" fmla="*/ 5807243 w 5807243"/>
                <a:gd name="connsiteY24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657727 w 5807243"/>
                <a:gd name="connsiteY3" fmla="*/ 1221422 h 2216033"/>
                <a:gd name="connsiteX4" fmla="*/ 818148 w 5807243"/>
                <a:gd name="connsiteY4" fmla="*/ 1285591 h 2216033"/>
                <a:gd name="connsiteX5" fmla="*/ 994611 w 5807243"/>
                <a:gd name="connsiteY5" fmla="*/ 1542264 h 2216033"/>
                <a:gd name="connsiteX6" fmla="*/ 1203159 w 5807243"/>
                <a:gd name="connsiteY6" fmla="*/ 1654559 h 2216033"/>
                <a:gd name="connsiteX7" fmla="*/ 1507959 w 5807243"/>
                <a:gd name="connsiteY7" fmla="*/ 1782896 h 2216033"/>
                <a:gd name="connsiteX8" fmla="*/ 1796717 w 5807243"/>
                <a:gd name="connsiteY8" fmla="*/ 1798938 h 2216033"/>
                <a:gd name="connsiteX9" fmla="*/ 2037348 w 5807243"/>
                <a:gd name="connsiteY9" fmla="*/ 1702685 h 2216033"/>
                <a:gd name="connsiteX10" fmla="*/ 2390275 w 5807243"/>
                <a:gd name="connsiteY10" fmla="*/ 1590391 h 2216033"/>
                <a:gd name="connsiteX11" fmla="*/ 2614864 w 5807243"/>
                <a:gd name="connsiteY11" fmla="*/ 1397885 h 2216033"/>
                <a:gd name="connsiteX12" fmla="*/ 2791327 w 5807243"/>
                <a:gd name="connsiteY12" fmla="*/ 1061001 h 2216033"/>
                <a:gd name="connsiteX13" fmla="*/ 2935706 w 5807243"/>
                <a:gd name="connsiteY13" fmla="*/ 611822 h 2216033"/>
                <a:gd name="connsiteX14" fmla="*/ 3208422 w 5807243"/>
                <a:gd name="connsiteY14" fmla="*/ 274938 h 2216033"/>
                <a:gd name="connsiteX15" fmla="*/ 3368843 w 5807243"/>
                <a:gd name="connsiteY15" fmla="*/ 130559 h 2216033"/>
                <a:gd name="connsiteX16" fmla="*/ 3657601 w 5807243"/>
                <a:gd name="connsiteY16" fmla="*/ 18264 h 2216033"/>
                <a:gd name="connsiteX17" fmla="*/ 4074696 w 5807243"/>
                <a:gd name="connsiteY17" fmla="*/ 18264 h 2216033"/>
                <a:gd name="connsiteX18" fmla="*/ 4588043 w 5807243"/>
                <a:gd name="connsiteY18" fmla="*/ 194727 h 2216033"/>
                <a:gd name="connsiteX19" fmla="*/ 4780548 w 5807243"/>
                <a:gd name="connsiteY19" fmla="*/ 307022 h 2216033"/>
                <a:gd name="connsiteX20" fmla="*/ 5005138 w 5807243"/>
                <a:gd name="connsiteY20" fmla="*/ 499527 h 2216033"/>
                <a:gd name="connsiteX21" fmla="*/ 5325980 w 5807243"/>
                <a:gd name="connsiteY21" fmla="*/ 1061001 h 2216033"/>
                <a:gd name="connsiteX22" fmla="*/ 5486401 w 5807243"/>
                <a:gd name="connsiteY22" fmla="*/ 1478096 h 2216033"/>
                <a:gd name="connsiteX23" fmla="*/ 5678906 w 5807243"/>
                <a:gd name="connsiteY23" fmla="*/ 1943317 h 2216033"/>
                <a:gd name="connsiteX24" fmla="*/ 5807243 w 5807243"/>
                <a:gd name="connsiteY24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818148 w 5807243"/>
                <a:gd name="connsiteY3" fmla="*/ 1285591 h 2216033"/>
                <a:gd name="connsiteX4" fmla="*/ 994611 w 5807243"/>
                <a:gd name="connsiteY4" fmla="*/ 1542264 h 2216033"/>
                <a:gd name="connsiteX5" fmla="*/ 1203159 w 5807243"/>
                <a:gd name="connsiteY5" fmla="*/ 1654559 h 2216033"/>
                <a:gd name="connsiteX6" fmla="*/ 1507959 w 5807243"/>
                <a:gd name="connsiteY6" fmla="*/ 1782896 h 2216033"/>
                <a:gd name="connsiteX7" fmla="*/ 1796717 w 5807243"/>
                <a:gd name="connsiteY7" fmla="*/ 1798938 h 2216033"/>
                <a:gd name="connsiteX8" fmla="*/ 2037348 w 5807243"/>
                <a:gd name="connsiteY8" fmla="*/ 1702685 h 2216033"/>
                <a:gd name="connsiteX9" fmla="*/ 2390275 w 5807243"/>
                <a:gd name="connsiteY9" fmla="*/ 1590391 h 2216033"/>
                <a:gd name="connsiteX10" fmla="*/ 2614864 w 5807243"/>
                <a:gd name="connsiteY10" fmla="*/ 1397885 h 2216033"/>
                <a:gd name="connsiteX11" fmla="*/ 2791327 w 5807243"/>
                <a:gd name="connsiteY11" fmla="*/ 1061001 h 2216033"/>
                <a:gd name="connsiteX12" fmla="*/ 2935706 w 5807243"/>
                <a:gd name="connsiteY12" fmla="*/ 611822 h 2216033"/>
                <a:gd name="connsiteX13" fmla="*/ 3208422 w 5807243"/>
                <a:gd name="connsiteY13" fmla="*/ 274938 h 2216033"/>
                <a:gd name="connsiteX14" fmla="*/ 3368843 w 5807243"/>
                <a:gd name="connsiteY14" fmla="*/ 130559 h 2216033"/>
                <a:gd name="connsiteX15" fmla="*/ 3657601 w 5807243"/>
                <a:gd name="connsiteY15" fmla="*/ 18264 h 2216033"/>
                <a:gd name="connsiteX16" fmla="*/ 4074696 w 5807243"/>
                <a:gd name="connsiteY16" fmla="*/ 18264 h 2216033"/>
                <a:gd name="connsiteX17" fmla="*/ 4588043 w 5807243"/>
                <a:gd name="connsiteY17" fmla="*/ 194727 h 2216033"/>
                <a:gd name="connsiteX18" fmla="*/ 4780548 w 5807243"/>
                <a:gd name="connsiteY18" fmla="*/ 307022 h 2216033"/>
                <a:gd name="connsiteX19" fmla="*/ 5005138 w 5807243"/>
                <a:gd name="connsiteY19" fmla="*/ 499527 h 2216033"/>
                <a:gd name="connsiteX20" fmla="*/ 5325980 w 5807243"/>
                <a:gd name="connsiteY20" fmla="*/ 1061001 h 2216033"/>
                <a:gd name="connsiteX21" fmla="*/ 5486401 w 5807243"/>
                <a:gd name="connsiteY21" fmla="*/ 1478096 h 2216033"/>
                <a:gd name="connsiteX22" fmla="*/ 5678906 w 5807243"/>
                <a:gd name="connsiteY22" fmla="*/ 1943317 h 2216033"/>
                <a:gd name="connsiteX23" fmla="*/ 5807243 w 5807243"/>
                <a:gd name="connsiteY23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994611 w 5807243"/>
                <a:gd name="connsiteY3" fmla="*/ 1542264 h 2216033"/>
                <a:gd name="connsiteX4" fmla="*/ 1203159 w 5807243"/>
                <a:gd name="connsiteY4" fmla="*/ 1654559 h 2216033"/>
                <a:gd name="connsiteX5" fmla="*/ 1507959 w 5807243"/>
                <a:gd name="connsiteY5" fmla="*/ 1782896 h 2216033"/>
                <a:gd name="connsiteX6" fmla="*/ 1796717 w 5807243"/>
                <a:gd name="connsiteY6" fmla="*/ 1798938 h 2216033"/>
                <a:gd name="connsiteX7" fmla="*/ 2037348 w 5807243"/>
                <a:gd name="connsiteY7" fmla="*/ 1702685 h 2216033"/>
                <a:gd name="connsiteX8" fmla="*/ 2390275 w 5807243"/>
                <a:gd name="connsiteY8" fmla="*/ 1590391 h 2216033"/>
                <a:gd name="connsiteX9" fmla="*/ 2614864 w 5807243"/>
                <a:gd name="connsiteY9" fmla="*/ 1397885 h 2216033"/>
                <a:gd name="connsiteX10" fmla="*/ 2791327 w 5807243"/>
                <a:gd name="connsiteY10" fmla="*/ 1061001 h 2216033"/>
                <a:gd name="connsiteX11" fmla="*/ 2935706 w 5807243"/>
                <a:gd name="connsiteY11" fmla="*/ 611822 h 2216033"/>
                <a:gd name="connsiteX12" fmla="*/ 3208422 w 5807243"/>
                <a:gd name="connsiteY12" fmla="*/ 274938 h 2216033"/>
                <a:gd name="connsiteX13" fmla="*/ 3368843 w 5807243"/>
                <a:gd name="connsiteY13" fmla="*/ 130559 h 2216033"/>
                <a:gd name="connsiteX14" fmla="*/ 3657601 w 5807243"/>
                <a:gd name="connsiteY14" fmla="*/ 18264 h 2216033"/>
                <a:gd name="connsiteX15" fmla="*/ 4074696 w 5807243"/>
                <a:gd name="connsiteY15" fmla="*/ 18264 h 2216033"/>
                <a:gd name="connsiteX16" fmla="*/ 4588043 w 5807243"/>
                <a:gd name="connsiteY16" fmla="*/ 194727 h 2216033"/>
                <a:gd name="connsiteX17" fmla="*/ 4780548 w 5807243"/>
                <a:gd name="connsiteY17" fmla="*/ 307022 h 2216033"/>
                <a:gd name="connsiteX18" fmla="*/ 5005138 w 5807243"/>
                <a:gd name="connsiteY18" fmla="*/ 499527 h 2216033"/>
                <a:gd name="connsiteX19" fmla="*/ 5325980 w 5807243"/>
                <a:gd name="connsiteY19" fmla="*/ 1061001 h 2216033"/>
                <a:gd name="connsiteX20" fmla="*/ 5486401 w 5807243"/>
                <a:gd name="connsiteY20" fmla="*/ 1478096 h 2216033"/>
                <a:gd name="connsiteX21" fmla="*/ 5678906 w 5807243"/>
                <a:gd name="connsiteY21" fmla="*/ 1943317 h 2216033"/>
                <a:gd name="connsiteX22" fmla="*/ 5807243 w 5807243"/>
                <a:gd name="connsiteY22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03159 w 5807243"/>
                <a:gd name="connsiteY4" fmla="*/ 1654559 h 2216033"/>
                <a:gd name="connsiteX5" fmla="*/ 1507959 w 5807243"/>
                <a:gd name="connsiteY5" fmla="*/ 1782896 h 2216033"/>
                <a:gd name="connsiteX6" fmla="*/ 1796717 w 5807243"/>
                <a:gd name="connsiteY6" fmla="*/ 1798938 h 2216033"/>
                <a:gd name="connsiteX7" fmla="*/ 2037348 w 5807243"/>
                <a:gd name="connsiteY7" fmla="*/ 1702685 h 2216033"/>
                <a:gd name="connsiteX8" fmla="*/ 2390275 w 5807243"/>
                <a:gd name="connsiteY8" fmla="*/ 1590391 h 2216033"/>
                <a:gd name="connsiteX9" fmla="*/ 2614864 w 5807243"/>
                <a:gd name="connsiteY9" fmla="*/ 1397885 h 2216033"/>
                <a:gd name="connsiteX10" fmla="*/ 2791327 w 5807243"/>
                <a:gd name="connsiteY10" fmla="*/ 1061001 h 2216033"/>
                <a:gd name="connsiteX11" fmla="*/ 2935706 w 5807243"/>
                <a:gd name="connsiteY11" fmla="*/ 611822 h 2216033"/>
                <a:gd name="connsiteX12" fmla="*/ 3208422 w 5807243"/>
                <a:gd name="connsiteY12" fmla="*/ 274938 h 2216033"/>
                <a:gd name="connsiteX13" fmla="*/ 3368843 w 5807243"/>
                <a:gd name="connsiteY13" fmla="*/ 130559 h 2216033"/>
                <a:gd name="connsiteX14" fmla="*/ 3657601 w 5807243"/>
                <a:gd name="connsiteY14" fmla="*/ 18264 h 2216033"/>
                <a:gd name="connsiteX15" fmla="*/ 4074696 w 5807243"/>
                <a:gd name="connsiteY15" fmla="*/ 18264 h 2216033"/>
                <a:gd name="connsiteX16" fmla="*/ 4588043 w 5807243"/>
                <a:gd name="connsiteY16" fmla="*/ 194727 h 2216033"/>
                <a:gd name="connsiteX17" fmla="*/ 4780548 w 5807243"/>
                <a:gd name="connsiteY17" fmla="*/ 307022 h 2216033"/>
                <a:gd name="connsiteX18" fmla="*/ 5005138 w 5807243"/>
                <a:gd name="connsiteY18" fmla="*/ 499527 h 2216033"/>
                <a:gd name="connsiteX19" fmla="*/ 5325980 w 5807243"/>
                <a:gd name="connsiteY19" fmla="*/ 1061001 h 2216033"/>
                <a:gd name="connsiteX20" fmla="*/ 5486401 w 5807243"/>
                <a:gd name="connsiteY20" fmla="*/ 1478096 h 2216033"/>
                <a:gd name="connsiteX21" fmla="*/ 5678906 w 5807243"/>
                <a:gd name="connsiteY21" fmla="*/ 1943317 h 2216033"/>
                <a:gd name="connsiteX22" fmla="*/ 5807243 w 5807243"/>
                <a:gd name="connsiteY22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03159 w 5807243"/>
                <a:gd name="connsiteY4" fmla="*/ 1654559 h 2216033"/>
                <a:gd name="connsiteX5" fmla="*/ 1556086 w 5807243"/>
                <a:gd name="connsiteY5" fmla="*/ 1638517 h 2216033"/>
                <a:gd name="connsiteX6" fmla="*/ 1796717 w 5807243"/>
                <a:gd name="connsiteY6" fmla="*/ 1798938 h 2216033"/>
                <a:gd name="connsiteX7" fmla="*/ 2037348 w 5807243"/>
                <a:gd name="connsiteY7" fmla="*/ 1702685 h 2216033"/>
                <a:gd name="connsiteX8" fmla="*/ 2390275 w 5807243"/>
                <a:gd name="connsiteY8" fmla="*/ 1590391 h 2216033"/>
                <a:gd name="connsiteX9" fmla="*/ 2614864 w 5807243"/>
                <a:gd name="connsiteY9" fmla="*/ 1397885 h 2216033"/>
                <a:gd name="connsiteX10" fmla="*/ 2791327 w 5807243"/>
                <a:gd name="connsiteY10" fmla="*/ 1061001 h 2216033"/>
                <a:gd name="connsiteX11" fmla="*/ 2935706 w 5807243"/>
                <a:gd name="connsiteY11" fmla="*/ 611822 h 2216033"/>
                <a:gd name="connsiteX12" fmla="*/ 3208422 w 5807243"/>
                <a:gd name="connsiteY12" fmla="*/ 274938 h 2216033"/>
                <a:gd name="connsiteX13" fmla="*/ 3368843 w 5807243"/>
                <a:gd name="connsiteY13" fmla="*/ 130559 h 2216033"/>
                <a:gd name="connsiteX14" fmla="*/ 3657601 w 5807243"/>
                <a:gd name="connsiteY14" fmla="*/ 18264 h 2216033"/>
                <a:gd name="connsiteX15" fmla="*/ 4074696 w 5807243"/>
                <a:gd name="connsiteY15" fmla="*/ 18264 h 2216033"/>
                <a:gd name="connsiteX16" fmla="*/ 4588043 w 5807243"/>
                <a:gd name="connsiteY16" fmla="*/ 194727 h 2216033"/>
                <a:gd name="connsiteX17" fmla="*/ 4780548 w 5807243"/>
                <a:gd name="connsiteY17" fmla="*/ 307022 h 2216033"/>
                <a:gd name="connsiteX18" fmla="*/ 5005138 w 5807243"/>
                <a:gd name="connsiteY18" fmla="*/ 499527 h 2216033"/>
                <a:gd name="connsiteX19" fmla="*/ 5325980 w 5807243"/>
                <a:gd name="connsiteY19" fmla="*/ 1061001 h 2216033"/>
                <a:gd name="connsiteX20" fmla="*/ 5486401 w 5807243"/>
                <a:gd name="connsiteY20" fmla="*/ 1478096 h 2216033"/>
                <a:gd name="connsiteX21" fmla="*/ 5678906 w 5807243"/>
                <a:gd name="connsiteY21" fmla="*/ 1943317 h 2216033"/>
                <a:gd name="connsiteX22" fmla="*/ 5807243 w 5807243"/>
                <a:gd name="connsiteY22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03159 w 5807243"/>
                <a:gd name="connsiteY4" fmla="*/ 1654559 h 2216033"/>
                <a:gd name="connsiteX5" fmla="*/ 1556086 w 5807243"/>
                <a:gd name="connsiteY5" fmla="*/ 1638517 h 2216033"/>
                <a:gd name="connsiteX6" fmla="*/ 1925054 w 5807243"/>
                <a:gd name="connsiteY6" fmla="*/ 1622475 h 2216033"/>
                <a:gd name="connsiteX7" fmla="*/ 2037348 w 5807243"/>
                <a:gd name="connsiteY7" fmla="*/ 1702685 h 2216033"/>
                <a:gd name="connsiteX8" fmla="*/ 2390275 w 5807243"/>
                <a:gd name="connsiteY8" fmla="*/ 1590391 h 2216033"/>
                <a:gd name="connsiteX9" fmla="*/ 2614864 w 5807243"/>
                <a:gd name="connsiteY9" fmla="*/ 1397885 h 2216033"/>
                <a:gd name="connsiteX10" fmla="*/ 2791327 w 5807243"/>
                <a:gd name="connsiteY10" fmla="*/ 1061001 h 2216033"/>
                <a:gd name="connsiteX11" fmla="*/ 2935706 w 5807243"/>
                <a:gd name="connsiteY11" fmla="*/ 611822 h 2216033"/>
                <a:gd name="connsiteX12" fmla="*/ 3208422 w 5807243"/>
                <a:gd name="connsiteY12" fmla="*/ 274938 h 2216033"/>
                <a:gd name="connsiteX13" fmla="*/ 3368843 w 5807243"/>
                <a:gd name="connsiteY13" fmla="*/ 130559 h 2216033"/>
                <a:gd name="connsiteX14" fmla="*/ 3657601 w 5807243"/>
                <a:gd name="connsiteY14" fmla="*/ 18264 h 2216033"/>
                <a:gd name="connsiteX15" fmla="*/ 4074696 w 5807243"/>
                <a:gd name="connsiteY15" fmla="*/ 18264 h 2216033"/>
                <a:gd name="connsiteX16" fmla="*/ 4588043 w 5807243"/>
                <a:gd name="connsiteY16" fmla="*/ 194727 h 2216033"/>
                <a:gd name="connsiteX17" fmla="*/ 4780548 w 5807243"/>
                <a:gd name="connsiteY17" fmla="*/ 307022 h 2216033"/>
                <a:gd name="connsiteX18" fmla="*/ 5005138 w 5807243"/>
                <a:gd name="connsiteY18" fmla="*/ 499527 h 2216033"/>
                <a:gd name="connsiteX19" fmla="*/ 5325980 w 5807243"/>
                <a:gd name="connsiteY19" fmla="*/ 1061001 h 2216033"/>
                <a:gd name="connsiteX20" fmla="*/ 5486401 w 5807243"/>
                <a:gd name="connsiteY20" fmla="*/ 1478096 h 2216033"/>
                <a:gd name="connsiteX21" fmla="*/ 5678906 w 5807243"/>
                <a:gd name="connsiteY21" fmla="*/ 1943317 h 2216033"/>
                <a:gd name="connsiteX22" fmla="*/ 5807243 w 5807243"/>
                <a:gd name="connsiteY22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03159 w 5807243"/>
                <a:gd name="connsiteY4" fmla="*/ 1654559 h 2216033"/>
                <a:gd name="connsiteX5" fmla="*/ 1556086 w 5807243"/>
                <a:gd name="connsiteY5" fmla="*/ 1638517 h 2216033"/>
                <a:gd name="connsiteX6" fmla="*/ 1925054 w 5807243"/>
                <a:gd name="connsiteY6" fmla="*/ 1622475 h 2216033"/>
                <a:gd name="connsiteX7" fmla="*/ 2390275 w 5807243"/>
                <a:gd name="connsiteY7" fmla="*/ 1590391 h 2216033"/>
                <a:gd name="connsiteX8" fmla="*/ 2614864 w 5807243"/>
                <a:gd name="connsiteY8" fmla="*/ 13978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556086 w 5807243"/>
                <a:gd name="connsiteY5" fmla="*/ 1638517 h 2216033"/>
                <a:gd name="connsiteX6" fmla="*/ 1925054 w 5807243"/>
                <a:gd name="connsiteY6" fmla="*/ 1622475 h 2216033"/>
                <a:gd name="connsiteX7" fmla="*/ 2390275 w 5807243"/>
                <a:gd name="connsiteY7" fmla="*/ 1590391 h 2216033"/>
                <a:gd name="connsiteX8" fmla="*/ 2614864 w 5807243"/>
                <a:gd name="connsiteY8" fmla="*/ 13978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24666 w 5807243"/>
                <a:gd name="connsiteY5" fmla="*/ 1737577 h 2216033"/>
                <a:gd name="connsiteX6" fmla="*/ 1925054 w 5807243"/>
                <a:gd name="connsiteY6" fmla="*/ 1622475 h 2216033"/>
                <a:gd name="connsiteX7" fmla="*/ 2390275 w 5807243"/>
                <a:gd name="connsiteY7" fmla="*/ 1590391 h 2216033"/>
                <a:gd name="connsiteX8" fmla="*/ 2614864 w 5807243"/>
                <a:gd name="connsiteY8" fmla="*/ 13978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390275 w 5807243"/>
                <a:gd name="connsiteY7" fmla="*/ 1590391 h 2216033"/>
                <a:gd name="connsiteX8" fmla="*/ 2614864 w 5807243"/>
                <a:gd name="connsiteY8" fmla="*/ 13978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314075 w 5807243"/>
                <a:gd name="connsiteY7" fmla="*/ 1521811 h 2216033"/>
                <a:gd name="connsiteX8" fmla="*/ 2614864 w 5807243"/>
                <a:gd name="connsiteY8" fmla="*/ 13978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314075 w 5807243"/>
                <a:gd name="connsiteY7" fmla="*/ 1521811 h 2216033"/>
                <a:gd name="connsiteX8" fmla="*/ 2508184 w 5807243"/>
                <a:gd name="connsiteY8" fmla="*/ 13216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260735 w 5807243"/>
                <a:gd name="connsiteY7" fmla="*/ 1491331 h 2216033"/>
                <a:gd name="connsiteX8" fmla="*/ 2508184 w 5807243"/>
                <a:gd name="connsiteY8" fmla="*/ 1321685 h 2216033"/>
                <a:gd name="connsiteX9" fmla="*/ 2791327 w 5807243"/>
                <a:gd name="connsiteY9" fmla="*/ 10610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1123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260735 w 5807243"/>
                <a:gd name="connsiteY7" fmla="*/ 1491331 h 2216033"/>
                <a:gd name="connsiteX8" fmla="*/ 2508184 w 5807243"/>
                <a:gd name="connsiteY8" fmla="*/ 1321685 h 2216033"/>
                <a:gd name="connsiteX9" fmla="*/ 2753227 w 5807243"/>
                <a:gd name="connsiteY9" fmla="*/ 10229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07243"/>
                <a:gd name="connsiteY0" fmla="*/ 2103738 h 2216033"/>
                <a:gd name="connsiteX1" fmla="*/ 368970 w 5807243"/>
                <a:gd name="connsiteY1" fmla="*/ 1964572 h 2216033"/>
                <a:gd name="connsiteX2" fmla="*/ 689811 w 5807243"/>
                <a:gd name="connsiteY2" fmla="*/ 1895190 h 2216033"/>
                <a:gd name="connsiteX3" fmla="*/ 1026695 w 5807243"/>
                <a:gd name="connsiteY3" fmla="*/ 1814980 h 2216033"/>
                <a:gd name="connsiteX4" fmla="*/ 1264119 w 5807243"/>
                <a:gd name="connsiteY4" fmla="*/ 1776479 h 2216033"/>
                <a:gd name="connsiteX5" fmla="*/ 1647526 w 5807243"/>
                <a:gd name="connsiteY5" fmla="*/ 1676617 h 2216033"/>
                <a:gd name="connsiteX6" fmla="*/ 1925054 w 5807243"/>
                <a:gd name="connsiteY6" fmla="*/ 1622475 h 2216033"/>
                <a:gd name="connsiteX7" fmla="*/ 2260735 w 5807243"/>
                <a:gd name="connsiteY7" fmla="*/ 1491331 h 2216033"/>
                <a:gd name="connsiteX8" fmla="*/ 2508184 w 5807243"/>
                <a:gd name="connsiteY8" fmla="*/ 1321685 h 2216033"/>
                <a:gd name="connsiteX9" fmla="*/ 2753227 w 5807243"/>
                <a:gd name="connsiteY9" fmla="*/ 1022901 h 2216033"/>
                <a:gd name="connsiteX10" fmla="*/ 2935706 w 5807243"/>
                <a:gd name="connsiteY10" fmla="*/ 611822 h 2216033"/>
                <a:gd name="connsiteX11" fmla="*/ 3208422 w 5807243"/>
                <a:gd name="connsiteY11" fmla="*/ 274938 h 2216033"/>
                <a:gd name="connsiteX12" fmla="*/ 3368843 w 5807243"/>
                <a:gd name="connsiteY12" fmla="*/ 130559 h 2216033"/>
                <a:gd name="connsiteX13" fmla="*/ 3657601 w 5807243"/>
                <a:gd name="connsiteY13" fmla="*/ 18264 h 2216033"/>
                <a:gd name="connsiteX14" fmla="*/ 4074696 w 5807243"/>
                <a:gd name="connsiteY14" fmla="*/ 18264 h 2216033"/>
                <a:gd name="connsiteX15" fmla="*/ 4588043 w 5807243"/>
                <a:gd name="connsiteY15" fmla="*/ 194727 h 2216033"/>
                <a:gd name="connsiteX16" fmla="*/ 4780548 w 5807243"/>
                <a:gd name="connsiteY16" fmla="*/ 307022 h 2216033"/>
                <a:gd name="connsiteX17" fmla="*/ 5005138 w 5807243"/>
                <a:gd name="connsiteY17" fmla="*/ 499527 h 2216033"/>
                <a:gd name="connsiteX18" fmla="*/ 5325980 w 5807243"/>
                <a:gd name="connsiteY18" fmla="*/ 1061001 h 2216033"/>
                <a:gd name="connsiteX19" fmla="*/ 5486401 w 5807243"/>
                <a:gd name="connsiteY19" fmla="*/ 1478096 h 2216033"/>
                <a:gd name="connsiteX20" fmla="*/ 5678906 w 5807243"/>
                <a:gd name="connsiteY20" fmla="*/ 1943317 h 2216033"/>
                <a:gd name="connsiteX21" fmla="*/ 5807243 w 5807243"/>
                <a:gd name="connsiteY21" fmla="*/ 2216033 h 2216033"/>
                <a:gd name="connsiteX0" fmla="*/ 0 w 5814863"/>
                <a:gd name="connsiteY0" fmla="*/ 2065638 h 2216033"/>
                <a:gd name="connsiteX1" fmla="*/ 376590 w 5814863"/>
                <a:gd name="connsiteY1" fmla="*/ 1964572 h 2216033"/>
                <a:gd name="connsiteX2" fmla="*/ 697431 w 5814863"/>
                <a:gd name="connsiteY2" fmla="*/ 1895190 h 2216033"/>
                <a:gd name="connsiteX3" fmla="*/ 1034315 w 5814863"/>
                <a:gd name="connsiteY3" fmla="*/ 1814980 h 2216033"/>
                <a:gd name="connsiteX4" fmla="*/ 1271739 w 5814863"/>
                <a:gd name="connsiteY4" fmla="*/ 1776479 h 2216033"/>
                <a:gd name="connsiteX5" fmla="*/ 1655146 w 5814863"/>
                <a:gd name="connsiteY5" fmla="*/ 1676617 h 2216033"/>
                <a:gd name="connsiteX6" fmla="*/ 1932674 w 5814863"/>
                <a:gd name="connsiteY6" fmla="*/ 1622475 h 2216033"/>
                <a:gd name="connsiteX7" fmla="*/ 2268355 w 5814863"/>
                <a:gd name="connsiteY7" fmla="*/ 1491331 h 2216033"/>
                <a:gd name="connsiteX8" fmla="*/ 2515804 w 5814863"/>
                <a:gd name="connsiteY8" fmla="*/ 1321685 h 2216033"/>
                <a:gd name="connsiteX9" fmla="*/ 2760847 w 5814863"/>
                <a:gd name="connsiteY9" fmla="*/ 1022901 h 2216033"/>
                <a:gd name="connsiteX10" fmla="*/ 2943326 w 5814863"/>
                <a:gd name="connsiteY10" fmla="*/ 611822 h 2216033"/>
                <a:gd name="connsiteX11" fmla="*/ 3216042 w 5814863"/>
                <a:gd name="connsiteY11" fmla="*/ 274938 h 2216033"/>
                <a:gd name="connsiteX12" fmla="*/ 3376463 w 5814863"/>
                <a:gd name="connsiteY12" fmla="*/ 130559 h 2216033"/>
                <a:gd name="connsiteX13" fmla="*/ 3665221 w 5814863"/>
                <a:gd name="connsiteY13" fmla="*/ 18264 h 2216033"/>
                <a:gd name="connsiteX14" fmla="*/ 4082316 w 5814863"/>
                <a:gd name="connsiteY14" fmla="*/ 18264 h 2216033"/>
                <a:gd name="connsiteX15" fmla="*/ 4595663 w 5814863"/>
                <a:gd name="connsiteY15" fmla="*/ 194727 h 2216033"/>
                <a:gd name="connsiteX16" fmla="*/ 4788168 w 5814863"/>
                <a:gd name="connsiteY16" fmla="*/ 307022 h 2216033"/>
                <a:gd name="connsiteX17" fmla="*/ 5012758 w 5814863"/>
                <a:gd name="connsiteY17" fmla="*/ 499527 h 2216033"/>
                <a:gd name="connsiteX18" fmla="*/ 5333600 w 5814863"/>
                <a:gd name="connsiteY18" fmla="*/ 1061001 h 2216033"/>
                <a:gd name="connsiteX19" fmla="*/ 5494021 w 5814863"/>
                <a:gd name="connsiteY19" fmla="*/ 1478096 h 2216033"/>
                <a:gd name="connsiteX20" fmla="*/ 5686526 w 5814863"/>
                <a:gd name="connsiteY20" fmla="*/ 1943317 h 2216033"/>
                <a:gd name="connsiteX21" fmla="*/ 5814863 w 5814863"/>
                <a:gd name="connsiteY21" fmla="*/ 2216033 h 2216033"/>
                <a:gd name="connsiteX0" fmla="*/ 0 w 5814863"/>
                <a:gd name="connsiteY0" fmla="*/ 2065638 h 2216033"/>
                <a:gd name="connsiteX1" fmla="*/ 376590 w 5814863"/>
                <a:gd name="connsiteY1" fmla="*/ 1964572 h 2216033"/>
                <a:gd name="connsiteX2" fmla="*/ 697431 w 5814863"/>
                <a:gd name="connsiteY2" fmla="*/ 1895190 h 2216033"/>
                <a:gd name="connsiteX3" fmla="*/ 1034315 w 5814863"/>
                <a:gd name="connsiteY3" fmla="*/ 1814980 h 2216033"/>
                <a:gd name="connsiteX4" fmla="*/ 1271739 w 5814863"/>
                <a:gd name="connsiteY4" fmla="*/ 1776479 h 2216033"/>
                <a:gd name="connsiteX5" fmla="*/ 1655146 w 5814863"/>
                <a:gd name="connsiteY5" fmla="*/ 1676617 h 2216033"/>
                <a:gd name="connsiteX6" fmla="*/ 1932674 w 5814863"/>
                <a:gd name="connsiteY6" fmla="*/ 1622475 h 2216033"/>
                <a:gd name="connsiteX7" fmla="*/ 2268355 w 5814863"/>
                <a:gd name="connsiteY7" fmla="*/ 1491331 h 2216033"/>
                <a:gd name="connsiteX8" fmla="*/ 2515804 w 5814863"/>
                <a:gd name="connsiteY8" fmla="*/ 1321685 h 2216033"/>
                <a:gd name="connsiteX9" fmla="*/ 2760847 w 5814863"/>
                <a:gd name="connsiteY9" fmla="*/ 1022901 h 2216033"/>
                <a:gd name="connsiteX10" fmla="*/ 2943326 w 5814863"/>
                <a:gd name="connsiteY10" fmla="*/ 611822 h 2216033"/>
                <a:gd name="connsiteX11" fmla="*/ 3216042 w 5814863"/>
                <a:gd name="connsiteY11" fmla="*/ 274938 h 2216033"/>
                <a:gd name="connsiteX12" fmla="*/ 3376463 w 5814863"/>
                <a:gd name="connsiteY12" fmla="*/ 130559 h 2216033"/>
                <a:gd name="connsiteX13" fmla="*/ 3665221 w 5814863"/>
                <a:gd name="connsiteY13" fmla="*/ 18264 h 2216033"/>
                <a:gd name="connsiteX14" fmla="*/ 4082316 w 5814863"/>
                <a:gd name="connsiteY14" fmla="*/ 18264 h 2216033"/>
                <a:gd name="connsiteX15" fmla="*/ 4595663 w 5814863"/>
                <a:gd name="connsiteY15" fmla="*/ 194727 h 2216033"/>
                <a:gd name="connsiteX16" fmla="*/ 4788168 w 5814863"/>
                <a:gd name="connsiteY16" fmla="*/ 307022 h 2216033"/>
                <a:gd name="connsiteX17" fmla="*/ 5012758 w 5814863"/>
                <a:gd name="connsiteY17" fmla="*/ 499527 h 2216033"/>
                <a:gd name="connsiteX18" fmla="*/ 5333600 w 5814863"/>
                <a:gd name="connsiteY18" fmla="*/ 1061001 h 2216033"/>
                <a:gd name="connsiteX19" fmla="*/ 5494021 w 5814863"/>
                <a:gd name="connsiteY19" fmla="*/ 1478096 h 2216033"/>
                <a:gd name="connsiteX20" fmla="*/ 5686526 w 5814863"/>
                <a:gd name="connsiteY20" fmla="*/ 1943317 h 2216033"/>
                <a:gd name="connsiteX21" fmla="*/ 5814863 w 5814863"/>
                <a:gd name="connsiteY21" fmla="*/ 2216033 h 2216033"/>
                <a:gd name="connsiteX0" fmla="*/ 0 w 5822483"/>
                <a:gd name="connsiteY0" fmla="*/ 2012298 h 2216033"/>
                <a:gd name="connsiteX1" fmla="*/ 384210 w 5822483"/>
                <a:gd name="connsiteY1" fmla="*/ 1964572 h 2216033"/>
                <a:gd name="connsiteX2" fmla="*/ 705051 w 5822483"/>
                <a:gd name="connsiteY2" fmla="*/ 1895190 h 2216033"/>
                <a:gd name="connsiteX3" fmla="*/ 1041935 w 5822483"/>
                <a:gd name="connsiteY3" fmla="*/ 181498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384210 w 5822483"/>
                <a:gd name="connsiteY1" fmla="*/ 1964572 h 2216033"/>
                <a:gd name="connsiteX2" fmla="*/ 705051 w 5822483"/>
                <a:gd name="connsiteY2" fmla="*/ 1895190 h 2216033"/>
                <a:gd name="connsiteX3" fmla="*/ 1041935 w 5822483"/>
                <a:gd name="connsiteY3" fmla="*/ 181498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05051 w 5822483"/>
                <a:gd name="connsiteY2" fmla="*/ 1895190 h 2216033"/>
                <a:gd name="connsiteX3" fmla="*/ 1041935 w 5822483"/>
                <a:gd name="connsiteY3" fmla="*/ 181498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41935 w 5822483"/>
                <a:gd name="connsiteY3" fmla="*/ 181498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27935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40294 w 5822483"/>
                <a:gd name="connsiteY6" fmla="*/ 162247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75975 w 5822483"/>
                <a:gd name="connsiteY7" fmla="*/ 149133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83595 w 5822483"/>
                <a:gd name="connsiteY7" fmla="*/ 1399891 h 2216033"/>
                <a:gd name="connsiteX8" fmla="*/ 2523424 w 5822483"/>
                <a:gd name="connsiteY8" fmla="*/ 132168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83595 w 5822483"/>
                <a:gd name="connsiteY7" fmla="*/ 1399891 h 2216033"/>
                <a:gd name="connsiteX8" fmla="*/ 2523424 w 5822483"/>
                <a:gd name="connsiteY8" fmla="*/ 1215005 h 2216033"/>
                <a:gd name="connsiteX9" fmla="*/ 2768467 w 5822483"/>
                <a:gd name="connsiteY9" fmla="*/ 102290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83595 w 5822483"/>
                <a:gd name="connsiteY7" fmla="*/ 1399891 h 2216033"/>
                <a:gd name="connsiteX8" fmla="*/ 2523424 w 5822483"/>
                <a:gd name="connsiteY8" fmla="*/ 121500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83595 w 5822483"/>
                <a:gd name="connsiteY7" fmla="*/ 1399891 h 2216033"/>
                <a:gd name="connsiteX8" fmla="*/ 2470084 w 5822483"/>
                <a:gd name="connsiteY8" fmla="*/ 11845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62766 w 5822483"/>
                <a:gd name="connsiteY5" fmla="*/ 1676617 h 2216033"/>
                <a:gd name="connsiteX6" fmla="*/ 1970774 w 5822483"/>
                <a:gd name="connsiteY6" fmla="*/ 1531035 h 2216033"/>
                <a:gd name="connsiteX7" fmla="*/ 2222635 w 5822483"/>
                <a:gd name="connsiteY7" fmla="*/ 1361791 h 2216033"/>
                <a:gd name="connsiteX8" fmla="*/ 2470084 w 5822483"/>
                <a:gd name="connsiteY8" fmla="*/ 11845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70774 w 5822483"/>
                <a:gd name="connsiteY6" fmla="*/ 1531035 h 2216033"/>
                <a:gd name="connsiteX7" fmla="*/ 2222635 w 5822483"/>
                <a:gd name="connsiteY7" fmla="*/ 1361791 h 2216033"/>
                <a:gd name="connsiteX8" fmla="*/ 2470084 w 5822483"/>
                <a:gd name="connsiteY8" fmla="*/ 11845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22635 w 5822483"/>
                <a:gd name="connsiteY7" fmla="*/ 1361791 h 2216033"/>
                <a:gd name="connsiteX8" fmla="*/ 2470084 w 5822483"/>
                <a:gd name="connsiteY8" fmla="*/ 11845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07395 w 5822483"/>
                <a:gd name="connsiteY7" fmla="*/ 1316071 h 2216033"/>
                <a:gd name="connsiteX8" fmla="*/ 2470084 w 5822483"/>
                <a:gd name="connsiteY8" fmla="*/ 11845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07395 w 5822483"/>
                <a:gd name="connsiteY7" fmla="*/ 1316071 h 2216033"/>
                <a:gd name="connsiteX8" fmla="*/ 2470084 w 5822483"/>
                <a:gd name="connsiteY8" fmla="*/ 1108325 h 2216033"/>
                <a:gd name="connsiteX9" fmla="*/ 2707507 w 5822483"/>
                <a:gd name="connsiteY9" fmla="*/ 92384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20122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07395 w 5822483"/>
                <a:gd name="connsiteY7" fmla="*/ 1316071 h 2216033"/>
                <a:gd name="connsiteX8" fmla="*/ 2470084 w 5822483"/>
                <a:gd name="connsiteY8" fmla="*/ 1108325 h 2216033"/>
                <a:gd name="connsiteX9" fmla="*/ 2707507 w 5822483"/>
                <a:gd name="connsiteY9" fmla="*/ 87812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19741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07395 w 5822483"/>
                <a:gd name="connsiteY7" fmla="*/ 1316071 h 2216033"/>
                <a:gd name="connsiteX8" fmla="*/ 2470084 w 5822483"/>
                <a:gd name="connsiteY8" fmla="*/ 1108325 h 2216033"/>
                <a:gd name="connsiteX9" fmla="*/ 2707507 w 5822483"/>
                <a:gd name="connsiteY9" fmla="*/ 87812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22483"/>
                <a:gd name="connsiteY0" fmla="*/ 1974198 h 2216033"/>
                <a:gd name="connsiteX1" fmla="*/ 414690 w 5822483"/>
                <a:gd name="connsiteY1" fmla="*/ 1987432 h 2216033"/>
                <a:gd name="connsiteX2" fmla="*/ 750771 w 5822483"/>
                <a:gd name="connsiteY2" fmla="*/ 1925670 h 2216033"/>
                <a:gd name="connsiteX3" fmla="*/ 1080035 w 5822483"/>
                <a:gd name="connsiteY3" fmla="*/ 1830220 h 2216033"/>
                <a:gd name="connsiteX4" fmla="*/ 1325079 w 5822483"/>
                <a:gd name="connsiteY4" fmla="*/ 1776479 h 2216033"/>
                <a:gd name="connsiteX5" fmla="*/ 1670386 w 5822483"/>
                <a:gd name="connsiteY5" fmla="*/ 1623277 h 2216033"/>
                <a:gd name="connsiteX6" fmla="*/ 1963154 w 5822483"/>
                <a:gd name="connsiteY6" fmla="*/ 1470075 h 2216033"/>
                <a:gd name="connsiteX7" fmla="*/ 2207395 w 5822483"/>
                <a:gd name="connsiteY7" fmla="*/ 1316071 h 2216033"/>
                <a:gd name="connsiteX8" fmla="*/ 2470084 w 5822483"/>
                <a:gd name="connsiteY8" fmla="*/ 1108325 h 2216033"/>
                <a:gd name="connsiteX9" fmla="*/ 2707507 w 5822483"/>
                <a:gd name="connsiteY9" fmla="*/ 878121 h 2216033"/>
                <a:gd name="connsiteX10" fmla="*/ 2950946 w 5822483"/>
                <a:gd name="connsiteY10" fmla="*/ 611822 h 2216033"/>
                <a:gd name="connsiteX11" fmla="*/ 3223662 w 5822483"/>
                <a:gd name="connsiteY11" fmla="*/ 274938 h 2216033"/>
                <a:gd name="connsiteX12" fmla="*/ 3384083 w 5822483"/>
                <a:gd name="connsiteY12" fmla="*/ 130559 h 2216033"/>
                <a:gd name="connsiteX13" fmla="*/ 3672841 w 5822483"/>
                <a:gd name="connsiteY13" fmla="*/ 18264 h 2216033"/>
                <a:gd name="connsiteX14" fmla="*/ 4089936 w 5822483"/>
                <a:gd name="connsiteY14" fmla="*/ 18264 h 2216033"/>
                <a:gd name="connsiteX15" fmla="*/ 4603283 w 5822483"/>
                <a:gd name="connsiteY15" fmla="*/ 194727 h 2216033"/>
                <a:gd name="connsiteX16" fmla="*/ 4795788 w 5822483"/>
                <a:gd name="connsiteY16" fmla="*/ 307022 h 2216033"/>
                <a:gd name="connsiteX17" fmla="*/ 5020378 w 5822483"/>
                <a:gd name="connsiteY17" fmla="*/ 499527 h 2216033"/>
                <a:gd name="connsiteX18" fmla="*/ 5341220 w 5822483"/>
                <a:gd name="connsiteY18" fmla="*/ 1061001 h 2216033"/>
                <a:gd name="connsiteX19" fmla="*/ 5501641 w 5822483"/>
                <a:gd name="connsiteY19" fmla="*/ 1478096 h 2216033"/>
                <a:gd name="connsiteX20" fmla="*/ 5694146 w 5822483"/>
                <a:gd name="connsiteY20" fmla="*/ 1943317 h 2216033"/>
                <a:gd name="connsiteX21" fmla="*/ 5822483 w 5822483"/>
                <a:gd name="connsiteY21" fmla="*/ 2216033 h 2216033"/>
                <a:gd name="connsiteX0" fmla="*/ 0 w 5814863"/>
                <a:gd name="connsiteY0" fmla="*/ 1974198 h 1991923"/>
                <a:gd name="connsiteX1" fmla="*/ 414690 w 5814863"/>
                <a:gd name="connsiteY1" fmla="*/ 1987432 h 1991923"/>
                <a:gd name="connsiteX2" fmla="*/ 750771 w 5814863"/>
                <a:gd name="connsiteY2" fmla="*/ 1925670 h 1991923"/>
                <a:gd name="connsiteX3" fmla="*/ 1080035 w 5814863"/>
                <a:gd name="connsiteY3" fmla="*/ 1830220 h 1991923"/>
                <a:gd name="connsiteX4" fmla="*/ 1325079 w 5814863"/>
                <a:gd name="connsiteY4" fmla="*/ 1776479 h 1991923"/>
                <a:gd name="connsiteX5" fmla="*/ 1670386 w 5814863"/>
                <a:gd name="connsiteY5" fmla="*/ 1623277 h 1991923"/>
                <a:gd name="connsiteX6" fmla="*/ 1963154 w 5814863"/>
                <a:gd name="connsiteY6" fmla="*/ 1470075 h 1991923"/>
                <a:gd name="connsiteX7" fmla="*/ 2207395 w 5814863"/>
                <a:gd name="connsiteY7" fmla="*/ 1316071 h 1991923"/>
                <a:gd name="connsiteX8" fmla="*/ 2470084 w 5814863"/>
                <a:gd name="connsiteY8" fmla="*/ 1108325 h 1991923"/>
                <a:gd name="connsiteX9" fmla="*/ 2707507 w 5814863"/>
                <a:gd name="connsiteY9" fmla="*/ 878121 h 1991923"/>
                <a:gd name="connsiteX10" fmla="*/ 2950946 w 5814863"/>
                <a:gd name="connsiteY10" fmla="*/ 611822 h 1991923"/>
                <a:gd name="connsiteX11" fmla="*/ 3223662 w 5814863"/>
                <a:gd name="connsiteY11" fmla="*/ 274938 h 1991923"/>
                <a:gd name="connsiteX12" fmla="*/ 3384083 w 5814863"/>
                <a:gd name="connsiteY12" fmla="*/ 130559 h 1991923"/>
                <a:gd name="connsiteX13" fmla="*/ 3672841 w 5814863"/>
                <a:gd name="connsiteY13" fmla="*/ 18264 h 1991923"/>
                <a:gd name="connsiteX14" fmla="*/ 4089936 w 5814863"/>
                <a:gd name="connsiteY14" fmla="*/ 18264 h 1991923"/>
                <a:gd name="connsiteX15" fmla="*/ 4603283 w 5814863"/>
                <a:gd name="connsiteY15" fmla="*/ 194727 h 1991923"/>
                <a:gd name="connsiteX16" fmla="*/ 4795788 w 5814863"/>
                <a:gd name="connsiteY16" fmla="*/ 307022 h 1991923"/>
                <a:gd name="connsiteX17" fmla="*/ 5020378 w 5814863"/>
                <a:gd name="connsiteY17" fmla="*/ 499527 h 1991923"/>
                <a:gd name="connsiteX18" fmla="*/ 5341220 w 5814863"/>
                <a:gd name="connsiteY18" fmla="*/ 1061001 h 1991923"/>
                <a:gd name="connsiteX19" fmla="*/ 5501641 w 5814863"/>
                <a:gd name="connsiteY19" fmla="*/ 1478096 h 1991923"/>
                <a:gd name="connsiteX20" fmla="*/ 5694146 w 5814863"/>
                <a:gd name="connsiteY20" fmla="*/ 1943317 h 1991923"/>
                <a:gd name="connsiteX21" fmla="*/ 5814863 w 5814863"/>
                <a:gd name="connsiteY21" fmla="*/ 1431173 h 1991923"/>
                <a:gd name="connsiteX0" fmla="*/ 0 w 5814863"/>
                <a:gd name="connsiteY0" fmla="*/ 1974198 h 1991923"/>
                <a:gd name="connsiteX1" fmla="*/ 414690 w 5814863"/>
                <a:gd name="connsiteY1" fmla="*/ 1987432 h 1991923"/>
                <a:gd name="connsiteX2" fmla="*/ 750771 w 5814863"/>
                <a:gd name="connsiteY2" fmla="*/ 1925670 h 1991923"/>
                <a:gd name="connsiteX3" fmla="*/ 1080035 w 5814863"/>
                <a:gd name="connsiteY3" fmla="*/ 1830220 h 1991923"/>
                <a:gd name="connsiteX4" fmla="*/ 1325079 w 5814863"/>
                <a:gd name="connsiteY4" fmla="*/ 1776479 h 1991923"/>
                <a:gd name="connsiteX5" fmla="*/ 1670386 w 5814863"/>
                <a:gd name="connsiteY5" fmla="*/ 1623277 h 1991923"/>
                <a:gd name="connsiteX6" fmla="*/ 1963154 w 5814863"/>
                <a:gd name="connsiteY6" fmla="*/ 1470075 h 1991923"/>
                <a:gd name="connsiteX7" fmla="*/ 2207395 w 5814863"/>
                <a:gd name="connsiteY7" fmla="*/ 1316071 h 1991923"/>
                <a:gd name="connsiteX8" fmla="*/ 2470084 w 5814863"/>
                <a:gd name="connsiteY8" fmla="*/ 1108325 h 1991923"/>
                <a:gd name="connsiteX9" fmla="*/ 2707507 w 5814863"/>
                <a:gd name="connsiteY9" fmla="*/ 878121 h 1991923"/>
                <a:gd name="connsiteX10" fmla="*/ 2950946 w 5814863"/>
                <a:gd name="connsiteY10" fmla="*/ 611822 h 1991923"/>
                <a:gd name="connsiteX11" fmla="*/ 3223662 w 5814863"/>
                <a:gd name="connsiteY11" fmla="*/ 274938 h 1991923"/>
                <a:gd name="connsiteX12" fmla="*/ 3384083 w 5814863"/>
                <a:gd name="connsiteY12" fmla="*/ 130559 h 1991923"/>
                <a:gd name="connsiteX13" fmla="*/ 3672841 w 5814863"/>
                <a:gd name="connsiteY13" fmla="*/ 18264 h 1991923"/>
                <a:gd name="connsiteX14" fmla="*/ 4089936 w 5814863"/>
                <a:gd name="connsiteY14" fmla="*/ 18264 h 1991923"/>
                <a:gd name="connsiteX15" fmla="*/ 4603283 w 5814863"/>
                <a:gd name="connsiteY15" fmla="*/ 194727 h 1991923"/>
                <a:gd name="connsiteX16" fmla="*/ 4795788 w 5814863"/>
                <a:gd name="connsiteY16" fmla="*/ 307022 h 1991923"/>
                <a:gd name="connsiteX17" fmla="*/ 5020378 w 5814863"/>
                <a:gd name="connsiteY17" fmla="*/ 499527 h 1991923"/>
                <a:gd name="connsiteX18" fmla="*/ 5341220 w 5814863"/>
                <a:gd name="connsiteY18" fmla="*/ 1061001 h 1991923"/>
                <a:gd name="connsiteX19" fmla="*/ 5501641 w 5814863"/>
                <a:gd name="connsiteY19" fmla="*/ 1478096 h 1991923"/>
                <a:gd name="connsiteX20" fmla="*/ 5709386 w 5814863"/>
                <a:gd name="connsiteY20" fmla="*/ 1234657 h 1991923"/>
                <a:gd name="connsiteX21" fmla="*/ 5814863 w 5814863"/>
                <a:gd name="connsiteY21" fmla="*/ 1431173 h 1991923"/>
                <a:gd name="connsiteX0" fmla="*/ 0 w 5814863"/>
                <a:gd name="connsiteY0" fmla="*/ 1974198 h 1991923"/>
                <a:gd name="connsiteX1" fmla="*/ 414690 w 5814863"/>
                <a:gd name="connsiteY1" fmla="*/ 1987432 h 1991923"/>
                <a:gd name="connsiteX2" fmla="*/ 750771 w 5814863"/>
                <a:gd name="connsiteY2" fmla="*/ 1925670 h 1991923"/>
                <a:gd name="connsiteX3" fmla="*/ 1080035 w 5814863"/>
                <a:gd name="connsiteY3" fmla="*/ 1830220 h 1991923"/>
                <a:gd name="connsiteX4" fmla="*/ 1325079 w 5814863"/>
                <a:gd name="connsiteY4" fmla="*/ 1776479 h 1991923"/>
                <a:gd name="connsiteX5" fmla="*/ 1670386 w 5814863"/>
                <a:gd name="connsiteY5" fmla="*/ 1623277 h 1991923"/>
                <a:gd name="connsiteX6" fmla="*/ 1963154 w 5814863"/>
                <a:gd name="connsiteY6" fmla="*/ 1470075 h 1991923"/>
                <a:gd name="connsiteX7" fmla="*/ 2207395 w 5814863"/>
                <a:gd name="connsiteY7" fmla="*/ 1316071 h 1991923"/>
                <a:gd name="connsiteX8" fmla="*/ 2470084 w 5814863"/>
                <a:gd name="connsiteY8" fmla="*/ 1108325 h 1991923"/>
                <a:gd name="connsiteX9" fmla="*/ 2707507 w 5814863"/>
                <a:gd name="connsiteY9" fmla="*/ 878121 h 1991923"/>
                <a:gd name="connsiteX10" fmla="*/ 2950946 w 5814863"/>
                <a:gd name="connsiteY10" fmla="*/ 611822 h 1991923"/>
                <a:gd name="connsiteX11" fmla="*/ 3223662 w 5814863"/>
                <a:gd name="connsiteY11" fmla="*/ 274938 h 1991923"/>
                <a:gd name="connsiteX12" fmla="*/ 3384083 w 5814863"/>
                <a:gd name="connsiteY12" fmla="*/ 130559 h 1991923"/>
                <a:gd name="connsiteX13" fmla="*/ 3672841 w 5814863"/>
                <a:gd name="connsiteY13" fmla="*/ 18264 h 1991923"/>
                <a:gd name="connsiteX14" fmla="*/ 4089936 w 5814863"/>
                <a:gd name="connsiteY14" fmla="*/ 18264 h 1991923"/>
                <a:gd name="connsiteX15" fmla="*/ 4603283 w 5814863"/>
                <a:gd name="connsiteY15" fmla="*/ 194727 h 1991923"/>
                <a:gd name="connsiteX16" fmla="*/ 4795788 w 5814863"/>
                <a:gd name="connsiteY16" fmla="*/ 307022 h 1991923"/>
                <a:gd name="connsiteX17" fmla="*/ 5020378 w 5814863"/>
                <a:gd name="connsiteY17" fmla="*/ 499527 h 1991923"/>
                <a:gd name="connsiteX18" fmla="*/ 5341220 w 5814863"/>
                <a:gd name="connsiteY18" fmla="*/ 1061001 h 1991923"/>
                <a:gd name="connsiteX19" fmla="*/ 5554981 w 5814863"/>
                <a:gd name="connsiteY19" fmla="*/ 1013276 h 1991923"/>
                <a:gd name="connsiteX20" fmla="*/ 5709386 w 5814863"/>
                <a:gd name="connsiteY20" fmla="*/ 1234657 h 1991923"/>
                <a:gd name="connsiteX21" fmla="*/ 5814863 w 5814863"/>
                <a:gd name="connsiteY21" fmla="*/ 1431173 h 1991923"/>
                <a:gd name="connsiteX0" fmla="*/ 0 w 5814863"/>
                <a:gd name="connsiteY0" fmla="*/ 1974198 h 1991923"/>
                <a:gd name="connsiteX1" fmla="*/ 414690 w 5814863"/>
                <a:gd name="connsiteY1" fmla="*/ 1987432 h 1991923"/>
                <a:gd name="connsiteX2" fmla="*/ 750771 w 5814863"/>
                <a:gd name="connsiteY2" fmla="*/ 1925670 h 1991923"/>
                <a:gd name="connsiteX3" fmla="*/ 1080035 w 5814863"/>
                <a:gd name="connsiteY3" fmla="*/ 1830220 h 1991923"/>
                <a:gd name="connsiteX4" fmla="*/ 1325079 w 5814863"/>
                <a:gd name="connsiteY4" fmla="*/ 1776479 h 1991923"/>
                <a:gd name="connsiteX5" fmla="*/ 1670386 w 5814863"/>
                <a:gd name="connsiteY5" fmla="*/ 1623277 h 1991923"/>
                <a:gd name="connsiteX6" fmla="*/ 1963154 w 5814863"/>
                <a:gd name="connsiteY6" fmla="*/ 1470075 h 1991923"/>
                <a:gd name="connsiteX7" fmla="*/ 2207395 w 5814863"/>
                <a:gd name="connsiteY7" fmla="*/ 1316071 h 1991923"/>
                <a:gd name="connsiteX8" fmla="*/ 2470084 w 5814863"/>
                <a:gd name="connsiteY8" fmla="*/ 1108325 h 1991923"/>
                <a:gd name="connsiteX9" fmla="*/ 2707507 w 5814863"/>
                <a:gd name="connsiteY9" fmla="*/ 878121 h 1991923"/>
                <a:gd name="connsiteX10" fmla="*/ 2950946 w 5814863"/>
                <a:gd name="connsiteY10" fmla="*/ 611822 h 1991923"/>
                <a:gd name="connsiteX11" fmla="*/ 3223662 w 5814863"/>
                <a:gd name="connsiteY11" fmla="*/ 274938 h 1991923"/>
                <a:gd name="connsiteX12" fmla="*/ 3384083 w 5814863"/>
                <a:gd name="connsiteY12" fmla="*/ 130559 h 1991923"/>
                <a:gd name="connsiteX13" fmla="*/ 3672841 w 5814863"/>
                <a:gd name="connsiteY13" fmla="*/ 18264 h 1991923"/>
                <a:gd name="connsiteX14" fmla="*/ 4089936 w 5814863"/>
                <a:gd name="connsiteY14" fmla="*/ 18264 h 1991923"/>
                <a:gd name="connsiteX15" fmla="*/ 4603283 w 5814863"/>
                <a:gd name="connsiteY15" fmla="*/ 194727 h 1991923"/>
                <a:gd name="connsiteX16" fmla="*/ 4795788 w 5814863"/>
                <a:gd name="connsiteY16" fmla="*/ 307022 h 1991923"/>
                <a:gd name="connsiteX17" fmla="*/ 5020378 w 5814863"/>
                <a:gd name="connsiteY17" fmla="*/ 499527 h 1991923"/>
                <a:gd name="connsiteX18" fmla="*/ 5295500 w 5814863"/>
                <a:gd name="connsiteY18" fmla="*/ 718101 h 1991923"/>
                <a:gd name="connsiteX19" fmla="*/ 5554981 w 5814863"/>
                <a:gd name="connsiteY19" fmla="*/ 1013276 h 1991923"/>
                <a:gd name="connsiteX20" fmla="*/ 5709386 w 5814863"/>
                <a:gd name="connsiteY20" fmla="*/ 1234657 h 1991923"/>
                <a:gd name="connsiteX21" fmla="*/ 5814863 w 5814863"/>
                <a:gd name="connsiteY21" fmla="*/ 1431173 h 1991923"/>
                <a:gd name="connsiteX0" fmla="*/ 0 w 5814863"/>
                <a:gd name="connsiteY0" fmla="*/ 1974198 h 1991923"/>
                <a:gd name="connsiteX1" fmla="*/ 414690 w 5814863"/>
                <a:gd name="connsiteY1" fmla="*/ 1987432 h 1991923"/>
                <a:gd name="connsiteX2" fmla="*/ 750771 w 5814863"/>
                <a:gd name="connsiteY2" fmla="*/ 1925670 h 1991923"/>
                <a:gd name="connsiteX3" fmla="*/ 1080035 w 5814863"/>
                <a:gd name="connsiteY3" fmla="*/ 1830220 h 1991923"/>
                <a:gd name="connsiteX4" fmla="*/ 1325079 w 5814863"/>
                <a:gd name="connsiteY4" fmla="*/ 1776479 h 1991923"/>
                <a:gd name="connsiteX5" fmla="*/ 1670386 w 5814863"/>
                <a:gd name="connsiteY5" fmla="*/ 1623277 h 1991923"/>
                <a:gd name="connsiteX6" fmla="*/ 1963154 w 5814863"/>
                <a:gd name="connsiteY6" fmla="*/ 1470075 h 1991923"/>
                <a:gd name="connsiteX7" fmla="*/ 2207395 w 5814863"/>
                <a:gd name="connsiteY7" fmla="*/ 1316071 h 1991923"/>
                <a:gd name="connsiteX8" fmla="*/ 2470084 w 5814863"/>
                <a:gd name="connsiteY8" fmla="*/ 1108325 h 1991923"/>
                <a:gd name="connsiteX9" fmla="*/ 2707507 w 5814863"/>
                <a:gd name="connsiteY9" fmla="*/ 878121 h 1991923"/>
                <a:gd name="connsiteX10" fmla="*/ 2950946 w 5814863"/>
                <a:gd name="connsiteY10" fmla="*/ 611822 h 1991923"/>
                <a:gd name="connsiteX11" fmla="*/ 3223662 w 5814863"/>
                <a:gd name="connsiteY11" fmla="*/ 274938 h 1991923"/>
                <a:gd name="connsiteX12" fmla="*/ 3384083 w 5814863"/>
                <a:gd name="connsiteY12" fmla="*/ 130559 h 1991923"/>
                <a:gd name="connsiteX13" fmla="*/ 3672841 w 5814863"/>
                <a:gd name="connsiteY13" fmla="*/ 18264 h 1991923"/>
                <a:gd name="connsiteX14" fmla="*/ 4089936 w 5814863"/>
                <a:gd name="connsiteY14" fmla="*/ 18264 h 1991923"/>
                <a:gd name="connsiteX15" fmla="*/ 4603283 w 5814863"/>
                <a:gd name="connsiteY15" fmla="*/ 194727 h 1991923"/>
                <a:gd name="connsiteX16" fmla="*/ 4795788 w 5814863"/>
                <a:gd name="connsiteY16" fmla="*/ 307022 h 1991923"/>
                <a:gd name="connsiteX17" fmla="*/ 5020378 w 5814863"/>
                <a:gd name="connsiteY17" fmla="*/ 499527 h 1991923"/>
                <a:gd name="connsiteX18" fmla="*/ 5295500 w 5814863"/>
                <a:gd name="connsiteY18" fmla="*/ 718101 h 1991923"/>
                <a:gd name="connsiteX19" fmla="*/ 5554981 w 5814863"/>
                <a:gd name="connsiteY19" fmla="*/ 1013276 h 1991923"/>
                <a:gd name="connsiteX20" fmla="*/ 5717006 w 5814863"/>
                <a:gd name="connsiteY20" fmla="*/ 1173697 h 1991923"/>
                <a:gd name="connsiteX21" fmla="*/ 5814863 w 5814863"/>
                <a:gd name="connsiteY21" fmla="*/ 1431173 h 1991923"/>
                <a:gd name="connsiteX0" fmla="*/ 0 w 5799623"/>
                <a:gd name="connsiteY0" fmla="*/ 1974198 h 1991923"/>
                <a:gd name="connsiteX1" fmla="*/ 414690 w 5799623"/>
                <a:gd name="connsiteY1" fmla="*/ 1987432 h 1991923"/>
                <a:gd name="connsiteX2" fmla="*/ 750771 w 5799623"/>
                <a:gd name="connsiteY2" fmla="*/ 1925670 h 1991923"/>
                <a:gd name="connsiteX3" fmla="*/ 1080035 w 5799623"/>
                <a:gd name="connsiteY3" fmla="*/ 1830220 h 1991923"/>
                <a:gd name="connsiteX4" fmla="*/ 1325079 w 5799623"/>
                <a:gd name="connsiteY4" fmla="*/ 1776479 h 1991923"/>
                <a:gd name="connsiteX5" fmla="*/ 1670386 w 5799623"/>
                <a:gd name="connsiteY5" fmla="*/ 1623277 h 1991923"/>
                <a:gd name="connsiteX6" fmla="*/ 1963154 w 5799623"/>
                <a:gd name="connsiteY6" fmla="*/ 1470075 h 1991923"/>
                <a:gd name="connsiteX7" fmla="*/ 2207395 w 5799623"/>
                <a:gd name="connsiteY7" fmla="*/ 1316071 h 1991923"/>
                <a:gd name="connsiteX8" fmla="*/ 2470084 w 5799623"/>
                <a:gd name="connsiteY8" fmla="*/ 1108325 h 1991923"/>
                <a:gd name="connsiteX9" fmla="*/ 2707507 w 5799623"/>
                <a:gd name="connsiteY9" fmla="*/ 878121 h 1991923"/>
                <a:gd name="connsiteX10" fmla="*/ 2950946 w 5799623"/>
                <a:gd name="connsiteY10" fmla="*/ 611822 h 1991923"/>
                <a:gd name="connsiteX11" fmla="*/ 3223662 w 5799623"/>
                <a:gd name="connsiteY11" fmla="*/ 274938 h 1991923"/>
                <a:gd name="connsiteX12" fmla="*/ 3384083 w 5799623"/>
                <a:gd name="connsiteY12" fmla="*/ 130559 h 1991923"/>
                <a:gd name="connsiteX13" fmla="*/ 3672841 w 5799623"/>
                <a:gd name="connsiteY13" fmla="*/ 18264 h 1991923"/>
                <a:gd name="connsiteX14" fmla="*/ 4089936 w 5799623"/>
                <a:gd name="connsiteY14" fmla="*/ 18264 h 1991923"/>
                <a:gd name="connsiteX15" fmla="*/ 4603283 w 5799623"/>
                <a:gd name="connsiteY15" fmla="*/ 194727 h 1991923"/>
                <a:gd name="connsiteX16" fmla="*/ 4795788 w 5799623"/>
                <a:gd name="connsiteY16" fmla="*/ 307022 h 1991923"/>
                <a:gd name="connsiteX17" fmla="*/ 5020378 w 5799623"/>
                <a:gd name="connsiteY17" fmla="*/ 499527 h 1991923"/>
                <a:gd name="connsiteX18" fmla="*/ 5295500 w 5799623"/>
                <a:gd name="connsiteY18" fmla="*/ 718101 h 1991923"/>
                <a:gd name="connsiteX19" fmla="*/ 5554981 w 5799623"/>
                <a:gd name="connsiteY19" fmla="*/ 1013276 h 1991923"/>
                <a:gd name="connsiteX20" fmla="*/ 5717006 w 5799623"/>
                <a:gd name="connsiteY20" fmla="*/ 1173697 h 1991923"/>
                <a:gd name="connsiteX21" fmla="*/ 5799623 w 5799623"/>
                <a:gd name="connsiteY21" fmla="*/ 1286393 h 1991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99623" h="1991923">
                  <a:moveTo>
                    <a:pt x="0" y="1974198"/>
                  </a:moveTo>
                  <a:cubicBezTo>
                    <a:pt x="190366" y="1993582"/>
                    <a:pt x="289562" y="1995520"/>
                    <a:pt x="414690" y="1987432"/>
                  </a:cubicBezTo>
                  <a:cubicBezTo>
                    <a:pt x="539818" y="1979344"/>
                    <a:pt x="639880" y="1951872"/>
                    <a:pt x="750771" y="1925670"/>
                  </a:cubicBezTo>
                  <a:cubicBezTo>
                    <a:pt x="861662" y="1899468"/>
                    <a:pt x="984317" y="1855085"/>
                    <a:pt x="1080035" y="1830220"/>
                  </a:cubicBezTo>
                  <a:cubicBezTo>
                    <a:pt x="1175753" y="1805355"/>
                    <a:pt x="1226687" y="1810969"/>
                    <a:pt x="1325079" y="1776479"/>
                  </a:cubicBezTo>
                  <a:cubicBezTo>
                    <a:pt x="1423471" y="1741989"/>
                    <a:pt x="1564040" y="1674344"/>
                    <a:pt x="1670386" y="1623277"/>
                  </a:cubicBezTo>
                  <a:cubicBezTo>
                    <a:pt x="1776732" y="1572210"/>
                    <a:pt x="1873653" y="1521276"/>
                    <a:pt x="1963154" y="1470075"/>
                  </a:cubicBezTo>
                  <a:cubicBezTo>
                    <a:pt x="2052655" y="1418874"/>
                    <a:pt x="2122907" y="1376363"/>
                    <a:pt x="2207395" y="1316071"/>
                  </a:cubicBezTo>
                  <a:cubicBezTo>
                    <a:pt x="2291883" y="1255779"/>
                    <a:pt x="2386732" y="1181317"/>
                    <a:pt x="2470084" y="1108325"/>
                  </a:cubicBezTo>
                  <a:cubicBezTo>
                    <a:pt x="2553436" y="1035333"/>
                    <a:pt x="2627363" y="960871"/>
                    <a:pt x="2707507" y="878121"/>
                  </a:cubicBezTo>
                  <a:cubicBezTo>
                    <a:pt x="2787651" y="795371"/>
                    <a:pt x="2864920" y="712352"/>
                    <a:pt x="2950946" y="611822"/>
                  </a:cubicBezTo>
                  <a:cubicBezTo>
                    <a:pt x="3036972" y="511292"/>
                    <a:pt x="3151473" y="355148"/>
                    <a:pt x="3223662" y="274938"/>
                  </a:cubicBezTo>
                  <a:cubicBezTo>
                    <a:pt x="3295852" y="194727"/>
                    <a:pt x="3309220" y="173338"/>
                    <a:pt x="3384083" y="130559"/>
                  </a:cubicBezTo>
                  <a:cubicBezTo>
                    <a:pt x="3458946" y="87780"/>
                    <a:pt x="3555199" y="36980"/>
                    <a:pt x="3672841" y="18264"/>
                  </a:cubicBezTo>
                  <a:cubicBezTo>
                    <a:pt x="3790483" y="-452"/>
                    <a:pt x="3934862" y="-11146"/>
                    <a:pt x="4089936" y="18264"/>
                  </a:cubicBezTo>
                  <a:cubicBezTo>
                    <a:pt x="4245010" y="47674"/>
                    <a:pt x="4485641" y="146601"/>
                    <a:pt x="4603283" y="194727"/>
                  </a:cubicBezTo>
                  <a:cubicBezTo>
                    <a:pt x="4720925" y="242853"/>
                    <a:pt x="4726272" y="256222"/>
                    <a:pt x="4795788" y="307022"/>
                  </a:cubicBezTo>
                  <a:cubicBezTo>
                    <a:pt x="4865304" y="357822"/>
                    <a:pt x="4937093" y="431014"/>
                    <a:pt x="5020378" y="499527"/>
                  </a:cubicBezTo>
                  <a:cubicBezTo>
                    <a:pt x="5103663" y="568040"/>
                    <a:pt x="5206399" y="632476"/>
                    <a:pt x="5295500" y="718101"/>
                  </a:cubicBezTo>
                  <a:cubicBezTo>
                    <a:pt x="5384601" y="803726"/>
                    <a:pt x="5484730" y="937343"/>
                    <a:pt x="5554981" y="1013276"/>
                  </a:cubicBezTo>
                  <a:cubicBezTo>
                    <a:pt x="5625232" y="1089209"/>
                    <a:pt x="5676232" y="1128178"/>
                    <a:pt x="5717006" y="1173697"/>
                  </a:cubicBezTo>
                  <a:cubicBezTo>
                    <a:pt x="5757780" y="1219216"/>
                    <a:pt x="5762191" y="1211529"/>
                    <a:pt x="5799623" y="128639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0511470" y="4223138"/>
              <a:ext cx="58702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solidFill>
                    <a:srgbClr val="FF0000"/>
                  </a:solidFill>
                </a:rPr>
                <a:t>analyse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flipV="1">
              <a:off x="9737021" y="4041469"/>
              <a:ext cx="0" cy="8472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9746370" y="4888764"/>
              <a:ext cx="14719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10490968" y="4558016"/>
              <a:ext cx="63511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solidFill>
                    <a:srgbClr val="2F2FF1"/>
                  </a:solidFill>
                </a:rPr>
                <a:t>ébauche</a:t>
              </a:r>
              <a:endParaRPr lang="en-US" sz="1000" b="1" dirty="0">
                <a:solidFill>
                  <a:srgbClr val="2F2FF1"/>
                </a:solidFill>
              </a:endParaRPr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9737021" y="4539956"/>
              <a:ext cx="6598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10436105" y="4165059"/>
              <a:ext cx="754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9664117" y="4304267"/>
              <a:ext cx="58702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000" b="1" dirty="0"/>
                <a:t>modèle</a:t>
              </a:r>
              <a:endParaRPr lang="en-US" sz="1000" b="1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10252880" y="4882849"/>
            <a:ext cx="1570123" cy="1107317"/>
            <a:chOff x="10151895" y="5171131"/>
            <a:chExt cx="1570123" cy="1107317"/>
          </a:xfrm>
        </p:grpSpPr>
        <p:sp>
          <p:nvSpPr>
            <p:cNvPr id="79" name="Forme libre 78"/>
            <p:cNvSpPr/>
            <p:nvPr/>
          </p:nvSpPr>
          <p:spPr>
            <a:xfrm>
              <a:off x="10157390" y="5862021"/>
              <a:ext cx="1403654" cy="316245"/>
            </a:xfrm>
            <a:custGeom>
              <a:avLst/>
              <a:gdLst>
                <a:gd name="connsiteX0" fmla="*/ 0 w 5662863"/>
                <a:gd name="connsiteY0" fmla="*/ 1002460 h 1004242"/>
                <a:gd name="connsiteX1" fmla="*/ 465221 w 5662863"/>
                <a:gd name="connsiteY1" fmla="*/ 986418 h 1004242"/>
                <a:gd name="connsiteX2" fmla="*/ 946484 w 5662863"/>
                <a:gd name="connsiteY2" fmla="*/ 874123 h 1004242"/>
                <a:gd name="connsiteX3" fmla="*/ 1491916 w 5662863"/>
                <a:gd name="connsiteY3" fmla="*/ 697660 h 1004242"/>
                <a:gd name="connsiteX4" fmla="*/ 2133600 w 5662863"/>
                <a:gd name="connsiteY4" fmla="*/ 408902 h 1004242"/>
                <a:gd name="connsiteX5" fmla="*/ 2711116 w 5662863"/>
                <a:gd name="connsiteY5" fmla="*/ 168271 h 1004242"/>
                <a:gd name="connsiteX6" fmla="*/ 3416968 w 5662863"/>
                <a:gd name="connsiteY6" fmla="*/ 23892 h 1004242"/>
                <a:gd name="connsiteX7" fmla="*/ 3914274 w 5662863"/>
                <a:gd name="connsiteY7" fmla="*/ 7850 h 1004242"/>
                <a:gd name="connsiteX8" fmla="*/ 4363453 w 5662863"/>
                <a:gd name="connsiteY8" fmla="*/ 104102 h 1004242"/>
                <a:gd name="connsiteX9" fmla="*/ 4940968 w 5662863"/>
                <a:gd name="connsiteY9" fmla="*/ 408902 h 1004242"/>
                <a:gd name="connsiteX10" fmla="*/ 5358063 w 5662863"/>
                <a:gd name="connsiteY10" fmla="*/ 697660 h 1004242"/>
                <a:gd name="connsiteX11" fmla="*/ 5662863 w 5662863"/>
                <a:gd name="connsiteY11" fmla="*/ 986418 h 100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2863" h="1004242">
                  <a:moveTo>
                    <a:pt x="0" y="1002460"/>
                  </a:moveTo>
                  <a:cubicBezTo>
                    <a:pt x="153737" y="1005133"/>
                    <a:pt x="307474" y="1007807"/>
                    <a:pt x="465221" y="986418"/>
                  </a:cubicBezTo>
                  <a:cubicBezTo>
                    <a:pt x="622968" y="965029"/>
                    <a:pt x="775368" y="922249"/>
                    <a:pt x="946484" y="874123"/>
                  </a:cubicBezTo>
                  <a:cubicBezTo>
                    <a:pt x="1117600" y="825997"/>
                    <a:pt x="1294063" y="775197"/>
                    <a:pt x="1491916" y="697660"/>
                  </a:cubicBezTo>
                  <a:cubicBezTo>
                    <a:pt x="1689769" y="620123"/>
                    <a:pt x="1930400" y="497133"/>
                    <a:pt x="2133600" y="408902"/>
                  </a:cubicBezTo>
                  <a:cubicBezTo>
                    <a:pt x="2336800" y="320670"/>
                    <a:pt x="2497221" y="232439"/>
                    <a:pt x="2711116" y="168271"/>
                  </a:cubicBezTo>
                  <a:cubicBezTo>
                    <a:pt x="2925011" y="104103"/>
                    <a:pt x="3216442" y="50629"/>
                    <a:pt x="3416968" y="23892"/>
                  </a:cubicBezTo>
                  <a:cubicBezTo>
                    <a:pt x="3617494" y="-2845"/>
                    <a:pt x="3756527" y="-5518"/>
                    <a:pt x="3914274" y="7850"/>
                  </a:cubicBezTo>
                  <a:cubicBezTo>
                    <a:pt x="4072022" y="21218"/>
                    <a:pt x="4192337" y="37260"/>
                    <a:pt x="4363453" y="104102"/>
                  </a:cubicBezTo>
                  <a:cubicBezTo>
                    <a:pt x="4534569" y="170944"/>
                    <a:pt x="4775200" y="309976"/>
                    <a:pt x="4940968" y="408902"/>
                  </a:cubicBezTo>
                  <a:cubicBezTo>
                    <a:pt x="5106736" y="507828"/>
                    <a:pt x="5237747" y="601407"/>
                    <a:pt x="5358063" y="697660"/>
                  </a:cubicBezTo>
                  <a:cubicBezTo>
                    <a:pt x="5478379" y="793913"/>
                    <a:pt x="5570621" y="890165"/>
                    <a:pt x="5662863" y="986418"/>
                  </a:cubicBezTo>
                </a:path>
              </a:pathLst>
            </a:custGeom>
            <a:noFill/>
            <a:ln w="19050">
              <a:solidFill>
                <a:srgbClr val="2F2F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10161366" y="5459648"/>
              <a:ext cx="1435465" cy="697850"/>
            </a:xfrm>
            <a:custGeom>
              <a:avLst/>
              <a:gdLst>
                <a:gd name="connsiteX0" fmla="*/ 0 w 5791200"/>
                <a:gd name="connsiteY0" fmla="*/ 1654559 h 2216033"/>
                <a:gd name="connsiteX1" fmla="*/ 272716 w 5791200"/>
                <a:gd name="connsiteY1" fmla="*/ 1397885 h 2216033"/>
                <a:gd name="connsiteX2" fmla="*/ 449179 w 5791200"/>
                <a:gd name="connsiteY2" fmla="*/ 1253506 h 2216033"/>
                <a:gd name="connsiteX3" fmla="*/ 641684 w 5791200"/>
                <a:gd name="connsiteY3" fmla="*/ 1221422 h 2216033"/>
                <a:gd name="connsiteX4" fmla="*/ 802105 w 5791200"/>
                <a:gd name="connsiteY4" fmla="*/ 1285591 h 2216033"/>
                <a:gd name="connsiteX5" fmla="*/ 978568 w 5791200"/>
                <a:gd name="connsiteY5" fmla="*/ 1542264 h 2216033"/>
                <a:gd name="connsiteX6" fmla="*/ 1187116 w 5791200"/>
                <a:gd name="connsiteY6" fmla="*/ 1654559 h 2216033"/>
                <a:gd name="connsiteX7" fmla="*/ 1491916 w 5791200"/>
                <a:gd name="connsiteY7" fmla="*/ 1782896 h 2216033"/>
                <a:gd name="connsiteX8" fmla="*/ 1780674 w 5791200"/>
                <a:gd name="connsiteY8" fmla="*/ 1798938 h 2216033"/>
                <a:gd name="connsiteX9" fmla="*/ 2021305 w 5791200"/>
                <a:gd name="connsiteY9" fmla="*/ 1702685 h 2216033"/>
                <a:gd name="connsiteX10" fmla="*/ 2374232 w 5791200"/>
                <a:gd name="connsiteY10" fmla="*/ 1590391 h 2216033"/>
                <a:gd name="connsiteX11" fmla="*/ 2598821 w 5791200"/>
                <a:gd name="connsiteY11" fmla="*/ 1397885 h 2216033"/>
                <a:gd name="connsiteX12" fmla="*/ 2775284 w 5791200"/>
                <a:gd name="connsiteY12" fmla="*/ 1061001 h 2216033"/>
                <a:gd name="connsiteX13" fmla="*/ 2919663 w 5791200"/>
                <a:gd name="connsiteY13" fmla="*/ 611822 h 2216033"/>
                <a:gd name="connsiteX14" fmla="*/ 3192379 w 5791200"/>
                <a:gd name="connsiteY14" fmla="*/ 274938 h 2216033"/>
                <a:gd name="connsiteX15" fmla="*/ 3352800 w 5791200"/>
                <a:gd name="connsiteY15" fmla="*/ 130559 h 2216033"/>
                <a:gd name="connsiteX16" fmla="*/ 3641558 w 5791200"/>
                <a:gd name="connsiteY16" fmla="*/ 18264 h 2216033"/>
                <a:gd name="connsiteX17" fmla="*/ 4058653 w 5791200"/>
                <a:gd name="connsiteY17" fmla="*/ 18264 h 2216033"/>
                <a:gd name="connsiteX18" fmla="*/ 4572000 w 5791200"/>
                <a:gd name="connsiteY18" fmla="*/ 194727 h 2216033"/>
                <a:gd name="connsiteX19" fmla="*/ 4764505 w 5791200"/>
                <a:gd name="connsiteY19" fmla="*/ 307022 h 2216033"/>
                <a:gd name="connsiteX20" fmla="*/ 4989095 w 5791200"/>
                <a:gd name="connsiteY20" fmla="*/ 499527 h 2216033"/>
                <a:gd name="connsiteX21" fmla="*/ 5309937 w 5791200"/>
                <a:gd name="connsiteY21" fmla="*/ 1061001 h 2216033"/>
                <a:gd name="connsiteX22" fmla="*/ 5470358 w 5791200"/>
                <a:gd name="connsiteY22" fmla="*/ 1478096 h 2216033"/>
                <a:gd name="connsiteX23" fmla="*/ 5662863 w 5791200"/>
                <a:gd name="connsiteY23" fmla="*/ 1943317 h 2216033"/>
                <a:gd name="connsiteX24" fmla="*/ 5791200 w 5791200"/>
                <a:gd name="connsiteY24" fmla="*/ 2216033 h 221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91200" h="2216033">
                  <a:moveTo>
                    <a:pt x="0" y="1654559"/>
                  </a:moveTo>
                  <a:cubicBezTo>
                    <a:pt x="98926" y="1559643"/>
                    <a:pt x="197853" y="1464727"/>
                    <a:pt x="272716" y="1397885"/>
                  </a:cubicBezTo>
                  <a:cubicBezTo>
                    <a:pt x="347579" y="1331043"/>
                    <a:pt x="387684" y="1282916"/>
                    <a:pt x="449179" y="1253506"/>
                  </a:cubicBezTo>
                  <a:cubicBezTo>
                    <a:pt x="510674" y="1224095"/>
                    <a:pt x="582863" y="1216074"/>
                    <a:pt x="641684" y="1221422"/>
                  </a:cubicBezTo>
                  <a:cubicBezTo>
                    <a:pt x="700505" y="1226769"/>
                    <a:pt x="745958" y="1232117"/>
                    <a:pt x="802105" y="1285591"/>
                  </a:cubicBezTo>
                  <a:cubicBezTo>
                    <a:pt x="858252" y="1339065"/>
                    <a:pt x="914400" y="1480769"/>
                    <a:pt x="978568" y="1542264"/>
                  </a:cubicBezTo>
                  <a:cubicBezTo>
                    <a:pt x="1042737" y="1603759"/>
                    <a:pt x="1101558" y="1614454"/>
                    <a:pt x="1187116" y="1654559"/>
                  </a:cubicBezTo>
                  <a:cubicBezTo>
                    <a:pt x="1272674" y="1694664"/>
                    <a:pt x="1392990" y="1758833"/>
                    <a:pt x="1491916" y="1782896"/>
                  </a:cubicBezTo>
                  <a:cubicBezTo>
                    <a:pt x="1590842" y="1806959"/>
                    <a:pt x="1692443" y="1812306"/>
                    <a:pt x="1780674" y="1798938"/>
                  </a:cubicBezTo>
                  <a:cubicBezTo>
                    <a:pt x="1868905" y="1785570"/>
                    <a:pt x="1922379" y="1737443"/>
                    <a:pt x="2021305" y="1702685"/>
                  </a:cubicBezTo>
                  <a:cubicBezTo>
                    <a:pt x="2120231" y="1667927"/>
                    <a:pt x="2277979" y="1641191"/>
                    <a:pt x="2374232" y="1590391"/>
                  </a:cubicBezTo>
                  <a:cubicBezTo>
                    <a:pt x="2470485" y="1539591"/>
                    <a:pt x="2531979" y="1486117"/>
                    <a:pt x="2598821" y="1397885"/>
                  </a:cubicBezTo>
                  <a:cubicBezTo>
                    <a:pt x="2665663" y="1309653"/>
                    <a:pt x="2721810" y="1192011"/>
                    <a:pt x="2775284" y="1061001"/>
                  </a:cubicBezTo>
                  <a:cubicBezTo>
                    <a:pt x="2828758" y="929991"/>
                    <a:pt x="2850147" y="742832"/>
                    <a:pt x="2919663" y="611822"/>
                  </a:cubicBezTo>
                  <a:cubicBezTo>
                    <a:pt x="2989179" y="480812"/>
                    <a:pt x="3120190" y="355148"/>
                    <a:pt x="3192379" y="274938"/>
                  </a:cubicBezTo>
                  <a:cubicBezTo>
                    <a:pt x="3264569" y="194727"/>
                    <a:pt x="3277937" y="173338"/>
                    <a:pt x="3352800" y="130559"/>
                  </a:cubicBezTo>
                  <a:cubicBezTo>
                    <a:pt x="3427663" y="87780"/>
                    <a:pt x="3523916" y="36980"/>
                    <a:pt x="3641558" y="18264"/>
                  </a:cubicBezTo>
                  <a:cubicBezTo>
                    <a:pt x="3759200" y="-452"/>
                    <a:pt x="3903579" y="-11146"/>
                    <a:pt x="4058653" y="18264"/>
                  </a:cubicBezTo>
                  <a:cubicBezTo>
                    <a:pt x="4213727" y="47674"/>
                    <a:pt x="4454358" y="146601"/>
                    <a:pt x="4572000" y="194727"/>
                  </a:cubicBezTo>
                  <a:cubicBezTo>
                    <a:pt x="4689642" y="242853"/>
                    <a:pt x="4694989" y="256222"/>
                    <a:pt x="4764505" y="307022"/>
                  </a:cubicBezTo>
                  <a:cubicBezTo>
                    <a:pt x="4834021" y="357822"/>
                    <a:pt x="4898190" y="373864"/>
                    <a:pt x="4989095" y="499527"/>
                  </a:cubicBezTo>
                  <a:cubicBezTo>
                    <a:pt x="5080000" y="625190"/>
                    <a:pt x="5229727" y="897906"/>
                    <a:pt x="5309937" y="1061001"/>
                  </a:cubicBezTo>
                  <a:cubicBezTo>
                    <a:pt x="5390147" y="1224096"/>
                    <a:pt x="5411537" y="1331044"/>
                    <a:pt x="5470358" y="1478096"/>
                  </a:cubicBezTo>
                  <a:cubicBezTo>
                    <a:pt x="5529179" y="1625148"/>
                    <a:pt x="5609389" y="1820328"/>
                    <a:pt x="5662863" y="1943317"/>
                  </a:cubicBezTo>
                  <a:cubicBezTo>
                    <a:pt x="5716337" y="2066306"/>
                    <a:pt x="5753768" y="2141169"/>
                    <a:pt x="5791200" y="221603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1" name="Étoile à 5 branches 80"/>
            <p:cNvSpPr/>
            <p:nvPr/>
          </p:nvSpPr>
          <p:spPr>
            <a:xfrm>
              <a:off x="10280657" y="5763457"/>
              <a:ext cx="51693" cy="55570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Étoile à 5 branches 81"/>
            <p:cNvSpPr/>
            <p:nvPr/>
          </p:nvSpPr>
          <p:spPr>
            <a:xfrm>
              <a:off x="10954649" y="5404078"/>
              <a:ext cx="51693" cy="55570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Étoile à 5 branches 82"/>
            <p:cNvSpPr/>
            <p:nvPr/>
          </p:nvSpPr>
          <p:spPr>
            <a:xfrm>
              <a:off x="11145514" y="5348508"/>
              <a:ext cx="51693" cy="55570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4" name="Étoile à 5 branches 83"/>
            <p:cNvSpPr/>
            <p:nvPr/>
          </p:nvSpPr>
          <p:spPr>
            <a:xfrm>
              <a:off x="11348309" y="5459648"/>
              <a:ext cx="51693" cy="55570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10151895" y="5579305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00B050"/>
                  </a:solidFill>
                </a:rPr>
                <a:t>mesure</a:t>
              </a:r>
              <a:endParaRPr lang="en-US" sz="8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10655559" y="5240465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00B050"/>
                  </a:solidFill>
                </a:rPr>
                <a:t>mesure</a:t>
              </a:r>
              <a:endParaRPr lang="en-US" sz="8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1016726" y="5171131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00B050"/>
                  </a:solidFill>
                </a:rPr>
                <a:t>mesure</a:t>
              </a:r>
              <a:endParaRPr lang="en-US" sz="800" b="1" dirty="0">
                <a:solidFill>
                  <a:srgbClr val="00B050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11218354" y="5296356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00B050"/>
                  </a:solidFill>
                </a:rPr>
                <a:t>mesure</a:t>
              </a:r>
              <a:endParaRPr lang="en-US" sz="800" b="1" dirty="0">
                <a:solidFill>
                  <a:srgbClr val="00B050"/>
                </a:solidFill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10954649" y="5530382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FF0000"/>
                  </a:solidFill>
                </a:rPr>
                <a:t>analyse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V="1">
              <a:off x="10157390" y="5240465"/>
              <a:ext cx="9471" cy="10379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>
              <a:off x="10166861" y="6278448"/>
              <a:ext cx="14911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10820324" y="5942054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>
                  <a:solidFill>
                    <a:srgbClr val="2F2FF1"/>
                  </a:solidFill>
                </a:rPr>
                <a:t>ébauche</a:t>
              </a:r>
              <a:endParaRPr lang="en-US" sz="800" b="1" dirty="0">
                <a:solidFill>
                  <a:srgbClr val="2F2F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97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327" y="3942519"/>
            <a:ext cx="2398822" cy="25994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217" y="3942519"/>
            <a:ext cx="2329294" cy="25517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Assimilation modèle – profil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A2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73" y="3857961"/>
            <a:ext cx="2498771" cy="264084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10" y="3922990"/>
            <a:ext cx="2409433" cy="2618949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159295" y="5322627"/>
            <a:ext cx="10731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64275" y="3970656"/>
            <a:ext cx="16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Profil initial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05544" y="3970656"/>
            <a:ext cx="202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Avec assimilation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293893" y="3970656"/>
            <a:ext cx="16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Profil initial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48810" y="3997952"/>
            <a:ext cx="202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Avec assimilation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74163" y="13060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5511" y="495329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Coupe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8669" y="5172501"/>
            <a:ext cx="1125494" cy="10413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38796" y="5186149"/>
            <a:ext cx="1125494" cy="10413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22" y="1140064"/>
            <a:ext cx="4584589" cy="27556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162" y="1102330"/>
            <a:ext cx="5322269" cy="275563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361442" y="3259824"/>
            <a:ext cx="229456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Ajustement</a:t>
            </a:r>
          </a:p>
          <a:p>
            <a:pPr algn="ctr"/>
            <a:r>
              <a:rPr lang="fr-FR" sz="1600" dirty="0"/>
              <a:t>Autour d’une zone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155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95" y="1288291"/>
            <a:ext cx="3839499" cy="23077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6513" y="1248819"/>
            <a:ext cx="3729782" cy="22418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948" y="3847049"/>
            <a:ext cx="4003766" cy="25070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Assimilation mesure – profil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A2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423" y="4121624"/>
            <a:ext cx="4069104" cy="21669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5275" y="4145228"/>
            <a:ext cx="3938103" cy="2285701"/>
          </a:xfrm>
          <a:prstGeom prst="rect">
            <a:avLst/>
          </a:prstGeom>
        </p:spPr>
      </p:pic>
      <p:sp>
        <p:nvSpPr>
          <p:cNvPr id="26" name="Ellipse 25"/>
          <p:cNvSpPr/>
          <p:nvPr/>
        </p:nvSpPr>
        <p:spPr>
          <a:xfrm>
            <a:off x="1086209" y="4956412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223149" y="4642513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961107" y="5072418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7292459" y="4813111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8750635" y="5101988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11122931" y="4856329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2306475" y="4956413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198363" y="5047399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10028835" y="5101988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855791" y="4611808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4708481" y="4689143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8516209" y="4759657"/>
            <a:ext cx="1094096" cy="8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347558" y="8794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1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9856654" y="9322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2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250122" y="564292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1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1747894" y="60597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2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2078922" y="39605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6185" y="398003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Blue</a:t>
            </a:r>
            <a:endParaRPr lang="en-US" dirty="0"/>
          </a:p>
        </p:txBody>
      </p:sp>
      <p:sp>
        <p:nvSpPr>
          <p:cNvPr id="48" name="ZoneTexte 47"/>
          <p:cNvSpPr txBox="1"/>
          <p:nvPr/>
        </p:nvSpPr>
        <p:spPr>
          <a:xfrm>
            <a:off x="9610305" y="4005342"/>
            <a:ext cx="120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Barycentre</a:t>
            </a:r>
            <a:endParaRPr lang="en-US" dirty="0"/>
          </a:p>
        </p:txBody>
      </p:sp>
      <p:sp>
        <p:nvSpPr>
          <p:cNvPr id="34" name="Ellipse 33"/>
          <p:cNvSpPr/>
          <p:nvPr/>
        </p:nvSpPr>
        <p:spPr>
          <a:xfrm>
            <a:off x="11416354" y="1606801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856" y="1064154"/>
            <a:ext cx="4037014" cy="2426503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5766185" y="9390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3</a:t>
            </a:r>
            <a:endParaRPr lang="en-US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309423" y="4979159"/>
            <a:ext cx="3091148" cy="3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378527" y="5047400"/>
            <a:ext cx="2892477" cy="30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031783" y="5115635"/>
            <a:ext cx="3091148" cy="3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7583608" y="2114043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/>
          <p:cNvSpPr/>
          <p:nvPr/>
        </p:nvSpPr>
        <p:spPr>
          <a:xfrm>
            <a:off x="5456832" y="2046719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1388502" y="1586330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/>
          <p:cNvSpPr txBox="1"/>
          <p:nvPr/>
        </p:nvSpPr>
        <p:spPr>
          <a:xfrm>
            <a:off x="2996666" y="3259824"/>
            <a:ext cx="2294564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Ajustement</a:t>
            </a:r>
          </a:p>
          <a:p>
            <a:pPr algn="ctr"/>
            <a:r>
              <a:rPr lang="fr-FR" sz="1600" dirty="0"/>
              <a:t>Autour des points de mesure</a:t>
            </a:r>
            <a:endParaRPr lang="en-US" sz="1600" dirty="0"/>
          </a:p>
        </p:txBody>
      </p:sp>
      <p:sp>
        <p:nvSpPr>
          <p:cNvPr id="40" name="ZoneTexte 39"/>
          <p:cNvSpPr txBox="1"/>
          <p:nvPr/>
        </p:nvSpPr>
        <p:spPr>
          <a:xfrm>
            <a:off x="-90426" y="480567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931" y="1374470"/>
            <a:ext cx="3954352" cy="28114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Fiabilité mesure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" y="4154328"/>
            <a:ext cx="4446894" cy="25390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009" y="4158602"/>
            <a:ext cx="4640869" cy="25286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557" y="4154327"/>
            <a:ext cx="4830444" cy="2539079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89574" y="5554639"/>
            <a:ext cx="10992659" cy="27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56" y="1374470"/>
            <a:ext cx="3909946" cy="277985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3063" y="1370515"/>
            <a:ext cx="3901699" cy="2779857"/>
          </a:xfrm>
          <a:prstGeom prst="rect">
            <a:avLst/>
          </a:prstGeom>
        </p:spPr>
      </p:pic>
      <p:sp>
        <p:nvSpPr>
          <p:cNvPr id="49" name="Ellipse 48"/>
          <p:cNvSpPr/>
          <p:nvPr/>
        </p:nvSpPr>
        <p:spPr>
          <a:xfrm>
            <a:off x="1285313" y="1831075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027077" y="1874293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921302" y="1831075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2927594" y="1953905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6642061" y="1953905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/>
          <p:cNvSpPr/>
          <p:nvPr/>
        </p:nvSpPr>
        <p:spPr>
          <a:xfrm>
            <a:off x="10549934" y="1953905"/>
            <a:ext cx="122830" cy="122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ZoneTexte 59"/>
          <p:cNvSpPr txBox="1"/>
          <p:nvPr/>
        </p:nvSpPr>
        <p:spPr>
          <a:xfrm>
            <a:off x="4315877" y="1476628"/>
            <a:ext cx="19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peu fiable</a:t>
            </a:r>
            <a:endParaRPr lang="en-US" dirty="0"/>
          </a:p>
        </p:txBody>
      </p:sp>
      <p:sp>
        <p:nvSpPr>
          <p:cNvPr id="61" name="ZoneTexte 60"/>
          <p:cNvSpPr txBox="1"/>
          <p:nvPr/>
        </p:nvSpPr>
        <p:spPr>
          <a:xfrm>
            <a:off x="1275690" y="999833"/>
            <a:ext cx="1774315" cy="37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mesures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856888" y="3207224"/>
            <a:ext cx="90762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Ajustement</a:t>
            </a:r>
          </a:p>
          <a:p>
            <a:pPr algn="ctr"/>
            <a:r>
              <a:rPr lang="fr-FR" sz="1200" dirty="0"/>
              <a:t>faible</a:t>
            </a:r>
            <a:endParaRPr lang="en-US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153844" y="3207224"/>
            <a:ext cx="90762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Ajustement</a:t>
            </a:r>
          </a:p>
          <a:p>
            <a:pPr algn="ctr"/>
            <a:r>
              <a:rPr lang="fr-FR" sz="1200" dirty="0"/>
              <a:t>fort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8590322" y="3207224"/>
            <a:ext cx="90762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Ajustement</a:t>
            </a:r>
          </a:p>
          <a:p>
            <a:pPr algn="ctr"/>
            <a:r>
              <a:rPr lang="fr-FR" sz="1200" dirty="0"/>
              <a:t>fort</a:t>
            </a:r>
            <a:endParaRPr lang="en-US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887278" y="3207224"/>
            <a:ext cx="90762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Ajustement</a:t>
            </a:r>
          </a:p>
          <a:p>
            <a:pPr algn="ctr"/>
            <a:r>
              <a:rPr lang="fr-FR" sz="1200" dirty="0"/>
              <a:t>fort</a:t>
            </a:r>
            <a:endParaRPr lang="en-US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839951" y="1368774"/>
            <a:ext cx="104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</a:t>
            </a:r>
          </a:p>
          <a:p>
            <a:r>
              <a:rPr lang="fr-FR" dirty="0"/>
              <a:t>fiable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8243878" y="1377693"/>
            <a:ext cx="19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fiable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10244653" y="1504961"/>
            <a:ext cx="19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fiable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159295" y="5554639"/>
            <a:ext cx="1774315" cy="37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3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294" y="1044426"/>
            <a:ext cx="5390606" cy="5813573"/>
          </a:xfrm>
        </p:spPr>
        <p:txBody>
          <a:bodyPr>
            <a:noAutofit/>
          </a:bodyPr>
          <a:lstStyle/>
          <a:p>
            <a:r>
              <a:rPr lang="fr-FR" sz="2000" dirty="0"/>
              <a:t>valeurs locales = </a:t>
            </a:r>
          </a:p>
          <a:p>
            <a:pPr marL="806450" lvl="3" indent="0">
              <a:buNone/>
            </a:pPr>
            <a:r>
              <a:rPr lang="fr-FR" sz="2000" dirty="0"/>
              <a:t>composante locale (profil) + </a:t>
            </a:r>
          </a:p>
          <a:p>
            <a:pPr marL="806450" lvl="3" indent="0">
              <a:buNone/>
            </a:pPr>
            <a:r>
              <a:rPr lang="fr-FR" sz="2000" dirty="0"/>
              <a:t>composante non locale (modèle) +</a:t>
            </a:r>
          </a:p>
          <a:p>
            <a:pPr marL="806450" lvl="3" indent="0">
              <a:buNone/>
            </a:pPr>
            <a:r>
              <a:rPr lang="fr-FR" sz="2000" dirty="0"/>
              <a:t>mesures (ajustement)</a:t>
            </a:r>
          </a:p>
          <a:p>
            <a:r>
              <a:rPr lang="fr-FR" sz="2000" dirty="0"/>
              <a:t>Le profil local initial est construit à partir des impacts locaux des sources et des paramètres influents locaux (ex. trafic, impacté par le vent)</a:t>
            </a:r>
          </a:p>
          <a:p>
            <a:r>
              <a:rPr lang="fr-FR" sz="2000" dirty="0"/>
              <a:t>La composante non locale (modèle) est une valeur moyenne construite à partir de :</a:t>
            </a:r>
            <a:endParaRPr lang="fr-FR" sz="1800" dirty="0"/>
          </a:p>
          <a:p>
            <a:pPr lvl="1"/>
            <a:r>
              <a:rPr lang="fr-FR" sz="1600" dirty="0"/>
              <a:t>résultats des </a:t>
            </a:r>
            <a:r>
              <a:rPr lang="fr-FR" sz="1600" dirty="0" err="1"/>
              <a:t>modèlisations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mesures locales indépendantes des caractéristiques locales (ex. mesure de nuit indépendante du trafic)</a:t>
            </a:r>
          </a:p>
          <a:p>
            <a:pPr lvl="1"/>
            <a:r>
              <a:rPr lang="fr-FR" sz="1600" dirty="0"/>
              <a:t>mesures sans impact local (ex mesure éloignée de toute source)</a:t>
            </a:r>
          </a:p>
          <a:p>
            <a:r>
              <a:rPr lang="fr-FR" sz="2000" dirty="0"/>
              <a:t>La valeur locale finale est obtenue par assimilation profil initial / mesure / modèle</a:t>
            </a:r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59295" y="604290"/>
            <a:ext cx="838201" cy="425781"/>
          </a:xfrm>
        </p:spPr>
        <p:txBody>
          <a:bodyPr/>
          <a:lstStyle/>
          <a:p>
            <a:r>
              <a:rPr lang="fr-FR" dirty="0"/>
              <a:t>04</a:t>
            </a:r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5615872" y="1092199"/>
            <a:ext cx="6423730" cy="5359400"/>
            <a:chOff x="4878527" y="1289327"/>
            <a:chExt cx="5655020" cy="463445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878527" y="2422041"/>
              <a:ext cx="5292647" cy="3501737"/>
            </a:xfrm>
            <a:prstGeom prst="roundRect">
              <a:avLst/>
            </a:prstGeom>
            <a:solidFill>
              <a:srgbClr val="74960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24434" y="1289327"/>
              <a:ext cx="5609113" cy="1049587"/>
            </a:xfrm>
            <a:prstGeom prst="roundRect">
              <a:avLst/>
            </a:prstGeom>
            <a:solidFill>
              <a:srgbClr val="74960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8156529" y="2598687"/>
              <a:ext cx="1756064" cy="45719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paramètres locaux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400798" y="3506932"/>
              <a:ext cx="1550770" cy="680025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Assimilation profil/modèle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8180776" y="3606606"/>
              <a:ext cx="1877292" cy="4849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des résultats modélisation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330732" y="1596679"/>
              <a:ext cx="1687917" cy="52728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Caractérisation des sources locales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400798" y="2476310"/>
              <a:ext cx="1550770" cy="683486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Modélisation du</a:t>
              </a:r>
              <a:r>
                <a:rPr kumimoji="0" lang="fr-FR" sz="1400" b="1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 profil</a:t>
              </a: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 local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411188" y="4479183"/>
              <a:ext cx="1540381" cy="491831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Assimilation profil/mesures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411189" y="5285203"/>
              <a:ext cx="1540380" cy="512624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Restitution des résultats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9074197" y="1624568"/>
              <a:ext cx="1373195" cy="50222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Ajustement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Apprentissage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cxnSp>
          <p:nvCxnSpPr>
            <p:cNvPr id="15" name="Connecteur droit avec flèche 14"/>
            <p:cNvCxnSpPr>
              <a:stCxn id="10" idx="2"/>
              <a:endCxn id="11" idx="0"/>
            </p:cNvCxnSpPr>
            <p:nvPr/>
          </p:nvCxnSpPr>
          <p:spPr>
            <a:xfrm>
              <a:off x="7174690" y="2123966"/>
              <a:ext cx="1494" cy="352344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6" name="Connecteur droit avec flèche 15"/>
            <p:cNvCxnSpPr>
              <a:stCxn id="11" idx="2"/>
              <a:endCxn id="8" idx="0"/>
            </p:cNvCxnSpPr>
            <p:nvPr/>
          </p:nvCxnSpPr>
          <p:spPr>
            <a:xfrm>
              <a:off x="7176183" y="3159796"/>
              <a:ext cx="1" cy="347136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" name="Connecteur droit avec flèche 16"/>
            <p:cNvCxnSpPr>
              <a:stCxn id="8" idx="2"/>
              <a:endCxn id="12" idx="0"/>
            </p:cNvCxnSpPr>
            <p:nvPr/>
          </p:nvCxnSpPr>
          <p:spPr>
            <a:xfrm>
              <a:off x="7176184" y="4186957"/>
              <a:ext cx="5195" cy="292226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8" name="Connecteur droit avec flèche 17"/>
            <p:cNvCxnSpPr>
              <a:stCxn id="12" idx="2"/>
              <a:endCxn id="13" idx="0"/>
            </p:cNvCxnSpPr>
            <p:nvPr/>
          </p:nvCxnSpPr>
          <p:spPr>
            <a:xfrm>
              <a:off x="7181379" y="4971014"/>
              <a:ext cx="0" cy="314189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" name="Connecteur en angle 18"/>
            <p:cNvCxnSpPr>
              <a:stCxn id="13" idx="3"/>
            </p:cNvCxnSpPr>
            <p:nvPr/>
          </p:nvCxnSpPr>
          <p:spPr>
            <a:xfrm flipV="1">
              <a:off x="7951569" y="2123966"/>
              <a:ext cx="2324831" cy="3417549"/>
            </a:xfrm>
            <a:prstGeom prst="bentConnector2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Connecteur droit avec flèche 19"/>
            <p:cNvCxnSpPr>
              <a:stCxn id="14" idx="1"/>
              <a:endCxn id="10" idx="3"/>
            </p:cNvCxnSpPr>
            <p:nvPr/>
          </p:nvCxnSpPr>
          <p:spPr>
            <a:xfrm flipH="1" flipV="1">
              <a:off x="8018649" y="1860322"/>
              <a:ext cx="1055548" cy="15359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" name="Connecteur droit avec flèche 20"/>
            <p:cNvCxnSpPr>
              <a:stCxn id="7" idx="1"/>
              <a:endCxn id="11" idx="3"/>
            </p:cNvCxnSpPr>
            <p:nvPr/>
          </p:nvCxnSpPr>
          <p:spPr>
            <a:xfrm flipH="1" flipV="1">
              <a:off x="7951569" y="2818053"/>
              <a:ext cx="204960" cy="9234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2" name="Connecteur droit avec flèche 21"/>
            <p:cNvCxnSpPr>
              <a:stCxn id="9" idx="1"/>
              <a:endCxn id="8" idx="3"/>
            </p:cNvCxnSpPr>
            <p:nvPr/>
          </p:nvCxnSpPr>
          <p:spPr>
            <a:xfrm flipH="1" flipV="1">
              <a:off x="7951569" y="3846945"/>
              <a:ext cx="229207" cy="2115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3" name="ZoneTexte 22"/>
            <p:cNvSpPr txBox="1"/>
            <p:nvPr/>
          </p:nvSpPr>
          <p:spPr>
            <a:xfrm>
              <a:off x="5086348" y="2515560"/>
              <a:ext cx="1049484" cy="3636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Temps réel</a:t>
              </a:r>
              <a:endParaRPr lang="en-US" b="1" dirty="0" err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030929" y="1289327"/>
              <a:ext cx="1953491" cy="4675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Configuration</a:t>
              </a:r>
              <a:endParaRPr lang="en-US" b="1" dirty="0" err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930484" y="4092094"/>
              <a:ext cx="1205348" cy="491831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Mesures station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cxnSp>
          <p:nvCxnSpPr>
            <p:cNvPr id="26" name="Connecteur droit avec flèche 25"/>
            <p:cNvCxnSpPr>
              <a:stCxn id="25" idx="3"/>
              <a:endCxn id="12" idx="1"/>
            </p:cNvCxnSpPr>
            <p:nvPr/>
          </p:nvCxnSpPr>
          <p:spPr>
            <a:xfrm>
              <a:off x="6135832" y="4338010"/>
              <a:ext cx="275356" cy="387089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Connecteur droit avec flèche 26"/>
            <p:cNvCxnSpPr>
              <a:stCxn id="25" idx="3"/>
              <a:endCxn id="8" idx="1"/>
            </p:cNvCxnSpPr>
            <p:nvPr/>
          </p:nvCxnSpPr>
          <p:spPr>
            <a:xfrm flipV="1">
              <a:off x="6135832" y="3846945"/>
              <a:ext cx="264966" cy="491065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8" name="Rectangle à coins arrondis 27"/>
            <p:cNvSpPr/>
            <p:nvPr/>
          </p:nvSpPr>
          <p:spPr>
            <a:xfrm>
              <a:off x="8166921" y="4504677"/>
              <a:ext cx="1877292" cy="4849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des mesures externes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cxnSp>
          <p:nvCxnSpPr>
            <p:cNvPr id="29" name="Connecteur droit avec flèche 28"/>
            <p:cNvCxnSpPr>
              <a:stCxn id="28" idx="1"/>
              <a:endCxn id="12" idx="3"/>
            </p:cNvCxnSpPr>
            <p:nvPr/>
          </p:nvCxnSpPr>
          <p:spPr>
            <a:xfrm flipH="1" flipV="1">
              <a:off x="7951569" y="4725099"/>
              <a:ext cx="215352" cy="22033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70996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Sensibilité – Mesures externes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098214"/>
            <a:ext cx="8648699" cy="5686573"/>
          </a:xfrm>
        </p:spPr>
        <p:txBody>
          <a:bodyPr>
            <a:noAutofit/>
          </a:bodyPr>
          <a:lstStyle/>
          <a:p>
            <a:r>
              <a:rPr lang="fr-FR" sz="2000" dirty="0"/>
              <a:t>Prise en compte plus ou moins forte du profil local</a:t>
            </a:r>
          </a:p>
          <a:p>
            <a:pPr lvl="1"/>
            <a:r>
              <a:rPr lang="fr-FR" dirty="0"/>
              <a:t>Ex. profil local constant -&gt; interpolation entre mesures</a:t>
            </a:r>
          </a:p>
          <a:p>
            <a:pPr lvl="1"/>
            <a:r>
              <a:rPr lang="fr-FR" dirty="0"/>
              <a:t>Ex. profil local peu variable -&gt; ajustement faible</a:t>
            </a:r>
          </a:p>
          <a:p>
            <a:pPr lvl="1"/>
            <a:r>
              <a:rPr lang="fr-FR" dirty="0"/>
              <a:t>Ex. profil local très variable -&gt; ajustement fort</a:t>
            </a:r>
          </a:p>
          <a:p>
            <a:pPr marL="314325" lvl="1" indent="0">
              <a:buNone/>
            </a:pPr>
            <a:endParaRPr lang="fr-FR" sz="800" dirty="0"/>
          </a:p>
          <a:p>
            <a:pPr marL="314325" lvl="1" indent="0">
              <a:buNone/>
            </a:pPr>
            <a:endParaRPr lang="fr-FR" sz="800" dirty="0"/>
          </a:p>
          <a:p>
            <a:pPr marL="314325" lvl="1" indent="0">
              <a:buNone/>
            </a:pPr>
            <a:endParaRPr lang="fr-FR" sz="800" dirty="0"/>
          </a:p>
          <a:p>
            <a:r>
              <a:rPr lang="fr-FR" sz="2000" dirty="0"/>
              <a:t>Prise en compte plus ou moins forte de la composante non locale</a:t>
            </a:r>
          </a:p>
          <a:p>
            <a:pPr lvl="1"/>
            <a:r>
              <a:rPr lang="fr-FR" dirty="0"/>
              <a:t>Ex. composante non locale nulle -&gt; utilisation uniquement des mesures et des sources</a:t>
            </a:r>
          </a:p>
          <a:p>
            <a:pPr lvl="1"/>
            <a:r>
              <a:rPr lang="fr-FR" dirty="0"/>
              <a:t>Ex. composante non locale forte -&gt; utilisation d’une composante locale nulle ou faible</a:t>
            </a:r>
            <a:endParaRPr lang="fr-FR" sz="800" dirty="0"/>
          </a:p>
          <a:p>
            <a:r>
              <a:rPr lang="fr-FR" sz="2000" dirty="0"/>
              <a:t>Prise en compte des mesures externes</a:t>
            </a:r>
          </a:p>
          <a:p>
            <a:pPr lvl="1"/>
            <a:r>
              <a:rPr lang="fr-FR" dirty="0"/>
              <a:t>intégration aux mesures de référence (idem stations) </a:t>
            </a:r>
          </a:p>
          <a:p>
            <a:pPr lvl="1"/>
            <a:r>
              <a:rPr lang="fr-FR" dirty="0"/>
              <a:t>Mesures peu fiables ou non représentatives</a:t>
            </a:r>
          </a:p>
          <a:p>
            <a:pPr lvl="2"/>
            <a:r>
              <a:rPr lang="fr-FR" dirty="0"/>
              <a:t>niveau de confiance faible (variance forte dans la matrice d’erreur) </a:t>
            </a:r>
          </a:p>
          <a:p>
            <a:pPr lvl="1"/>
            <a:r>
              <a:rPr lang="fr-FR" dirty="0"/>
              <a:t>Mesures fiables et représentatives</a:t>
            </a:r>
          </a:p>
          <a:p>
            <a:pPr lvl="2"/>
            <a:r>
              <a:rPr lang="fr-FR" dirty="0"/>
              <a:t>niveau de confiance fort (variance faible dans la matrice d’erreur) </a:t>
            </a:r>
          </a:p>
          <a:p>
            <a:endParaRPr lang="en-US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  <a:endParaRPr lang="en-US" dirty="0"/>
          </a:p>
        </p:txBody>
      </p:sp>
      <p:grpSp>
        <p:nvGrpSpPr>
          <p:cNvPr id="9" name="Groupe 8"/>
          <p:cNvGrpSpPr/>
          <p:nvPr/>
        </p:nvGrpSpPr>
        <p:grpSpPr>
          <a:xfrm>
            <a:off x="8420100" y="0"/>
            <a:ext cx="3771900" cy="6858000"/>
            <a:chOff x="9462722" y="0"/>
            <a:chExt cx="2729278" cy="504998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99093" y="1259222"/>
              <a:ext cx="2656536" cy="1231277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9008" y="0"/>
              <a:ext cx="2676707" cy="124062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62722" y="2509095"/>
              <a:ext cx="2729278" cy="126499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021" y="3792684"/>
              <a:ext cx="2712681" cy="1257300"/>
            </a:xfrm>
            <a:prstGeom prst="rect">
              <a:avLst/>
            </a:prstGeom>
          </p:spPr>
        </p:pic>
      </p:grpSp>
      <p:cxnSp>
        <p:nvCxnSpPr>
          <p:cNvPr id="10" name="Connecteur droit avec flèche 9"/>
          <p:cNvCxnSpPr/>
          <p:nvPr/>
        </p:nvCxnSpPr>
        <p:spPr>
          <a:xfrm flipV="1">
            <a:off x="6962732" y="604291"/>
            <a:ext cx="1685968" cy="868909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3" name="Connecteur droit avec flèche 12"/>
          <p:cNvCxnSpPr/>
          <p:nvPr/>
        </p:nvCxnSpPr>
        <p:spPr>
          <a:xfrm>
            <a:off x="6210300" y="1898981"/>
            <a:ext cx="2438400" cy="463219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>
            <a:off x="5892800" y="2282990"/>
            <a:ext cx="2870200" cy="129841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3295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Evolutivité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574" y="897469"/>
            <a:ext cx="11867605" cy="5635773"/>
          </a:xfrm>
        </p:spPr>
        <p:txBody>
          <a:bodyPr>
            <a:noAutofit/>
          </a:bodyPr>
          <a:lstStyle/>
          <a:p>
            <a:pPr lvl="1"/>
            <a:r>
              <a:rPr lang="fr-FR" dirty="0"/>
              <a:t>Validation de la méthode</a:t>
            </a:r>
          </a:p>
          <a:p>
            <a:pPr lvl="2"/>
            <a:r>
              <a:rPr lang="fr-FR" dirty="0"/>
              <a:t>Mesure des écarts à chaque point de mesure entre un traitement sans la valeur de la mesure et un traitement avec la valeur de la mesure</a:t>
            </a:r>
            <a:endParaRPr lang="fr-FR" sz="1600" dirty="0"/>
          </a:p>
          <a:p>
            <a:pPr lvl="2"/>
            <a:endParaRPr lang="fr-FR" sz="500" dirty="0"/>
          </a:p>
          <a:p>
            <a:pPr lvl="1"/>
            <a:r>
              <a:rPr lang="fr-FR" dirty="0"/>
              <a:t>Caractérisation plus fine des sources</a:t>
            </a:r>
          </a:p>
          <a:p>
            <a:pPr lvl="2"/>
            <a:r>
              <a:rPr lang="fr-FR" dirty="0"/>
              <a:t>Spatial : Représentation fine de la décroissance / distance</a:t>
            </a:r>
          </a:p>
          <a:p>
            <a:pPr lvl="2"/>
            <a:r>
              <a:rPr lang="fr-FR" dirty="0"/>
              <a:t>Précision : Prise en compte précise des facteurs externes</a:t>
            </a:r>
          </a:p>
          <a:p>
            <a:pPr marL="539750" lvl="2" indent="0">
              <a:buNone/>
            </a:pPr>
            <a:endParaRPr lang="fr-FR" sz="500" dirty="0"/>
          </a:p>
          <a:p>
            <a:pPr lvl="1"/>
            <a:r>
              <a:rPr lang="fr-FR" dirty="0"/>
              <a:t>Prise en compte du terrain et du bâti</a:t>
            </a:r>
          </a:p>
          <a:p>
            <a:pPr lvl="2"/>
            <a:r>
              <a:rPr lang="fr-FR" dirty="0"/>
              <a:t>À préciser</a:t>
            </a:r>
          </a:p>
          <a:p>
            <a:pPr lvl="2"/>
            <a:endParaRPr lang="fr-FR" sz="500" dirty="0"/>
          </a:p>
          <a:p>
            <a:pPr lvl="1"/>
            <a:r>
              <a:rPr lang="fr-FR" dirty="0"/>
              <a:t>Ajustement des profils locaux en fonction des mesures réelles</a:t>
            </a:r>
          </a:p>
          <a:p>
            <a:pPr lvl="2"/>
            <a:r>
              <a:rPr lang="fr-FR" dirty="0"/>
              <a:t>Mesures permanentes </a:t>
            </a:r>
          </a:p>
          <a:p>
            <a:pPr lvl="3"/>
            <a:r>
              <a:rPr lang="fr-FR" sz="1800" dirty="0"/>
              <a:t>Analyse des écarts -&gt; ajustement des profils locaux (apprentissage)</a:t>
            </a:r>
          </a:p>
          <a:p>
            <a:pPr lvl="2"/>
            <a:r>
              <a:rPr lang="fr-FR" dirty="0"/>
              <a:t>Mesures ponctuelles (création d’une mesure permanente virtuelle)</a:t>
            </a:r>
          </a:p>
          <a:p>
            <a:pPr lvl="3"/>
            <a:r>
              <a:rPr lang="fr-FR" sz="1800" dirty="0"/>
              <a:t>Création d’une composante locale adaptée aux valeurs de la mesure</a:t>
            </a:r>
          </a:p>
          <a:p>
            <a:pPr lvl="3"/>
            <a:r>
              <a:rPr lang="fr-FR" sz="1800" dirty="0"/>
              <a:t>Ou mise en place d’un poids moins important lié aux erreurs de mesure</a:t>
            </a:r>
          </a:p>
          <a:p>
            <a:pPr lvl="3"/>
            <a:endParaRPr lang="fr-FR" sz="500" dirty="0"/>
          </a:p>
          <a:p>
            <a:pPr lvl="1"/>
            <a:r>
              <a:rPr lang="fr-FR" dirty="0"/>
              <a:t>Intégration dans un modèle de prévision</a:t>
            </a:r>
          </a:p>
          <a:p>
            <a:pPr lvl="2"/>
            <a:r>
              <a:rPr lang="fr-FR" dirty="0"/>
              <a:t>On dispose de prévisions pour la météo, les mesures, le trafic, les modélisations</a:t>
            </a:r>
          </a:p>
          <a:p>
            <a:pPr marL="538163" lvl="2" indent="0">
              <a:buNone/>
            </a:pPr>
            <a:r>
              <a:rPr lang="fr-FR" dirty="0"/>
              <a:t>	-&gt;  des prévisions spatiales peuvent être mises en place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0792" y="1676402"/>
            <a:ext cx="10554513" cy="3312692"/>
            <a:chOff x="357234" y="1257302"/>
            <a:chExt cx="6459984" cy="23882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571750"/>
              <a:ext cx="6409969" cy="107381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/>
            <a:lstStyle/>
            <a:p>
              <a:pPr>
                <a:buClr>
                  <a:srgbClr val="F7B100"/>
                </a:buClr>
              </a:pPr>
              <a:r>
                <a:rPr lang="fr-FR" sz="4431" cap="all" dirty="0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Mise en </a:t>
              </a:r>
              <a:r>
                <a:rPr lang="fr-FR" sz="4431" cap="all" dirty="0" err="1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oeuvre</a:t>
              </a:r>
              <a:endParaRPr lang="fr-FR" sz="4431" cap="all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eaLnBrk="0" hangingPunct="0"/>
              <a:r>
                <a:rPr lang="en-GB" sz="16985" dirty="0">
                  <a:solidFill>
                    <a:srgbClr val="568FBA"/>
                  </a:solidFill>
                  <a:latin typeface="Avenir Book" charset="0"/>
                  <a:ea typeface="Avenir Book" charset="0"/>
                  <a:cs typeface="Avenir Book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39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0792" y="1676402"/>
            <a:ext cx="10554513" cy="3312692"/>
            <a:chOff x="357234" y="1257302"/>
            <a:chExt cx="6459984" cy="23882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571750"/>
              <a:ext cx="6409969" cy="107381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/>
            <a:lstStyle/>
            <a:p>
              <a:pPr>
                <a:buClr>
                  <a:srgbClr val="F7B100"/>
                </a:buClr>
              </a:pPr>
              <a:r>
                <a:rPr lang="fr-FR" sz="4431" cap="all" dirty="0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Contexte – Besoins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eaLnBrk="0" hangingPunct="0"/>
              <a:r>
                <a:rPr lang="en-GB" sz="16985" dirty="0">
                  <a:solidFill>
                    <a:srgbClr val="568FBA"/>
                  </a:solidFill>
                  <a:latin typeface="Avenir Book" charset="0"/>
                  <a:ea typeface="Avenir Book" charset="0"/>
                  <a:cs typeface="Avenir Book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471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Etudes préliminaires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574" y="1069444"/>
            <a:ext cx="10222173" cy="5549720"/>
          </a:xfrm>
        </p:spPr>
        <p:txBody>
          <a:bodyPr>
            <a:noAutofit/>
          </a:bodyPr>
          <a:lstStyle/>
          <a:p>
            <a:pPr lvl="1"/>
            <a:r>
              <a:rPr lang="fr-FR" sz="2400" dirty="0"/>
              <a:t>Etude des méthodes d’assimilation</a:t>
            </a:r>
          </a:p>
          <a:p>
            <a:pPr lvl="2"/>
            <a:r>
              <a:rPr lang="fr-FR" sz="2200" dirty="0"/>
              <a:t> fait à 100% </a:t>
            </a:r>
          </a:p>
          <a:p>
            <a:pPr lvl="1"/>
            <a:r>
              <a:rPr lang="fr-FR" sz="2400" dirty="0"/>
              <a:t>Etude des sources </a:t>
            </a:r>
          </a:p>
          <a:p>
            <a:pPr lvl="2"/>
            <a:r>
              <a:rPr lang="fr-FR" sz="2200" dirty="0"/>
              <a:t> à faire</a:t>
            </a:r>
            <a:endParaRPr lang="fr-FR" sz="500" dirty="0"/>
          </a:p>
          <a:p>
            <a:pPr lvl="1"/>
            <a:r>
              <a:rPr lang="fr-FR" sz="2400" dirty="0"/>
              <a:t>Etude des paramètres influents (vent, trafic)</a:t>
            </a:r>
          </a:p>
          <a:p>
            <a:pPr lvl="2"/>
            <a:r>
              <a:rPr lang="fr-FR" sz="2200" dirty="0"/>
              <a:t> à faire</a:t>
            </a:r>
          </a:p>
          <a:p>
            <a:pPr lvl="1"/>
            <a:r>
              <a:rPr lang="fr-FR" sz="2400" dirty="0"/>
              <a:t>Etudes des modélisations disponibles</a:t>
            </a:r>
          </a:p>
          <a:p>
            <a:pPr lvl="2"/>
            <a:r>
              <a:rPr lang="fr-FR" sz="2200" dirty="0"/>
              <a:t> à faire</a:t>
            </a:r>
          </a:p>
          <a:p>
            <a:pPr lvl="1"/>
            <a:r>
              <a:rPr lang="fr-FR" sz="2400" dirty="0"/>
              <a:t>Etudes des mesures</a:t>
            </a:r>
          </a:p>
          <a:p>
            <a:pPr lvl="2"/>
            <a:r>
              <a:rPr lang="fr-FR" sz="2200" dirty="0"/>
              <a:t>Fait à 100% pour les stations</a:t>
            </a:r>
          </a:p>
          <a:p>
            <a:pPr lvl="2"/>
            <a:r>
              <a:rPr lang="fr-FR" sz="2200" dirty="0"/>
              <a:t>À faire pour le reste</a:t>
            </a:r>
          </a:p>
          <a:p>
            <a:pPr lvl="1"/>
            <a:r>
              <a:rPr lang="fr-FR" sz="2400" dirty="0"/>
              <a:t>Démonstrateur</a:t>
            </a:r>
          </a:p>
          <a:p>
            <a:pPr lvl="2"/>
            <a:r>
              <a:rPr lang="fr-FR" sz="2200" dirty="0"/>
              <a:t>A définir</a:t>
            </a:r>
          </a:p>
          <a:p>
            <a:pPr lvl="1"/>
            <a:endParaRPr lang="fr-FR" sz="2400" dirty="0"/>
          </a:p>
          <a:p>
            <a:pPr lvl="1"/>
            <a:endParaRPr lang="fr-FR" sz="2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1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initiale (V0)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40637"/>
            <a:ext cx="7442200" cy="5791963"/>
          </a:xfrm>
        </p:spPr>
        <p:txBody>
          <a:bodyPr>
            <a:noAutofit/>
          </a:bodyPr>
          <a:lstStyle/>
          <a:p>
            <a:pPr lvl="1"/>
            <a:r>
              <a:rPr lang="fr-FR" sz="2400" dirty="0"/>
              <a:t>Caractérisation de chaque source locale</a:t>
            </a:r>
          </a:p>
          <a:p>
            <a:pPr lvl="2"/>
            <a:r>
              <a:rPr lang="fr-FR" sz="2000" dirty="0"/>
              <a:t>Ex. concentration au niveau d’une route -&gt; loi normale avec moyenne liée au trafic et écart-type lié au vent </a:t>
            </a:r>
          </a:p>
          <a:p>
            <a:pPr lvl="1"/>
            <a:r>
              <a:rPr lang="fr-FR" sz="2400" dirty="0"/>
              <a:t>Estimation du profil local</a:t>
            </a:r>
          </a:p>
          <a:p>
            <a:pPr lvl="2"/>
            <a:r>
              <a:rPr lang="fr-FR" sz="2000" dirty="0"/>
              <a:t>Evaluation de l’impact local de chaque source à chaque instant à partir des indicateurs d’activité</a:t>
            </a:r>
          </a:p>
          <a:p>
            <a:pPr lvl="3"/>
            <a:r>
              <a:rPr lang="fr-FR" sz="1200" dirty="0"/>
              <a:t>Calibration des moyennes et écart-types de chaque source</a:t>
            </a:r>
          </a:p>
          <a:p>
            <a:pPr lvl="2"/>
            <a:r>
              <a:rPr lang="fr-FR" sz="2000" dirty="0"/>
              <a:t>Construction du profil local initial</a:t>
            </a:r>
          </a:p>
          <a:p>
            <a:pPr lvl="3"/>
            <a:r>
              <a:rPr lang="fr-FR" sz="1200" dirty="0"/>
              <a:t>superposition de toutes les contributions (calcul en chaque point à partir de l’éloignement de chaque source)</a:t>
            </a:r>
            <a:endParaRPr lang="fr-FR" sz="900" dirty="0"/>
          </a:p>
          <a:p>
            <a:pPr lvl="1"/>
            <a:r>
              <a:rPr lang="fr-FR" sz="2400" dirty="0"/>
              <a:t>Prise en compte de la composante non locale</a:t>
            </a:r>
          </a:p>
          <a:p>
            <a:pPr lvl="2"/>
            <a:r>
              <a:rPr lang="fr-FR" sz="2000" dirty="0"/>
              <a:t>Valeur mini (ex valeur de nuit)</a:t>
            </a:r>
          </a:p>
          <a:p>
            <a:pPr lvl="3"/>
            <a:r>
              <a:rPr lang="fr-FR" sz="1200" dirty="0"/>
              <a:t>Seuil sur la valeur mini à partir de la valeur de la nuit</a:t>
            </a:r>
          </a:p>
          <a:p>
            <a:pPr lvl="2"/>
            <a:r>
              <a:rPr lang="fr-FR" sz="2000" dirty="0"/>
              <a:t>Valeur moyenne (ex modélisation)</a:t>
            </a:r>
          </a:p>
          <a:p>
            <a:pPr lvl="3"/>
            <a:r>
              <a:rPr lang="fr-FR" sz="1200" dirty="0"/>
              <a:t>Ajustement profil – modèle : Assimilation (BLUE)</a:t>
            </a:r>
            <a:endParaRPr lang="fr-FR" sz="900" dirty="0"/>
          </a:p>
          <a:p>
            <a:pPr lvl="1"/>
            <a:r>
              <a:rPr lang="fr-FR" sz="2400" dirty="0"/>
              <a:t>Ajustement du profil aux points de mesure</a:t>
            </a:r>
          </a:p>
          <a:p>
            <a:pPr lvl="2"/>
            <a:r>
              <a:rPr lang="fr-FR" sz="2000" dirty="0"/>
              <a:t>Calibration des écart-types de chaque mesure</a:t>
            </a:r>
          </a:p>
          <a:p>
            <a:pPr lvl="2"/>
            <a:r>
              <a:rPr lang="fr-FR" sz="2000" dirty="0"/>
              <a:t>Assimilation (BLUE) (ou éventuellement barycentre)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5559" y="0"/>
            <a:ext cx="4086929" cy="23761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1" y="4758482"/>
            <a:ext cx="4436566" cy="20995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553" y="2489051"/>
            <a:ext cx="4164321" cy="2196224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9253644" y="3126567"/>
            <a:ext cx="0" cy="5437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210102" y="4246029"/>
            <a:ext cx="3470303" cy="146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734435" y="3885808"/>
            <a:ext cx="1352753" cy="2098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b="0" dirty="0">
                <a:solidFill>
                  <a:schemeClr val="tx1"/>
                </a:solidFill>
              </a:rPr>
              <a:t>Valeur moyenne</a:t>
            </a:r>
            <a:endParaRPr lang="en-US" sz="1400" b="0" dirty="0" err="1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8162301" y="3860471"/>
            <a:ext cx="3470303" cy="146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28630" y="2503694"/>
            <a:ext cx="1104187" cy="292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97454" y="4812166"/>
            <a:ext cx="1104187" cy="136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/>
          <p:cNvCxnSpPr/>
          <p:nvPr/>
        </p:nvCxnSpPr>
        <p:spPr>
          <a:xfrm>
            <a:off x="10752244" y="3782324"/>
            <a:ext cx="0" cy="3133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0548008" y="2515284"/>
            <a:ext cx="693665" cy="636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b="0" dirty="0">
                <a:solidFill>
                  <a:schemeClr val="tx1"/>
                </a:solidFill>
              </a:rPr>
              <a:t>Route</a:t>
            </a:r>
          </a:p>
          <a:p>
            <a:r>
              <a:rPr lang="fr-FR" sz="1400" b="0" dirty="0">
                <a:solidFill>
                  <a:schemeClr val="tx1"/>
                </a:solidFill>
              </a:rPr>
              <a:t>faible</a:t>
            </a:r>
          </a:p>
          <a:p>
            <a:r>
              <a:rPr lang="fr-FR" sz="1400" b="0" dirty="0">
                <a:solidFill>
                  <a:schemeClr val="tx1"/>
                </a:solidFill>
              </a:rPr>
              <a:t>trafic</a:t>
            </a:r>
            <a:endParaRPr lang="en-US" sz="1400" b="0" dirty="0" err="1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174405" y="4269211"/>
            <a:ext cx="1352753" cy="2098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b="0" dirty="0">
                <a:solidFill>
                  <a:schemeClr val="tx1"/>
                </a:solidFill>
              </a:rPr>
              <a:t>Valeur minimale</a:t>
            </a:r>
            <a:endParaRPr lang="en-US" sz="1400" b="0" dirty="0" err="1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17113" y="2515284"/>
            <a:ext cx="423033" cy="6381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b="0" dirty="0">
                <a:solidFill>
                  <a:schemeClr val="tx1"/>
                </a:solidFill>
              </a:rPr>
              <a:t>Route</a:t>
            </a:r>
          </a:p>
          <a:p>
            <a:r>
              <a:rPr lang="fr-FR" sz="1400" dirty="0"/>
              <a:t>f</a:t>
            </a:r>
            <a:r>
              <a:rPr lang="fr-FR" sz="1400" b="0" dirty="0">
                <a:solidFill>
                  <a:schemeClr val="tx1"/>
                </a:solidFill>
              </a:rPr>
              <a:t>ort</a:t>
            </a:r>
          </a:p>
          <a:p>
            <a:r>
              <a:rPr lang="fr-FR" sz="1400" b="0" dirty="0">
                <a:solidFill>
                  <a:schemeClr val="tx1"/>
                </a:solidFill>
              </a:rPr>
              <a:t>trafic</a:t>
            </a:r>
            <a:endParaRPr lang="en-US" sz="1400" b="0" dirty="0" err="1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7175164" y="1306945"/>
            <a:ext cx="987137" cy="176646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6971964" y="3153406"/>
            <a:ext cx="987137" cy="148594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6971964" y="4269211"/>
            <a:ext cx="987137" cy="416065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7175164" y="5861544"/>
            <a:ext cx="987137" cy="196356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4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V0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260" y="1333366"/>
            <a:ext cx="5201869" cy="5210380"/>
          </a:xfrm>
        </p:spPr>
        <p:txBody>
          <a:bodyPr>
            <a:noAutofit/>
          </a:bodyPr>
          <a:lstStyle/>
          <a:p>
            <a:r>
              <a:rPr lang="fr-FR" dirty="0"/>
              <a:t>Récupération d’une cartographie (rues et routes)</a:t>
            </a:r>
          </a:p>
          <a:p>
            <a:r>
              <a:rPr lang="fr-FR" dirty="0"/>
              <a:t>Caractérisation de chaque type de source : route, tunnel, navire…</a:t>
            </a:r>
          </a:p>
          <a:p>
            <a:r>
              <a:rPr lang="fr-FR" dirty="0"/>
              <a:t>Caractérisation de chaque source localisée</a:t>
            </a:r>
          </a:p>
          <a:p>
            <a:r>
              <a:rPr lang="fr-FR" dirty="0"/>
              <a:t>Récupération d’un trafic temps réel ou sinon courbes théoriques ou utilisation des mesures</a:t>
            </a:r>
          </a:p>
          <a:p>
            <a:r>
              <a:rPr lang="fr-FR" dirty="0"/>
              <a:t>Intégration de modèle ( à préciser)</a:t>
            </a:r>
          </a:p>
          <a:p>
            <a:r>
              <a:rPr lang="fr-FR" dirty="0"/>
              <a:t>Algorithme d’assimilation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  <a:endParaRPr lang="en-US" dirty="0"/>
          </a:p>
        </p:txBody>
      </p:sp>
      <p:grpSp>
        <p:nvGrpSpPr>
          <p:cNvPr id="38" name="Groupe 37"/>
          <p:cNvGrpSpPr/>
          <p:nvPr/>
        </p:nvGrpSpPr>
        <p:grpSpPr>
          <a:xfrm>
            <a:off x="5368635" y="861866"/>
            <a:ext cx="6750629" cy="5881835"/>
            <a:chOff x="4974935" y="950767"/>
            <a:chExt cx="6750629" cy="5074731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974935" y="950767"/>
              <a:ext cx="6750629" cy="1413164"/>
            </a:xfrm>
            <a:prstGeom prst="roundRect">
              <a:avLst/>
            </a:prstGeom>
            <a:solidFill>
              <a:srgbClr val="74960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647873" y="2447057"/>
              <a:ext cx="2473035" cy="3578441"/>
            </a:xfrm>
            <a:prstGeom prst="roundRect">
              <a:avLst/>
            </a:prstGeom>
            <a:solidFill>
              <a:srgbClr val="74960F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089237" y="1764435"/>
              <a:ext cx="1693721" cy="498766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Caractérisation des types de sources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711951" y="1033896"/>
              <a:ext cx="2050471" cy="51954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Identification et localisation des sources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9290625" y="2426275"/>
              <a:ext cx="1430483" cy="43988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modèle de trafic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9297555" y="2987384"/>
              <a:ext cx="1444339" cy="5091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trafic temps réel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213930" y="2509404"/>
              <a:ext cx="1350818" cy="47798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infos météo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918036" y="3207330"/>
              <a:ext cx="1638301" cy="484904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Génération profil local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755245" y="3927188"/>
              <a:ext cx="1963883" cy="509150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Assimilation profil/modèle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9259457" y="3932959"/>
              <a:ext cx="1877292" cy="48490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Récupération des résultats modélisation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7061777" y="1759244"/>
              <a:ext cx="1350818" cy="50914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Caractérisation des sources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7061777" y="2490936"/>
              <a:ext cx="1350818" cy="481440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Contribution des sources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909377" y="4671292"/>
              <a:ext cx="1653888" cy="491831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Assimilation profil/mesures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7061777" y="5398078"/>
              <a:ext cx="1350818" cy="512624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Restitution des résultats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0293944" y="1766166"/>
              <a:ext cx="1350818" cy="50222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Ajustement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Apprentissage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cxnSp>
          <p:nvCxnSpPr>
            <p:cNvPr id="20" name="Connecteur droit avec flèche 19"/>
            <p:cNvCxnSpPr>
              <a:stCxn id="8" idx="2"/>
              <a:endCxn id="15" idx="0"/>
            </p:cNvCxnSpPr>
            <p:nvPr/>
          </p:nvCxnSpPr>
          <p:spPr>
            <a:xfrm flipH="1">
              <a:off x="7737186" y="1553441"/>
              <a:ext cx="1" cy="205803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" name="Connecteur droit avec flèche 20"/>
            <p:cNvCxnSpPr>
              <a:stCxn id="15" idx="2"/>
              <a:endCxn id="16" idx="0"/>
            </p:cNvCxnSpPr>
            <p:nvPr/>
          </p:nvCxnSpPr>
          <p:spPr>
            <a:xfrm>
              <a:off x="7737186" y="2268393"/>
              <a:ext cx="0" cy="222543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2" name="Connecteur droit avec flèche 21"/>
            <p:cNvCxnSpPr>
              <a:stCxn id="16" idx="2"/>
              <a:endCxn id="12" idx="0"/>
            </p:cNvCxnSpPr>
            <p:nvPr/>
          </p:nvCxnSpPr>
          <p:spPr>
            <a:xfrm>
              <a:off x="7737186" y="2972376"/>
              <a:ext cx="1" cy="234954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3" name="Connecteur droit avec flèche 22"/>
            <p:cNvCxnSpPr>
              <a:stCxn id="12" idx="2"/>
              <a:endCxn id="13" idx="0"/>
            </p:cNvCxnSpPr>
            <p:nvPr/>
          </p:nvCxnSpPr>
          <p:spPr>
            <a:xfrm>
              <a:off x="7737187" y="3692234"/>
              <a:ext cx="0" cy="234954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4" name="Connecteur droit avec flèche 23"/>
            <p:cNvCxnSpPr>
              <a:stCxn id="13" idx="2"/>
              <a:endCxn id="17" idx="0"/>
            </p:cNvCxnSpPr>
            <p:nvPr/>
          </p:nvCxnSpPr>
          <p:spPr>
            <a:xfrm flipH="1">
              <a:off x="7736321" y="4436338"/>
              <a:ext cx="866" cy="234954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5" name="Connecteur droit avec flèche 24"/>
            <p:cNvCxnSpPr>
              <a:stCxn id="17" idx="2"/>
              <a:endCxn id="18" idx="0"/>
            </p:cNvCxnSpPr>
            <p:nvPr/>
          </p:nvCxnSpPr>
          <p:spPr>
            <a:xfrm>
              <a:off x="7736321" y="5163123"/>
              <a:ext cx="865" cy="234955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6" name="Connecteur en angle 25"/>
            <p:cNvCxnSpPr>
              <a:stCxn id="18" idx="3"/>
            </p:cNvCxnSpPr>
            <p:nvPr/>
          </p:nvCxnSpPr>
          <p:spPr>
            <a:xfrm flipV="1">
              <a:off x="8412595" y="2268393"/>
              <a:ext cx="2953905" cy="3385997"/>
            </a:xfrm>
            <a:prstGeom prst="bentConnector2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Connecteur droit avec flèche 26"/>
            <p:cNvCxnSpPr>
              <a:stCxn id="19" idx="1"/>
              <a:endCxn id="15" idx="3"/>
            </p:cNvCxnSpPr>
            <p:nvPr/>
          </p:nvCxnSpPr>
          <p:spPr>
            <a:xfrm flipH="1" flipV="1">
              <a:off x="8412595" y="2013818"/>
              <a:ext cx="1881349" cy="3461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Connecteur droit avec flèche 27"/>
            <p:cNvCxnSpPr>
              <a:stCxn id="9" idx="1"/>
              <a:endCxn id="16" idx="3"/>
            </p:cNvCxnSpPr>
            <p:nvPr/>
          </p:nvCxnSpPr>
          <p:spPr>
            <a:xfrm flipH="1">
              <a:off x="8412595" y="2646217"/>
              <a:ext cx="878030" cy="85439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Connecteur droit avec flèche 28"/>
            <p:cNvCxnSpPr>
              <a:stCxn id="10" idx="1"/>
              <a:endCxn id="16" idx="3"/>
            </p:cNvCxnSpPr>
            <p:nvPr/>
          </p:nvCxnSpPr>
          <p:spPr>
            <a:xfrm flipH="1" flipV="1">
              <a:off x="8412595" y="2731656"/>
              <a:ext cx="884960" cy="510306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Connecteur droit avec flèche 29"/>
            <p:cNvCxnSpPr>
              <a:stCxn id="7" idx="3"/>
              <a:endCxn id="15" idx="1"/>
            </p:cNvCxnSpPr>
            <p:nvPr/>
          </p:nvCxnSpPr>
          <p:spPr>
            <a:xfrm>
              <a:off x="6782958" y="2013818"/>
              <a:ext cx="278819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Connecteur droit avec flèche 30"/>
            <p:cNvCxnSpPr>
              <a:stCxn id="11" idx="3"/>
              <a:endCxn id="16" idx="1"/>
            </p:cNvCxnSpPr>
            <p:nvPr/>
          </p:nvCxnSpPr>
          <p:spPr>
            <a:xfrm flipV="1">
              <a:off x="6564748" y="2731656"/>
              <a:ext cx="497029" cy="16740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8715665" y="4182340"/>
              <a:ext cx="561108" cy="10391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3" name="ZoneTexte 32"/>
            <p:cNvSpPr txBox="1"/>
            <p:nvPr/>
          </p:nvSpPr>
          <p:spPr>
            <a:xfrm>
              <a:off x="9772073" y="1020039"/>
              <a:ext cx="1953491" cy="4675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600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Configuration</a:t>
              </a:r>
              <a:endParaRPr lang="en-US" sz="1600" b="1" dirty="0" err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5213930" y="4280534"/>
              <a:ext cx="1205348" cy="491831"/>
            </a:xfrm>
            <a:prstGeom prst="roundRect">
              <a:avLst/>
            </a:prstGeom>
            <a:solidFill>
              <a:srgbClr val="5A78B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S PGothic"/>
                  <a:cs typeface="+mn-cs"/>
                </a:rPr>
                <a:t>Mesures station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endParaRPr>
            </a:p>
          </p:txBody>
        </p:sp>
        <p:cxnSp>
          <p:nvCxnSpPr>
            <p:cNvPr id="35" name="Connecteur droit avec flèche 34"/>
            <p:cNvCxnSpPr>
              <a:stCxn id="34" idx="3"/>
              <a:endCxn id="17" idx="1"/>
            </p:cNvCxnSpPr>
            <p:nvPr/>
          </p:nvCxnSpPr>
          <p:spPr>
            <a:xfrm>
              <a:off x="6419278" y="4526449"/>
              <a:ext cx="490099" cy="390758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6" name="Connecteur droit avec flèche 35"/>
            <p:cNvCxnSpPr>
              <a:stCxn id="34" idx="3"/>
              <a:endCxn id="13" idx="1"/>
            </p:cNvCxnSpPr>
            <p:nvPr/>
          </p:nvCxnSpPr>
          <p:spPr>
            <a:xfrm flipV="1">
              <a:off x="6419278" y="4181763"/>
              <a:ext cx="335967" cy="344686"/>
            </a:xfrm>
            <a:prstGeom prst="straightConnector1">
              <a:avLst/>
            </a:prstGeom>
            <a:noFill/>
            <a:ln w="38100" cap="flat" cmpd="sng" algn="ctr">
              <a:solidFill>
                <a:srgbClr val="FFCC33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7" name="ZoneTexte 36"/>
            <p:cNvSpPr txBox="1"/>
            <p:nvPr/>
          </p:nvSpPr>
          <p:spPr>
            <a:xfrm rot="16200000">
              <a:off x="8102598" y="4438521"/>
              <a:ext cx="1953491" cy="4675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Temps réel (horaire)</a:t>
              </a:r>
              <a:endParaRPr lang="en-US" sz="1400" b="1" dirty="0" err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41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10792" y="1676401"/>
            <a:ext cx="2194560" cy="135091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eaLnBrk="0" hangingPunct="0"/>
            <a:r>
              <a:rPr lang="en-GB" sz="16985" dirty="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rPr>
              <a:t>Annexe</a:t>
            </a:r>
          </a:p>
          <a:p>
            <a:pPr eaLnBrk="0" hangingPunct="0"/>
            <a:r>
              <a:rPr lang="en-GB" sz="6000" dirty="0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rPr>
              <a:t>	Points </a:t>
            </a:r>
            <a:r>
              <a:rPr lang="en-GB" sz="6000" dirty="0" err="1">
                <a:solidFill>
                  <a:srgbClr val="568FBA"/>
                </a:solidFill>
                <a:latin typeface="Avenir Book" charset="0"/>
                <a:ea typeface="Avenir Book" charset="0"/>
                <a:cs typeface="Avenir Book" charset="0"/>
              </a:rPr>
              <a:t>particuliers</a:t>
            </a:r>
            <a:endParaRPr lang="en-GB" sz="6000" dirty="0">
              <a:solidFill>
                <a:srgbClr val="568FBA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18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d’analyse (sans « ébauche »)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628" y="3465433"/>
            <a:ext cx="5028360" cy="32697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3" y="1030071"/>
            <a:ext cx="5057775" cy="22479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588263"/>
            <a:ext cx="5419725" cy="20859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1167493"/>
            <a:ext cx="5505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4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 (bleu : fait, noir : à faire)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574" y="1323383"/>
            <a:ext cx="11432561" cy="499577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2F2FF1"/>
                </a:solidFill>
              </a:rPr>
              <a:t>Objet : Sources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1 : Calcul de la contribution d’une source en un point suivant la distance à la source (en fonction des caractéristiques de la source et des paramètres influents)</a:t>
            </a:r>
          </a:p>
          <a:p>
            <a:pPr lvl="2"/>
            <a:r>
              <a:rPr lang="fr-FR" dirty="0">
                <a:solidFill>
                  <a:srgbClr val="2F2FF1"/>
                </a:solidFill>
              </a:rPr>
              <a:t>Source ponctuelle</a:t>
            </a:r>
          </a:p>
          <a:p>
            <a:pPr lvl="2"/>
            <a:r>
              <a:rPr lang="fr-FR" dirty="0">
                <a:solidFill>
                  <a:srgbClr val="2F2FF1"/>
                </a:solidFill>
              </a:rPr>
              <a:t>Source linéaire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Source surfacique</a:t>
            </a:r>
          </a:p>
          <a:p>
            <a:r>
              <a:rPr lang="fr-FR" dirty="0"/>
              <a:t>Objet : Paramètres externes (à préciser)</a:t>
            </a:r>
            <a:endParaRPr lang="en-US" dirty="0"/>
          </a:p>
          <a:p>
            <a:r>
              <a:rPr lang="fr-FR" dirty="0">
                <a:solidFill>
                  <a:srgbClr val="2F2FF1"/>
                </a:solidFill>
              </a:rPr>
              <a:t>Objet : Mesure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1 : Acquisition d’une valeur horaire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2 : Atténuation des pics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3 : filtrage des valeurs</a:t>
            </a:r>
          </a:p>
          <a:p>
            <a:r>
              <a:rPr lang="fr-FR" dirty="0">
                <a:solidFill>
                  <a:schemeClr val="tx1"/>
                </a:solidFill>
              </a:rPr>
              <a:t>Objet : Modèle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 1 : Acquisition d’une valeur (horaire + localisation)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 2 : Liste de point de la grille pour une maille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9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9953" y="1273628"/>
            <a:ext cx="11124809" cy="525780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F2FF1"/>
                </a:solidFill>
              </a:rPr>
              <a:t>Objet : Profil (ensemble de points répartis sur une grille)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1 : Génération de la valeur du profil en chaque point par ajout des contributions de chacune des sources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2 : Recalage du profil par rapport au modèle (valeur moyenne sur une maille)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3 : Recalage du profil par rapport à des seuils mini/maxi (ex pour intégrer des valeurs mini ambiantes ou pour supprimer des extrêmes)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4 : Ajustement du profil aux mesures (barycentre)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4 bis : Ajustement du profil aux mesures (estimateur optimal BLUE)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5 : Lissage ou atténuation du profil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6 : Calcul des paramètres globaux du profil (valeurs moyenne, mini, maxi, distribution…)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7 : Ecart avec un autre profil (et autres mesures)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8 : Calcul de la valeur en un point hors profil (interpolation : barycentre des 4 points du profil)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9 : Restitution du profil (export)</a:t>
            </a:r>
            <a:endParaRPr lang="fr-FR" dirty="0">
              <a:solidFill>
                <a:schemeClr val="tx1"/>
              </a:solidFill>
            </a:endParaRPr>
          </a:p>
          <a:p>
            <a:pPr marL="314325" lvl="1" indent="0">
              <a:buNone/>
            </a:pPr>
            <a:endParaRPr lang="fr-FR" dirty="0">
              <a:solidFill>
                <a:srgbClr val="2F2FF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 (bleu : fait, noir : à faire)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7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070" y="1044426"/>
            <a:ext cx="11672047" cy="581357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F2FF1"/>
                </a:solidFill>
              </a:rPr>
              <a:t>Objet : Scénario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1 : Génération des sources, mesures, profil (</a:t>
            </a:r>
            <a:r>
              <a:rPr lang="fr-FR" dirty="0" err="1">
                <a:solidFill>
                  <a:srgbClr val="2F2FF1"/>
                </a:solidFill>
              </a:rPr>
              <a:t>init</a:t>
            </a:r>
            <a:r>
              <a:rPr lang="fr-FR" dirty="0">
                <a:solidFill>
                  <a:srgbClr val="2F2FF1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2 : Génération de la liste des mesures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3 : Génération de la zone géographique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4 : Génération des paramètres (pas, lissage spatial, seuils hauts et bas, filtrage des mesures)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5 : Génération de la plage temporelle 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6 : Exécution du scénario (déroulement temporel)</a:t>
            </a:r>
          </a:p>
          <a:p>
            <a:pPr lvl="1"/>
            <a:r>
              <a:rPr lang="fr-FR" dirty="0">
                <a:solidFill>
                  <a:srgbClr val="2F2FF1"/>
                </a:solidFill>
              </a:rPr>
              <a:t>Méthode 7 : Restitution du scénario (export)</a:t>
            </a:r>
          </a:p>
          <a:p>
            <a:r>
              <a:rPr lang="fr-FR" dirty="0">
                <a:solidFill>
                  <a:schemeClr val="tx1"/>
                </a:solidFill>
              </a:rPr>
              <a:t>Interfaces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Modèles air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Modèles trafic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Mesures polluants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Mesures météo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 (bleu : fait, noir : à faire)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15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Ajustement du profil aux modèles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294" y="1187355"/>
            <a:ext cx="12032705" cy="3448167"/>
          </a:xfrm>
        </p:spPr>
        <p:txBody>
          <a:bodyPr>
            <a:noAutofit/>
          </a:bodyPr>
          <a:lstStyle/>
          <a:p>
            <a:r>
              <a:rPr lang="fr-FR" sz="2800" dirty="0"/>
              <a:t>Méthode BLUE</a:t>
            </a:r>
          </a:p>
          <a:p>
            <a:pPr lvl="1"/>
            <a:r>
              <a:rPr lang="fr-FR" sz="2400" dirty="0" err="1"/>
              <a:t>Xb</a:t>
            </a:r>
            <a:r>
              <a:rPr lang="fr-FR" sz="2400" dirty="0"/>
              <a:t> : liste des valeurs du profil (n = a*b pour grille(a, b))</a:t>
            </a:r>
          </a:p>
          <a:p>
            <a:pPr lvl="2"/>
            <a:r>
              <a:rPr lang="fr-FR" sz="2000" dirty="0" err="1"/>
              <a:t>Xb</a:t>
            </a:r>
            <a:r>
              <a:rPr lang="fr-FR" sz="2000" dirty="0"/>
              <a:t> (i) = grille(i//a, i-i//a) </a:t>
            </a:r>
          </a:p>
          <a:p>
            <a:pPr lvl="1"/>
            <a:r>
              <a:rPr lang="fr-FR" sz="2400" dirty="0"/>
              <a:t>Y : liste des valeurs des modèles (p = c*d pour grille (</a:t>
            </a:r>
            <a:r>
              <a:rPr lang="fr-FR" sz="2400" dirty="0" err="1"/>
              <a:t>c,d</a:t>
            </a:r>
            <a:r>
              <a:rPr lang="fr-FR" sz="2400" dirty="0"/>
              <a:t>))</a:t>
            </a:r>
          </a:p>
          <a:p>
            <a:pPr lvl="1"/>
            <a:r>
              <a:rPr lang="fr-FR" sz="2400" dirty="0"/>
              <a:t>H = matrice à 0 avec 1 pour chaque correspondance modèle-profil -&gt; voir exemple</a:t>
            </a:r>
          </a:p>
          <a:p>
            <a:pPr lvl="1"/>
            <a:r>
              <a:rPr lang="fr-FR" sz="2400" dirty="0"/>
              <a:t>R = r * I (matrice diagonale) (p, p)</a:t>
            </a:r>
          </a:p>
          <a:p>
            <a:pPr lvl="1"/>
            <a:r>
              <a:rPr lang="fr-FR" sz="2400" dirty="0"/>
              <a:t>B : </a:t>
            </a:r>
            <a:r>
              <a:rPr lang="fr-FR" sz="2400" dirty="0" err="1"/>
              <a:t>Bij</a:t>
            </a:r>
            <a:r>
              <a:rPr lang="fr-FR" sz="2400" dirty="0"/>
              <a:t> = sigma(i) * sigma(j) * </a:t>
            </a:r>
            <a:r>
              <a:rPr lang="fr-FR" sz="2400" dirty="0" err="1"/>
              <a:t>exp</a:t>
            </a:r>
            <a:r>
              <a:rPr lang="fr-FR" sz="2400" dirty="0"/>
              <a:t>(-0,5 * dij2 / D2) (n, n)</a:t>
            </a:r>
          </a:p>
          <a:p>
            <a:endParaRPr lang="fr-FR" sz="2800" dirty="0"/>
          </a:p>
          <a:p>
            <a:endParaRPr lang="fr-FR" sz="2800" dirty="0"/>
          </a:p>
          <a:p>
            <a:endParaRPr lang="en-US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66995" y="4458101"/>
                <a:ext cx="7778766" cy="20587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400" dirty="0"/>
                  <a:t>   (n, p)</a:t>
                </a:r>
              </a:p>
              <a:p>
                <a:r>
                  <a:rPr lang="fr-FR" sz="2400" dirty="0" err="1"/>
                  <a:t>Xa</a:t>
                </a:r>
                <a:r>
                  <a:rPr lang="fr-FR" sz="2400" dirty="0"/>
                  <a:t> = </a:t>
                </a:r>
                <a:r>
                  <a:rPr lang="fr-FR" sz="2400" dirty="0" err="1"/>
                  <a:t>Xb</a:t>
                </a:r>
                <a:r>
                  <a:rPr lang="fr-FR" sz="2400" dirty="0"/>
                  <a:t> + K * (Y – H </a:t>
                </a:r>
                <a:r>
                  <a:rPr lang="fr-FR" sz="2400" dirty="0" err="1"/>
                  <a:t>Xb</a:t>
                </a:r>
                <a:r>
                  <a:rPr lang="fr-FR" sz="2400" dirty="0"/>
                  <a:t>)      (n)</a:t>
                </a:r>
              </a:p>
              <a:p>
                <a:r>
                  <a:rPr lang="fr-FR" sz="2400" dirty="0"/>
                  <a:t>A = (I – KH) * B (covariance erreur d’analyse)   (n, n)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Temps de réponse -&gt; inversion d’une matrice (p, p)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5" y="4458101"/>
                <a:ext cx="7778766" cy="2058705"/>
              </a:xfrm>
              <a:prstGeom prst="rect">
                <a:avLst/>
              </a:prstGeom>
              <a:blipFill rotWithShape="0">
                <a:blip r:embed="rId2"/>
                <a:stretch>
                  <a:fillRect l="-1176" b="-5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8830101" y="3904409"/>
            <a:ext cx="3263025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pPr lvl="1"/>
            <a:r>
              <a:rPr lang="fr-FR" sz="2000" dirty="0"/>
              <a:t>Grille : 10 x 10 km </a:t>
            </a:r>
          </a:p>
          <a:p>
            <a:pPr lvl="1"/>
            <a:r>
              <a:rPr lang="fr-FR" sz="2000" dirty="0"/>
              <a:t>Résolution : 10 m</a:t>
            </a:r>
          </a:p>
          <a:p>
            <a:pPr lvl="1"/>
            <a:r>
              <a:rPr lang="fr-FR" sz="2000" dirty="0"/>
              <a:t>n = 1 000 000</a:t>
            </a:r>
          </a:p>
          <a:p>
            <a:pPr lvl="1"/>
            <a:r>
              <a:rPr lang="fr-FR" sz="2000" dirty="0"/>
              <a:t>Modèle: résolution 1 km</a:t>
            </a:r>
          </a:p>
          <a:p>
            <a:pPr lvl="1"/>
            <a:r>
              <a:rPr lang="fr-FR" sz="2000" dirty="0"/>
              <a:t>p = 100 </a:t>
            </a:r>
          </a:p>
          <a:p>
            <a:pPr lvl="1"/>
            <a:r>
              <a:rPr lang="fr-FR" sz="2000" dirty="0"/>
              <a:t>Ratio : 1 valeur moyenne pour 10 000 points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885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Ajustement profil – modèle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51751"/>
            <a:ext cx="5540991" cy="5089674"/>
          </a:xfrm>
        </p:spPr>
        <p:txBody>
          <a:bodyPr>
            <a:noAutofit/>
          </a:bodyPr>
          <a:lstStyle/>
          <a:p>
            <a:r>
              <a:rPr lang="fr-FR" dirty="0"/>
              <a:t>Valeur moyenne unique (1 maille)</a:t>
            </a:r>
          </a:p>
          <a:p>
            <a:pPr lvl="1"/>
            <a:r>
              <a:rPr lang="fr-FR" sz="1800" dirty="0"/>
              <a:t>Profil : ensemble de valeurs </a:t>
            </a:r>
            <a:r>
              <a:rPr lang="fr-FR" sz="1800" dirty="0" err="1"/>
              <a:t>Xb</a:t>
            </a:r>
            <a:r>
              <a:rPr lang="fr-FR" sz="1800" dirty="0"/>
              <a:t> d’une maille (moyenne : Mb = </a:t>
            </a:r>
            <a:r>
              <a:rPr lang="fr-FR" sz="1800" dirty="0" err="1"/>
              <a:t>HXb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Modèle : Y = Mm (moyenne sur la maille)</a:t>
            </a:r>
          </a:p>
          <a:p>
            <a:pPr lvl="1"/>
            <a:r>
              <a:rPr lang="fr-FR" sz="1800" b="1" dirty="0">
                <a:solidFill>
                  <a:srgbClr val="2F2FF1"/>
                </a:solidFill>
              </a:rPr>
              <a:t>Résultat optimal : </a:t>
            </a:r>
          </a:p>
          <a:p>
            <a:pPr lvl="2"/>
            <a:r>
              <a:rPr lang="fr-FR" sz="1600" b="1" dirty="0" err="1">
                <a:solidFill>
                  <a:srgbClr val="2F2FF1"/>
                </a:solidFill>
              </a:rPr>
              <a:t>Xa</a:t>
            </a:r>
            <a:r>
              <a:rPr lang="fr-FR" sz="1600" b="1" dirty="0">
                <a:solidFill>
                  <a:srgbClr val="2F2FF1"/>
                </a:solidFill>
              </a:rPr>
              <a:t> = </a:t>
            </a:r>
            <a:r>
              <a:rPr lang="fr-FR" sz="1600" b="1" dirty="0" err="1">
                <a:solidFill>
                  <a:srgbClr val="2F2FF1"/>
                </a:solidFill>
              </a:rPr>
              <a:t>Xb</a:t>
            </a:r>
            <a:r>
              <a:rPr lang="fr-FR" sz="1600" b="1" dirty="0">
                <a:solidFill>
                  <a:srgbClr val="2F2FF1"/>
                </a:solidFill>
              </a:rPr>
              <a:t> + </a:t>
            </a:r>
            <a:r>
              <a:rPr lang="fr-FR" sz="1600" b="1" dirty="0" err="1">
                <a:solidFill>
                  <a:srgbClr val="2F2FF1"/>
                </a:solidFill>
              </a:rPr>
              <a:t>varB</a:t>
            </a:r>
            <a:r>
              <a:rPr lang="fr-FR" sz="1600" b="1" dirty="0">
                <a:solidFill>
                  <a:srgbClr val="2F2FF1"/>
                </a:solidFill>
              </a:rPr>
              <a:t> /(</a:t>
            </a:r>
            <a:r>
              <a:rPr lang="fr-FR" sz="1600" b="1" dirty="0" err="1">
                <a:solidFill>
                  <a:srgbClr val="2F2FF1"/>
                </a:solidFill>
              </a:rPr>
              <a:t>varB</a:t>
            </a:r>
            <a:r>
              <a:rPr lang="fr-FR" sz="1600" b="1" dirty="0">
                <a:solidFill>
                  <a:srgbClr val="2F2FF1"/>
                </a:solidFill>
              </a:rPr>
              <a:t> + </a:t>
            </a:r>
            <a:r>
              <a:rPr lang="fr-FR" sz="1600" b="1" dirty="0" err="1">
                <a:solidFill>
                  <a:srgbClr val="2F2FF1"/>
                </a:solidFill>
              </a:rPr>
              <a:t>varR</a:t>
            </a:r>
            <a:r>
              <a:rPr lang="fr-FR" sz="1600" b="1" dirty="0">
                <a:solidFill>
                  <a:srgbClr val="2F2FF1"/>
                </a:solidFill>
              </a:rPr>
              <a:t>)  (Mm – Mb)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5240740" y="1111724"/>
                <a:ext cx="6951260" cy="5746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14325" indent="-314325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568FBA"/>
                  </a:buClr>
                  <a:buSzPct val="110000"/>
                  <a:buFont typeface="Courier New" charset="0"/>
                  <a:buChar char="o"/>
                  <a:tabLst/>
                  <a:defRPr sz="2400" kern="1200">
                    <a:solidFill>
                      <a:srgbClr val="253946"/>
                    </a:solidFill>
                    <a:latin typeface="Avenir Book" charset="0"/>
                    <a:ea typeface="Avenir Book" charset="0"/>
                    <a:cs typeface="Avenir Book" charset="0"/>
                  </a:defRPr>
                </a:lvl1pPr>
                <a:lvl2pPr marL="622300" indent="-3079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568FBA"/>
                  </a:buClr>
                  <a:buFont typeface="Courier New" charset="0"/>
                  <a:buChar char="o"/>
                  <a:tabLst/>
                  <a:defRPr sz="2000" kern="1200">
                    <a:solidFill>
                      <a:srgbClr val="253946"/>
                    </a:solidFill>
                    <a:latin typeface="Avenir Book" charset="0"/>
                    <a:ea typeface="Avenir Book" charset="0"/>
                    <a:cs typeface="Avenir Book" charset="0"/>
                  </a:defRPr>
                </a:lvl2pPr>
                <a:lvl3pPr marL="892175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53946"/>
                  </a:buClr>
                  <a:buSzPct val="110000"/>
                  <a:buFont typeface="Courier New" charset="0"/>
                  <a:buChar char="o"/>
                  <a:tabLst/>
                  <a:defRPr sz="1800" kern="1200">
                    <a:solidFill>
                      <a:srgbClr val="253946"/>
                    </a:solidFill>
                    <a:latin typeface="Avenir Book" charset="0"/>
                    <a:ea typeface="Avenir Book" charset="0"/>
                    <a:cs typeface="Avenir Book" charset="0"/>
                  </a:defRPr>
                </a:lvl3pPr>
                <a:lvl4pPr marL="1114425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53946"/>
                  </a:buClr>
                  <a:buFont typeface="Courier New" charset="0"/>
                  <a:buChar char="o"/>
                  <a:tabLst/>
                  <a:defRPr sz="1600" kern="1200">
                    <a:solidFill>
                      <a:srgbClr val="253946"/>
                    </a:solidFill>
                    <a:latin typeface="Avenir Book" charset="0"/>
                    <a:ea typeface="Avenir Book" charset="0"/>
                    <a:cs typeface="Avenir Book" charset="0"/>
                  </a:defRPr>
                </a:lvl4pPr>
                <a:lvl5pPr marL="137795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SzPct val="110000"/>
                  <a:buFont typeface="Arial" panose="020B0604020202020204" pitchFamily="34" charset="0"/>
                  <a:buChar char="•"/>
                  <a:tabLst/>
                  <a:defRPr sz="1600" kern="1200">
                    <a:solidFill>
                      <a:srgbClr val="253946"/>
                    </a:solidFill>
                    <a:latin typeface="Avenir Book" charset="0"/>
                    <a:ea typeface="Avenir Book" charset="0"/>
                    <a:cs typeface="Avenir Book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solidFill>
                      <a:schemeClr val="tx1"/>
                    </a:solidFill>
                  </a:rPr>
                  <a:t>Tests effectués</a:t>
                </a:r>
              </a:p>
              <a:p>
                <a:pPr lvl="1"/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: grille 4x4 -&gt; 16 valeurs (L1, L2, L3, L4)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Y : quatre mailles : Mm = (mm1, mm2, mm3, mm4)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H : matrice 4x16 = ¼ * [(1, 1, 0, 0, 1, 1,0 …0), (0, 0, 1, 1, 0, 0, 1, 1, 0,….0), …]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H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= moyenne des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par maille : Mb = (mb1, mb2, mb3, m4)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R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varR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* I (modèle)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Cas 1 : B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* I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fr-F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/(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+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varR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dirty="0">
                  <a:solidFill>
                    <a:schemeClr val="tx1"/>
                  </a:solidFill>
                  <a:latin typeface="Avenir Book"/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Y-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HXb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Mmb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= (mm1-mb1, …mm4-mb4)</a:t>
                </a:r>
              </a:p>
              <a:p>
                <a:pPr lvl="2"/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Xa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+ K (Y – Mb) =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Xb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+ varB /(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varB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+ </a:t>
                </a:r>
                <a:r>
                  <a:rPr lang="fr-FR" dirty="0" err="1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varR</a:t>
                </a:r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 Mmb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Cas 2 : B = (</a:t>
                </a:r>
                <a:r>
                  <a:rPr lang="fr-FR" dirty="0" err="1">
                    <a:solidFill>
                      <a:schemeClr val="tx1"/>
                    </a:solidFill>
                  </a:rPr>
                  <a:t>Bij</a:t>
                </a:r>
                <a:r>
                  <a:rPr lang="fr-FR" dirty="0">
                    <a:solidFill>
                      <a:schemeClr val="tx1"/>
                    </a:solidFill>
                  </a:rPr>
                  <a:t>)  et </a:t>
                </a:r>
                <a:r>
                  <a:rPr lang="fr-FR" dirty="0" err="1">
                    <a:solidFill>
                      <a:schemeClr val="tx1"/>
                    </a:solidFill>
                  </a:rPr>
                  <a:t>Bij</a:t>
                </a:r>
                <a:r>
                  <a:rPr lang="fr-FR" dirty="0">
                    <a:solidFill>
                      <a:schemeClr val="tx1"/>
                    </a:solidFill>
                  </a:rPr>
                  <a:t> = </a:t>
                </a:r>
                <a:r>
                  <a:rPr lang="fr-FR" dirty="0" err="1">
                    <a:solidFill>
                      <a:schemeClr val="tx1"/>
                    </a:solidFill>
                  </a:rPr>
                  <a:t>varB</a:t>
                </a:r>
                <a:r>
                  <a:rPr lang="fr-FR" dirty="0">
                    <a:solidFill>
                      <a:schemeClr val="tx1"/>
                    </a:solidFill>
                  </a:rPr>
                  <a:t>* </a:t>
                </a:r>
                <a:r>
                  <a:rPr lang="fr-FR" dirty="0" err="1">
                    <a:solidFill>
                      <a:schemeClr val="tx1"/>
                    </a:solidFill>
                  </a:rPr>
                  <a:t>exp</a:t>
                </a:r>
                <a:r>
                  <a:rPr lang="fr-FR" dirty="0">
                    <a:solidFill>
                      <a:schemeClr val="tx1"/>
                    </a:solidFill>
                  </a:rPr>
                  <a:t>(-0,5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Dij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)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Dij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xij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yij</m:t>
                        </m:r>
                      </m:e>
                      <m:sup>
                        <m: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>
                  <a:solidFill>
                    <a:schemeClr val="tx1"/>
                  </a:solidFill>
                  <a:latin typeface="Avenir Book"/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>
                    <a:solidFill>
                      <a:schemeClr val="tx1"/>
                    </a:solidFill>
                    <a:latin typeface="Avenir Book"/>
                    <a:ea typeface="Cambria Math" panose="02040503050406030204" pitchFamily="18" charset="0"/>
                  </a:rPr>
                  <a:t>tests effectué</a:t>
                </a:r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40" y="1111724"/>
                <a:ext cx="6951260" cy="5746275"/>
              </a:xfrm>
              <a:prstGeom prst="rect">
                <a:avLst/>
              </a:prstGeom>
              <a:blipFill rotWithShape="0">
                <a:blip r:embed="rId2"/>
                <a:stretch>
                  <a:fillRect l="-1491" t="-1379" r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Besoins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574" y="1275075"/>
            <a:ext cx="11255188" cy="51120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Besoin </a:t>
            </a:r>
          </a:p>
          <a:p>
            <a:pPr lvl="1"/>
            <a:r>
              <a:rPr lang="fr-FR" dirty="0"/>
              <a:t>Fournir aux citoyens une information locale et fiable de concentration des polluants</a:t>
            </a:r>
          </a:p>
          <a:p>
            <a:pPr lvl="1"/>
            <a:endParaRPr lang="fr-FR" sz="1200" dirty="0"/>
          </a:p>
          <a:p>
            <a:r>
              <a:rPr lang="fr-FR" dirty="0"/>
              <a:t>Attentes</a:t>
            </a:r>
          </a:p>
          <a:p>
            <a:pPr lvl="1"/>
            <a:r>
              <a:rPr lang="fr-FR" dirty="0"/>
              <a:t>Réconcilier les résultats des modèles et les mesures permanentes/ponctuelles</a:t>
            </a:r>
          </a:p>
          <a:p>
            <a:pPr lvl="1"/>
            <a:r>
              <a:rPr lang="fr-FR" dirty="0"/>
              <a:t>Prendre en compte les spécificités locales (ex. sources)</a:t>
            </a:r>
          </a:p>
          <a:p>
            <a:pPr lvl="1"/>
            <a:r>
              <a:rPr lang="fr-FR" dirty="0"/>
              <a:t>Intégrer les futures mesures issues de capteurs externes</a:t>
            </a:r>
          </a:p>
          <a:p>
            <a:pPr lvl="1"/>
            <a:r>
              <a:rPr lang="fr-FR" dirty="0"/>
              <a:t>Avoir une approche évolutive et disposer d’un algorithme générique</a:t>
            </a:r>
          </a:p>
          <a:p>
            <a:pPr lvl="1"/>
            <a:r>
              <a:rPr lang="fr-FR" dirty="0"/>
              <a:t>Capitaliser et intégrer toutes les informations existantes (mesures, modèles, inventaires)</a:t>
            </a:r>
          </a:p>
          <a:p>
            <a:pPr marL="539750" lvl="2" indent="0">
              <a:buNone/>
            </a:pPr>
            <a:endParaRPr lang="fr-FR" sz="1200" dirty="0"/>
          </a:p>
          <a:p>
            <a:r>
              <a:rPr lang="fr-FR" dirty="0"/>
              <a:t>Données disponibles</a:t>
            </a:r>
          </a:p>
          <a:p>
            <a:pPr lvl="1"/>
            <a:r>
              <a:rPr lang="fr-FR" dirty="0"/>
              <a:t>Relevés horaires de différentes stations de mesures</a:t>
            </a:r>
          </a:p>
          <a:p>
            <a:pPr lvl="1"/>
            <a:r>
              <a:rPr lang="fr-FR" dirty="0"/>
              <a:t>Campagnes de mesures ponctuelles</a:t>
            </a:r>
          </a:p>
          <a:p>
            <a:pPr lvl="1"/>
            <a:r>
              <a:rPr lang="fr-FR" dirty="0"/>
              <a:t>Caractérisation des sources (ex. routes, bateaux, tunnels)</a:t>
            </a:r>
          </a:p>
          <a:p>
            <a:pPr lvl="1"/>
            <a:r>
              <a:rPr lang="fr-FR" dirty="0"/>
              <a:t>Modélisations à différentes échelles</a:t>
            </a:r>
          </a:p>
          <a:p>
            <a:pPr lvl="1"/>
            <a:r>
              <a:rPr lang="fr-FR" dirty="0"/>
              <a:t>Paramètres influents par exemple Vent (temporel, orientation) ou Trafic (densité, horaire)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59697" y="604292"/>
            <a:ext cx="838201" cy="425781"/>
          </a:xfrm>
        </p:spPr>
        <p:txBody>
          <a:bodyPr/>
          <a:lstStyle/>
          <a:p>
            <a:r>
              <a:rPr lang="fr-FR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3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Lissage spatial du profil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59295" y="1044427"/>
                <a:ext cx="6457405" cy="5089674"/>
              </a:xfrm>
            </p:spPr>
            <p:txBody>
              <a:bodyPr>
                <a:noAutofit/>
              </a:bodyPr>
              <a:lstStyle/>
              <a:p>
                <a:endParaRPr lang="fr-FR" sz="2800" dirty="0"/>
              </a:p>
              <a:p>
                <a:r>
                  <a:rPr lang="fr-FR" sz="2800" dirty="0"/>
                  <a:t>Méthode :</a:t>
                </a:r>
              </a:p>
              <a:p>
                <a:pPr lvl="1"/>
                <a:r>
                  <a:rPr lang="fr-FR" sz="2400" dirty="0"/>
                  <a:t>Application d’un filtre linéaire par masque de convolution spatial (filtre gaussien)</a:t>
                </a:r>
              </a:p>
              <a:p>
                <a:pPr lvl="1"/>
                <a:r>
                  <a:rPr lang="fr-FR" sz="2400" dirty="0"/>
                  <a:t>Masque utilisé :</a:t>
                </a:r>
              </a:p>
              <a:p>
                <a:pPr lvl="2"/>
                <a:r>
                  <a:rPr lang="fr-FR" sz="2200" dirty="0"/>
                  <a:t>3x3 :</a:t>
                </a:r>
              </a:p>
              <a:p>
                <a:pPr lvl="2"/>
                <a:endParaRPr lang="fr-FR" sz="2200" dirty="0"/>
              </a:p>
              <a:p>
                <a:pPr lvl="2"/>
                <a:endParaRPr lang="fr-FR" sz="2200" dirty="0"/>
              </a:p>
              <a:p>
                <a:pPr lvl="2"/>
                <a:endParaRPr lang="fr-FR" sz="2200" dirty="0"/>
              </a:p>
              <a:p>
                <a:pPr lvl="2"/>
                <a:endParaRPr lang="fr-FR" sz="2200" dirty="0"/>
              </a:p>
              <a:p>
                <a:pPr lvl="2"/>
                <a:r>
                  <a:rPr lang="fr-FR" sz="2200" dirty="0"/>
                  <a:t>Vx = v0 * </a:t>
                </a:r>
                <a:r>
                  <a:rPr lang="fr-FR" sz="2200" dirty="0" err="1"/>
                  <a:t>exp</a:t>
                </a:r>
                <a:r>
                  <a:rPr lang="fr-FR" sz="2200" dirty="0"/>
                  <a:t>(-0,5 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2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200" dirty="0"/>
                  <a:t>)/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𝑠𝑖𝑔𝑚𝑎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200" dirty="0"/>
                  <a:t>)</a:t>
                </a:r>
              </a:p>
              <a:p>
                <a:pPr lvl="2"/>
                <a:r>
                  <a:rPr lang="fr-FR" sz="2200" dirty="0"/>
                  <a:t>Vx normalisé avec v0 + 4*v1 + 4*v2 = 1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95" y="1044427"/>
                <a:ext cx="6457405" cy="5089674"/>
              </a:xfrm>
              <a:blipFill rotWithShape="0">
                <a:blip r:embed="rId2"/>
                <a:stretch>
                  <a:fillRect l="-1983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2442" y="3258671"/>
            <a:ext cx="1553584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2242441" y="3715871"/>
            <a:ext cx="1553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2441" y="4191000"/>
            <a:ext cx="1553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21604" y="3258671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277414" y="3263154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804299" y="37472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v0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335685" y="37562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288830" y="376069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804299" y="32783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2831193" y="421519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3332546" y="4204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3349132" y="328556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2288830" y="32900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2290324" y="421519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5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Extrapolation de la valeur en un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295" y="1044427"/>
            <a:ext cx="6457405" cy="5625314"/>
          </a:xfrm>
        </p:spPr>
        <p:txBody>
          <a:bodyPr>
            <a:noAutofit/>
          </a:bodyPr>
          <a:lstStyle/>
          <a:p>
            <a:endParaRPr lang="fr-FR" sz="2800" dirty="0"/>
          </a:p>
          <a:p>
            <a:r>
              <a:rPr lang="fr-FR" sz="2800" dirty="0"/>
              <a:t>Méthode :</a:t>
            </a:r>
          </a:p>
          <a:p>
            <a:pPr lvl="1"/>
            <a:r>
              <a:rPr lang="fr-FR" sz="2400" dirty="0"/>
              <a:t>Barycentre / points de la grille:</a:t>
            </a:r>
          </a:p>
          <a:p>
            <a:pPr lvl="2"/>
            <a:r>
              <a:rPr lang="fr-FR" sz="2200" dirty="0" err="1"/>
              <a:t>vm</a:t>
            </a:r>
            <a:r>
              <a:rPr lang="fr-FR" sz="2200" dirty="0"/>
              <a:t> = somme(vx * </a:t>
            </a:r>
            <a:r>
              <a:rPr lang="fr-FR" sz="2200" dirty="0" err="1"/>
              <a:t>bx</a:t>
            </a:r>
            <a:r>
              <a:rPr lang="fr-FR" sz="2200" dirty="0"/>
              <a:t>) / somme(</a:t>
            </a:r>
            <a:r>
              <a:rPr lang="fr-FR" sz="2200" dirty="0" err="1"/>
              <a:t>bx</a:t>
            </a:r>
            <a:r>
              <a:rPr lang="fr-FR" sz="2200" dirty="0"/>
              <a:t>) </a:t>
            </a:r>
          </a:p>
          <a:p>
            <a:pPr marL="668337" lvl="2" indent="0">
              <a:buNone/>
            </a:pPr>
            <a:r>
              <a:rPr lang="fr-FR" sz="2000" dirty="0"/>
              <a:t>	avec </a:t>
            </a:r>
            <a:r>
              <a:rPr lang="fr-FR" sz="2000" dirty="0" err="1"/>
              <a:t>bx</a:t>
            </a:r>
            <a:r>
              <a:rPr lang="fr-FR" sz="2000" dirty="0"/>
              <a:t> =  1 / dx ** c</a:t>
            </a:r>
          </a:p>
          <a:p>
            <a:pPr lvl="2"/>
            <a:r>
              <a:rPr lang="fr-FR" sz="2200" dirty="0"/>
              <a:t>Exposant c modifiable ( c=2 par défaut)</a:t>
            </a:r>
          </a:p>
          <a:p>
            <a:pPr lvl="2"/>
            <a:endParaRPr lang="fr-FR" sz="2200" dirty="0"/>
          </a:p>
          <a:p>
            <a:pPr marL="668337" lvl="2" indent="0">
              <a:buNone/>
            </a:pPr>
            <a:r>
              <a:rPr lang="fr-FR" i="1" dirty="0"/>
              <a:t>ou encore </a:t>
            </a:r>
            <a:r>
              <a:rPr lang="fr-FR" i="1" dirty="0" err="1"/>
              <a:t>vm</a:t>
            </a:r>
            <a:r>
              <a:rPr lang="fr-FR" i="1" dirty="0"/>
              <a:t> = (va * (</a:t>
            </a:r>
            <a:r>
              <a:rPr lang="fr-FR" i="1" dirty="0" err="1"/>
              <a:t>db</a:t>
            </a:r>
            <a:r>
              <a:rPr lang="fr-FR" i="1" dirty="0"/>
              <a:t> * dc * dd)**c +</a:t>
            </a:r>
          </a:p>
          <a:p>
            <a:pPr marL="668337" lvl="2" indent="0">
              <a:buNone/>
            </a:pPr>
            <a:r>
              <a:rPr lang="fr-FR" i="1" dirty="0"/>
              <a:t>	           </a:t>
            </a:r>
            <a:r>
              <a:rPr lang="fr-FR" i="1" dirty="0" err="1"/>
              <a:t>vb</a:t>
            </a:r>
            <a:r>
              <a:rPr lang="fr-FR" i="1" dirty="0"/>
              <a:t> * (da * dc * dd)**c +</a:t>
            </a:r>
          </a:p>
          <a:p>
            <a:pPr marL="668337" lvl="2" indent="0">
              <a:buNone/>
            </a:pPr>
            <a:r>
              <a:rPr lang="fr-FR" i="1" dirty="0"/>
              <a:t>	           </a:t>
            </a:r>
            <a:r>
              <a:rPr lang="fr-FR" i="1" dirty="0" err="1"/>
              <a:t>vc</a:t>
            </a:r>
            <a:r>
              <a:rPr lang="fr-FR" i="1" dirty="0"/>
              <a:t> * (da * </a:t>
            </a:r>
            <a:r>
              <a:rPr lang="fr-FR" i="1" dirty="0" err="1"/>
              <a:t>db</a:t>
            </a:r>
            <a:r>
              <a:rPr lang="fr-FR" i="1" dirty="0"/>
              <a:t> * dd)**c +</a:t>
            </a:r>
          </a:p>
          <a:p>
            <a:pPr marL="668337" lvl="2" indent="0">
              <a:buNone/>
            </a:pPr>
            <a:r>
              <a:rPr lang="fr-FR" i="1" dirty="0"/>
              <a:t>	           </a:t>
            </a:r>
            <a:r>
              <a:rPr lang="fr-FR" i="1" dirty="0" err="1"/>
              <a:t>vd</a:t>
            </a:r>
            <a:r>
              <a:rPr lang="fr-FR" i="1" dirty="0"/>
              <a:t> * (da * </a:t>
            </a:r>
            <a:r>
              <a:rPr lang="fr-FR" i="1" dirty="0" err="1"/>
              <a:t>db</a:t>
            </a:r>
            <a:r>
              <a:rPr lang="fr-FR" i="1" dirty="0"/>
              <a:t> * dc)**c) /</a:t>
            </a:r>
          </a:p>
          <a:p>
            <a:pPr marL="668337" lvl="2" indent="0">
              <a:buNone/>
            </a:pPr>
            <a:r>
              <a:rPr lang="fr-FR" i="1" dirty="0"/>
              <a:t>	          ((</a:t>
            </a:r>
            <a:r>
              <a:rPr lang="fr-FR" i="1" dirty="0" err="1"/>
              <a:t>db</a:t>
            </a:r>
            <a:r>
              <a:rPr lang="fr-FR" i="1" dirty="0"/>
              <a:t> * dc * dd)**c +</a:t>
            </a:r>
          </a:p>
          <a:p>
            <a:pPr marL="668337" lvl="2" indent="0">
              <a:buNone/>
            </a:pPr>
            <a:r>
              <a:rPr lang="fr-FR" i="1" dirty="0"/>
              <a:t>		(da * dc * dd)**c +</a:t>
            </a:r>
          </a:p>
          <a:p>
            <a:pPr marL="668337" lvl="2" indent="0">
              <a:buNone/>
            </a:pPr>
            <a:r>
              <a:rPr lang="fr-FR" i="1" dirty="0"/>
              <a:t>		(da * </a:t>
            </a:r>
            <a:r>
              <a:rPr lang="fr-FR" i="1" dirty="0" err="1"/>
              <a:t>db</a:t>
            </a:r>
            <a:r>
              <a:rPr lang="fr-FR" i="1" dirty="0"/>
              <a:t> * dd)**c +</a:t>
            </a:r>
          </a:p>
          <a:p>
            <a:pPr marL="668337" lvl="2" indent="0">
              <a:buNone/>
            </a:pPr>
            <a:r>
              <a:rPr lang="fr-FR" i="1" dirty="0"/>
              <a:t>		(da * </a:t>
            </a:r>
            <a:r>
              <a:rPr lang="fr-FR" i="1" dirty="0" err="1"/>
              <a:t>db</a:t>
            </a:r>
            <a:r>
              <a:rPr lang="fr-FR" i="1" dirty="0"/>
              <a:t> * dc)**c)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2939" y="2389084"/>
            <a:ext cx="2570858" cy="2315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7127059" y="2051130"/>
            <a:ext cx="39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2F2FF1"/>
                </a:solidFill>
              </a:rPr>
              <a:t>A</a:t>
            </a:r>
          </a:p>
          <a:p>
            <a:pPr algn="ctr"/>
            <a:r>
              <a:rPr lang="fr-FR" dirty="0">
                <a:solidFill>
                  <a:srgbClr val="2F2FF1"/>
                </a:solidFill>
              </a:rPr>
              <a:t>va</a:t>
            </a:r>
            <a:endParaRPr lang="en-US" dirty="0">
              <a:solidFill>
                <a:srgbClr val="2F2FF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064343" y="199015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2F2FF1"/>
                </a:solidFill>
              </a:rPr>
              <a:t>B</a:t>
            </a:r>
          </a:p>
          <a:p>
            <a:pPr algn="ctr"/>
            <a:r>
              <a:rPr lang="fr-FR" dirty="0" err="1">
                <a:solidFill>
                  <a:srgbClr val="2F2FF1"/>
                </a:solidFill>
              </a:rPr>
              <a:t>vb</a:t>
            </a:r>
            <a:endParaRPr lang="en-US" dirty="0">
              <a:solidFill>
                <a:srgbClr val="2F2FF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134085" y="4704965"/>
            <a:ext cx="38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2F2FF1"/>
                </a:solidFill>
              </a:rPr>
              <a:t>C</a:t>
            </a:r>
          </a:p>
          <a:p>
            <a:pPr algn="ctr"/>
            <a:r>
              <a:rPr lang="fr-FR" dirty="0" err="1">
                <a:solidFill>
                  <a:srgbClr val="2F2FF1"/>
                </a:solidFill>
              </a:rPr>
              <a:t>vc</a:t>
            </a:r>
            <a:endParaRPr lang="en-US" dirty="0">
              <a:solidFill>
                <a:srgbClr val="2F2FF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0103797" y="4704965"/>
            <a:ext cx="40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2F2FF1"/>
                </a:solidFill>
              </a:rPr>
              <a:t>D</a:t>
            </a:r>
          </a:p>
          <a:p>
            <a:pPr algn="ctr"/>
            <a:r>
              <a:rPr lang="fr-FR" dirty="0" err="1">
                <a:solidFill>
                  <a:srgbClr val="2F2FF1"/>
                </a:solidFill>
              </a:rPr>
              <a:t>vd</a:t>
            </a:r>
            <a:endParaRPr lang="en-US" dirty="0">
              <a:solidFill>
                <a:srgbClr val="2F2FF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429625" y="3167065"/>
            <a:ext cx="81591" cy="8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/>
          <p:cNvCxnSpPr>
            <a:endCxn id="5" idx="1"/>
          </p:cNvCxnSpPr>
          <p:nvPr/>
        </p:nvCxnSpPr>
        <p:spPr>
          <a:xfrm>
            <a:off x="7532940" y="2389084"/>
            <a:ext cx="908634" cy="79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8511216" y="2389084"/>
            <a:ext cx="1592581" cy="79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5" idx="3"/>
          </p:cNvCxnSpPr>
          <p:nvPr/>
        </p:nvCxnSpPr>
        <p:spPr>
          <a:xfrm flipH="1">
            <a:off x="7532940" y="3238281"/>
            <a:ext cx="908634" cy="146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</p:cNvCxnSpPr>
          <p:nvPr/>
        </p:nvCxnSpPr>
        <p:spPr>
          <a:xfrm>
            <a:off x="8499267" y="3238281"/>
            <a:ext cx="1604530" cy="146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911919" y="24702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</a:t>
            </a:r>
            <a:endParaRPr lang="en-US" dirty="0"/>
          </a:p>
        </p:txBody>
      </p:sp>
      <p:sp>
        <p:nvSpPr>
          <p:cNvPr id="48" name="ZoneTexte 47"/>
          <p:cNvSpPr txBox="1"/>
          <p:nvPr/>
        </p:nvSpPr>
        <p:spPr>
          <a:xfrm>
            <a:off x="9176839" y="27216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db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9237799" y="36436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dd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7988119" y="379609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dc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8470875" y="3050669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2F2FF1"/>
                </a:solidFill>
              </a:rPr>
              <a:t>M</a:t>
            </a:r>
          </a:p>
          <a:p>
            <a:pPr algn="ctr"/>
            <a:r>
              <a:rPr lang="fr-FR" dirty="0" err="1">
                <a:solidFill>
                  <a:srgbClr val="2F2FF1"/>
                </a:solidFill>
              </a:rPr>
              <a:t>vm</a:t>
            </a:r>
            <a:endParaRPr lang="en-US" dirty="0">
              <a:solidFill>
                <a:srgbClr val="2F2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4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Ajustement du profil aux mesures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59295" y="1044427"/>
                <a:ext cx="5301705" cy="5089674"/>
              </a:xfrm>
            </p:spPr>
            <p:txBody>
              <a:bodyPr>
                <a:noAutofit/>
              </a:bodyPr>
              <a:lstStyle/>
              <a:p>
                <a:endParaRPr lang="fr-FR" sz="2800" dirty="0"/>
              </a:p>
              <a:p>
                <a:r>
                  <a:rPr lang="fr-FR" sz="2800" dirty="0"/>
                  <a:t>Méthode barycentre :</a:t>
                </a:r>
              </a:p>
              <a:p>
                <a:pPr lvl="1"/>
                <a:r>
                  <a:rPr lang="fr-FR" sz="2400" dirty="0"/>
                  <a:t>Chaque point du profil P(x) est multiplié par un coefficient C(x)</a:t>
                </a:r>
              </a:p>
              <a:p>
                <a:pPr lvl="1"/>
                <a:r>
                  <a:rPr lang="fr-FR" sz="2400" dirty="0"/>
                  <a:t>Pour les k mesures (valeur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400" dirty="0"/>
                  <a:t>(x))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000" dirty="0"/>
                  <a:t>(x)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2000" dirty="0"/>
                  <a:t>(x) / P(x)</a:t>
                </a:r>
              </a:p>
              <a:p>
                <a:pPr lvl="1"/>
                <a:r>
                  <a:rPr lang="fr-FR" sz="2400" dirty="0"/>
                  <a:t>Pour les autres points, C(x) est le barycentre des C(x) des mesures</a:t>
                </a:r>
              </a:p>
              <a:p>
                <a:pPr lvl="2"/>
                <a:r>
                  <a:rPr lang="fr-FR" sz="2000" dirty="0"/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2000" dirty="0"/>
                              <m:t>(</m:t>
                            </m:r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sz="2000" dirty="0"/>
                  <a:t>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sz="2000" dirty="0"/>
                  <a:t> (option 1)</a:t>
                </a:r>
              </a:p>
              <a:p>
                <a:pPr lvl="2"/>
                <a:r>
                  <a:rPr lang="fr-FR" sz="2000" dirty="0"/>
                  <a:t>C(x)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fr-FR" sz="2000" dirty="0"/>
                  <a:t>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fr-FR" sz="2000" dirty="0"/>
                  <a:t> (option 2)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95" y="1044427"/>
                <a:ext cx="5301705" cy="5089674"/>
              </a:xfrm>
              <a:blipFill rotWithShape="0">
                <a:blip r:embed="rId2"/>
                <a:stretch>
                  <a:fillRect l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9885" y="1654027"/>
            <a:ext cx="6602115" cy="3060012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2331720" y="520192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727960" y="5201920"/>
            <a:ext cx="762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368040" y="520192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718560" y="5201920"/>
            <a:ext cx="762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7830" y="24061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96000" y="3657600"/>
                <a:ext cx="710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(x)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7600"/>
                <a:ext cx="7107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5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310030" y="1654027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P(x) x C(x)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169400" y="3440668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(x)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00" y="3440668"/>
                <a:ext cx="71609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67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20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Ajustement du profil aux mesures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071" y="1351128"/>
            <a:ext cx="7574990" cy="3012414"/>
          </a:xfrm>
        </p:spPr>
        <p:txBody>
          <a:bodyPr>
            <a:normAutofit/>
          </a:bodyPr>
          <a:lstStyle/>
          <a:p>
            <a:r>
              <a:rPr lang="fr-FR" dirty="0"/>
              <a:t>Méthode BLUE</a:t>
            </a:r>
          </a:p>
          <a:p>
            <a:pPr lvl="1"/>
            <a:r>
              <a:rPr lang="fr-FR" dirty="0" err="1"/>
              <a:t>Xb</a:t>
            </a:r>
            <a:r>
              <a:rPr lang="fr-FR" dirty="0"/>
              <a:t> : liste des valeurs du profil (n = a*b pour grille(a, b))</a:t>
            </a:r>
          </a:p>
          <a:p>
            <a:pPr lvl="2"/>
            <a:r>
              <a:rPr lang="fr-FR" dirty="0" err="1"/>
              <a:t>Xb</a:t>
            </a:r>
            <a:r>
              <a:rPr lang="fr-FR" dirty="0"/>
              <a:t> (i) = grille(i//a, i-i//a) </a:t>
            </a:r>
          </a:p>
          <a:p>
            <a:pPr lvl="1"/>
            <a:r>
              <a:rPr lang="fr-FR" dirty="0"/>
              <a:t>Y : liste des valeurs des mesures (p)</a:t>
            </a:r>
          </a:p>
          <a:p>
            <a:pPr lvl="1"/>
            <a:r>
              <a:rPr lang="fr-FR" dirty="0"/>
              <a:t>H = matrice nulle avec 1 pour chaque mesure(p, n)</a:t>
            </a:r>
          </a:p>
          <a:p>
            <a:pPr lvl="2"/>
            <a:r>
              <a:rPr lang="fr-FR" dirty="0"/>
              <a:t>Ligne mesure m = (0, 0, ….1, 0, …) 1 en position xm1*a +ym1</a:t>
            </a:r>
          </a:p>
          <a:p>
            <a:pPr lvl="1"/>
            <a:r>
              <a:rPr lang="fr-FR" dirty="0"/>
              <a:t>R : matrice diagonale de chaque erreur de mesure (p, p)</a:t>
            </a:r>
          </a:p>
          <a:p>
            <a:pPr lvl="1"/>
            <a:r>
              <a:rPr lang="fr-FR" dirty="0"/>
              <a:t>B : </a:t>
            </a:r>
            <a:r>
              <a:rPr lang="fr-FR" dirty="0" err="1"/>
              <a:t>Bij</a:t>
            </a:r>
            <a:r>
              <a:rPr lang="fr-FR" dirty="0"/>
              <a:t> = sigma(i) * sigma(j) * </a:t>
            </a:r>
            <a:r>
              <a:rPr lang="fr-FR" dirty="0" err="1"/>
              <a:t>exp</a:t>
            </a:r>
            <a:r>
              <a:rPr lang="fr-FR" dirty="0"/>
              <a:t>(-0,5 * dij2 / D2) (n, n)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59295" y="4363542"/>
                <a:ext cx="7778766" cy="23864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8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 sz="2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fr-FR" sz="2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800" dirty="0"/>
                  <a:t>   (n, p)</a:t>
                </a:r>
              </a:p>
              <a:p>
                <a:r>
                  <a:rPr lang="fr-FR" sz="2800" dirty="0" err="1"/>
                  <a:t>Xa</a:t>
                </a:r>
                <a:r>
                  <a:rPr lang="fr-FR" sz="2800" dirty="0"/>
                  <a:t> = </a:t>
                </a:r>
                <a:r>
                  <a:rPr lang="fr-FR" sz="2800" dirty="0" err="1"/>
                  <a:t>Xb</a:t>
                </a:r>
                <a:r>
                  <a:rPr lang="fr-FR" sz="2800" dirty="0"/>
                  <a:t> + K * (Y – H </a:t>
                </a:r>
                <a:r>
                  <a:rPr lang="fr-FR" sz="2800" dirty="0" err="1"/>
                  <a:t>Xb</a:t>
                </a:r>
                <a:r>
                  <a:rPr lang="fr-FR" sz="2800" dirty="0"/>
                  <a:t>)      (n)</a:t>
                </a:r>
              </a:p>
              <a:p>
                <a:r>
                  <a:rPr lang="fr-FR" sz="2800" dirty="0"/>
                  <a:t>A = (I – KH) * B (covariance erreur d’analyse)   (n, n)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Temps de réponse -&gt; inversion d’une matrice (p, p)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5" y="4363542"/>
                <a:ext cx="7778766" cy="2386423"/>
              </a:xfrm>
              <a:prstGeom prst="rect">
                <a:avLst/>
              </a:prstGeom>
              <a:blipFill rotWithShape="0">
                <a:blip r:embed="rId2"/>
                <a:stretch>
                  <a:fillRect l="-1567" b="-6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8332113" y="1017908"/>
            <a:ext cx="3761013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Exemple :</a:t>
            </a:r>
          </a:p>
          <a:p>
            <a:pPr lvl="1"/>
            <a:r>
              <a:rPr lang="fr-FR" sz="2400" dirty="0"/>
              <a:t>Grille : 10 x 10 km </a:t>
            </a:r>
          </a:p>
          <a:p>
            <a:pPr lvl="1"/>
            <a:r>
              <a:rPr lang="fr-FR" sz="2400" dirty="0"/>
              <a:t>Résolution : 10 m</a:t>
            </a:r>
          </a:p>
          <a:p>
            <a:pPr lvl="1"/>
            <a:r>
              <a:rPr lang="fr-FR" sz="2400" dirty="0"/>
              <a:t>n = 1 000 000</a:t>
            </a:r>
          </a:p>
          <a:p>
            <a:pPr lvl="1"/>
            <a:r>
              <a:rPr lang="fr-FR" sz="2400" dirty="0"/>
              <a:t>Stations :  10</a:t>
            </a:r>
          </a:p>
          <a:p>
            <a:pPr lvl="1"/>
            <a:r>
              <a:rPr lang="fr-FR" sz="2400" dirty="0"/>
              <a:t>p = 10 </a:t>
            </a:r>
          </a:p>
          <a:p>
            <a:pPr lvl="1"/>
            <a:r>
              <a:rPr lang="fr-FR" sz="2400" dirty="0"/>
              <a:t>Ratio : 1 mesure pour 100 000 points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0792" y="1676402"/>
            <a:ext cx="10554513" cy="3312692"/>
            <a:chOff x="357234" y="1257302"/>
            <a:chExt cx="6459984" cy="23882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571750"/>
              <a:ext cx="6409969" cy="107381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/>
            <a:lstStyle/>
            <a:p>
              <a:pPr>
                <a:buClr>
                  <a:srgbClr val="F7B100"/>
                </a:buClr>
              </a:pPr>
              <a:r>
                <a:rPr lang="fr-FR" sz="4431" cap="all" dirty="0">
                  <a:solidFill>
                    <a:schemeClr val="tx2"/>
                  </a:solidFill>
                  <a:latin typeface="Avenir Book" charset="0"/>
                  <a:ea typeface="Avenir Book" charset="0"/>
                  <a:cs typeface="Avenir Book" charset="0"/>
                </a:rPr>
                <a:t>Principes Assimilation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4" y="1257302"/>
              <a:ext cx="1343200" cy="97393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eaLnBrk="0" hangingPunct="0"/>
              <a:r>
                <a:rPr lang="en-GB" sz="16985" dirty="0">
                  <a:solidFill>
                    <a:srgbClr val="568FBA"/>
                  </a:solidFill>
                  <a:latin typeface="Avenir Book" charset="0"/>
                  <a:ea typeface="Avenir Book" charset="0"/>
                  <a:cs typeface="Avenir Book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22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Assimilation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59697" y="604292"/>
            <a:ext cx="838201" cy="425781"/>
          </a:xfrm>
        </p:spPr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98" y="1061794"/>
            <a:ext cx="7218054" cy="476887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66001" y="2927688"/>
            <a:ext cx="4535500" cy="3587414"/>
          </a:xfrm>
        </p:spPr>
        <p:txBody>
          <a:bodyPr>
            <a:noAutofit/>
          </a:bodyPr>
          <a:lstStyle/>
          <a:p>
            <a:r>
              <a:rPr lang="fr-FR" sz="2000" dirty="0"/>
              <a:t>Les techniques d’assimilation sont utilisées pour  :</a:t>
            </a:r>
          </a:p>
          <a:p>
            <a:pPr lvl="1"/>
            <a:r>
              <a:rPr lang="en-US" sz="1800" dirty="0" err="1"/>
              <a:t>Calage</a:t>
            </a:r>
            <a:r>
              <a:rPr lang="en-US" sz="1800" dirty="0"/>
              <a:t> de </a:t>
            </a:r>
            <a:r>
              <a:rPr lang="en-US" sz="1800" dirty="0" err="1"/>
              <a:t>modele</a:t>
            </a:r>
            <a:r>
              <a:rPr lang="en-US" sz="1800" dirty="0"/>
              <a:t> : estimation de </a:t>
            </a:r>
            <a:r>
              <a:rPr lang="en-US" sz="1800" dirty="0" err="1"/>
              <a:t>parametres</a:t>
            </a:r>
            <a:endParaRPr lang="en-US" sz="1800" dirty="0"/>
          </a:p>
          <a:p>
            <a:pPr lvl="1"/>
            <a:r>
              <a:rPr lang="fr-FR" sz="1800" dirty="0" err="1"/>
              <a:t>Modelisation</a:t>
            </a:r>
            <a:r>
              <a:rPr lang="fr-FR" sz="1800" dirty="0"/>
              <a:t> inverse : estimation de champs de </a:t>
            </a:r>
            <a:r>
              <a:rPr lang="fr-FR" sz="1800" dirty="0" err="1"/>
              <a:t>parametres</a:t>
            </a:r>
            <a:endParaRPr lang="fr-FR" sz="1800" dirty="0"/>
          </a:p>
          <a:p>
            <a:pPr lvl="1"/>
            <a:r>
              <a:rPr lang="fr-FR" sz="1800" dirty="0"/>
              <a:t>Analyse de </a:t>
            </a:r>
            <a:r>
              <a:rPr lang="fr-FR" sz="1800" dirty="0" err="1"/>
              <a:t>donnees</a:t>
            </a:r>
            <a:r>
              <a:rPr lang="fr-FR" sz="1800" dirty="0"/>
              <a:t> : </a:t>
            </a:r>
            <a:r>
              <a:rPr lang="fr-FR" sz="1800" dirty="0" err="1"/>
              <a:t>re</a:t>
            </a:r>
            <a:r>
              <a:rPr lang="fr-FR" sz="1800" dirty="0"/>
              <a:t>-analyse (</a:t>
            </a:r>
            <a:r>
              <a:rPr lang="fr-FR" sz="1800" dirty="0" err="1"/>
              <a:t>modele</a:t>
            </a:r>
            <a:r>
              <a:rPr lang="fr-FR" sz="1800" dirty="0"/>
              <a:t> ' interpolateur)</a:t>
            </a:r>
          </a:p>
          <a:p>
            <a:pPr lvl="1"/>
            <a:r>
              <a:rPr lang="fr-FR" sz="1800" dirty="0" err="1"/>
              <a:t>Prevision</a:t>
            </a:r>
            <a:r>
              <a:rPr lang="fr-FR" sz="1800" dirty="0"/>
              <a:t> : estimation de la condition initiale</a:t>
            </a:r>
          </a:p>
        </p:txBody>
      </p:sp>
    </p:spTree>
    <p:extLst>
      <p:ext uri="{BB962C8B-B14F-4D97-AF65-F5344CB8AC3E}">
        <p14:creationId xmlns:p14="http://schemas.microsoft.com/office/powerpoint/2010/main" val="4867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assimilation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5590" y="1150203"/>
            <a:ext cx="6110341" cy="44726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95" y="1698157"/>
            <a:ext cx="5916412" cy="40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d’analyse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883" y="894301"/>
            <a:ext cx="11141992" cy="1506534"/>
          </a:xfrm>
        </p:spPr>
        <p:txBody>
          <a:bodyPr>
            <a:normAutofit/>
          </a:bodyPr>
          <a:lstStyle/>
          <a:p>
            <a:r>
              <a:rPr lang="fr-FR" sz="2000" dirty="0"/>
              <a:t>Estimateur optimal ( ou Best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Unbiased</a:t>
            </a:r>
            <a:r>
              <a:rPr lang="fr-FR" sz="2000" dirty="0"/>
              <a:t> </a:t>
            </a:r>
            <a:r>
              <a:rPr lang="fr-FR" sz="2000" dirty="0" err="1"/>
              <a:t>Estimator</a:t>
            </a:r>
            <a:r>
              <a:rPr lang="fr-FR" sz="2000" dirty="0"/>
              <a:t> (BLUE) ou Analyse aux moindres carrés ou </a:t>
            </a:r>
            <a:r>
              <a:rPr lang="fr-FR" sz="2000" dirty="0" err="1"/>
              <a:t>statistical</a:t>
            </a:r>
            <a:r>
              <a:rPr lang="fr-FR" sz="2000" dirty="0"/>
              <a:t> Optimal Interpolation (OI) )</a:t>
            </a:r>
          </a:p>
          <a:p>
            <a:r>
              <a:rPr lang="fr-FR" sz="2000" dirty="0"/>
              <a:t>Méthode d’analyse utilisée dans tous les grands centres météo, </a:t>
            </a:r>
            <a:r>
              <a:rPr lang="fr-FR" sz="2000" dirty="0" err="1"/>
              <a:t>océano</a:t>
            </a:r>
            <a:r>
              <a:rPr lang="fr-FR" sz="2000" dirty="0"/>
              <a:t>, </a:t>
            </a:r>
            <a:r>
              <a:rPr lang="fr-FR" sz="2000" dirty="0" err="1"/>
              <a:t>envir</a:t>
            </a:r>
            <a:r>
              <a:rPr lang="fr-FR" sz="2000" dirty="0"/>
              <a:t> sous des noms divers selon les méthodes (3DVAR, 4DVAR, filtre de </a:t>
            </a:r>
            <a:r>
              <a:rPr lang="fr-FR" sz="2000" dirty="0" err="1"/>
              <a:t>Kalman</a:t>
            </a:r>
            <a:r>
              <a:rPr lang="fr-FR" sz="2000" dirty="0"/>
              <a:t>, LETKF…)</a:t>
            </a:r>
            <a:endParaRPr lang="en-US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95" y="2550961"/>
            <a:ext cx="5360518" cy="40942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657" y="2640396"/>
            <a:ext cx="4978866" cy="37032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5915" y="4775508"/>
            <a:ext cx="1719569" cy="218996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229879" y="6281023"/>
            <a:ext cx="1071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innovation</a:t>
            </a:r>
            <a:endParaRPr lang="en-US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29" y="6350033"/>
            <a:ext cx="704850" cy="2286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090" y="6358851"/>
            <a:ext cx="190500" cy="21907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497679" y="6295529"/>
            <a:ext cx="5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gain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12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d’erreur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070" y="1044427"/>
            <a:ext cx="11281691" cy="5210380"/>
          </a:xfrm>
        </p:spPr>
        <p:txBody>
          <a:bodyPr/>
          <a:lstStyle/>
          <a:p>
            <a:r>
              <a:rPr lang="fr-FR" dirty="0"/>
              <a:t>Le niveau d’erreur est pris en compte dans la méthode et permet de privilégier les données les plus fiables</a:t>
            </a:r>
          </a:p>
          <a:p>
            <a:r>
              <a:rPr lang="fr-FR" dirty="0"/>
              <a:t>Erreur d’observation (matrice R)</a:t>
            </a:r>
          </a:p>
          <a:p>
            <a:pPr lvl="1"/>
            <a:r>
              <a:rPr lang="fr-FR" dirty="0"/>
              <a:t>Diagonale -&gt; variance d’erreur d’observation : lié au type d’instrument</a:t>
            </a:r>
          </a:p>
          <a:p>
            <a:pPr lvl="1"/>
            <a:r>
              <a:rPr lang="fr-FR" dirty="0"/>
              <a:t>Autres éléments -&gt; covariance : souvent supposée nulle (instruments indépendants)</a:t>
            </a:r>
          </a:p>
          <a:p>
            <a:r>
              <a:rPr lang="fr-FR" dirty="0"/>
              <a:t>Erreur d’ébauche (matrice B) </a:t>
            </a:r>
          </a:p>
          <a:p>
            <a:pPr lvl="1"/>
            <a:r>
              <a:rPr lang="fr-FR" dirty="0"/>
              <a:t>Diagonale -&gt; variances d'erreurs d'ébauche : élevé si non prévisible)</a:t>
            </a:r>
          </a:p>
          <a:p>
            <a:pPr lvl="1"/>
            <a:r>
              <a:rPr lang="fr-FR" dirty="0"/>
              <a:t>Autres éléments -&gt; covariance : lié à la proximité </a:t>
            </a:r>
          </a:p>
          <a:p>
            <a:pPr lvl="2"/>
            <a:r>
              <a:rPr lang="fr-FR" dirty="0"/>
              <a:t>exemple </a:t>
            </a:r>
            <a:r>
              <a:rPr lang="fr-FR" dirty="0" err="1"/>
              <a:t>Bij</a:t>
            </a:r>
            <a:r>
              <a:rPr lang="fr-FR" dirty="0"/>
              <a:t> = sigma(i) * sigma(j) * </a:t>
            </a:r>
            <a:r>
              <a:rPr lang="fr-FR" dirty="0" err="1"/>
              <a:t>exp</a:t>
            </a:r>
            <a:r>
              <a:rPr lang="fr-FR" dirty="0"/>
              <a:t>(-0,5 * dij2 / D2)</a:t>
            </a:r>
          </a:p>
          <a:p>
            <a:pPr lvl="1"/>
            <a:endParaRPr lang="fr-FR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0" y="4414620"/>
            <a:ext cx="5580229" cy="23478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157432" y="4058952"/>
            <a:ext cx="372066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Les observations modifient localement l’ébauche en fonction de l’évaluation des erreurs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050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lab in the air">
  <a:themeElements>
    <a:clrScheme name="A LAB">
      <a:dk1>
        <a:srgbClr val="000000"/>
      </a:dk1>
      <a:lt1>
        <a:srgbClr val="FFFFFF"/>
      </a:lt1>
      <a:dk2>
        <a:srgbClr val="444850"/>
      </a:dk2>
      <a:lt2>
        <a:srgbClr val="E7E6E6"/>
      </a:lt2>
      <a:accent1>
        <a:srgbClr val="004FA3"/>
      </a:accent1>
      <a:accent2>
        <a:srgbClr val="009EE3"/>
      </a:accent2>
      <a:accent3>
        <a:srgbClr val="1A232B"/>
      </a:accent3>
      <a:accent4>
        <a:srgbClr val="F0811B"/>
      </a:accent4>
      <a:accent5>
        <a:srgbClr val="A36700"/>
      </a:accent5>
      <a:accent6>
        <a:srgbClr val="3499BF"/>
      </a:accent6>
      <a:hlink>
        <a:srgbClr val="F28805"/>
      </a:hlink>
      <a:folHlink>
        <a:srgbClr val="A64726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lab in the air" id="{49141DC9-F124-41BA-81AD-B81B034384FF}" vid="{DC701275-BC5D-45F8-90A3-502497E203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lab in the air</Template>
  <TotalTime>4945</TotalTime>
  <Words>3783</Words>
  <Application>Microsoft Office PowerPoint</Application>
  <PresentationFormat>Grand écran</PresentationFormat>
  <Paragraphs>720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MS PGothic</vt:lpstr>
      <vt:lpstr>Arial</vt:lpstr>
      <vt:lpstr>Avenir Book</vt:lpstr>
      <vt:lpstr>Calibri</vt:lpstr>
      <vt:lpstr>Cambria Math</vt:lpstr>
      <vt:lpstr>Courier New</vt:lpstr>
      <vt:lpstr>Wingdings</vt:lpstr>
      <vt:lpstr>Wingdings 3</vt:lpstr>
      <vt:lpstr>Thème lab in the air</vt:lpstr>
      <vt:lpstr>Assimilation mesures / modèles  des concentrations de polluants</vt:lpstr>
      <vt:lpstr>Présentation PowerPoint</vt:lpstr>
      <vt:lpstr>Présentation PowerPoint</vt:lpstr>
      <vt:lpstr>Contexte - Besoins</vt:lpstr>
      <vt:lpstr>Présentation PowerPoint</vt:lpstr>
      <vt:lpstr>Assimilation</vt:lpstr>
      <vt:lpstr>Principe assimilation</vt:lpstr>
      <vt:lpstr>Méthode d’analyse</vt:lpstr>
      <vt:lpstr>Matrice d’erreur</vt:lpstr>
      <vt:lpstr>Exemples</vt:lpstr>
      <vt:lpstr>Exemple Utilisation</vt:lpstr>
      <vt:lpstr>Exemple Analogie temps réel</vt:lpstr>
      <vt:lpstr>Présentation PowerPoint</vt:lpstr>
      <vt:lpstr>Exemple</vt:lpstr>
      <vt:lpstr>Exemple</vt:lpstr>
      <vt:lpstr>Exemple</vt:lpstr>
      <vt:lpstr>Principes généraux</vt:lpstr>
      <vt:lpstr>Mesures à prendre en compte</vt:lpstr>
      <vt:lpstr>Modèles à prendre en compte</vt:lpstr>
      <vt:lpstr>Informations locales à prendre en compte</vt:lpstr>
      <vt:lpstr>Présentation PowerPoint</vt:lpstr>
      <vt:lpstr>Démarche d’Assimilation</vt:lpstr>
      <vt:lpstr>Exemple : Assimilation modèle – profil</vt:lpstr>
      <vt:lpstr>Exemple : Assimilation mesure – profil</vt:lpstr>
      <vt:lpstr>Exemple : Fiabilité mesure</vt:lpstr>
      <vt:lpstr>Principes</vt:lpstr>
      <vt:lpstr>Sensibilité – Mesures externes</vt:lpstr>
      <vt:lpstr>Evolutivité</vt:lpstr>
      <vt:lpstr>Présentation PowerPoint</vt:lpstr>
      <vt:lpstr>Etudes préliminaires</vt:lpstr>
      <vt:lpstr>Approche initiale (V0)</vt:lpstr>
      <vt:lpstr>Version V0</vt:lpstr>
      <vt:lpstr>Présentation PowerPoint</vt:lpstr>
      <vt:lpstr>Méthodes d’analyse (sans « ébauche ») </vt:lpstr>
      <vt:lpstr>Architecture logicielle (bleu : fait, noir : à faire)</vt:lpstr>
      <vt:lpstr>Architecture logicielle (bleu : fait, noir : à faire)</vt:lpstr>
      <vt:lpstr>Architecture logicielle (bleu : fait, noir : à faire)</vt:lpstr>
      <vt:lpstr>Ajustement du profil aux modèles</vt:lpstr>
      <vt:lpstr>Ajustement profil – modèle</vt:lpstr>
      <vt:lpstr>Lissage spatial du profil</vt:lpstr>
      <vt:lpstr>Extrapolation de la valeur en un point</vt:lpstr>
      <vt:lpstr>Ajustement du profil aux mesures</vt:lpstr>
      <vt:lpstr>Ajustement du profil aux mesures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BERLANCOURT</dc:creator>
  <cp:lastModifiedBy>THOMY Philippe</cp:lastModifiedBy>
  <cp:revision>212</cp:revision>
  <cp:lastPrinted>2017-10-22T23:12:50Z</cp:lastPrinted>
  <dcterms:created xsi:type="dcterms:W3CDTF">2017-10-22T17:38:51Z</dcterms:created>
  <dcterms:modified xsi:type="dcterms:W3CDTF">2018-11-15T23:20:09Z</dcterms:modified>
</cp:coreProperties>
</file>