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15" r:id="rId3"/>
    <p:sldId id="486" r:id="rId4"/>
    <p:sldId id="482" r:id="rId5"/>
    <p:sldId id="483" r:id="rId6"/>
    <p:sldId id="484" r:id="rId7"/>
    <p:sldId id="485" r:id="rId8"/>
    <p:sldId id="487" r:id="rId9"/>
    <p:sldId id="490" r:id="rId10"/>
    <p:sldId id="497" r:id="rId11"/>
    <p:sldId id="498" r:id="rId12"/>
    <p:sldId id="499" r:id="rId13"/>
    <p:sldId id="500" r:id="rId14"/>
    <p:sldId id="501" r:id="rId15"/>
    <p:sldId id="502" r:id="rId16"/>
    <p:sldId id="503" r:id="rId17"/>
    <p:sldId id="504" r:id="rId18"/>
    <p:sldId id="505" r:id="rId19"/>
    <p:sldId id="506" r:id="rId20"/>
    <p:sldId id="488" r:id="rId21"/>
    <p:sldId id="496" r:id="rId22"/>
    <p:sldId id="507" r:id="rId23"/>
    <p:sldId id="508" r:id="rId24"/>
    <p:sldId id="509" r:id="rId25"/>
    <p:sldId id="510" r:id="rId26"/>
    <p:sldId id="51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emf"/><Relationship Id="rId6" Type="http://schemas.openxmlformats.org/officeDocument/2006/relationships/image" Target="../media/image3.emf"/><Relationship Id="rId5" Type="http://schemas.openxmlformats.org/officeDocument/2006/relationships/image" Target="../media/image8.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53C18-6FB0-48A4-BE65-BC418673D728}" type="datetimeFigureOut">
              <a:rPr lang="en-US" smtClean="0"/>
              <a:t>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89963-14D3-46B6-A4DD-773663C54155}" type="slidenum">
              <a:rPr lang="en-US" smtClean="0"/>
              <a:t>‹#›</a:t>
            </a:fld>
            <a:endParaRPr lang="en-US"/>
          </a:p>
        </p:txBody>
      </p:sp>
    </p:spTree>
    <p:extLst>
      <p:ext uri="{BB962C8B-B14F-4D97-AF65-F5344CB8AC3E}">
        <p14:creationId xmlns:p14="http://schemas.microsoft.com/office/powerpoint/2010/main" val="15146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719F26-549C-4A29-8AFF-AAD68B8D7352}"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85443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19F26-549C-4A29-8AFF-AAD68B8D7352}"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93191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19F26-549C-4A29-8AFF-AAD68B8D7352}"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4099286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19F26-549C-4A29-8AFF-AAD68B8D7352}"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1519237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719F26-549C-4A29-8AFF-AAD68B8D7352}"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1161851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719F26-549C-4A29-8AFF-AAD68B8D7352}"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295273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719F26-549C-4A29-8AFF-AAD68B8D7352}" type="datetimeFigureOut">
              <a:rPr lang="en-US" smtClean="0"/>
              <a:t>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1497980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719F26-549C-4A29-8AFF-AAD68B8D7352}" type="datetimeFigureOut">
              <a:rPr lang="en-US" smtClean="0"/>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735984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19F26-549C-4A29-8AFF-AAD68B8D7352}" type="datetimeFigureOut">
              <a:rPr lang="en-US" smtClean="0"/>
              <a:t>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4017368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719F26-549C-4A29-8AFF-AAD68B8D7352}"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830877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719F26-549C-4A29-8AFF-AAD68B8D7352}"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344573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19F26-549C-4A29-8AFF-AAD68B8D7352}" type="datetimeFigureOut">
              <a:rPr lang="en-US" smtClean="0"/>
              <a:t>2/24/2020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39B9F-4E42-42EB-966C-D48881305748}" type="slidenum">
              <a:rPr lang="en-US" smtClean="0"/>
              <a:t>‹#›</a:t>
            </a:fld>
            <a:endParaRPr lang="en-US"/>
          </a:p>
        </p:txBody>
      </p:sp>
    </p:spTree>
    <p:extLst>
      <p:ext uri="{BB962C8B-B14F-4D97-AF65-F5344CB8AC3E}">
        <p14:creationId xmlns:p14="http://schemas.microsoft.com/office/powerpoint/2010/main" val="2682939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mailto:kuruzj@rpi.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ites.google.com/view/icwsm2020datachallenge/home"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image" Target="../media/image4.emf"/><Relationship Id="rId9" Type="http://schemas.openxmlformats.org/officeDocument/2006/relationships/oleObject" Target="../embeddings/oleObject6.bin"/><Relationship Id="rId14"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8D2930-66DC-4639-AB52-C4AAB7527B39}"/>
              </a:ext>
            </a:extLst>
          </p:cNvPr>
          <p:cNvSpPr>
            <a:spLocks noGrp="1"/>
          </p:cNvSpPr>
          <p:nvPr>
            <p:ph type="ctrTitle"/>
          </p:nvPr>
        </p:nvSpPr>
        <p:spPr>
          <a:xfrm>
            <a:off x="1524000" y="1122363"/>
            <a:ext cx="9144000" cy="2387600"/>
          </a:xfrm>
        </p:spPr>
        <p:txBody>
          <a:bodyPr>
            <a:normAutofit/>
          </a:bodyPr>
          <a:lstStyle/>
          <a:p>
            <a:r>
              <a:rPr lang="en-US" b="1" dirty="0" smtClean="0"/>
              <a:t>Applied Analytics and Predictive Modeling</a:t>
            </a:r>
            <a:r>
              <a:rPr lang="en-US" dirty="0" smtClean="0"/>
              <a:t/>
            </a:r>
            <a:br>
              <a:rPr lang="en-US" dirty="0" smtClean="0"/>
            </a:br>
            <a:r>
              <a:rPr lang="en-US" sz="4000" dirty="0" smtClean="0"/>
              <a:t>Spring 2020</a:t>
            </a:r>
            <a:endParaRPr lang="en-US" dirty="0"/>
          </a:p>
        </p:txBody>
      </p:sp>
      <p:sp>
        <p:nvSpPr>
          <p:cNvPr id="5" name="Subtitle 2">
            <a:extLst>
              <a:ext uri="{FF2B5EF4-FFF2-40B4-BE49-F238E27FC236}">
                <a16:creationId xmlns:a16="http://schemas.microsoft.com/office/drawing/2014/main" id="{7D3E78DF-2C9B-46FC-98F3-29D4ABC36654}"/>
              </a:ext>
            </a:extLst>
          </p:cNvPr>
          <p:cNvSpPr>
            <a:spLocks noGrp="1"/>
          </p:cNvSpPr>
          <p:nvPr>
            <p:ph type="subTitle" idx="1"/>
          </p:nvPr>
        </p:nvSpPr>
        <p:spPr>
          <a:xfrm>
            <a:off x="1524000" y="3602038"/>
            <a:ext cx="9144000" cy="716744"/>
          </a:xfrm>
        </p:spPr>
        <p:txBody>
          <a:bodyPr>
            <a:normAutofit/>
          </a:bodyPr>
          <a:lstStyle/>
          <a:p>
            <a:r>
              <a:rPr lang="en-US" sz="3200" dirty="0" smtClean="0"/>
              <a:t>Lecture-6</a:t>
            </a:r>
          </a:p>
        </p:txBody>
      </p:sp>
      <p:sp>
        <p:nvSpPr>
          <p:cNvPr id="6" name="Subtitle 8">
            <a:extLst>
              <a:ext uri="{FF2B5EF4-FFF2-40B4-BE49-F238E27FC236}">
                <a16:creationId xmlns:a16="http://schemas.microsoft.com/office/drawing/2014/main" id="{4323286D-E52A-4364-8D05-5764BABDBEB6}"/>
              </a:ext>
            </a:extLst>
          </p:cNvPr>
          <p:cNvSpPr txBox="1">
            <a:spLocks/>
          </p:cNvSpPr>
          <p:nvPr/>
        </p:nvSpPr>
        <p:spPr>
          <a:xfrm>
            <a:off x="1050471" y="5114726"/>
            <a:ext cx="5045529" cy="1241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000" b="1"/>
              <a:t>Lydia Manikonda</a:t>
            </a:r>
          </a:p>
          <a:p>
            <a:pPr algn="l"/>
            <a:r>
              <a:rPr lang="en-US" sz="3000">
                <a:hlinkClick r:id="rId2"/>
              </a:rPr>
              <a:t>manikl@rpi.edu</a:t>
            </a:r>
            <a:r>
              <a:rPr lang="en-US" sz="3000"/>
              <a:t> </a:t>
            </a:r>
            <a:endParaRPr lang="en-US" sz="3000" dirty="0"/>
          </a:p>
        </p:txBody>
      </p:sp>
      <p:pic>
        <p:nvPicPr>
          <p:cNvPr id="7" name="Picture 6">
            <a:extLst>
              <a:ext uri="{FF2B5EF4-FFF2-40B4-BE49-F238E27FC236}">
                <a16:creationId xmlns:a16="http://schemas.microsoft.com/office/drawing/2014/main" id="{7CAD7764-9785-41D2-B6E5-908529EF6874}"/>
              </a:ext>
            </a:extLst>
          </p:cNvPr>
          <p:cNvPicPr>
            <a:picLocks noChangeAspect="1"/>
          </p:cNvPicPr>
          <p:nvPr/>
        </p:nvPicPr>
        <p:blipFill>
          <a:blip r:embed="rId3"/>
          <a:stretch>
            <a:fillRect/>
          </a:stretch>
        </p:blipFill>
        <p:spPr>
          <a:xfrm>
            <a:off x="5704116" y="4875789"/>
            <a:ext cx="6487884" cy="1241822"/>
          </a:xfrm>
          <a:prstGeom prst="rect">
            <a:avLst/>
          </a:prstGeom>
        </p:spPr>
      </p:pic>
      <p:sp>
        <p:nvSpPr>
          <p:cNvPr id="8" name="TextBox 7"/>
          <p:cNvSpPr txBox="1"/>
          <p:nvPr/>
        </p:nvSpPr>
        <p:spPr>
          <a:xfrm>
            <a:off x="4896466" y="6499123"/>
            <a:ext cx="7089058" cy="369332"/>
          </a:xfrm>
          <a:prstGeom prst="rect">
            <a:avLst/>
          </a:prstGeom>
          <a:noFill/>
        </p:spPr>
        <p:txBody>
          <a:bodyPr wrap="square" rtlCol="0">
            <a:spAutoFit/>
          </a:bodyPr>
          <a:lstStyle/>
          <a:p>
            <a:r>
              <a:rPr lang="en-US" dirty="0" smtClean="0"/>
              <a:t>Some of the slides adapted from Intro to Data Mining Tan et al. 2</a:t>
            </a:r>
            <a:r>
              <a:rPr lang="en-US" baseline="30000" dirty="0" smtClean="0"/>
              <a:t>nd</a:t>
            </a:r>
            <a:r>
              <a:rPr lang="en-US" dirty="0" smtClean="0"/>
              <a:t> edition</a:t>
            </a:r>
            <a:endParaRPr lang="en-US" dirty="0"/>
          </a:p>
        </p:txBody>
      </p:sp>
    </p:spTree>
    <p:extLst>
      <p:ext uri="{BB962C8B-B14F-4D97-AF65-F5344CB8AC3E}">
        <p14:creationId xmlns:p14="http://schemas.microsoft.com/office/powerpoint/2010/main" val="2529881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Nearest Neighbor Classifiers</a:t>
            </a:r>
          </a:p>
        </p:txBody>
      </p:sp>
      <p:sp>
        <p:nvSpPr>
          <p:cNvPr id="38915" name="Rectangle 3"/>
          <p:cNvSpPr>
            <a:spLocks noGrp="1" noChangeArrowheads="1"/>
          </p:cNvSpPr>
          <p:nvPr>
            <p:ph type="body" idx="1"/>
          </p:nvPr>
        </p:nvSpPr>
        <p:spPr/>
        <p:txBody>
          <a:bodyPr/>
          <a:lstStyle/>
          <a:p>
            <a:r>
              <a:rPr lang="en-US" altLang="en-US"/>
              <a:t>Basic idea:</a:t>
            </a:r>
          </a:p>
          <a:p>
            <a:pPr lvl="1"/>
            <a:r>
              <a:rPr lang="en-US" altLang="en-US"/>
              <a:t>If it walks like a duck, quacks like a duck, then it’s probably a duck</a:t>
            </a:r>
          </a:p>
        </p:txBody>
      </p:sp>
      <p:grpSp>
        <p:nvGrpSpPr>
          <p:cNvPr id="2" name="Group 4"/>
          <p:cNvGrpSpPr>
            <a:grpSpLocks/>
          </p:cNvGrpSpPr>
          <p:nvPr/>
        </p:nvGrpSpPr>
        <p:grpSpPr bwMode="auto">
          <a:xfrm>
            <a:off x="1828800" y="2819400"/>
            <a:ext cx="8229600" cy="3429000"/>
            <a:chOff x="192" y="1776"/>
            <a:chExt cx="5184" cy="2160"/>
          </a:xfrm>
        </p:grpSpPr>
        <p:pic>
          <p:nvPicPr>
            <p:cNvPr id="38930" name="Picture 5" descr="j03458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6" y="2160"/>
              <a:ext cx="52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1" name="Picture 6" descr="j023958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6" y="2640"/>
              <a:ext cx="72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2" name="Picture 7" descr="j035038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6" y="1968"/>
              <a:ext cx="44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3" name="Picture 8" descr="j033063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2" y="2976"/>
              <a:ext cx="373"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4" name="Picture 9" descr="j035038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8" y="3168"/>
              <a:ext cx="624"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5" name="Picture 10" descr="j035035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76" y="2448"/>
              <a:ext cx="720"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6" name="Oval 11"/>
            <p:cNvSpPr>
              <a:spLocks noChangeArrowheads="1"/>
            </p:cNvSpPr>
            <p:nvPr/>
          </p:nvSpPr>
          <p:spPr bwMode="auto">
            <a:xfrm>
              <a:off x="816" y="1776"/>
              <a:ext cx="2544" cy="2160"/>
            </a:xfrm>
            <a:prstGeom prst="ellipse">
              <a:avLst/>
            </a:prstGeom>
            <a:noFill/>
            <a:ln w="127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8937" name="Text Box 12"/>
            <p:cNvSpPr txBox="1">
              <a:spLocks noChangeArrowheads="1"/>
            </p:cNvSpPr>
            <p:nvPr/>
          </p:nvSpPr>
          <p:spPr bwMode="auto">
            <a:xfrm>
              <a:off x="192" y="3312"/>
              <a:ext cx="8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Training Records</a:t>
              </a:r>
            </a:p>
          </p:txBody>
        </p:sp>
        <p:sp>
          <p:nvSpPr>
            <p:cNvPr id="38938" name="Text Box 13"/>
            <p:cNvSpPr txBox="1">
              <a:spLocks noChangeArrowheads="1"/>
            </p:cNvSpPr>
            <p:nvPr/>
          </p:nvSpPr>
          <p:spPr bwMode="auto">
            <a:xfrm>
              <a:off x="4512" y="2064"/>
              <a:ext cx="8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50000"/>
                </a:spcBef>
              </a:pPr>
              <a:r>
                <a:rPr lang="en-US" altLang="en-US" sz="1800"/>
                <a:t>Test Record</a:t>
              </a:r>
            </a:p>
          </p:txBody>
        </p:sp>
      </p:grpSp>
      <p:grpSp>
        <p:nvGrpSpPr>
          <p:cNvPr id="3" name="Group 14"/>
          <p:cNvGrpSpPr>
            <a:grpSpLocks/>
          </p:cNvGrpSpPr>
          <p:nvPr/>
        </p:nvGrpSpPr>
        <p:grpSpPr bwMode="auto">
          <a:xfrm>
            <a:off x="4191000" y="3048000"/>
            <a:ext cx="4572000" cy="2286000"/>
            <a:chOff x="1680" y="1920"/>
            <a:chExt cx="2880" cy="1440"/>
          </a:xfrm>
        </p:grpSpPr>
        <p:sp>
          <p:nvSpPr>
            <p:cNvPr id="38923" name="Text Box 15"/>
            <p:cNvSpPr txBox="1">
              <a:spLocks noChangeArrowheads="1"/>
            </p:cNvSpPr>
            <p:nvPr/>
          </p:nvSpPr>
          <p:spPr bwMode="auto">
            <a:xfrm>
              <a:off x="3312" y="1920"/>
              <a:ext cx="8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Compute Distance</a:t>
              </a:r>
            </a:p>
          </p:txBody>
        </p:sp>
        <p:grpSp>
          <p:nvGrpSpPr>
            <p:cNvPr id="38924" name="Group 16"/>
            <p:cNvGrpSpPr>
              <a:grpSpLocks/>
            </p:cNvGrpSpPr>
            <p:nvPr/>
          </p:nvGrpSpPr>
          <p:grpSpPr bwMode="auto">
            <a:xfrm>
              <a:off x="1680" y="2256"/>
              <a:ext cx="2880" cy="1104"/>
              <a:chOff x="1680" y="2256"/>
              <a:chExt cx="2880" cy="1104"/>
            </a:xfrm>
          </p:grpSpPr>
          <p:sp>
            <p:nvSpPr>
              <p:cNvPr id="38925" name="Line 17"/>
              <p:cNvSpPr>
                <a:spLocks noChangeShapeType="1"/>
              </p:cNvSpPr>
              <p:nvPr/>
            </p:nvSpPr>
            <p:spPr bwMode="auto">
              <a:xfrm>
                <a:off x="2832" y="2256"/>
                <a:ext cx="1680" cy="57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6" name="Line 18"/>
              <p:cNvSpPr>
                <a:spLocks noChangeShapeType="1"/>
              </p:cNvSpPr>
              <p:nvPr/>
            </p:nvSpPr>
            <p:spPr bwMode="auto">
              <a:xfrm>
                <a:off x="2544" y="2880"/>
                <a:ext cx="2016" cy="4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7" name="Line 19"/>
              <p:cNvSpPr>
                <a:spLocks noChangeShapeType="1"/>
              </p:cNvSpPr>
              <p:nvPr/>
            </p:nvSpPr>
            <p:spPr bwMode="auto">
              <a:xfrm flipV="1">
                <a:off x="2928" y="3072"/>
                <a:ext cx="1584"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8" name="Line 20"/>
              <p:cNvSpPr>
                <a:spLocks noChangeShapeType="1"/>
              </p:cNvSpPr>
              <p:nvPr/>
            </p:nvSpPr>
            <p:spPr bwMode="auto">
              <a:xfrm flipV="1">
                <a:off x="1680" y="3024"/>
                <a:ext cx="2832" cy="19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9" name="Line 21"/>
              <p:cNvSpPr>
                <a:spLocks noChangeShapeType="1"/>
              </p:cNvSpPr>
              <p:nvPr/>
            </p:nvSpPr>
            <p:spPr bwMode="auto">
              <a:xfrm>
                <a:off x="1920" y="2352"/>
                <a:ext cx="2544" cy="52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5" name="Group 22"/>
          <p:cNvGrpSpPr>
            <a:grpSpLocks/>
          </p:cNvGrpSpPr>
          <p:nvPr/>
        </p:nvGrpSpPr>
        <p:grpSpPr bwMode="auto">
          <a:xfrm>
            <a:off x="5562600" y="4572000"/>
            <a:ext cx="3352800" cy="1327150"/>
            <a:chOff x="2544" y="2880"/>
            <a:chExt cx="2112" cy="836"/>
          </a:xfrm>
        </p:grpSpPr>
        <p:sp>
          <p:nvSpPr>
            <p:cNvPr id="38919" name="Text Box 23"/>
            <p:cNvSpPr txBox="1">
              <a:spLocks noChangeArrowheads="1"/>
            </p:cNvSpPr>
            <p:nvPr/>
          </p:nvSpPr>
          <p:spPr bwMode="auto">
            <a:xfrm>
              <a:off x="3264" y="3312"/>
              <a:ext cx="13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Choose k of the “nearest” records</a:t>
              </a:r>
            </a:p>
          </p:txBody>
        </p:sp>
        <p:grpSp>
          <p:nvGrpSpPr>
            <p:cNvPr id="38920" name="Group 24"/>
            <p:cNvGrpSpPr>
              <a:grpSpLocks/>
            </p:cNvGrpSpPr>
            <p:nvPr/>
          </p:nvGrpSpPr>
          <p:grpSpPr bwMode="auto">
            <a:xfrm>
              <a:off x="2544" y="2880"/>
              <a:ext cx="2016" cy="480"/>
              <a:chOff x="2544" y="2880"/>
              <a:chExt cx="2016" cy="480"/>
            </a:xfrm>
          </p:grpSpPr>
          <p:sp>
            <p:nvSpPr>
              <p:cNvPr id="38921" name="Line 25"/>
              <p:cNvSpPr>
                <a:spLocks noChangeShapeType="1"/>
              </p:cNvSpPr>
              <p:nvPr/>
            </p:nvSpPr>
            <p:spPr bwMode="auto">
              <a:xfrm>
                <a:off x="2544" y="2880"/>
                <a:ext cx="2016" cy="48"/>
              </a:xfrm>
              <a:prstGeom prst="line">
                <a:avLst/>
              </a:prstGeom>
              <a:noFill/>
              <a:ln w="444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2" name="Line 26"/>
              <p:cNvSpPr>
                <a:spLocks noChangeShapeType="1"/>
              </p:cNvSpPr>
              <p:nvPr/>
            </p:nvSpPr>
            <p:spPr bwMode="auto">
              <a:xfrm flipV="1">
                <a:off x="2928" y="3072"/>
                <a:ext cx="1584" cy="288"/>
              </a:xfrm>
              <a:prstGeom prst="line">
                <a:avLst/>
              </a:prstGeom>
              <a:noFill/>
              <a:ln w="444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2074045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a:t>Nearest-Neighbor Classifiers</a:t>
            </a:r>
          </a:p>
        </p:txBody>
      </p:sp>
      <p:sp>
        <p:nvSpPr>
          <p:cNvPr id="39939" name="Rectangle 3"/>
          <p:cNvSpPr>
            <a:spLocks noChangeArrowheads="1"/>
          </p:cNvSpPr>
          <p:nvPr/>
        </p:nvSpPr>
        <p:spPr bwMode="auto">
          <a:xfrm>
            <a:off x="6553200" y="1690688"/>
            <a:ext cx="5039032"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10000"/>
              </a:spcBef>
              <a:spcAft>
                <a:spcPts val="400"/>
              </a:spcAft>
              <a:buClr>
                <a:srgbClr val="0C7B9C"/>
              </a:buClr>
              <a:buSzPct val="75000"/>
              <a:buFont typeface="Monotype Sorts" pitchFamily="2" charset="2"/>
              <a:buChar char="l"/>
            </a:pPr>
            <a:r>
              <a:rPr lang="en-US" altLang="en-US" sz="1800" b="0" dirty="0"/>
              <a:t>Requires three things</a:t>
            </a:r>
          </a:p>
          <a:p>
            <a:pPr lvl="1">
              <a:spcBef>
                <a:spcPct val="10000"/>
              </a:spcBef>
              <a:spcAft>
                <a:spcPts val="400"/>
              </a:spcAft>
              <a:buClr>
                <a:srgbClr val="0C7B9C"/>
              </a:buClr>
              <a:buSzPct val="100000"/>
              <a:buFont typeface="Arial" charset="0"/>
              <a:buChar char="–"/>
            </a:pPr>
            <a:r>
              <a:rPr lang="en-US" altLang="en-US" sz="1800" b="0" dirty="0"/>
              <a:t>The set of labeled records</a:t>
            </a:r>
          </a:p>
          <a:p>
            <a:pPr lvl="1">
              <a:spcBef>
                <a:spcPct val="10000"/>
              </a:spcBef>
              <a:spcAft>
                <a:spcPts val="400"/>
              </a:spcAft>
              <a:buClr>
                <a:srgbClr val="0C7B9C"/>
              </a:buClr>
              <a:buSzPct val="100000"/>
              <a:buFont typeface="Arial" charset="0"/>
              <a:buChar char="–"/>
            </a:pPr>
            <a:r>
              <a:rPr lang="en-US" altLang="en-US" sz="1800" b="0" dirty="0"/>
              <a:t>Distance metric to compute distance between records</a:t>
            </a:r>
          </a:p>
          <a:p>
            <a:pPr lvl="1">
              <a:spcBef>
                <a:spcPct val="10000"/>
              </a:spcBef>
              <a:spcAft>
                <a:spcPts val="400"/>
              </a:spcAft>
              <a:buClr>
                <a:srgbClr val="0C7B9C"/>
              </a:buClr>
              <a:buSzPct val="100000"/>
              <a:buFont typeface="Arial" charset="0"/>
              <a:buChar char="–"/>
            </a:pPr>
            <a:r>
              <a:rPr lang="en-US" altLang="en-US" sz="1800" b="0" dirty="0"/>
              <a:t>The value of </a:t>
            </a:r>
            <a:r>
              <a:rPr lang="en-US" altLang="en-US" sz="1800" b="0" i="1" dirty="0"/>
              <a:t>k</a:t>
            </a:r>
            <a:r>
              <a:rPr lang="en-US" altLang="en-US" sz="1800" b="0" dirty="0"/>
              <a:t>, the number of nearest neighbors to retrieve</a:t>
            </a:r>
          </a:p>
          <a:p>
            <a:pPr lvl="1">
              <a:spcBef>
                <a:spcPct val="10000"/>
              </a:spcBef>
              <a:spcAft>
                <a:spcPts val="400"/>
              </a:spcAft>
              <a:buClr>
                <a:srgbClr val="0C7B9C"/>
              </a:buClr>
              <a:buSzPct val="100000"/>
              <a:buFont typeface="Arial" charset="0"/>
              <a:buChar char="–"/>
            </a:pPr>
            <a:endParaRPr lang="en-US" altLang="en-US" sz="1800" b="0" dirty="0"/>
          </a:p>
          <a:p>
            <a:pPr>
              <a:spcBef>
                <a:spcPct val="10000"/>
              </a:spcBef>
              <a:spcAft>
                <a:spcPts val="400"/>
              </a:spcAft>
              <a:buClr>
                <a:srgbClr val="0C7B9C"/>
              </a:buClr>
              <a:buSzPct val="75000"/>
              <a:buFont typeface="Monotype Sorts" pitchFamily="2" charset="2"/>
              <a:buChar char="l"/>
            </a:pPr>
            <a:r>
              <a:rPr lang="en-US" altLang="en-US" sz="1800" b="0" dirty="0"/>
              <a:t>To classify an unknown record:</a:t>
            </a:r>
          </a:p>
          <a:p>
            <a:pPr lvl="1">
              <a:spcBef>
                <a:spcPct val="10000"/>
              </a:spcBef>
              <a:spcAft>
                <a:spcPts val="400"/>
              </a:spcAft>
              <a:buClr>
                <a:srgbClr val="0C7B9C"/>
              </a:buClr>
              <a:buSzPct val="100000"/>
              <a:buFont typeface="Arial" charset="0"/>
              <a:buChar char="–"/>
            </a:pPr>
            <a:r>
              <a:rPr lang="en-US" altLang="en-US" sz="1800" b="0" dirty="0"/>
              <a:t>Compute distance to other training records</a:t>
            </a:r>
          </a:p>
          <a:p>
            <a:pPr lvl="1">
              <a:spcBef>
                <a:spcPct val="10000"/>
              </a:spcBef>
              <a:spcAft>
                <a:spcPts val="400"/>
              </a:spcAft>
              <a:buClr>
                <a:srgbClr val="0C7B9C"/>
              </a:buClr>
              <a:buSzPct val="100000"/>
              <a:buFont typeface="Arial" charset="0"/>
              <a:buChar char="–"/>
            </a:pPr>
            <a:r>
              <a:rPr lang="en-US" altLang="en-US" sz="1800" b="0" dirty="0"/>
              <a:t>Identify </a:t>
            </a:r>
            <a:r>
              <a:rPr lang="en-US" altLang="en-US" sz="1800" b="0" i="1" dirty="0"/>
              <a:t>k</a:t>
            </a:r>
            <a:r>
              <a:rPr lang="en-US" altLang="en-US" sz="1800" b="0" dirty="0"/>
              <a:t> nearest neighbors </a:t>
            </a:r>
          </a:p>
          <a:p>
            <a:pPr lvl="1">
              <a:spcBef>
                <a:spcPct val="10000"/>
              </a:spcBef>
              <a:spcAft>
                <a:spcPts val="400"/>
              </a:spcAft>
              <a:buClr>
                <a:srgbClr val="0C7B9C"/>
              </a:buClr>
              <a:buSzPct val="100000"/>
              <a:buFont typeface="Arial" charset="0"/>
              <a:buChar char="–"/>
            </a:pPr>
            <a:r>
              <a:rPr lang="en-US" altLang="en-US" sz="1800" b="0" dirty="0"/>
              <a:t>Use class labels of nearest neighbors to determine the class label of unknown record (e.g., by taking majority vote)</a:t>
            </a:r>
          </a:p>
        </p:txBody>
      </p:sp>
      <p:graphicFrame>
        <p:nvGraphicFramePr>
          <p:cNvPr id="39940" name="Object 4"/>
          <p:cNvGraphicFramePr>
            <a:graphicFrameLocks noChangeAspect="1"/>
          </p:cNvGraphicFramePr>
          <p:nvPr>
            <p:extLst>
              <p:ext uri="{D42A27DB-BD31-4B8C-83A1-F6EECF244321}">
                <p14:modId xmlns:p14="http://schemas.microsoft.com/office/powerpoint/2010/main" val="2426817264"/>
              </p:ext>
            </p:extLst>
          </p:nvPr>
        </p:nvGraphicFramePr>
        <p:xfrm>
          <a:off x="988141" y="1418304"/>
          <a:ext cx="4316413" cy="5105400"/>
        </p:xfrm>
        <a:graphic>
          <a:graphicData uri="http://schemas.openxmlformats.org/presentationml/2006/ole">
            <mc:AlternateContent xmlns:mc="http://schemas.openxmlformats.org/markup-compatibility/2006">
              <mc:Choice xmlns:v="urn:schemas-microsoft-com:vml" Requires="v">
                <p:oleObj spid="_x0000_s44067" name="Visio" r:id="rId3" imgW="7007454" imgH="8108144" progId="Visio.Drawing.6">
                  <p:embed/>
                </p:oleObj>
              </mc:Choice>
              <mc:Fallback>
                <p:oleObj name="Visio" r:id="rId3" imgW="7007454" imgH="8108144" progId="Visio.Drawing.6">
                  <p:embed/>
                  <p:pic>
                    <p:nvPicPr>
                      <p:cNvPr id="399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141" y="1418304"/>
                        <a:ext cx="4316413"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49086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Nearest Neighbor Classification</a:t>
            </a:r>
          </a:p>
        </p:txBody>
      </p:sp>
      <mc:AlternateContent xmlns:mc="http://schemas.openxmlformats.org/markup-compatibility/2006" xmlns:a14="http://schemas.microsoft.com/office/drawing/2010/main">
        <mc:Choice Requires="a14">
          <p:sp>
            <p:nvSpPr>
              <p:cNvPr id="43011" name="Rectangle 3"/>
              <p:cNvSpPr>
                <a:spLocks noGrp="1" noChangeArrowheads="1"/>
              </p:cNvSpPr>
              <p:nvPr>
                <p:ph type="body" idx="1"/>
              </p:nvPr>
            </p:nvSpPr>
            <p:spPr>
              <a:xfrm>
                <a:off x="838200" y="2005780"/>
                <a:ext cx="9601200" cy="4318819"/>
              </a:xfrm>
            </p:spPr>
            <p:txBody>
              <a:bodyPr/>
              <a:lstStyle/>
              <a:p>
                <a:r>
                  <a:rPr lang="en-US" altLang="en-US" dirty="0"/>
                  <a:t>Compute proximity between two points:</a:t>
                </a:r>
              </a:p>
              <a:p>
                <a:pPr lvl="1"/>
                <a:r>
                  <a:rPr lang="en-US" altLang="en-US" dirty="0"/>
                  <a:t>Example: Euclidean distance </a:t>
                </a:r>
              </a:p>
              <a:p>
                <a:pPr lvl="1"/>
                <a:endParaRPr lang="en-US" altLang="en-US" dirty="0"/>
              </a:p>
              <a:p>
                <a:pPr lvl="1"/>
                <a:endParaRPr lang="en-US" altLang="en-US" dirty="0"/>
              </a:p>
              <a:p>
                <a:pPr>
                  <a:buFont typeface="Monotype Sorts" pitchFamily="2" charset="2"/>
                  <a:buNone/>
                </a:pPr>
                <a:endParaRPr lang="en-US" altLang="en-US" dirty="0"/>
              </a:p>
              <a:p>
                <a:r>
                  <a:rPr lang="en-US" altLang="en-US" dirty="0"/>
                  <a:t>Determine the class from nearest neighbor list</a:t>
                </a:r>
              </a:p>
              <a:p>
                <a:pPr lvl="1"/>
                <a:r>
                  <a:rPr lang="en-US" altLang="en-US" dirty="0"/>
                  <a:t>Take the majority vote of class labels among the k-nearest neighbors</a:t>
                </a:r>
              </a:p>
              <a:p>
                <a:pPr lvl="1"/>
                <a:r>
                  <a:rPr lang="en-US" altLang="en-US" dirty="0"/>
                  <a:t>Weight the vote according to distance</a:t>
                </a:r>
              </a:p>
              <a:p>
                <a:pPr lvl="2"/>
                <a:r>
                  <a:rPr lang="en-US" altLang="en-US" dirty="0"/>
                  <a:t> weight factor, </a:t>
                </a:r>
                <a14:m>
                  <m:oMath xmlns:m="http://schemas.openxmlformats.org/officeDocument/2006/math">
                    <m:r>
                      <a:rPr lang="en-US" altLang="en-US" i="1" dirty="0" smtClean="0">
                        <a:latin typeface="Cambria Math" panose="02040503050406030204" pitchFamily="18" charset="0"/>
                      </a:rPr>
                      <m:t>𝑤</m:t>
                    </m:r>
                    <m:r>
                      <a:rPr lang="en-US" altLang="en-US" i="1" dirty="0" smtClean="0">
                        <a:latin typeface="Cambria Math" panose="02040503050406030204" pitchFamily="18" charset="0"/>
                      </a:rPr>
                      <m:t> = 1/</m:t>
                    </m:r>
                    <m:r>
                      <a:rPr lang="en-US" altLang="en-US" i="1" dirty="0" smtClean="0">
                        <a:latin typeface="Cambria Math" panose="02040503050406030204" pitchFamily="18" charset="0"/>
                      </a:rPr>
                      <m:t>𝑑</m:t>
                    </m:r>
                    <m:r>
                      <a:rPr lang="en-US" altLang="en-US" i="1" baseline="30000" dirty="0">
                        <a:latin typeface="Cambria Math" panose="02040503050406030204" pitchFamily="18" charset="0"/>
                      </a:rPr>
                      <m:t>2</m:t>
                    </m:r>
                  </m:oMath>
                </a14:m>
                <a:endParaRPr lang="en-US" altLang="en-US" baseline="30000" dirty="0"/>
              </a:p>
            </p:txBody>
          </p:sp>
        </mc:Choice>
        <mc:Fallback xmlns="">
          <p:sp>
            <p:nvSpPr>
              <p:cNvPr id="43011" name="Rectangle 3"/>
              <p:cNvSpPr>
                <a:spLocks noGrp="1" noRot="1" noChangeAspect="1" noMove="1" noResize="1" noEditPoints="1" noAdjustHandles="1" noChangeArrowheads="1" noChangeShapeType="1" noTextEdit="1"/>
              </p:cNvSpPr>
              <p:nvPr>
                <p:ph type="body" idx="1"/>
              </p:nvPr>
            </p:nvSpPr>
            <p:spPr>
              <a:xfrm>
                <a:off x="838200" y="2005780"/>
                <a:ext cx="9601200" cy="4318819"/>
              </a:xfrm>
              <a:blipFill>
                <a:blip r:embed="rId2"/>
                <a:stretch>
                  <a:fillRect l="-1143" t="-22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012" name="Object 4"/>
              <p:cNvSpPr txBox="1"/>
              <p:nvPr/>
            </p:nvSpPr>
            <p:spPr bwMode="auto">
              <a:xfrm>
                <a:off x="3448665" y="2939845"/>
                <a:ext cx="4876800" cy="1066800"/>
              </a:xfrm>
              <a:prstGeom prst="rect">
                <a:avLst/>
              </a:prstGeom>
              <a:noFill/>
              <a:ln>
                <a:noFill/>
              </a:ln>
              <a:effectLst/>
              <a:ex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𝑑</m:t>
                      </m:r>
                      <m:r>
                        <a:rPr lang="en-US" sz="2400" i="1">
                          <a:solidFill>
                            <a:srgbClr val="000000"/>
                          </a:solidFill>
                          <a:latin typeface="Cambria Math" panose="02040503050406030204" pitchFamily="18" charset="0"/>
                        </a:rPr>
                        <m:t>(</m:t>
                      </m:r>
                      <m:r>
                        <a:rPr lang="en-US" sz="2400" b="1" i="1">
                          <a:solidFill>
                            <a:srgbClr val="000000"/>
                          </a:solidFill>
                          <a:latin typeface="Cambria Math" panose="02040503050406030204" pitchFamily="18" charset="0"/>
                        </a:rPr>
                        <m:t>𝒙</m:t>
                      </m:r>
                      <m:r>
                        <a:rPr lang="en-US" sz="2400" i="1">
                          <a:solidFill>
                            <a:srgbClr val="000000"/>
                          </a:solidFill>
                          <a:latin typeface="Cambria Math" panose="02040503050406030204" pitchFamily="18" charset="0"/>
                        </a:rPr>
                        <m:t>,</m:t>
                      </m:r>
                      <m:r>
                        <a:rPr lang="en-US" sz="2400" b="1" i="1">
                          <a:solidFill>
                            <a:srgbClr val="000000"/>
                          </a:solidFill>
                          <a:latin typeface="Cambria Math" panose="02040503050406030204" pitchFamily="18" charset="0"/>
                        </a:rPr>
                        <m:t>𝒚</m:t>
                      </m:r>
                      <m:r>
                        <a:rPr lang="en-US" sz="2400" i="1">
                          <a:solidFill>
                            <a:srgbClr val="000000"/>
                          </a:solidFill>
                          <a:latin typeface="Cambria Math" panose="02040503050406030204" pitchFamily="18" charset="0"/>
                        </a:rPr>
                        <m:t>)=</m:t>
                      </m:r>
                      <m:rad>
                        <m:radPr>
                          <m:degHide m:val="on"/>
                          <m:ctrlPr>
                            <a:rPr lang="en-US" sz="2400" i="1">
                              <a:solidFill>
                                <a:srgbClr val="000000"/>
                              </a:solidFill>
                              <a:latin typeface="Cambria Math" panose="02040503050406030204" pitchFamily="18" charset="0"/>
                            </a:rPr>
                          </m:ctrlPr>
                        </m:radPr>
                        <m:deg/>
                        <m:e>
                          <m:nary>
                            <m:naryPr>
                              <m:chr m:val="∑"/>
                              <m:supHide m:val="on"/>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𝑖</m:t>
                              </m:r>
                            </m:sub>
                            <m:sup/>
                            <m:e>
                              <m:r>
                                <a:rPr lang="en-US" sz="2400" i="1">
                                  <a:solidFill>
                                    <a:srgbClr val="000000"/>
                                  </a:solidFill>
                                  <a:latin typeface="Cambria Math" panose="02040503050406030204" pitchFamily="18" charset="0"/>
                                </a:rPr>
                                <m:t>(</m:t>
                              </m:r>
                              <m:sSub>
                                <m:sSubPr>
                                  <m:ctrlPr>
                                    <a:rPr lang="en-US" sz="2400" b="1" i="1">
                                      <a:solidFill>
                                        <a:srgbClr val="000000"/>
                                      </a:solidFill>
                                      <a:latin typeface="Cambria Math" panose="02040503050406030204" pitchFamily="18" charset="0"/>
                                    </a:rPr>
                                  </m:ctrlPr>
                                </m:sSubPr>
                                <m:e>
                                  <m:r>
                                    <a:rPr lang="en-US" sz="2400" b="1" i="1">
                                      <a:solidFill>
                                        <a:srgbClr val="000000"/>
                                      </a:solidFill>
                                      <a:latin typeface="Cambria Math" panose="02040503050406030204" pitchFamily="18" charset="0"/>
                                    </a:rPr>
                                    <m:t>𝒙</m:t>
                                  </m:r>
                                </m:e>
                                <m:sub>
                                  <m:r>
                                    <a:rPr lang="en-US" sz="2400" b="1" i="1">
                                      <a:solidFill>
                                        <a:srgbClr val="000000"/>
                                      </a:solidFill>
                                      <a:latin typeface="Cambria Math" panose="02040503050406030204" pitchFamily="18" charset="0"/>
                                    </a:rPr>
                                    <m:t>𝒊</m:t>
                                  </m:r>
                                </m:sub>
                              </m:sSub>
                              <m:r>
                                <a:rPr lang="en-US" sz="2400" i="1">
                                  <a:solidFill>
                                    <a:srgbClr val="000000"/>
                                  </a:solidFill>
                                  <a:latin typeface="Cambria Math" panose="02040503050406030204" pitchFamily="18" charset="0"/>
                                </a:rPr>
                                <m:t>−</m:t>
                              </m:r>
                              <m:sSub>
                                <m:sSubPr>
                                  <m:ctrlPr>
                                    <a:rPr lang="en-US" sz="2400" b="1" i="1">
                                      <a:solidFill>
                                        <a:srgbClr val="000000"/>
                                      </a:solidFill>
                                      <a:latin typeface="Cambria Math" panose="02040503050406030204" pitchFamily="18" charset="0"/>
                                    </a:rPr>
                                  </m:ctrlPr>
                                </m:sSubPr>
                                <m:e>
                                  <m:r>
                                    <a:rPr lang="en-US" sz="2400" b="1" i="1">
                                      <a:solidFill>
                                        <a:srgbClr val="000000"/>
                                      </a:solidFill>
                                      <a:latin typeface="Cambria Math" panose="02040503050406030204" pitchFamily="18" charset="0"/>
                                    </a:rPr>
                                    <m:t>𝒚</m:t>
                                  </m:r>
                                </m:e>
                                <m:sub>
                                  <m:r>
                                    <a:rPr lang="en-US" sz="2400" b="1" i="1">
                                      <a:solidFill>
                                        <a:srgbClr val="000000"/>
                                      </a:solidFill>
                                      <a:latin typeface="Cambria Math" panose="02040503050406030204" pitchFamily="18" charset="0"/>
                                    </a:rPr>
                                    <m:t>𝒊</m:t>
                                  </m:r>
                                </m:sub>
                              </m:sSub>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panose="02040503050406030204" pitchFamily="18" charset="0"/>
                                    </a:rPr>
                                    <m:t>)</m:t>
                                  </m:r>
                                </m:e>
                                <m:sup>
                                  <m:r>
                                    <a:rPr lang="en-US" sz="2400" i="1">
                                      <a:solidFill>
                                        <a:srgbClr val="000000"/>
                                      </a:solidFill>
                                      <a:latin typeface="Cambria Math" panose="02040503050406030204" pitchFamily="18" charset="0"/>
                                    </a:rPr>
                                    <m:t>2</m:t>
                                  </m:r>
                                </m:sup>
                              </m:sSup>
                            </m:e>
                          </m:nary>
                        </m:e>
                      </m:rad>
                    </m:oMath>
                  </m:oMathPara>
                </a14:m>
                <a:endParaRPr lang="en-US" sz="2400" dirty="0"/>
              </a:p>
            </p:txBody>
          </p:sp>
        </mc:Choice>
        <mc:Fallback xmlns="">
          <p:sp>
            <p:nvSpPr>
              <p:cNvPr id="43012" name="Object 4"/>
              <p:cNvSpPr txBox="1">
                <a:spLocks noRot="1" noChangeAspect="1" noMove="1" noResize="1" noEditPoints="1" noAdjustHandles="1" noChangeArrowheads="1" noChangeShapeType="1" noTextEdit="1"/>
              </p:cNvSpPr>
              <p:nvPr/>
            </p:nvSpPr>
            <p:spPr bwMode="auto">
              <a:xfrm>
                <a:off x="3448665" y="2939845"/>
                <a:ext cx="4876800" cy="1066800"/>
              </a:xfrm>
              <a:prstGeom prst="rect">
                <a:avLst/>
              </a:prstGeom>
              <a:blipFill>
                <a:blip r:embed="rId3"/>
                <a:stretch>
                  <a:fillRect/>
                </a:stretch>
              </a:blipFill>
              <a:ln>
                <a:noFill/>
              </a:ln>
              <a:effectLst/>
              <a:extLst/>
            </p:spPr>
            <p:txBody>
              <a:bodyPr/>
              <a:lstStyle/>
              <a:p>
                <a:r>
                  <a:rPr lang="en-US">
                    <a:noFill/>
                  </a:rPr>
                  <a:t> </a:t>
                </a:r>
              </a:p>
            </p:txBody>
          </p:sp>
        </mc:Fallback>
      </mc:AlternateContent>
    </p:spTree>
    <p:extLst>
      <p:ext uri="{BB962C8B-B14F-4D97-AF65-F5344CB8AC3E}">
        <p14:creationId xmlns:p14="http://schemas.microsoft.com/office/powerpoint/2010/main" val="30063537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Nearest Neighbor Classification…</a:t>
            </a:r>
          </a:p>
        </p:txBody>
      </p:sp>
      <p:sp>
        <p:nvSpPr>
          <p:cNvPr id="44035" name="Rectangle 3"/>
          <p:cNvSpPr>
            <a:spLocks noGrp="1" noChangeArrowheads="1"/>
          </p:cNvSpPr>
          <p:nvPr>
            <p:ph type="body" idx="1"/>
          </p:nvPr>
        </p:nvSpPr>
        <p:spPr/>
        <p:txBody>
          <a:bodyPr/>
          <a:lstStyle/>
          <a:p>
            <a:r>
              <a:rPr lang="en-US" altLang="en-US"/>
              <a:t>Choosing the value of k:</a:t>
            </a:r>
          </a:p>
          <a:p>
            <a:pPr lvl="1"/>
            <a:r>
              <a:rPr lang="en-US" altLang="en-US"/>
              <a:t>If k is too small, sensitive to noise points</a:t>
            </a:r>
          </a:p>
          <a:p>
            <a:pPr lvl="1"/>
            <a:r>
              <a:rPr lang="en-US" altLang="en-US"/>
              <a:t>If k is too large, neighborhood may include points from other classes</a:t>
            </a:r>
          </a:p>
        </p:txBody>
      </p:sp>
      <p:graphicFrame>
        <p:nvGraphicFramePr>
          <p:cNvPr id="44036" name="Object 4"/>
          <p:cNvGraphicFramePr>
            <a:graphicFrameLocks noChangeAspect="1"/>
          </p:cNvGraphicFramePr>
          <p:nvPr/>
        </p:nvGraphicFramePr>
        <p:xfrm>
          <a:off x="5181601" y="3078164"/>
          <a:ext cx="3738563" cy="3170237"/>
        </p:xfrm>
        <a:graphic>
          <a:graphicData uri="http://schemas.openxmlformats.org/presentationml/2006/ole">
            <mc:AlternateContent xmlns:mc="http://schemas.openxmlformats.org/markup-compatibility/2006">
              <mc:Choice xmlns:v="urn:schemas-microsoft-com:vml" Requires="v">
                <p:oleObj spid="_x0000_s45091" name="Visio" r:id="rId3" imgW="6582512" imgH="5298053" progId="Visio.Drawing.6">
                  <p:embed/>
                </p:oleObj>
              </mc:Choice>
              <mc:Fallback>
                <p:oleObj name="Visio" r:id="rId3" imgW="6582512" imgH="5298053" progId="Visio.Drawing.6">
                  <p:embed/>
                  <p:pic>
                    <p:nvPicPr>
                      <p:cNvPr id="440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1" y="3078164"/>
                        <a:ext cx="3738563" cy="31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06578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Nearest Neighbor Classification…</a:t>
            </a:r>
          </a:p>
        </p:txBody>
      </p:sp>
      <p:sp>
        <p:nvSpPr>
          <p:cNvPr id="45059" name="Rectangle 3"/>
          <p:cNvSpPr>
            <a:spLocks noGrp="1" noChangeArrowheads="1"/>
          </p:cNvSpPr>
          <p:nvPr>
            <p:ph type="body" idx="1"/>
          </p:nvPr>
        </p:nvSpPr>
        <p:spPr/>
        <p:txBody>
          <a:bodyPr>
            <a:normAutofit/>
          </a:bodyPr>
          <a:lstStyle/>
          <a:p>
            <a:r>
              <a:rPr lang="en-US" altLang="en-US" b="1" dirty="0" smtClean="0"/>
              <a:t>Choice of </a:t>
            </a:r>
            <a:r>
              <a:rPr lang="en-US" altLang="en-US" b="1" dirty="0"/>
              <a:t>proximity </a:t>
            </a:r>
            <a:r>
              <a:rPr lang="en-US" altLang="en-US" b="1" dirty="0" smtClean="0"/>
              <a:t>measure matters</a:t>
            </a:r>
            <a:endParaRPr lang="en-US" altLang="en-US" b="1" dirty="0"/>
          </a:p>
          <a:p>
            <a:pPr lvl="1"/>
            <a:r>
              <a:rPr lang="en-US" altLang="en-US" dirty="0"/>
              <a:t>For documents, cosine is better than correlation or Euclidean</a:t>
            </a:r>
          </a:p>
          <a:p>
            <a:pPr lvl="1"/>
            <a:endParaRPr lang="en-US" altLang="en-US" dirty="0"/>
          </a:p>
        </p:txBody>
      </p:sp>
      <p:sp>
        <p:nvSpPr>
          <p:cNvPr id="4" name="Text Box 4"/>
          <p:cNvSpPr txBox="1">
            <a:spLocks noChangeArrowheads="1"/>
          </p:cNvSpPr>
          <p:nvPr/>
        </p:nvSpPr>
        <p:spPr bwMode="auto">
          <a:xfrm>
            <a:off x="1981200" y="3200400"/>
            <a:ext cx="32004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dirty="0"/>
              <a:t>1 1 1 1 1 1 1 1 1 1 1 0</a:t>
            </a:r>
          </a:p>
        </p:txBody>
      </p:sp>
      <p:sp>
        <p:nvSpPr>
          <p:cNvPr id="5" name="Text Box 5"/>
          <p:cNvSpPr txBox="1">
            <a:spLocks noChangeArrowheads="1"/>
          </p:cNvSpPr>
          <p:nvPr/>
        </p:nvSpPr>
        <p:spPr bwMode="auto">
          <a:xfrm>
            <a:off x="1981200" y="3886200"/>
            <a:ext cx="32004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a:t>0 1 1 1 1 1 1 1 1 1 1 1</a:t>
            </a:r>
          </a:p>
        </p:txBody>
      </p:sp>
      <p:sp>
        <p:nvSpPr>
          <p:cNvPr id="6" name="Text Box 6"/>
          <p:cNvSpPr txBox="1">
            <a:spLocks noChangeArrowheads="1"/>
          </p:cNvSpPr>
          <p:nvPr/>
        </p:nvSpPr>
        <p:spPr bwMode="auto">
          <a:xfrm>
            <a:off x="6400800" y="3213100"/>
            <a:ext cx="32004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dirty="0"/>
              <a:t>0 0 0 0 0 0 0 0 0 0 0 1</a:t>
            </a:r>
          </a:p>
        </p:txBody>
      </p:sp>
      <p:sp>
        <p:nvSpPr>
          <p:cNvPr id="7" name="Text Box 7"/>
          <p:cNvSpPr txBox="1">
            <a:spLocks noChangeArrowheads="1"/>
          </p:cNvSpPr>
          <p:nvPr/>
        </p:nvSpPr>
        <p:spPr bwMode="auto">
          <a:xfrm>
            <a:off x="6400800" y="3898900"/>
            <a:ext cx="32004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dirty="0"/>
              <a:t>1 0 0 0 0 0 0 0 0 0 0 0</a:t>
            </a:r>
          </a:p>
        </p:txBody>
      </p:sp>
      <p:sp>
        <p:nvSpPr>
          <p:cNvPr id="8" name="Rectangle 8"/>
          <p:cNvSpPr>
            <a:spLocks noChangeArrowheads="1"/>
          </p:cNvSpPr>
          <p:nvPr/>
        </p:nvSpPr>
        <p:spPr bwMode="auto">
          <a:xfrm>
            <a:off x="5486400" y="3517900"/>
            <a:ext cx="55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10000"/>
              </a:spcBef>
              <a:spcAft>
                <a:spcPts val="400"/>
              </a:spcAft>
              <a:buClr>
                <a:srgbClr val="0C7B9C"/>
              </a:buClr>
              <a:buSzPct val="75000"/>
            </a:pPr>
            <a:r>
              <a:rPr lang="en-US" altLang="en-US" sz="2400" b="0"/>
              <a:t>vs</a:t>
            </a:r>
          </a:p>
        </p:txBody>
      </p:sp>
      <p:sp>
        <p:nvSpPr>
          <p:cNvPr id="9" name="Text Box 9"/>
          <p:cNvSpPr txBox="1">
            <a:spLocks noChangeArrowheads="1"/>
          </p:cNvSpPr>
          <p:nvPr/>
        </p:nvSpPr>
        <p:spPr bwMode="auto">
          <a:xfrm>
            <a:off x="2984500" y="4656077"/>
            <a:ext cx="5562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000" b="0" dirty="0"/>
              <a:t>Euclidean distance = 1.4142  for both pairs</a:t>
            </a:r>
          </a:p>
        </p:txBody>
      </p:sp>
    </p:spTree>
    <p:extLst>
      <p:ext uri="{BB962C8B-B14F-4D97-AF65-F5344CB8AC3E}">
        <p14:creationId xmlns:p14="http://schemas.microsoft.com/office/powerpoint/2010/main" val="113080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Nearest Neighbor Classification…</a:t>
            </a:r>
          </a:p>
        </p:txBody>
      </p:sp>
      <p:sp>
        <p:nvSpPr>
          <p:cNvPr id="45059" name="Rectangle 3"/>
          <p:cNvSpPr>
            <a:spLocks noGrp="1" noChangeArrowheads="1"/>
          </p:cNvSpPr>
          <p:nvPr>
            <p:ph type="body" idx="1"/>
          </p:nvPr>
        </p:nvSpPr>
        <p:spPr/>
        <p:txBody>
          <a:bodyPr>
            <a:normAutofit/>
          </a:bodyPr>
          <a:lstStyle/>
          <a:p>
            <a:r>
              <a:rPr lang="en-US" altLang="en-US" b="1" dirty="0"/>
              <a:t>Data preprocessing is often required</a:t>
            </a:r>
          </a:p>
          <a:p>
            <a:pPr lvl="1"/>
            <a:r>
              <a:rPr lang="en-US" altLang="en-US" dirty="0"/>
              <a:t>Attributes may have to be scaled to prevent distance measures from being dominated by one of the attributes</a:t>
            </a:r>
          </a:p>
          <a:p>
            <a:pPr lvl="2"/>
            <a:r>
              <a:rPr lang="en-US" altLang="en-US" sz="2200" dirty="0"/>
              <a:t>Example:</a:t>
            </a:r>
          </a:p>
          <a:p>
            <a:pPr lvl="3"/>
            <a:r>
              <a:rPr lang="en-US" altLang="en-US" dirty="0"/>
              <a:t> height of a person may vary from 1.5m to 1.8m</a:t>
            </a:r>
          </a:p>
          <a:p>
            <a:pPr lvl="3"/>
            <a:r>
              <a:rPr lang="en-US" altLang="en-US" dirty="0"/>
              <a:t> weight of a person may vary from 90lb to 300lb</a:t>
            </a:r>
          </a:p>
          <a:p>
            <a:pPr lvl="3"/>
            <a:r>
              <a:rPr lang="en-US" altLang="en-US" dirty="0"/>
              <a:t> income of a person may vary from $10K to $1M</a:t>
            </a:r>
          </a:p>
          <a:p>
            <a:pPr lvl="3"/>
            <a:endParaRPr lang="en-US" altLang="en-US" dirty="0"/>
          </a:p>
          <a:p>
            <a:pPr lvl="1"/>
            <a:r>
              <a:rPr lang="en-US" altLang="en-US" dirty="0"/>
              <a:t>Time series are often standardized to have 0 means a standard deviation of 1</a:t>
            </a:r>
          </a:p>
        </p:txBody>
      </p:sp>
    </p:spTree>
    <p:extLst>
      <p:ext uri="{BB962C8B-B14F-4D97-AF65-F5344CB8AC3E}">
        <p14:creationId xmlns:p14="http://schemas.microsoft.com/office/powerpoint/2010/main" val="3052533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dirty="0"/>
              <a:t>Nearest-neighbor classifiers</a:t>
            </a:r>
          </a:p>
        </p:txBody>
      </p:sp>
      <p:pic>
        <p:nvPicPr>
          <p:cNvPr id="419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2194" y="3276601"/>
            <a:ext cx="4038600" cy="3190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988" name="Rectangle 4"/>
          <p:cNvSpPr>
            <a:spLocks noChangeArrowheads="1"/>
          </p:cNvSpPr>
          <p:nvPr/>
        </p:nvSpPr>
        <p:spPr bwMode="auto">
          <a:xfrm>
            <a:off x="6705600" y="2564990"/>
            <a:ext cx="3835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10000"/>
              </a:spcBef>
              <a:spcAft>
                <a:spcPts val="400"/>
              </a:spcAft>
              <a:buClr>
                <a:srgbClr val="0C7B9C"/>
              </a:buClr>
              <a:buSzPct val="75000"/>
            </a:pPr>
            <a:r>
              <a:rPr lang="en-US" altLang="en-US" sz="2400" b="0" dirty="0"/>
              <a:t>1-nn decision boundary is a </a:t>
            </a:r>
            <a:r>
              <a:rPr lang="en-US" altLang="en-US" sz="2400" b="0" dirty="0" err="1"/>
              <a:t>Voronoi</a:t>
            </a:r>
            <a:r>
              <a:rPr lang="en-US" altLang="en-US" sz="2400" b="0" dirty="0"/>
              <a:t> Diagram</a:t>
            </a:r>
          </a:p>
        </p:txBody>
      </p:sp>
      <p:sp>
        <p:nvSpPr>
          <p:cNvPr id="5" name="Rectangle 3"/>
          <p:cNvSpPr>
            <a:spLocks noChangeArrowheads="1"/>
          </p:cNvSpPr>
          <p:nvPr/>
        </p:nvSpPr>
        <p:spPr bwMode="auto">
          <a:xfrm>
            <a:off x="838200" y="1690688"/>
            <a:ext cx="488663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10000"/>
              </a:spcBef>
              <a:spcAft>
                <a:spcPts val="400"/>
              </a:spcAft>
              <a:buClr>
                <a:srgbClr val="0C7B9C"/>
              </a:buClr>
              <a:buSzPct val="75000"/>
              <a:buFont typeface="Monotype Sorts" pitchFamily="2" charset="2"/>
              <a:buChar char="l"/>
            </a:pPr>
            <a:r>
              <a:rPr lang="en-US" altLang="en-US" sz="2400" b="0" dirty="0"/>
              <a:t>Nearest </a:t>
            </a:r>
            <a:r>
              <a:rPr lang="en-US" altLang="en-US" sz="2800" b="0" dirty="0"/>
              <a:t>neighbor</a:t>
            </a:r>
            <a:r>
              <a:rPr lang="en-US" altLang="en-US" sz="2400" b="0" dirty="0"/>
              <a:t> classifiers are local classifiers</a:t>
            </a:r>
          </a:p>
          <a:p>
            <a:pPr lvl="1">
              <a:spcBef>
                <a:spcPct val="10000"/>
              </a:spcBef>
              <a:spcAft>
                <a:spcPts val="400"/>
              </a:spcAft>
              <a:buClr>
                <a:srgbClr val="0C7B9C"/>
              </a:buClr>
              <a:buSzPct val="100000"/>
              <a:buFont typeface="Arial" charset="0"/>
              <a:buChar char="–"/>
            </a:pPr>
            <a:endParaRPr lang="en-US" altLang="en-US" sz="2400" b="0" dirty="0"/>
          </a:p>
          <a:p>
            <a:pPr>
              <a:spcBef>
                <a:spcPct val="10000"/>
              </a:spcBef>
              <a:spcAft>
                <a:spcPts val="400"/>
              </a:spcAft>
              <a:buClr>
                <a:srgbClr val="0C7B9C"/>
              </a:buClr>
              <a:buSzPct val="75000"/>
              <a:buFont typeface="Monotype Sorts" pitchFamily="2" charset="2"/>
              <a:buChar char="l"/>
            </a:pPr>
            <a:r>
              <a:rPr lang="en-US" altLang="en-US" sz="2400" b="0" dirty="0"/>
              <a:t>They can produce decision boundaries of arbitrary shapes</a:t>
            </a:r>
            <a:r>
              <a:rPr lang="en-US" altLang="en-US" sz="1800" b="0" dirty="0"/>
              <a:t>. </a:t>
            </a:r>
          </a:p>
        </p:txBody>
      </p:sp>
    </p:spTree>
    <p:extLst>
      <p:ext uri="{BB962C8B-B14F-4D97-AF65-F5344CB8AC3E}">
        <p14:creationId xmlns:p14="http://schemas.microsoft.com/office/powerpoint/2010/main" val="2441345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Nearest Neighbor Classification…</a:t>
            </a:r>
          </a:p>
        </p:txBody>
      </p:sp>
      <p:sp>
        <p:nvSpPr>
          <p:cNvPr id="45059" name="Rectangle 3"/>
          <p:cNvSpPr>
            <a:spLocks noGrp="1" noChangeArrowheads="1"/>
          </p:cNvSpPr>
          <p:nvPr>
            <p:ph type="body" idx="1"/>
          </p:nvPr>
        </p:nvSpPr>
        <p:spPr/>
        <p:txBody>
          <a:bodyPr/>
          <a:lstStyle/>
          <a:p>
            <a:r>
              <a:rPr lang="en-US" altLang="en-US" b="1" dirty="0" smtClean="0"/>
              <a:t>How to handle missing </a:t>
            </a:r>
            <a:r>
              <a:rPr lang="en-US" altLang="en-US" b="1" dirty="0"/>
              <a:t>values in training and test </a:t>
            </a:r>
            <a:r>
              <a:rPr lang="en-US" altLang="en-US" b="1" dirty="0" smtClean="0"/>
              <a:t>sets?</a:t>
            </a:r>
            <a:endParaRPr lang="en-US" altLang="en-US" b="1" dirty="0"/>
          </a:p>
          <a:p>
            <a:pPr lvl="1"/>
            <a:r>
              <a:rPr lang="en-US" dirty="0"/>
              <a:t>Proximity computations normally require the presence of all attributes</a:t>
            </a:r>
          </a:p>
          <a:p>
            <a:pPr lvl="1"/>
            <a:r>
              <a:rPr lang="en-US" dirty="0"/>
              <a:t>Some approaches use the subset of attributes present in two instances  </a:t>
            </a:r>
          </a:p>
          <a:p>
            <a:pPr marL="1254125" lvl="2" indent="-339725"/>
            <a:r>
              <a:rPr lang="en-US" dirty="0"/>
              <a:t>This may not produce good results since it effectively uses different  proximity measures for each pair of instances</a:t>
            </a:r>
          </a:p>
          <a:p>
            <a:pPr marL="1254125" lvl="2" indent="-339725"/>
            <a:r>
              <a:rPr lang="en-US" dirty="0"/>
              <a:t>Thus, proximities are not comparable</a:t>
            </a:r>
          </a:p>
        </p:txBody>
      </p:sp>
    </p:spTree>
    <p:extLst>
      <p:ext uri="{BB962C8B-B14F-4D97-AF65-F5344CB8AC3E}">
        <p14:creationId xmlns:p14="http://schemas.microsoft.com/office/powerpoint/2010/main" val="2874845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Nearest Neighbor Classification…</a:t>
            </a:r>
          </a:p>
        </p:txBody>
      </p:sp>
      <p:sp>
        <p:nvSpPr>
          <p:cNvPr id="45059" name="Rectangle 3"/>
          <p:cNvSpPr>
            <a:spLocks noGrp="1" noChangeArrowheads="1"/>
          </p:cNvSpPr>
          <p:nvPr>
            <p:ph type="body" idx="1"/>
          </p:nvPr>
        </p:nvSpPr>
        <p:spPr/>
        <p:txBody>
          <a:bodyPr/>
          <a:lstStyle/>
          <a:p>
            <a:r>
              <a:rPr lang="en-US" altLang="en-US" b="1" dirty="0" smtClean="0"/>
              <a:t>Handling irrelevant </a:t>
            </a:r>
            <a:r>
              <a:rPr lang="en-US" altLang="en-US" b="1" dirty="0"/>
              <a:t>and redundant attributes</a:t>
            </a:r>
          </a:p>
          <a:p>
            <a:pPr lvl="1"/>
            <a:r>
              <a:rPr lang="en-US" dirty="0"/>
              <a:t>Irrelevant attributes add noise to the proximity measure</a:t>
            </a:r>
          </a:p>
          <a:p>
            <a:pPr lvl="1"/>
            <a:r>
              <a:rPr lang="en-US" dirty="0"/>
              <a:t>Redundant attributes bias the proximity measure towards certain attributes</a:t>
            </a:r>
          </a:p>
          <a:p>
            <a:pPr lvl="1"/>
            <a:r>
              <a:rPr lang="en-US" dirty="0"/>
              <a:t>Can use variable selection or dimensionality reduction to address irrelevant and redundant attributes</a:t>
            </a:r>
          </a:p>
        </p:txBody>
      </p:sp>
    </p:spTree>
    <p:extLst>
      <p:ext uri="{BB962C8B-B14F-4D97-AF65-F5344CB8AC3E}">
        <p14:creationId xmlns:p14="http://schemas.microsoft.com/office/powerpoint/2010/main" val="1775980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KNN Efficiency</a:t>
            </a:r>
          </a:p>
        </p:txBody>
      </p:sp>
      <p:sp>
        <p:nvSpPr>
          <p:cNvPr id="3" name="Content Placeholder 2"/>
          <p:cNvSpPr>
            <a:spLocks noGrp="1"/>
          </p:cNvSpPr>
          <p:nvPr>
            <p:ph idx="1"/>
          </p:nvPr>
        </p:nvSpPr>
        <p:spPr/>
        <p:txBody>
          <a:bodyPr/>
          <a:lstStyle/>
          <a:p>
            <a:r>
              <a:rPr lang="en-US" dirty="0"/>
              <a:t>Avoid having to compute distance to all objects in the training set</a:t>
            </a:r>
          </a:p>
          <a:p>
            <a:pPr lvl="1"/>
            <a:r>
              <a:rPr lang="en-US" dirty="0"/>
              <a:t>Multi-dimensional access methods (k-d trees)  </a:t>
            </a:r>
          </a:p>
          <a:p>
            <a:pPr lvl="1"/>
            <a:r>
              <a:rPr lang="en-US" dirty="0"/>
              <a:t>Fast approximate similarity search</a:t>
            </a:r>
          </a:p>
          <a:p>
            <a:pPr lvl="1"/>
            <a:r>
              <a:rPr lang="en-US" dirty="0"/>
              <a:t>Locality Sensitive Hashing (LSH) </a:t>
            </a:r>
          </a:p>
          <a:p>
            <a:r>
              <a:rPr lang="en-US" dirty="0"/>
              <a:t>Condensing</a:t>
            </a:r>
          </a:p>
          <a:p>
            <a:pPr lvl="1"/>
            <a:r>
              <a:rPr lang="en-US" dirty="0"/>
              <a:t>Determine a smaller set of objects that give the same performance</a:t>
            </a:r>
          </a:p>
          <a:p>
            <a:r>
              <a:rPr lang="en-US" dirty="0"/>
              <a:t>Editing</a:t>
            </a:r>
          </a:p>
          <a:p>
            <a:pPr lvl="1"/>
            <a:r>
              <a:rPr lang="en-US" dirty="0"/>
              <a:t>Remove objects to improve efficiency </a:t>
            </a:r>
          </a:p>
        </p:txBody>
      </p:sp>
    </p:spTree>
    <p:extLst>
      <p:ext uri="{BB962C8B-B14F-4D97-AF65-F5344CB8AC3E}">
        <p14:creationId xmlns:p14="http://schemas.microsoft.com/office/powerpoint/2010/main" val="2523644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r>
              <a:rPr lang="en-US" dirty="0" smtClean="0"/>
              <a:t>Building a decision tree</a:t>
            </a:r>
          </a:p>
          <a:p>
            <a:r>
              <a:rPr lang="en-US" dirty="0" smtClean="0"/>
              <a:t>Case Study presentations</a:t>
            </a:r>
          </a:p>
          <a:p>
            <a:r>
              <a:rPr lang="en-US" dirty="0" smtClean="0"/>
              <a:t>KNN algorithm</a:t>
            </a:r>
          </a:p>
          <a:p>
            <a:r>
              <a:rPr lang="en-US" dirty="0" smtClean="0"/>
              <a:t>Project description</a:t>
            </a:r>
            <a:endParaRPr lang="en-US" dirty="0"/>
          </a:p>
        </p:txBody>
      </p:sp>
    </p:spTree>
    <p:extLst>
      <p:ext uri="{BB962C8B-B14F-4D97-AF65-F5344CB8AC3E}">
        <p14:creationId xmlns:p14="http://schemas.microsoft.com/office/powerpoint/2010/main" val="15275990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Notebook</a:t>
            </a:r>
            <a:endParaRPr lang="en-US" dirty="0"/>
          </a:p>
        </p:txBody>
      </p:sp>
      <p:sp>
        <p:nvSpPr>
          <p:cNvPr id="5" name="Text Placeholder 4"/>
          <p:cNvSpPr>
            <a:spLocks noGrp="1"/>
          </p:cNvSpPr>
          <p:nvPr>
            <p:ph type="body" idx="1"/>
          </p:nvPr>
        </p:nvSpPr>
        <p:spPr/>
        <p:txBody>
          <a:bodyPr/>
          <a:lstStyle/>
          <a:p>
            <a:r>
              <a:rPr lang="en-US" dirty="0" smtClean="0"/>
              <a:t>Exercises</a:t>
            </a:r>
            <a:endParaRPr lang="en-US" dirty="0"/>
          </a:p>
        </p:txBody>
      </p:sp>
    </p:spTree>
    <p:extLst>
      <p:ext uri="{BB962C8B-B14F-4D97-AF65-F5344CB8AC3E}">
        <p14:creationId xmlns:p14="http://schemas.microsoft.com/office/powerpoint/2010/main" val="3589780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Description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72503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Dataset</a:t>
            </a:r>
            <a:endParaRPr lang="en-US" dirty="0"/>
          </a:p>
        </p:txBody>
      </p:sp>
      <p:sp>
        <p:nvSpPr>
          <p:cNvPr id="5" name="Content Placeholder 4"/>
          <p:cNvSpPr>
            <a:spLocks noGrp="1"/>
          </p:cNvSpPr>
          <p:nvPr>
            <p:ph idx="1"/>
          </p:nvPr>
        </p:nvSpPr>
        <p:spPr/>
        <p:txBody>
          <a:bodyPr/>
          <a:lstStyle/>
          <a:p>
            <a:r>
              <a:rPr lang="en-US" dirty="0" smtClean="0"/>
              <a:t>We are working with goal-oriented </a:t>
            </a:r>
            <a:r>
              <a:rPr lang="en-US" dirty="0" err="1" smtClean="0"/>
              <a:t>subreddits</a:t>
            </a:r>
            <a:r>
              <a:rPr lang="en-US" dirty="0" smtClean="0"/>
              <a:t>. </a:t>
            </a:r>
          </a:p>
          <a:p>
            <a:r>
              <a:rPr lang="en-US" dirty="0" smtClean="0"/>
              <a:t>Goal-oriented </a:t>
            </a:r>
            <a:r>
              <a:rPr lang="en-US" dirty="0" err="1" smtClean="0"/>
              <a:t>subreddits</a:t>
            </a:r>
            <a:r>
              <a:rPr lang="en-US" dirty="0" smtClean="0"/>
              <a:t> – </a:t>
            </a:r>
            <a:r>
              <a:rPr lang="en-US" dirty="0" err="1" smtClean="0"/>
              <a:t>Subreddits</a:t>
            </a:r>
            <a:r>
              <a:rPr lang="en-US" dirty="0" smtClean="0"/>
              <a:t> that are aimed towards helping users achieve their personal goals. </a:t>
            </a:r>
          </a:p>
          <a:p>
            <a:r>
              <a:rPr lang="en-US" dirty="0" smtClean="0"/>
              <a:t>In this case all of them are related to health.  </a:t>
            </a:r>
          </a:p>
          <a:p>
            <a:pPr lvl="1"/>
            <a:r>
              <a:rPr lang="en-US" dirty="0" smtClean="0"/>
              <a:t>/r/</a:t>
            </a:r>
            <a:r>
              <a:rPr lang="en-US" dirty="0" err="1" smtClean="0"/>
              <a:t>stopsmoking</a:t>
            </a:r>
            <a:endParaRPr lang="en-US" dirty="0" smtClean="0"/>
          </a:p>
          <a:p>
            <a:pPr lvl="1"/>
            <a:r>
              <a:rPr lang="en-US" dirty="0" smtClean="0"/>
              <a:t>/r/</a:t>
            </a:r>
            <a:r>
              <a:rPr lang="en-US" dirty="0" err="1" smtClean="0"/>
              <a:t>stopdrinking</a:t>
            </a:r>
            <a:endParaRPr lang="en-US" dirty="0" smtClean="0"/>
          </a:p>
          <a:p>
            <a:pPr lvl="1"/>
            <a:r>
              <a:rPr lang="en-US" dirty="0" smtClean="0"/>
              <a:t>/r/c25k</a:t>
            </a:r>
          </a:p>
          <a:p>
            <a:pPr lvl="1"/>
            <a:r>
              <a:rPr lang="en-US" dirty="0" smtClean="0"/>
              <a:t>/r/</a:t>
            </a:r>
            <a:r>
              <a:rPr lang="en-US" dirty="0" err="1" smtClean="0"/>
              <a:t>loseit</a:t>
            </a:r>
            <a:endParaRPr lang="en-US" dirty="0"/>
          </a:p>
          <a:p>
            <a:endParaRPr lang="en-US" dirty="0"/>
          </a:p>
        </p:txBody>
      </p:sp>
    </p:spTree>
    <p:extLst>
      <p:ext uri="{BB962C8B-B14F-4D97-AF65-F5344CB8AC3E}">
        <p14:creationId xmlns:p14="http://schemas.microsoft.com/office/powerpoint/2010/main" val="799260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to-do</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Phase-1 (</a:t>
            </a:r>
            <a:r>
              <a:rPr lang="en-US" dirty="0" smtClean="0">
                <a:solidFill>
                  <a:srgbClr val="FF0000"/>
                </a:solidFill>
              </a:rPr>
              <a:t>due: 03/23/2020</a:t>
            </a:r>
            <a:r>
              <a:rPr lang="en-US" dirty="0" smtClean="0"/>
              <a:t>):  </a:t>
            </a:r>
          </a:p>
          <a:p>
            <a:pPr marL="971550" lvl="1" indent="-514350">
              <a:buFont typeface="+mj-lt"/>
              <a:buAutoNum type="arabicPeriod"/>
            </a:pPr>
            <a:r>
              <a:rPr lang="en-US" dirty="0" smtClean="0"/>
              <a:t>Choose the data </a:t>
            </a:r>
            <a:r>
              <a:rPr lang="en-US" dirty="0" err="1" smtClean="0"/>
              <a:t>atleast</a:t>
            </a:r>
            <a:r>
              <a:rPr lang="en-US" dirty="0" smtClean="0"/>
              <a:t> from 2 </a:t>
            </a:r>
            <a:r>
              <a:rPr lang="en-US" dirty="0" err="1" smtClean="0"/>
              <a:t>subreddits</a:t>
            </a:r>
            <a:r>
              <a:rPr lang="en-US" dirty="0" smtClean="0"/>
              <a:t> – You can select all the data from 4 </a:t>
            </a:r>
            <a:r>
              <a:rPr lang="en-US" dirty="0" err="1" smtClean="0"/>
              <a:t>subreddits</a:t>
            </a:r>
            <a:r>
              <a:rPr lang="en-US" dirty="0" smtClean="0"/>
              <a:t> or choose 2 or 3 </a:t>
            </a:r>
            <a:r>
              <a:rPr lang="en-US" dirty="0" err="1" smtClean="0"/>
              <a:t>subreddits</a:t>
            </a:r>
            <a:r>
              <a:rPr lang="en-US" dirty="0" smtClean="0"/>
              <a:t> (depends on the task you are planning to do)</a:t>
            </a:r>
          </a:p>
          <a:p>
            <a:pPr marL="971550" lvl="1" indent="-514350">
              <a:buFont typeface="+mj-lt"/>
              <a:buAutoNum type="arabicPeriod"/>
            </a:pPr>
            <a:r>
              <a:rPr lang="en-US" dirty="0" smtClean="0"/>
              <a:t>Conduct preliminary analysis </a:t>
            </a:r>
          </a:p>
          <a:p>
            <a:pPr marL="1428750" lvl="2" indent="-514350">
              <a:buFont typeface="+mj-lt"/>
              <a:buAutoNum type="arabicPeriod"/>
            </a:pPr>
            <a:r>
              <a:rPr lang="en-US" dirty="0" smtClean="0"/>
              <a:t>How are these </a:t>
            </a:r>
            <a:r>
              <a:rPr lang="en-US" dirty="0" err="1" smtClean="0"/>
              <a:t>subreddits</a:t>
            </a:r>
            <a:r>
              <a:rPr lang="en-US" dirty="0" smtClean="0"/>
              <a:t> different from each other in terms of posting behavior, post size, engagement level (if you can measure), types of content being posted</a:t>
            </a:r>
          </a:p>
          <a:p>
            <a:pPr marL="1428750" lvl="2" indent="-514350">
              <a:buFont typeface="+mj-lt"/>
              <a:buAutoNum type="arabicPeriod"/>
            </a:pPr>
            <a:r>
              <a:rPr lang="en-US" dirty="0" smtClean="0"/>
              <a:t>How many unique users are posting and how are the users behaving in terms of average number of posts they are making on each </a:t>
            </a:r>
            <a:r>
              <a:rPr lang="en-US" dirty="0" err="1" smtClean="0"/>
              <a:t>subreddit</a:t>
            </a:r>
            <a:r>
              <a:rPr lang="en-US" dirty="0" smtClean="0"/>
              <a:t>, how long of posts they are making, how long did they join the group (just count from when they made a 1</a:t>
            </a:r>
            <a:r>
              <a:rPr lang="en-US" baseline="30000" dirty="0" smtClean="0"/>
              <a:t>st</a:t>
            </a:r>
            <a:r>
              <a:rPr lang="en-US" dirty="0" smtClean="0"/>
              <a:t> post in the </a:t>
            </a:r>
            <a:r>
              <a:rPr lang="en-US" dirty="0" err="1" smtClean="0"/>
              <a:t>subreddit</a:t>
            </a:r>
            <a:r>
              <a:rPr lang="en-US" dirty="0" smtClean="0"/>
              <a:t>), etc. </a:t>
            </a:r>
          </a:p>
          <a:p>
            <a:pPr marL="1428750" lvl="2" indent="-514350">
              <a:buFont typeface="+mj-lt"/>
              <a:buAutoNum type="arabicPeriod"/>
            </a:pPr>
            <a:r>
              <a:rPr lang="en-US" dirty="0" smtClean="0"/>
              <a:t>Present any visualizations related to this or any other aspects that you can think of</a:t>
            </a:r>
          </a:p>
          <a:p>
            <a:pPr marL="971550" lvl="1" indent="-514350">
              <a:buFont typeface="+mj-lt"/>
              <a:buAutoNum type="arabicPeriod"/>
            </a:pPr>
            <a:r>
              <a:rPr lang="en-US" dirty="0" smtClean="0"/>
              <a:t>Are there any overlapping set of users? If so, how is their behavior across these </a:t>
            </a:r>
            <a:r>
              <a:rPr lang="en-US" dirty="0" err="1" smtClean="0"/>
              <a:t>subreddits</a:t>
            </a:r>
            <a:r>
              <a:rPr lang="en-US" dirty="0" smtClean="0"/>
              <a:t>? </a:t>
            </a:r>
          </a:p>
          <a:p>
            <a:pPr marL="971550" lvl="1" indent="-514350">
              <a:buFont typeface="+mj-lt"/>
              <a:buAutoNum type="arabicPeriod"/>
            </a:pPr>
            <a:r>
              <a:rPr lang="en-US" dirty="0" smtClean="0"/>
              <a:t>What are the 1 task ( or max 2 tasks if you are interested) that you want to do? Provide a brief outline and you don’t have to finish solving this task for this deadline</a:t>
            </a:r>
          </a:p>
        </p:txBody>
      </p:sp>
    </p:spTree>
    <p:extLst>
      <p:ext uri="{BB962C8B-B14F-4D97-AF65-F5344CB8AC3E}">
        <p14:creationId xmlns:p14="http://schemas.microsoft.com/office/powerpoint/2010/main" val="3391180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to-do</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are the tasks that you can do with this data? </a:t>
            </a:r>
          </a:p>
          <a:p>
            <a:pPr marL="514350" indent="-514350">
              <a:buFont typeface="+mj-lt"/>
              <a:buAutoNum type="arabicPeriod"/>
            </a:pPr>
            <a:r>
              <a:rPr lang="en-US" dirty="0" smtClean="0"/>
              <a:t>Build a prediction algorithm to detect truthful vs fake posts/users</a:t>
            </a:r>
          </a:p>
          <a:p>
            <a:pPr marL="514350" indent="-514350">
              <a:buFont typeface="+mj-lt"/>
              <a:buAutoNum type="arabicPeriod"/>
            </a:pPr>
            <a:r>
              <a:rPr lang="en-US" dirty="0" smtClean="0"/>
              <a:t>Classifying a user as an expert (who already achieved the goal but hanging around the </a:t>
            </a:r>
            <a:r>
              <a:rPr lang="en-US" dirty="0" err="1" smtClean="0"/>
              <a:t>subreddit</a:t>
            </a:r>
            <a:r>
              <a:rPr lang="en-US" dirty="0" smtClean="0"/>
              <a:t> to support other users) or a non-expert (someone who is working towards the goal)</a:t>
            </a:r>
          </a:p>
          <a:p>
            <a:pPr marL="514350" indent="-514350">
              <a:buFont typeface="+mj-lt"/>
              <a:buAutoNum type="arabicPeriod"/>
            </a:pPr>
            <a:r>
              <a:rPr lang="en-US" dirty="0" smtClean="0"/>
              <a:t>Build a classifier to detect hate speech or trolls on these forums, if any. </a:t>
            </a:r>
          </a:p>
          <a:p>
            <a:pPr marL="514350" indent="-514350">
              <a:buFont typeface="+mj-lt"/>
              <a:buAutoNum type="arabicPeriod"/>
            </a:pPr>
            <a:r>
              <a:rPr lang="en-US" dirty="0" smtClean="0"/>
              <a:t>Can you use these posts to build a rough financial portfolio of users? </a:t>
            </a:r>
          </a:p>
          <a:p>
            <a:pPr marL="514350" indent="-514350">
              <a:buFont typeface="+mj-lt"/>
              <a:buAutoNum type="arabicPeriod"/>
            </a:pPr>
            <a:r>
              <a:rPr lang="en-US" dirty="0" smtClean="0"/>
              <a:t>Can you think of any unsupervised learning approach to provide aggregate analysis of various aspects latently present in the dataset?</a:t>
            </a:r>
          </a:p>
          <a:p>
            <a:pPr marL="514350" indent="-514350">
              <a:buFont typeface="+mj-lt"/>
              <a:buAutoNum type="arabicPeriod"/>
            </a:pPr>
            <a:r>
              <a:rPr lang="en-US" dirty="0" smtClean="0"/>
              <a:t>Or can you use any </a:t>
            </a:r>
            <a:r>
              <a:rPr lang="en-US" dirty="0" err="1" smtClean="0"/>
              <a:t>pretrained</a:t>
            </a:r>
            <a:r>
              <a:rPr lang="en-US" dirty="0" smtClean="0"/>
              <a:t> classifiers to see if this data is biased in any way?  </a:t>
            </a:r>
          </a:p>
          <a:p>
            <a:pPr marL="514350" indent="-514350">
              <a:buFont typeface="+mj-lt"/>
              <a:buAutoNum type="arabicPeriod"/>
            </a:pPr>
            <a:r>
              <a:rPr lang="en-US" dirty="0" smtClean="0">
                <a:solidFill>
                  <a:srgbClr val="FF0000"/>
                </a:solidFill>
              </a:rPr>
              <a:t>[Anything else that you can think of and share with me before you start working on it seriously..]</a:t>
            </a:r>
            <a:endParaRPr lang="en-US" dirty="0">
              <a:solidFill>
                <a:srgbClr val="FF0000"/>
              </a:solidFill>
            </a:endParaRPr>
          </a:p>
        </p:txBody>
      </p:sp>
    </p:spTree>
    <p:extLst>
      <p:ext uri="{BB962C8B-B14F-4D97-AF65-F5344CB8AC3E}">
        <p14:creationId xmlns:p14="http://schemas.microsoft.com/office/powerpoint/2010/main" val="1943692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to-do</a:t>
            </a:r>
            <a:endParaRPr lang="en-US" dirty="0"/>
          </a:p>
        </p:txBody>
      </p:sp>
      <p:sp>
        <p:nvSpPr>
          <p:cNvPr id="3" name="Content Placeholder 2"/>
          <p:cNvSpPr>
            <a:spLocks noGrp="1"/>
          </p:cNvSpPr>
          <p:nvPr>
            <p:ph idx="1"/>
          </p:nvPr>
        </p:nvSpPr>
        <p:spPr/>
        <p:txBody>
          <a:bodyPr/>
          <a:lstStyle/>
          <a:p>
            <a:r>
              <a:rPr lang="en-US" dirty="0" smtClean="0"/>
              <a:t>Phase-2 (</a:t>
            </a:r>
            <a:r>
              <a:rPr lang="en-US" dirty="0" smtClean="0">
                <a:solidFill>
                  <a:srgbClr val="FF0000"/>
                </a:solidFill>
              </a:rPr>
              <a:t>due: 04/13 and 04/20 during project presentations for feedback; Final report due on 04/27</a:t>
            </a:r>
            <a:r>
              <a:rPr lang="en-US" dirty="0" smtClean="0"/>
              <a:t>): </a:t>
            </a:r>
          </a:p>
          <a:p>
            <a:pPr marL="971550" lvl="1" indent="-514350">
              <a:buFont typeface="+mj-lt"/>
              <a:buAutoNum type="arabicPeriod"/>
            </a:pPr>
            <a:r>
              <a:rPr lang="en-US" dirty="0" smtClean="0"/>
              <a:t>Based on the classification model you are building, present all the details on why you chose this task; why is this an important aspect with regard to this dataset; how is your solution helping solve the task at hand? </a:t>
            </a:r>
          </a:p>
          <a:p>
            <a:pPr marL="971550" lvl="1" indent="-514350">
              <a:buFont typeface="+mj-lt"/>
              <a:buAutoNum type="arabicPeriod"/>
            </a:pPr>
            <a:r>
              <a:rPr lang="en-US" dirty="0" smtClean="0"/>
              <a:t>Clearly define your task and create a dummy example to show details. </a:t>
            </a:r>
          </a:p>
          <a:p>
            <a:pPr marL="971550" lvl="1" indent="-514350">
              <a:buFont typeface="+mj-lt"/>
              <a:buAutoNum type="arabicPeriod"/>
            </a:pPr>
            <a:r>
              <a:rPr lang="en-US" dirty="0" smtClean="0"/>
              <a:t>For classification purposes, </a:t>
            </a:r>
            <a:r>
              <a:rPr lang="en-US" dirty="0"/>
              <a:t>s</a:t>
            </a:r>
            <a:r>
              <a:rPr lang="en-US" dirty="0" smtClean="0"/>
              <a:t>ince there is no ground truth data given here, you are expected to build the training data and testing data. Your training data doesn’t have to be perfect but try your best. </a:t>
            </a:r>
          </a:p>
          <a:p>
            <a:pPr marL="971550" lvl="1" indent="-514350">
              <a:buFont typeface="+mj-lt"/>
              <a:buAutoNum type="arabicPeriod"/>
            </a:pPr>
            <a:endParaRPr lang="en-US" dirty="0"/>
          </a:p>
        </p:txBody>
      </p:sp>
    </p:spTree>
    <p:extLst>
      <p:ext uri="{BB962C8B-B14F-4D97-AF65-F5344CB8AC3E}">
        <p14:creationId xmlns:p14="http://schemas.microsoft.com/office/powerpoint/2010/main" val="3810074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don’t like this project, here is an option</a:t>
            </a:r>
            <a:endParaRPr lang="en-US" dirty="0"/>
          </a:p>
        </p:txBody>
      </p:sp>
      <p:pic>
        <p:nvPicPr>
          <p:cNvPr id="4" name="Picture 3"/>
          <p:cNvPicPr>
            <a:picLocks noChangeAspect="1"/>
          </p:cNvPicPr>
          <p:nvPr/>
        </p:nvPicPr>
        <p:blipFill>
          <a:blip r:embed="rId2"/>
          <a:stretch>
            <a:fillRect/>
          </a:stretch>
        </p:blipFill>
        <p:spPr>
          <a:xfrm>
            <a:off x="963556" y="1690688"/>
            <a:ext cx="10264887" cy="3568879"/>
          </a:xfrm>
          <a:prstGeom prst="rect">
            <a:avLst/>
          </a:prstGeom>
        </p:spPr>
      </p:pic>
      <p:sp>
        <p:nvSpPr>
          <p:cNvPr id="5" name="TextBox 4"/>
          <p:cNvSpPr txBox="1"/>
          <p:nvPr/>
        </p:nvSpPr>
        <p:spPr>
          <a:xfrm>
            <a:off x="838200" y="5506065"/>
            <a:ext cx="10515600"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hlinkClick r:id="rId3"/>
              </a:rPr>
              <a:t>https://</a:t>
            </a:r>
            <a:r>
              <a:rPr lang="en-US" sz="2800" dirty="0" smtClean="0">
                <a:hlinkClick r:id="rId3"/>
              </a:rPr>
              <a:t>sites.google.com/view/icwsm2020datachallenge/home</a:t>
            </a:r>
            <a:r>
              <a:rPr lang="en-US" sz="2800" dirty="0" smtClean="0"/>
              <a:t> </a:t>
            </a:r>
          </a:p>
          <a:p>
            <a:pPr marL="285750" indent="-285750">
              <a:buFont typeface="Arial" panose="020B0604020202020204" pitchFamily="34" charset="0"/>
              <a:buChar char="•"/>
            </a:pPr>
            <a:r>
              <a:rPr lang="en-US" sz="2800" dirty="0" smtClean="0"/>
              <a:t>Working towards a publication</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942086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Decision Tree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50128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Information Gain after Splitting</a:t>
            </a:r>
            <a:endParaRPr lang="en-US" dirty="0"/>
          </a:p>
        </p:txBody>
      </p:sp>
      <p:sp>
        <p:nvSpPr>
          <p:cNvPr id="3" name="Content Placeholder 2"/>
          <p:cNvSpPr>
            <a:spLocks noGrp="1"/>
          </p:cNvSpPr>
          <p:nvPr>
            <p:ph idx="1"/>
          </p:nvPr>
        </p:nvSpPr>
        <p:spPr/>
        <p:txBody>
          <a:bodyPr/>
          <a:lstStyle/>
          <a:p>
            <a:r>
              <a:rPr lang="en-US" dirty="0" smtClean="0"/>
              <a:t>Information Gain</a:t>
            </a:r>
          </a:p>
          <a:p>
            <a:endParaRPr lang="en-US" dirty="0"/>
          </a:p>
          <a:p>
            <a:pPr marL="0" indent="0">
              <a:buNone/>
            </a:pPr>
            <a:r>
              <a:rPr lang="en-US" dirty="0"/>
              <a:t/>
            </a:r>
            <a:br>
              <a:rPr lang="en-US" dirty="0"/>
            </a:br>
            <a:endParaRPr lang="en-US" dirty="0" smtClean="0"/>
          </a:p>
          <a:p>
            <a:pPr marL="1146175" lvl="2">
              <a:buNone/>
              <a:defRPr/>
            </a:pPr>
            <a:r>
              <a:rPr lang="en-US" dirty="0" smtClean="0"/>
              <a:t>	Parent </a:t>
            </a:r>
            <a:r>
              <a:rPr lang="en-US" dirty="0"/>
              <a:t>Node, p is split into k </a:t>
            </a:r>
            <a:r>
              <a:rPr lang="en-US" dirty="0" smtClean="0"/>
              <a:t>partitions; </a:t>
            </a:r>
            <a:r>
              <a:rPr lang="en-US" dirty="0" err="1" smtClean="0"/>
              <a:t>n</a:t>
            </a:r>
            <a:r>
              <a:rPr lang="en-US" baseline="-25000" dirty="0" err="1" smtClean="0"/>
              <a:t>i</a:t>
            </a:r>
            <a:r>
              <a:rPr lang="en-US" dirty="0" smtClean="0"/>
              <a:t> </a:t>
            </a:r>
            <a:r>
              <a:rPr lang="en-US" dirty="0"/>
              <a:t>is number of records in partition </a:t>
            </a:r>
            <a:r>
              <a:rPr lang="en-US" dirty="0" err="1"/>
              <a:t>i</a:t>
            </a:r>
            <a:endParaRPr lang="en-US" dirty="0"/>
          </a:p>
          <a:p>
            <a:endParaRPr lang="en-US" dirty="0" smtClean="0"/>
          </a:p>
          <a:p>
            <a:pPr lvl="1"/>
            <a:r>
              <a:rPr lang="en-US" dirty="0" smtClean="0"/>
              <a:t>Choose the split that achieves most reduction (maximizes GAIN)</a:t>
            </a:r>
          </a:p>
          <a:p>
            <a:pPr lvl="1"/>
            <a:r>
              <a:rPr lang="en-US" dirty="0" smtClean="0"/>
              <a:t>Used in ID3 and C4.5 decision tree algorithms</a:t>
            </a:r>
            <a:endParaRPr lang="en-US" dirty="0"/>
          </a:p>
        </p:txBody>
      </p:sp>
      <p:graphicFrame>
        <p:nvGraphicFramePr>
          <p:cNvPr id="4" name="Object 4"/>
          <p:cNvGraphicFramePr>
            <a:graphicFrameLocks noChangeAspect="1"/>
          </p:cNvGraphicFramePr>
          <p:nvPr>
            <p:extLst/>
          </p:nvPr>
        </p:nvGraphicFramePr>
        <p:xfrm>
          <a:off x="3001168" y="2561303"/>
          <a:ext cx="6189663" cy="966788"/>
        </p:xfrm>
        <a:graphic>
          <a:graphicData uri="http://schemas.openxmlformats.org/presentationml/2006/ole">
            <mc:AlternateContent xmlns:mc="http://schemas.openxmlformats.org/markup-compatibility/2006">
              <mc:Choice xmlns:v="urn:schemas-microsoft-com:vml" Requires="v">
                <p:oleObj spid="_x0000_s39984" name="Equation" r:id="rId3" imgW="5041900" imgH="787400" progId="Equation.3">
                  <p:embed/>
                </p:oleObj>
              </mc:Choice>
              <mc:Fallback>
                <p:oleObj name="Equation" r:id="rId3" imgW="5041900" imgH="787400" progId="Equation.3">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168" y="2561303"/>
                        <a:ext cx="6189663" cy="966788"/>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1875279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2062"/>
          </a:xfrm>
        </p:spPr>
        <p:txBody>
          <a:bodyPr/>
          <a:lstStyle/>
          <a:p>
            <a:r>
              <a:rPr lang="en-US" dirty="0" smtClean="0"/>
              <a:t>Class exercise</a:t>
            </a:r>
            <a:endParaRPr lang="en-US" dirty="0"/>
          </a:p>
        </p:txBody>
      </p:sp>
      <p:graphicFrame>
        <p:nvGraphicFramePr>
          <p:cNvPr id="4" name="Object 1027"/>
          <p:cNvGraphicFramePr>
            <a:graphicFrameLocks/>
          </p:cNvGraphicFramePr>
          <p:nvPr>
            <p:extLst/>
          </p:nvPr>
        </p:nvGraphicFramePr>
        <p:xfrm>
          <a:off x="2629514" y="1455173"/>
          <a:ext cx="6932971" cy="5083277"/>
        </p:xfrm>
        <a:graphic>
          <a:graphicData uri="http://schemas.openxmlformats.org/presentationml/2006/ole">
            <mc:AlternateContent xmlns:mc="http://schemas.openxmlformats.org/markup-compatibility/2006">
              <mc:Choice xmlns:v="urn:schemas-microsoft-com:vml" Requires="v">
                <p:oleObj spid="_x0000_s41008" name="Worksheet" r:id="rId3" imgW="6115431" imgH="4458208" progId="Excel.Sheet.8">
                  <p:embed/>
                </p:oleObj>
              </mc:Choice>
              <mc:Fallback>
                <p:oleObj name="Worksheet" r:id="rId3" imgW="6115431" imgH="4458208" progId="Excel.Sheet.8">
                  <p:embed/>
                  <p:pic>
                    <p:nvPicPr>
                      <p:cNvPr id="4" name="Object 10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9514" y="1455173"/>
                        <a:ext cx="6932971" cy="5083277"/>
                      </a:xfrm>
                      <a:prstGeom prst="rect">
                        <a:avLst/>
                      </a:prstGeom>
                      <a:noFill/>
                      <a:ln>
                        <a:noFill/>
                      </a:ln>
                      <a:effectLst/>
                    </p:spPr>
                  </p:pic>
                </p:oleObj>
              </mc:Fallback>
            </mc:AlternateContent>
          </a:graphicData>
        </a:graphic>
      </p:graphicFrame>
      <p:sp>
        <p:nvSpPr>
          <p:cNvPr id="5" name="TextBox 4"/>
          <p:cNvSpPr txBox="1"/>
          <p:nvPr/>
        </p:nvSpPr>
        <p:spPr>
          <a:xfrm>
            <a:off x="9562485" y="6119336"/>
            <a:ext cx="2629515" cy="738664"/>
          </a:xfrm>
          <a:prstGeom prst="rect">
            <a:avLst/>
          </a:prstGeom>
          <a:noFill/>
        </p:spPr>
        <p:txBody>
          <a:bodyPr wrap="square" rtlCol="0">
            <a:spAutoFit/>
          </a:bodyPr>
          <a:lstStyle/>
          <a:p>
            <a:r>
              <a:rPr lang="en-US" sz="1400" dirty="0" smtClean="0"/>
              <a:t>Example from Han &amp; </a:t>
            </a:r>
            <a:r>
              <a:rPr lang="en-US" sz="1400" dirty="0" err="1" smtClean="0"/>
              <a:t>Kamber</a:t>
            </a:r>
            <a:r>
              <a:rPr lang="en-US" sz="1400" dirty="0" smtClean="0"/>
              <a:t> Data Mining: Concepts and Techniques</a:t>
            </a:r>
            <a:endParaRPr lang="en-US" sz="1400" dirty="0"/>
          </a:p>
        </p:txBody>
      </p:sp>
    </p:spTree>
    <p:extLst>
      <p:ext uri="{BB962C8B-B14F-4D97-AF65-F5344CB8AC3E}">
        <p14:creationId xmlns:p14="http://schemas.microsoft.com/office/powerpoint/2010/main" val="1428390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Attribute Selection by Information Gain Computation</a:t>
            </a:r>
            <a:endParaRPr lang="en-US" sz="3600" dirty="0"/>
          </a:p>
        </p:txBody>
      </p:sp>
      <p:sp>
        <p:nvSpPr>
          <p:cNvPr id="4" name="Rectangle 3"/>
          <p:cNvSpPr txBox="1">
            <a:spLocks noChangeArrowheads="1"/>
          </p:cNvSpPr>
          <p:nvPr/>
        </p:nvSpPr>
        <p:spPr>
          <a:xfrm>
            <a:off x="389271" y="1690688"/>
            <a:ext cx="3729102" cy="1600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spcBef>
                <a:spcPct val="30000"/>
              </a:spcBef>
              <a:buSzPct val="80000"/>
              <a:buFont typeface="Marlett" pitchFamily="2" charset="2"/>
              <a:buChar char="g"/>
            </a:pPr>
            <a:r>
              <a:rPr lang="en-US" altLang="en-US" sz="2000" dirty="0" smtClean="0">
                <a:solidFill>
                  <a:srgbClr val="121328"/>
                </a:solidFill>
              </a:rPr>
              <a:t>Class P: </a:t>
            </a:r>
            <a:r>
              <a:rPr lang="en-US" altLang="en-US" sz="2000" dirty="0" err="1" smtClean="0">
                <a:solidFill>
                  <a:srgbClr val="121328"/>
                </a:solidFill>
              </a:rPr>
              <a:t>buys_computer</a:t>
            </a:r>
            <a:r>
              <a:rPr lang="en-US" altLang="en-US" sz="2000" dirty="0" smtClean="0">
                <a:solidFill>
                  <a:srgbClr val="121328"/>
                </a:solidFill>
              </a:rPr>
              <a:t> = “yes”</a:t>
            </a:r>
          </a:p>
          <a:p>
            <a:pPr>
              <a:lnSpc>
                <a:spcPct val="80000"/>
              </a:lnSpc>
              <a:spcBef>
                <a:spcPct val="30000"/>
              </a:spcBef>
              <a:buSzPct val="80000"/>
              <a:buFont typeface="Marlett" pitchFamily="2" charset="2"/>
              <a:buChar char="g"/>
            </a:pPr>
            <a:r>
              <a:rPr lang="en-US" altLang="en-US" sz="2000" dirty="0" smtClean="0">
                <a:solidFill>
                  <a:srgbClr val="121328"/>
                </a:solidFill>
              </a:rPr>
              <a:t>Class N: </a:t>
            </a:r>
            <a:r>
              <a:rPr lang="en-US" altLang="en-US" sz="2000" dirty="0" err="1" smtClean="0">
                <a:solidFill>
                  <a:srgbClr val="121328"/>
                </a:solidFill>
              </a:rPr>
              <a:t>buys_computer</a:t>
            </a:r>
            <a:r>
              <a:rPr lang="en-US" altLang="en-US" sz="2000" dirty="0" smtClean="0">
                <a:solidFill>
                  <a:srgbClr val="121328"/>
                </a:solidFill>
              </a:rPr>
              <a:t> = “no”</a:t>
            </a:r>
          </a:p>
          <a:p>
            <a:pPr>
              <a:lnSpc>
                <a:spcPct val="80000"/>
              </a:lnSpc>
              <a:spcBef>
                <a:spcPct val="30000"/>
              </a:spcBef>
              <a:buSzPct val="80000"/>
              <a:buFont typeface="Marlett" pitchFamily="2" charset="2"/>
              <a:buChar char="g"/>
            </a:pPr>
            <a:r>
              <a:rPr lang="en-US" altLang="en-US" sz="2000" dirty="0" smtClean="0">
                <a:solidFill>
                  <a:srgbClr val="121328"/>
                </a:solidFill>
              </a:rPr>
              <a:t>I(p, n) = I(9, 5) =0.940</a:t>
            </a:r>
          </a:p>
          <a:p>
            <a:pPr>
              <a:lnSpc>
                <a:spcPct val="80000"/>
              </a:lnSpc>
              <a:spcBef>
                <a:spcPct val="30000"/>
              </a:spcBef>
              <a:buSzPct val="80000"/>
              <a:buFont typeface="Marlett" pitchFamily="2" charset="2"/>
              <a:buChar char="g"/>
            </a:pPr>
            <a:r>
              <a:rPr lang="en-US" altLang="en-US" sz="2000" dirty="0" smtClean="0">
                <a:solidFill>
                  <a:srgbClr val="121328"/>
                </a:solidFill>
              </a:rPr>
              <a:t>Compute the entropy for </a:t>
            </a:r>
            <a:r>
              <a:rPr lang="en-US" altLang="en-US" sz="2000" i="1" dirty="0" smtClean="0">
                <a:solidFill>
                  <a:srgbClr val="121328"/>
                </a:solidFill>
              </a:rPr>
              <a:t>age</a:t>
            </a:r>
            <a:r>
              <a:rPr lang="en-US" altLang="en-US" sz="2000" dirty="0" smtClean="0">
                <a:solidFill>
                  <a:srgbClr val="121328"/>
                </a:solidFill>
              </a:rPr>
              <a:t>:</a:t>
            </a:r>
            <a:endParaRPr lang="en-US" altLang="en-US" dirty="0" smtClean="0"/>
          </a:p>
          <a:p>
            <a:endParaRPr lang="en-US" altLang="en-US" sz="2400" dirty="0"/>
          </a:p>
        </p:txBody>
      </p:sp>
      <p:graphicFrame>
        <p:nvGraphicFramePr>
          <p:cNvPr id="5" name="Object 5"/>
          <p:cNvGraphicFramePr>
            <a:graphicFrameLocks noChangeAspect="1"/>
          </p:cNvGraphicFramePr>
          <p:nvPr>
            <p:extLst/>
          </p:nvPr>
        </p:nvGraphicFramePr>
        <p:xfrm>
          <a:off x="4225900" y="1567657"/>
          <a:ext cx="3354388" cy="1439863"/>
        </p:xfrm>
        <a:graphic>
          <a:graphicData uri="http://schemas.openxmlformats.org/presentationml/2006/ole">
            <mc:AlternateContent xmlns:mc="http://schemas.openxmlformats.org/markup-compatibility/2006">
              <mc:Choice xmlns:v="urn:schemas-microsoft-com:vml" Requires="v">
                <p:oleObj spid="_x0000_s42262" name="Worksheet" r:id="rId3" imgW="3353071" imgH="1438536" progId="Excel.Sheet.8">
                  <p:embed/>
                </p:oleObj>
              </mc:Choice>
              <mc:Fallback>
                <p:oleObj name="Worksheet" r:id="rId3" imgW="3353071" imgH="1438536" progId="Excel.Sheet.8">
                  <p:embed/>
                  <p:pic>
                    <p:nvPicPr>
                      <p:cNvPr id="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5900" y="1567657"/>
                        <a:ext cx="3354388"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6"/>
          <p:cNvGraphicFramePr>
            <a:graphicFrameLocks noChangeAspect="1"/>
          </p:cNvGraphicFramePr>
          <p:nvPr>
            <p:extLst/>
          </p:nvPr>
        </p:nvGraphicFramePr>
        <p:xfrm>
          <a:off x="7924800" y="1617407"/>
          <a:ext cx="3429000" cy="1371600"/>
        </p:xfrm>
        <a:graphic>
          <a:graphicData uri="http://schemas.openxmlformats.org/presentationml/2006/ole">
            <mc:AlternateContent xmlns:mc="http://schemas.openxmlformats.org/markup-compatibility/2006">
              <mc:Choice xmlns:v="urn:schemas-microsoft-com:vml" Requires="v">
                <p:oleObj spid="_x0000_s42263" name="Equation" r:id="rId5" imgW="1866600" imgH="812520" progId="Equation.3">
                  <p:embed/>
                </p:oleObj>
              </mc:Choice>
              <mc:Fallback>
                <p:oleObj name="Equation" r:id="rId5" imgW="1866600" imgH="812520" progId="Equation.3">
                  <p:embed/>
                  <p:pic>
                    <p:nvPicPr>
                      <p:cNvPr id="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1617407"/>
                        <a:ext cx="34290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4"/>
          <p:cNvSpPr txBox="1">
            <a:spLocks noChangeArrowheads="1"/>
          </p:cNvSpPr>
          <p:nvPr/>
        </p:nvSpPr>
        <p:spPr>
          <a:xfrm>
            <a:off x="7369278" y="3117238"/>
            <a:ext cx="4152900" cy="2209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panose="05000000000000000000" pitchFamily="2" charset="2"/>
              <a:buNone/>
            </a:pPr>
            <a:r>
              <a:rPr lang="en-US" altLang="en-US" sz="2000" dirty="0" smtClean="0">
                <a:solidFill>
                  <a:srgbClr val="121328"/>
                </a:solidFill>
              </a:rPr>
              <a:t>            means “age &lt;=30” has 5 out of 14 samples, with 2 </a:t>
            </a:r>
            <a:r>
              <a:rPr lang="en-US" altLang="en-US" sz="2000" dirty="0" err="1" smtClean="0">
                <a:solidFill>
                  <a:srgbClr val="121328"/>
                </a:solidFill>
              </a:rPr>
              <a:t>yes’es</a:t>
            </a:r>
            <a:r>
              <a:rPr lang="en-US" altLang="en-US" sz="2000" dirty="0" smtClean="0">
                <a:solidFill>
                  <a:srgbClr val="121328"/>
                </a:solidFill>
              </a:rPr>
              <a:t>  and 3 no’s.   Hence</a:t>
            </a:r>
            <a:endParaRPr lang="en-US" altLang="en-US" sz="2000" dirty="0" smtClean="0"/>
          </a:p>
          <a:p>
            <a:pPr>
              <a:buClr>
                <a:schemeClr val="accent1"/>
              </a:buClr>
              <a:buFont typeface="Wingdings 2" panose="05020102010507070707" pitchFamily="18" charset="2"/>
              <a:buNone/>
            </a:pPr>
            <a:endParaRPr lang="en-US" altLang="en-US" sz="2000" dirty="0" smtClean="0">
              <a:solidFill>
                <a:srgbClr val="121328"/>
              </a:solidFill>
            </a:endParaRPr>
          </a:p>
          <a:p>
            <a:pPr>
              <a:buClr>
                <a:schemeClr val="accent1"/>
              </a:buClr>
              <a:buFont typeface="Wingdings 2" panose="05020102010507070707" pitchFamily="18" charset="2"/>
              <a:buNone/>
            </a:pPr>
            <a:r>
              <a:rPr lang="en-US" altLang="en-US" sz="2000" dirty="0" smtClean="0">
                <a:solidFill>
                  <a:srgbClr val="121328"/>
                </a:solidFill>
              </a:rPr>
              <a:t>Similarly,</a:t>
            </a:r>
            <a:endParaRPr lang="en-US" altLang="en-US" sz="2000" dirty="0">
              <a:solidFill>
                <a:srgbClr val="121328"/>
              </a:solidFill>
            </a:endParaRPr>
          </a:p>
        </p:txBody>
      </p:sp>
      <p:graphicFrame>
        <p:nvGraphicFramePr>
          <p:cNvPr id="8" name="Object 10"/>
          <p:cNvGraphicFramePr>
            <a:graphicFrameLocks noChangeAspect="1"/>
          </p:cNvGraphicFramePr>
          <p:nvPr>
            <p:extLst/>
          </p:nvPr>
        </p:nvGraphicFramePr>
        <p:xfrm>
          <a:off x="7043713" y="3048974"/>
          <a:ext cx="1073150" cy="665163"/>
        </p:xfrm>
        <a:graphic>
          <a:graphicData uri="http://schemas.openxmlformats.org/presentationml/2006/ole">
            <mc:AlternateContent xmlns:mc="http://schemas.openxmlformats.org/markup-compatibility/2006">
              <mc:Choice xmlns:v="urn:schemas-microsoft-com:vml" Requires="v">
                <p:oleObj spid="_x0000_s42264" name="Equation" r:id="rId7" imgW="583920" imgH="393480" progId="Equation.3">
                  <p:embed/>
                </p:oleObj>
              </mc:Choice>
              <mc:Fallback>
                <p:oleObj name="Equation" r:id="rId7" imgW="583920" imgH="393480" progId="Equation.3">
                  <p:embed/>
                  <p:pic>
                    <p:nvPicPr>
                      <p:cNvPr id="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3713" y="3048974"/>
                        <a:ext cx="1073150"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nvPr>
        </p:nvGraphicFramePr>
        <p:xfrm>
          <a:off x="6858000" y="4415556"/>
          <a:ext cx="4495800" cy="381000"/>
        </p:xfrm>
        <a:graphic>
          <a:graphicData uri="http://schemas.openxmlformats.org/presentationml/2006/ole">
            <mc:AlternateContent xmlns:mc="http://schemas.openxmlformats.org/markup-compatibility/2006">
              <mc:Choice xmlns:v="urn:schemas-microsoft-com:vml" Requires="v">
                <p:oleObj spid="_x0000_s42265" name="Equation" r:id="rId9" imgW="2311200" imgH="203040" progId="Equation.3">
                  <p:embed/>
                </p:oleObj>
              </mc:Choice>
              <mc:Fallback>
                <p:oleObj name="Equation" r:id="rId9" imgW="2311200" imgH="203040" progId="Equation.3">
                  <p:embed/>
                  <p:pic>
                    <p:nvPicPr>
                      <p:cNvPr id="9"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0" y="4415556"/>
                        <a:ext cx="4495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7"/>
          <p:cNvGraphicFramePr>
            <a:graphicFrameLocks noChangeAspect="1"/>
          </p:cNvGraphicFramePr>
          <p:nvPr>
            <p:extLst/>
          </p:nvPr>
        </p:nvGraphicFramePr>
        <p:xfrm>
          <a:off x="7924800" y="5327038"/>
          <a:ext cx="3594100" cy="1193800"/>
        </p:xfrm>
        <a:graphic>
          <a:graphicData uri="http://schemas.openxmlformats.org/presentationml/2006/ole">
            <mc:AlternateContent xmlns:mc="http://schemas.openxmlformats.org/markup-compatibility/2006">
              <mc:Choice xmlns:v="urn:schemas-microsoft-com:vml" Requires="v">
                <p:oleObj spid="_x0000_s42266" name="Equation" r:id="rId11" imgW="3593880" imgH="1193760" progId="Equation.3">
                  <p:embed/>
                </p:oleObj>
              </mc:Choice>
              <mc:Fallback>
                <p:oleObj name="Equation" r:id="rId11" imgW="3593880" imgH="1193760" progId="Equation.3">
                  <p:embed/>
                  <p:pic>
                    <p:nvPicPr>
                      <p:cNvPr id="1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24800" y="5327038"/>
                        <a:ext cx="35941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9"/>
          <p:cNvGraphicFramePr>
            <a:graphicFrameLocks/>
          </p:cNvGraphicFramePr>
          <p:nvPr>
            <p:extLst/>
          </p:nvPr>
        </p:nvGraphicFramePr>
        <p:xfrm>
          <a:off x="838199" y="3463056"/>
          <a:ext cx="5287297" cy="3252376"/>
        </p:xfrm>
        <a:graphic>
          <a:graphicData uri="http://schemas.openxmlformats.org/presentationml/2006/ole">
            <mc:AlternateContent xmlns:mc="http://schemas.openxmlformats.org/markup-compatibility/2006">
              <mc:Choice xmlns:v="urn:schemas-microsoft-com:vml" Requires="v">
                <p:oleObj spid="_x0000_s42267" name="Worksheet" r:id="rId13" imgW="6115431" imgH="4458208" progId="Excel.Sheet.8">
                  <p:embed/>
                </p:oleObj>
              </mc:Choice>
              <mc:Fallback>
                <p:oleObj name="Worksheet" r:id="rId13" imgW="6115431" imgH="4458208" progId="Excel.Sheet.8">
                  <p:embed/>
                  <p:pic>
                    <p:nvPicPr>
                      <p:cNvPr id="11" name="Object 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199" y="3463056"/>
                        <a:ext cx="5287297" cy="325237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23497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b="1" dirty="0">
                <a:latin typeface="Times New Roman" panose="02020603050405020304" pitchFamily="18" charset="0"/>
              </a:rPr>
              <a:t>Output: A Decision Tree for “</a:t>
            </a:r>
            <a:r>
              <a:rPr lang="en-US" altLang="en-US" sz="4000" b="1" i="1" dirty="0" err="1">
                <a:latin typeface="Times New Roman" panose="02020603050405020304" pitchFamily="18" charset="0"/>
              </a:rPr>
              <a:t>buys_computer</a:t>
            </a:r>
            <a:r>
              <a:rPr lang="en-US" altLang="en-US" sz="4000" b="1" i="1" dirty="0">
                <a:latin typeface="Times New Roman" panose="02020603050405020304" pitchFamily="18" charset="0"/>
              </a:rPr>
              <a:t>”</a:t>
            </a:r>
            <a:endParaRPr lang="en-US" sz="4000" dirty="0"/>
          </a:p>
        </p:txBody>
      </p:sp>
      <p:sp>
        <p:nvSpPr>
          <p:cNvPr id="4" name="Rectangle 3"/>
          <p:cNvSpPr>
            <a:spLocks noChangeArrowheads="1"/>
          </p:cNvSpPr>
          <p:nvPr/>
        </p:nvSpPr>
        <p:spPr bwMode="auto">
          <a:xfrm>
            <a:off x="5123887" y="1901825"/>
            <a:ext cx="609141" cy="369974"/>
          </a:xfrm>
          <a:prstGeom prst="rect">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age?</a:t>
            </a:r>
          </a:p>
        </p:txBody>
      </p:sp>
      <p:sp>
        <p:nvSpPr>
          <p:cNvPr id="5" name="Rectangle 4"/>
          <p:cNvSpPr>
            <a:spLocks noChangeArrowheads="1"/>
          </p:cNvSpPr>
          <p:nvPr/>
        </p:nvSpPr>
        <p:spPr bwMode="auto">
          <a:xfrm>
            <a:off x="4947586" y="2876550"/>
            <a:ext cx="95539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overcast</a:t>
            </a:r>
          </a:p>
        </p:txBody>
      </p:sp>
      <p:sp>
        <p:nvSpPr>
          <p:cNvPr id="6" name="Rectangle 5"/>
          <p:cNvSpPr>
            <a:spLocks noChangeArrowheads="1"/>
          </p:cNvSpPr>
          <p:nvPr/>
        </p:nvSpPr>
        <p:spPr bwMode="auto">
          <a:xfrm>
            <a:off x="3341036" y="3790950"/>
            <a:ext cx="955390" cy="369974"/>
          </a:xfrm>
          <a:prstGeom prst="rect">
            <a:avLst/>
          </a:prstGeom>
          <a:solidFill>
            <a:srgbClr val="00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student?</a:t>
            </a:r>
          </a:p>
        </p:txBody>
      </p:sp>
      <p:sp>
        <p:nvSpPr>
          <p:cNvPr id="7" name="Rectangle 6"/>
          <p:cNvSpPr>
            <a:spLocks noChangeArrowheads="1"/>
          </p:cNvSpPr>
          <p:nvPr/>
        </p:nvSpPr>
        <p:spPr bwMode="auto">
          <a:xfrm>
            <a:off x="6909917" y="3790950"/>
            <a:ext cx="1410643" cy="36997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credit rating?</a:t>
            </a:r>
          </a:p>
        </p:txBody>
      </p:sp>
      <p:sp>
        <p:nvSpPr>
          <p:cNvPr id="8" name="Rectangle 7"/>
          <p:cNvSpPr>
            <a:spLocks noChangeArrowheads="1"/>
          </p:cNvSpPr>
          <p:nvPr/>
        </p:nvSpPr>
        <p:spPr bwMode="auto">
          <a:xfrm>
            <a:off x="2747535" y="4757738"/>
            <a:ext cx="416781"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no</a:t>
            </a:r>
          </a:p>
        </p:txBody>
      </p:sp>
      <p:sp>
        <p:nvSpPr>
          <p:cNvPr id="9" name="Rectangle 8"/>
          <p:cNvSpPr>
            <a:spLocks noChangeArrowheads="1"/>
          </p:cNvSpPr>
          <p:nvPr/>
        </p:nvSpPr>
        <p:spPr bwMode="auto">
          <a:xfrm>
            <a:off x="4323551" y="4757738"/>
            <a:ext cx="49372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yes</a:t>
            </a:r>
          </a:p>
        </p:txBody>
      </p:sp>
      <p:sp>
        <p:nvSpPr>
          <p:cNvPr id="10" name="Rectangle 9"/>
          <p:cNvSpPr>
            <a:spLocks noChangeArrowheads="1"/>
          </p:cNvSpPr>
          <p:nvPr/>
        </p:nvSpPr>
        <p:spPr bwMode="auto">
          <a:xfrm>
            <a:off x="8087452" y="4772025"/>
            <a:ext cx="50654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fair</a:t>
            </a:r>
          </a:p>
        </p:txBody>
      </p:sp>
      <p:sp>
        <p:nvSpPr>
          <p:cNvPr id="11" name="Rectangle 10"/>
          <p:cNvSpPr>
            <a:spLocks noChangeArrowheads="1"/>
          </p:cNvSpPr>
          <p:nvPr/>
        </p:nvSpPr>
        <p:spPr bwMode="auto">
          <a:xfrm>
            <a:off x="6534776" y="4786313"/>
            <a:ext cx="101951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excellent</a:t>
            </a:r>
          </a:p>
        </p:txBody>
      </p:sp>
      <p:sp>
        <p:nvSpPr>
          <p:cNvPr id="12" name="Line 11"/>
          <p:cNvSpPr>
            <a:spLocks noChangeShapeType="1"/>
          </p:cNvSpPr>
          <p:nvPr/>
        </p:nvSpPr>
        <p:spPr bwMode="auto">
          <a:xfrm flipH="1">
            <a:off x="3832225" y="2393951"/>
            <a:ext cx="992188" cy="13239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2"/>
          <p:cNvSpPr>
            <a:spLocks noChangeShapeType="1"/>
          </p:cNvSpPr>
          <p:nvPr/>
        </p:nvSpPr>
        <p:spPr bwMode="auto">
          <a:xfrm flipH="1">
            <a:off x="5424489" y="2439988"/>
            <a:ext cx="1587" cy="546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3"/>
          <p:cNvSpPr>
            <a:spLocks noChangeShapeType="1"/>
          </p:cNvSpPr>
          <p:nvPr/>
        </p:nvSpPr>
        <p:spPr bwMode="auto">
          <a:xfrm>
            <a:off x="6089651" y="2470150"/>
            <a:ext cx="1489075" cy="130968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4"/>
          <p:cNvSpPr>
            <a:spLocks noChangeArrowheads="1"/>
          </p:cNvSpPr>
          <p:nvPr/>
        </p:nvSpPr>
        <p:spPr bwMode="auto">
          <a:xfrm>
            <a:off x="3747977" y="2819400"/>
            <a:ext cx="679673" cy="369974"/>
          </a:xfrm>
          <a:prstGeom prst="rect">
            <a:avLst/>
          </a:prstGeom>
          <a:solidFill>
            <a:srgbClr val="FFFF00"/>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b="1">
                <a:latin typeface="Times New Roman" panose="02020603050405020304" pitchFamily="18" charset="0"/>
              </a:rPr>
              <a:t>&lt;=30</a:t>
            </a:r>
            <a:endParaRPr lang="en-US" altLang="en-US">
              <a:latin typeface="Times New Roman" panose="02020603050405020304" pitchFamily="18" charset="0"/>
            </a:endParaRPr>
          </a:p>
        </p:txBody>
      </p:sp>
      <p:sp>
        <p:nvSpPr>
          <p:cNvPr id="16" name="Rectangle 15"/>
          <p:cNvSpPr>
            <a:spLocks noChangeArrowheads="1"/>
          </p:cNvSpPr>
          <p:nvPr/>
        </p:nvSpPr>
        <p:spPr bwMode="auto">
          <a:xfrm>
            <a:off x="6659294" y="2936875"/>
            <a:ext cx="548227" cy="369974"/>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b="1">
                <a:latin typeface="Times New Roman" panose="02020603050405020304" pitchFamily="18" charset="0"/>
              </a:rPr>
              <a:t>&gt;40</a:t>
            </a:r>
            <a:endParaRPr lang="en-US" altLang="en-US">
              <a:latin typeface="Times New Roman" panose="02020603050405020304" pitchFamily="18" charset="0"/>
            </a:endParaRPr>
          </a:p>
        </p:txBody>
      </p:sp>
      <p:sp>
        <p:nvSpPr>
          <p:cNvPr id="17" name="Line 16"/>
          <p:cNvSpPr>
            <a:spLocks noChangeShapeType="1"/>
          </p:cNvSpPr>
          <p:nvPr/>
        </p:nvSpPr>
        <p:spPr bwMode="auto">
          <a:xfrm flipH="1">
            <a:off x="3003551" y="4344989"/>
            <a:ext cx="493713" cy="5159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7"/>
          <p:cNvSpPr>
            <a:spLocks noChangeShapeType="1"/>
          </p:cNvSpPr>
          <p:nvPr/>
        </p:nvSpPr>
        <p:spPr bwMode="auto">
          <a:xfrm>
            <a:off x="4132264" y="4391026"/>
            <a:ext cx="420687" cy="42386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8"/>
          <p:cNvSpPr>
            <a:spLocks noChangeShapeType="1"/>
          </p:cNvSpPr>
          <p:nvPr/>
        </p:nvSpPr>
        <p:spPr bwMode="auto">
          <a:xfrm flipH="1">
            <a:off x="6978650" y="4391026"/>
            <a:ext cx="344488" cy="45561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9"/>
          <p:cNvSpPr>
            <a:spLocks noChangeShapeType="1"/>
          </p:cNvSpPr>
          <p:nvPr/>
        </p:nvSpPr>
        <p:spPr bwMode="auto">
          <a:xfrm>
            <a:off x="7958138" y="4405314"/>
            <a:ext cx="328612" cy="3952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0"/>
          <p:cNvSpPr>
            <a:spLocks noChangeShapeType="1"/>
          </p:cNvSpPr>
          <p:nvPr/>
        </p:nvSpPr>
        <p:spPr bwMode="auto">
          <a:xfrm>
            <a:off x="2954338" y="5229225"/>
            <a:ext cx="0" cy="43973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1"/>
          <p:cNvSpPr>
            <a:spLocks noChangeShapeType="1"/>
          </p:cNvSpPr>
          <p:nvPr/>
        </p:nvSpPr>
        <p:spPr bwMode="auto">
          <a:xfrm>
            <a:off x="8339138" y="5183189"/>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2"/>
          <p:cNvSpPr>
            <a:spLocks noChangeShapeType="1"/>
          </p:cNvSpPr>
          <p:nvPr/>
        </p:nvSpPr>
        <p:spPr bwMode="auto">
          <a:xfrm>
            <a:off x="7040563" y="5199064"/>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3"/>
          <p:cNvSpPr>
            <a:spLocks noChangeShapeType="1"/>
          </p:cNvSpPr>
          <p:nvPr/>
        </p:nvSpPr>
        <p:spPr bwMode="auto">
          <a:xfrm>
            <a:off x="4568825" y="5199064"/>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4"/>
          <p:cNvSpPr>
            <a:spLocks noChangeShapeType="1"/>
          </p:cNvSpPr>
          <p:nvPr/>
        </p:nvSpPr>
        <p:spPr bwMode="auto">
          <a:xfrm>
            <a:off x="5426075" y="3294064"/>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25"/>
          <p:cNvSpPr>
            <a:spLocks noChangeArrowheads="1"/>
          </p:cNvSpPr>
          <p:nvPr/>
        </p:nvSpPr>
        <p:spPr bwMode="auto">
          <a:xfrm>
            <a:off x="2745948" y="5634038"/>
            <a:ext cx="416781" cy="369974"/>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no</a:t>
            </a:r>
          </a:p>
        </p:txBody>
      </p:sp>
      <p:sp>
        <p:nvSpPr>
          <p:cNvPr id="27" name="Rectangle 26"/>
          <p:cNvSpPr>
            <a:spLocks noChangeArrowheads="1"/>
          </p:cNvSpPr>
          <p:nvPr/>
        </p:nvSpPr>
        <p:spPr bwMode="auto">
          <a:xfrm>
            <a:off x="6830585" y="5634038"/>
            <a:ext cx="416781" cy="369974"/>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no</a:t>
            </a:r>
          </a:p>
        </p:txBody>
      </p:sp>
      <p:sp>
        <p:nvSpPr>
          <p:cNvPr id="28" name="Rectangle 27"/>
          <p:cNvSpPr>
            <a:spLocks noChangeArrowheads="1"/>
          </p:cNvSpPr>
          <p:nvPr/>
        </p:nvSpPr>
        <p:spPr bwMode="auto">
          <a:xfrm>
            <a:off x="4320376" y="5634038"/>
            <a:ext cx="493725" cy="36997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yes</a:t>
            </a:r>
          </a:p>
        </p:txBody>
      </p:sp>
      <p:sp>
        <p:nvSpPr>
          <p:cNvPr id="29" name="Rectangle 28"/>
          <p:cNvSpPr>
            <a:spLocks noChangeArrowheads="1"/>
          </p:cNvSpPr>
          <p:nvPr/>
        </p:nvSpPr>
        <p:spPr bwMode="auto">
          <a:xfrm>
            <a:off x="8092276" y="5634038"/>
            <a:ext cx="493725" cy="36997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yes</a:t>
            </a:r>
          </a:p>
        </p:txBody>
      </p:sp>
      <p:sp>
        <p:nvSpPr>
          <p:cNvPr id="30" name="Rectangle 29"/>
          <p:cNvSpPr>
            <a:spLocks noChangeArrowheads="1"/>
          </p:cNvSpPr>
          <p:nvPr/>
        </p:nvSpPr>
        <p:spPr bwMode="auto">
          <a:xfrm>
            <a:off x="5179213" y="3794125"/>
            <a:ext cx="493725" cy="36997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yes</a:t>
            </a:r>
          </a:p>
        </p:txBody>
      </p:sp>
      <p:sp>
        <p:nvSpPr>
          <p:cNvPr id="31" name="Rectangle 30"/>
          <p:cNvSpPr>
            <a:spLocks noChangeArrowheads="1"/>
          </p:cNvSpPr>
          <p:nvPr/>
        </p:nvSpPr>
        <p:spPr bwMode="auto">
          <a:xfrm>
            <a:off x="4876800" y="2971800"/>
            <a:ext cx="1066800" cy="3048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b="1" dirty="0">
                <a:latin typeface="Times New Roman" panose="02020603050405020304" pitchFamily="18" charset="0"/>
              </a:rPr>
              <a:t>30..40</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753156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Case Study-2 Presentations</a:t>
            </a:r>
            <a:endParaRPr lang="en-US" dirty="0"/>
          </a:p>
        </p:txBody>
      </p:sp>
      <p:sp>
        <p:nvSpPr>
          <p:cNvPr id="5" name="Text Placeholder 4"/>
          <p:cNvSpPr>
            <a:spLocks noGrp="1"/>
          </p:cNvSpPr>
          <p:nvPr>
            <p:ph type="body" idx="1"/>
          </p:nvPr>
        </p:nvSpPr>
        <p:spPr/>
        <p:txBody>
          <a:bodyPr/>
          <a:lstStyle/>
          <a:p>
            <a:r>
              <a:rPr lang="en-US" dirty="0" smtClean="0"/>
              <a:t>Groups 3,4,9</a:t>
            </a:r>
            <a:endParaRPr lang="en-US" dirty="0"/>
          </a:p>
        </p:txBody>
      </p:sp>
    </p:spTree>
    <p:extLst>
      <p:ext uri="{BB962C8B-B14F-4D97-AF65-F5344CB8AC3E}">
        <p14:creationId xmlns:p14="http://schemas.microsoft.com/office/powerpoint/2010/main" val="880261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K-Nearest Neighbor Algorithm</a:t>
            </a:r>
            <a:endParaRPr lang="en-US" dirty="0"/>
          </a:p>
        </p:txBody>
      </p:sp>
      <p:sp>
        <p:nvSpPr>
          <p:cNvPr id="3" name="Text Placeholder 2"/>
          <p:cNvSpPr>
            <a:spLocks noGrp="1"/>
          </p:cNvSpPr>
          <p:nvPr>
            <p:ph type="body" idx="1"/>
          </p:nvPr>
        </p:nvSpPr>
        <p:spPr/>
        <p:txBody>
          <a:bodyPr/>
          <a:lstStyle/>
          <a:p>
            <a:r>
              <a:rPr lang="en-US" dirty="0" smtClean="0"/>
              <a:t>Adapted from Intro to Data Mining, Tan et al., 2</a:t>
            </a:r>
            <a:r>
              <a:rPr lang="en-US" baseline="30000" dirty="0" smtClean="0"/>
              <a:t>nd</a:t>
            </a:r>
            <a:r>
              <a:rPr lang="en-US" dirty="0" smtClean="0"/>
              <a:t> edition. </a:t>
            </a:r>
            <a:endParaRPr lang="en-US" dirty="0"/>
          </a:p>
        </p:txBody>
      </p:sp>
    </p:spTree>
    <p:extLst>
      <p:ext uri="{BB962C8B-B14F-4D97-AF65-F5344CB8AC3E}">
        <p14:creationId xmlns:p14="http://schemas.microsoft.com/office/powerpoint/2010/main" val="4089287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9451</TotalTime>
  <Words>1225</Words>
  <Application>Microsoft Office PowerPoint</Application>
  <PresentationFormat>Widescreen</PresentationFormat>
  <Paragraphs>162</Paragraphs>
  <Slides>26</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26</vt:i4>
      </vt:variant>
    </vt:vector>
  </HeadingPairs>
  <TitlesOfParts>
    <vt:vector size="39" baseType="lpstr">
      <vt:lpstr>Arial</vt:lpstr>
      <vt:lpstr>Calibri</vt:lpstr>
      <vt:lpstr>Calibri Light</vt:lpstr>
      <vt:lpstr>Cambria Math</vt:lpstr>
      <vt:lpstr>Marlett</vt:lpstr>
      <vt:lpstr>Monotype Sorts</vt:lpstr>
      <vt:lpstr>Times New Roman</vt:lpstr>
      <vt:lpstr>Wingdings</vt:lpstr>
      <vt:lpstr>Wingdings 2</vt:lpstr>
      <vt:lpstr>Office Theme</vt:lpstr>
      <vt:lpstr>Equation</vt:lpstr>
      <vt:lpstr>Worksheet</vt:lpstr>
      <vt:lpstr>Visio</vt:lpstr>
      <vt:lpstr>Applied Analytics and Predictive Modeling Spring 2020</vt:lpstr>
      <vt:lpstr>Today’s agenda</vt:lpstr>
      <vt:lpstr>Decision Tree</vt:lpstr>
      <vt:lpstr>Computing Information Gain after Splitting</vt:lpstr>
      <vt:lpstr>Class exercise</vt:lpstr>
      <vt:lpstr>Attribute Selection by Information Gain Computation</vt:lpstr>
      <vt:lpstr>Output: A Decision Tree for “buys_computer”</vt:lpstr>
      <vt:lpstr>Case Study-2 Presentations</vt:lpstr>
      <vt:lpstr>K-Nearest Neighbor Algorithm</vt:lpstr>
      <vt:lpstr>Nearest Neighbor Classifiers</vt:lpstr>
      <vt:lpstr>Nearest-Neighbor Classifiers</vt:lpstr>
      <vt:lpstr>Nearest Neighbor Classification</vt:lpstr>
      <vt:lpstr>Nearest Neighbor Classification…</vt:lpstr>
      <vt:lpstr>Nearest Neighbor Classification…</vt:lpstr>
      <vt:lpstr>Nearest Neighbor Classification…</vt:lpstr>
      <vt:lpstr>Nearest-neighbor classifiers</vt:lpstr>
      <vt:lpstr>Nearest Neighbor Classification…</vt:lpstr>
      <vt:lpstr>Nearest Neighbor Classification…</vt:lpstr>
      <vt:lpstr>Improving KNN Efficiency</vt:lpstr>
      <vt:lpstr>Python Notebook</vt:lpstr>
      <vt:lpstr>Project Description</vt:lpstr>
      <vt:lpstr>Dataset</vt:lpstr>
      <vt:lpstr>Tasks to-do</vt:lpstr>
      <vt:lpstr>Tasks to-do</vt:lpstr>
      <vt:lpstr>Tasks to-do</vt:lpstr>
      <vt:lpstr>If you don’t like this project, here is an option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Analytics &amp; Predictive Modeling</dc:title>
  <dc:creator>Manikonda, Lydia</dc:creator>
  <cp:lastModifiedBy>Manikonda, Lydia</cp:lastModifiedBy>
  <cp:revision>309</cp:revision>
  <dcterms:created xsi:type="dcterms:W3CDTF">2020-01-08T20:21:16Z</dcterms:created>
  <dcterms:modified xsi:type="dcterms:W3CDTF">2020-02-24T19:19:50Z</dcterms:modified>
</cp:coreProperties>
</file>