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5" r:id="rId3"/>
    <p:sldId id="407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7" r:id="rId36"/>
    <p:sldId id="448" r:id="rId37"/>
    <p:sldId id="449" r:id="rId38"/>
    <p:sldId id="355" r:id="rId39"/>
    <p:sldId id="408" r:id="rId40"/>
    <p:sldId id="409" r:id="rId41"/>
    <p:sldId id="450" r:id="rId42"/>
    <p:sldId id="451" r:id="rId43"/>
    <p:sldId id="452" r:id="rId44"/>
    <p:sldId id="453" r:id="rId45"/>
    <p:sldId id="45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6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06925" cy="34559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375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32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2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Analytics and Predictive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Lecture-4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6466" y="6499123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adapted from Intro to Data Mining Tan et al.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set may include data objects that are duplicates, or almost duplicates of one another</a:t>
            </a:r>
          </a:p>
          <a:p>
            <a:pPr lvl="1"/>
            <a:r>
              <a:rPr lang="en-US" dirty="0" smtClean="0"/>
              <a:t>Major issue when merging data from heterogeneous 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should duplicate data not be removed?</a:t>
            </a:r>
          </a:p>
        </p:txBody>
      </p:sp>
    </p:spTree>
    <p:extLst>
      <p:ext uri="{BB962C8B-B14F-4D97-AF65-F5344CB8AC3E}">
        <p14:creationId xmlns:p14="http://schemas.microsoft.com/office/powerpoint/2010/main" val="28098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 smtClean="0"/>
              <a:t>Numerical measure of how alike two data objects are.</a:t>
            </a:r>
          </a:p>
          <a:p>
            <a:pPr lvl="1"/>
            <a:r>
              <a:rPr lang="en-US" dirty="0" smtClean="0"/>
              <a:t>Is higher when objects are more alike.</a:t>
            </a:r>
          </a:p>
          <a:p>
            <a:pPr lvl="1"/>
            <a:r>
              <a:rPr lang="en-US" dirty="0" smtClean="0"/>
              <a:t>Often falls in the range [0,1]</a:t>
            </a:r>
          </a:p>
          <a:p>
            <a:r>
              <a:rPr lang="en-US" dirty="0" smtClean="0"/>
              <a:t>Dissimilarity measure</a:t>
            </a:r>
          </a:p>
          <a:p>
            <a:pPr lvl="1"/>
            <a:r>
              <a:rPr lang="en-US" dirty="0" smtClean="0"/>
              <a:t>Numerical measure of how different two data objects are </a:t>
            </a:r>
          </a:p>
          <a:p>
            <a:pPr lvl="1"/>
            <a:r>
              <a:rPr lang="en-US" dirty="0" smtClean="0"/>
              <a:t>Lower when objects are more alike</a:t>
            </a:r>
          </a:p>
          <a:p>
            <a:pPr lvl="1"/>
            <a:r>
              <a:rPr lang="en-US" dirty="0" smtClean="0"/>
              <a:t>Minimum dissimilarity is often 0</a:t>
            </a:r>
          </a:p>
          <a:p>
            <a:pPr lvl="1"/>
            <a:r>
              <a:rPr lang="en-US" dirty="0" smtClean="0"/>
              <a:t>Upper limit varies</a:t>
            </a:r>
          </a:p>
          <a:p>
            <a:r>
              <a:rPr lang="en-US" dirty="0" smtClean="0">
                <a:solidFill>
                  <a:srgbClr val="CC6600"/>
                </a:solidFill>
              </a:rPr>
              <a:t>Proximity</a:t>
            </a:r>
            <a:r>
              <a:rPr lang="en-US" dirty="0" smtClean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37882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52600" y="1988575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/>
              <a:t>The following table shows the similarity </a:t>
            </a:r>
            <a:r>
              <a:rPr lang="en-US" sz="2400" b="0" dirty="0"/>
              <a:t>and dissimilarity between </a:t>
            </a:r>
            <a:r>
              <a:rPr lang="en-US" sz="2400" b="0" dirty="0"/>
              <a:t>two objects,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dirty="0"/>
              <a:t> and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2400" b="0" dirty="0"/>
              <a:t> with </a:t>
            </a:r>
            <a:r>
              <a:rPr lang="en-US" sz="2400" b="0" dirty="0"/>
              <a:t>respect to a single, simple </a:t>
            </a:r>
            <a:r>
              <a:rPr lang="en-US" sz="2400" b="0" dirty="0"/>
              <a:t>attribute.</a:t>
            </a:r>
            <a:endParaRPr lang="en-US" sz="2400" b="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292"/>
            <a:ext cx="9144000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Similarity/Dissimilarity for Simple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039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756" y="1143000"/>
            <a:ext cx="9569246" cy="518160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1800" dirty="0"/>
              <a:t> </a:t>
            </a:r>
          </a:p>
          <a:p>
            <a:pPr marL="742950" lvl="1" indent="0">
              <a:spcBef>
                <a:spcPct val="2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dimensions (attributes) and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 are, respectively,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attributes (components) or data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</a:pPr>
            <a:endParaRPr lang="en-US" dirty="0" smtClean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Standardization is necessary, if scales differ.</a:t>
            </a:r>
          </a:p>
          <a:p>
            <a:pPr marL="342900" indent="-342900"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dirty="0" smtClean="0"/>
          </a:p>
        </p:txBody>
      </p:sp>
      <p:pic>
        <p:nvPicPr>
          <p:cNvPr id="7889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56" y="1983659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752601" y="1143001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143001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386514" y="1674814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4" y="1674814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572000" y="5973764"/>
            <a:ext cx="281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895600" y="4114800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5421"/>
            <a:ext cx="10078064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Minkowski</a:t>
            </a:r>
            <a:r>
              <a:rPr lang="en-US" sz="3000" dirty="0"/>
              <a:t> Distance is a generalization of 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Where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dirty="0"/>
              <a:t> is a parameter, </a:t>
            </a:r>
            <a:r>
              <a:rPr lang="en-US" sz="3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/>
              <a:t> is the number of dimensions (attributes) and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and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are, respectively, the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/>
              <a:t> attributes (components) or data objects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/>
              <a:t> and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pic>
        <p:nvPicPr>
          <p:cNvPr id="809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86" y="2551471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452" y="1555955"/>
            <a:ext cx="10530348" cy="48768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1.  City block (Manhattan, taxicab, L</a:t>
            </a:r>
            <a:r>
              <a:rPr lang="en-US" baseline="-30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A common example of this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400" b="1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cs typeface="Times New Roman" pitchFamily="18" charset="0"/>
              </a:rPr>
              <a:t>.  “</a:t>
            </a:r>
            <a:r>
              <a:rPr lang="en-US" dirty="0" err="1">
                <a:cs typeface="Times New Roman" pitchFamily="18" charset="0"/>
              </a:rPr>
              <a:t>supremum</a:t>
            </a:r>
            <a:r>
              <a:rPr lang="en-US" dirty="0">
                <a:cs typeface="Times New Roman" pitchFamily="18" charset="0"/>
              </a:rPr>
              <a:t>” (</a:t>
            </a:r>
            <a:r>
              <a:rPr lang="en-US" dirty="0" err="1">
                <a:cs typeface="Times New Roman" pitchFamily="18" charset="0"/>
              </a:rPr>
              <a:t>L</a:t>
            </a:r>
            <a:r>
              <a:rPr lang="en-US" baseline="-30000" dirty="0" err="1">
                <a:cs typeface="Times New Roman" pitchFamily="18" charset="0"/>
              </a:rPr>
              <a:t>max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norm, L</a:t>
            </a:r>
            <a:r>
              <a:rPr lang="en-US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Do not confuse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with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, i.e., all these distances are defined for all numbers of dimensions.</a:t>
            </a:r>
            <a:endParaRPr lang="en-US" i="1" dirty="0"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</p:spTree>
    <p:extLst>
      <p:ext uri="{BB962C8B-B14F-4D97-AF65-F5344CB8AC3E}">
        <p14:creationId xmlns:p14="http://schemas.microsoft.com/office/powerpoint/2010/main" val="34005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Minkowski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400800" y="5867401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828801" y="258762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58762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34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334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3334" r="7321"/>
          <a:stretch>
            <a:fillRect/>
          </a:stretch>
        </p:blipFill>
        <p:spPr>
          <a:xfrm>
            <a:off x="1524001" y="1981200"/>
            <a:ext cx="5502275" cy="3879850"/>
          </a:xfrm>
          <a:noFill/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24000" y="5881689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For red points, the Euclidean distance is 14.7, Mahalanobis distance is 6.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2178050"/>
            <a:ext cx="335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 is the </a:t>
            </a:r>
            <a:r>
              <a:rPr lang="en-US" sz="2000" dirty="0"/>
              <a:t>covariance </a:t>
            </a:r>
            <a:r>
              <a:rPr lang="en-US" sz="2000" dirty="0"/>
              <a:t>matrix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𝐦𝐚𝐡𝐚𝐥𝐚𝐧𝐨𝐛𝐢𝐬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1077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sp>
        <p:nvSpPr>
          <p:cNvPr id="69635" name="Text Box 7"/>
          <p:cNvSpPr txBox="1">
            <a:spLocks noChangeArrowheads="1"/>
          </p:cNvSpPr>
          <p:nvPr/>
        </p:nvSpPr>
        <p:spPr bwMode="auto">
          <a:xfrm>
            <a:off x="7924800" y="11430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Covariance Matrix:</a:t>
            </a:r>
          </a:p>
        </p:txBody>
      </p:sp>
      <p:graphicFrame>
        <p:nvGraphicFramePr>
          <p:cNvPr id="6963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01000" y="1905000"/>
          <a:ext cx="234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939800" imgH="457200" progId="Equation.3">
                  <p:embed/>
                </p:oleObj>
              </mc:Choice>
              <mc:Fallback>
                <p:oleObj name="Equation" r:id="rId3" imgW="939800" imgH="457200" progId="Equation.3">
                  <p:embed/>
                  <p:pic>
                    <p:nvPicPr>
                      <p:cNvPr id="696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905000"/>
                        <a:ext cx="2349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12"/>
          <p:cNvSpPr txBox="1">
            <a:spLocks noChangeArrowheads="1"/>
          </p:cNvSpPr>
          <p:nvPr/>
        </p:nvSpPr>
        <p:spPr bwMode="auto">
          <a:xfrm>
            <a:off x="8153400" y="3200401"/>
            <a:ext cx="2286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22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2200"/>
              <a:t>C: (1.5, 1.5)</a:t>
            </a:r>
          </a:p>
          <a:p>
            <a:pPr>
              <a:spcBef>
                <a:spcPct val="50000"/>
              </a:spcBef>
            </a:pPr>
            <a:endParaRPr lang="en-US" sz="2200"/>
          </a:p>
          <a:p>
            <a:pPr>
              <a:spcBef>
                <a:spcPct val="50000"/>
              </a:spcBef>
            </a:pPr>
            <a:r>
              <a:rPr lang="en-US" sz="22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2200"/>
              <a:t>Mahal(A,C) = 4 </a:t>
            </a:r>
          </a:p>
        </p:txBody>
      </p: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1295400" y="1754599"/>
            <a:ext cx="6477000" cy="4857750"/>
            <a:chOff x="144" y="768"/>
            <a:chExt cx="4080" cy="3060"/>
          </a:xfrm>
        </p:grpSpPr>
        <p:pic>
          <p:nvPicPr>
            <p:cNvPr id="6964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3" name="Line 1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1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9" name="Text Box 17"/>
          <p:cNvSpPr txBox="1">
            <a:spLocks noChangeArrowheads="1"/>
          </p:cNvSpPr>
          <p:nvPr/>
        </p:nvSpPr>
        <p:spPr bwMode="auto">
          <a:xfrm>
            <a:off x="2743200" y="3276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69640" name="Text Box 18"/>
          <p:cNvSpPr txBox="1">
            <a:spLocks noChangeArrowheads="1"/>
          </p:cNvSpPr>
          <p:nvPr/>
        </p:nvSpPr>
        <p:spPr bwMode="auto">
          <a:xfrm>
            <a:off x="3733800" y="3976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69641" name="Text Box 19"/>
          <p:cNvSpPr txBox="1">
            <a:spLocks noChangeArrowheads="1"/>
          </p:cNvSpPr>
          <p:nvPr/>
        </p:nvSpPr>
        <p:spPr bwMode="auto">
          <a:xfrm>
            <a:off x="5638800" y="2514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4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Presentations – Groups 1, 2 and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Data Quality</a:t>
            </a:r>
          </a:p>
          <a:p>
            <a:r>
              <a:rPr lang="en-US" dirty="0" smtClean="0"/>
              <a:t>Linear Regression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dirty="0" smtClean="0"/>
              <a:t>only if </a:t>
            </a:r>
            <a:br>
              <a:rPr lang="en-US" dirty="0" smtClean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(Positive definiteness)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dirty="0" smtClean="0"/>
              <a:t>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(Symmetry)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  for all points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(Triangle Inequality)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A distance that satisfies these properties is a </a:t>
            </a:r>
            <a:r>
              <a:rPr lang="en-US" dirty="0" smtClean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Distance</a:t>
            </a:r>
          </a:p>
        </p:txBody>
      </p:sp>
    </p:spTree>
    <p:extLst>
      <p:ext uri="{BB962C8B-B14F-4D97-AF65-F5344CB8AC3E}">
        <p14:creationId xmlns:p14="http://schemas.microsoft.com/office/powerpoint/2010/main" val="40239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sz="3200" dirty="0" smtClean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sz="1600" dirty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2800" dirty="0" smtClean="0"/>
              <a:t>(or maximum similarity) only if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endParaRPr lang="en-US" sz="2800" dirty="0" smtClean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/>
              <a:t>   for all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(Symmetry)</a:t>
            </a:r>
            <a:br>
              <a:rPr lang="en-US" sz="2800" dirty="0" smtClean="0"/>
            </a:br>
            <a:endParaRPr lang="en-US" sz="2800" dirty="0" smtClean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dirty="0"/>
              <a:t>	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the similarity between points (data objects),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</p:spTree>
    <p:extLst>
      <p:ext uri="{BB962C8B-B14F-4D97-AF65-F5344CB8AC3E}">
        <p14:creationId xmlns:p14="http://schemas.microsoft.com/office/powerpoint/2010/main" val="41410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2658"/>
            <a:ext cx="10515599" cy="4647330"/>
          </a:xfrm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Common situation is that objects,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cmmi10" pitchFamily="34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/>
              <a:t> </a:t>
            </a:r>
            <a:r>
              <a:rPr lang="en-US" sz="2400" dirty="0"/>
              <a:t>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 </a:t>
            </a:r>
            <a:r>
              <a:rPr lang="en-US" sz="24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Simple Matching and </a:t>
            </a:r>
            <a:r>
              <a:rPr lang="en-US" sz="2400" dirty="0" err="1"/>
              <a:t>Jaccard</a:t>
            </a:r>
            <a:r>
              <a:rPr 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              	=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	  	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</p:spTree>
    <p:extLst>
      <p:ext uri="{BB962C8B-B14F-4D97-AF65-F5344CB8AC3E}">
        <p14:creationId xmlns:p14="http://schemas.microsoft.com/office/powerpoint/2010/main" val="3596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3330"/>
            <a:ext cx="10515600" cy="4686658"/>
          </a:xfrm>
        </p:spPr>
        <p:txBody>
          <a:bodyPr>
            <a:noAutofit/>
          </a:bodyPr>
          <a:lstStyle/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/ (2 + 1 + 0) = 0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SMC versus </a:t>
            </a:r>
            <a:r>
              <a:rPr lang="en-US" dirty="0" err="1"/>
              <a:t>Jaccard</a:t>
            </a:r>
            <a:r>
              <a:rPr lang="en-US" dirty="0"/>
              <a:t>: Example</a:t>
            </a:r>
          </a:p>
        </p:txBody>
      </p:sp>
    </p:spTree>
    <p:extLst>
      <p:ext uri="{BB962C8B-B14F-4D97-AF65-F5344CB8AC3E}">
        <p14:creationId xmlns:p14="http://schemas.microsoft.com/office/powerpoint/2010/main" val="23833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5612"/>
            <a:ext cx="10515600" cy="4234375"/>
          </a:xfrm>
        </p:spPr>
        <p:txBody>
          <a:bodyPr/>
          <a:lstStyle/>
          <a:p>
            <a:pPr marL="0" indent="0" algn="just"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ct val="20000"/>
              </a:spcBef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563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60" name="Picture 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6" y="1690688"/>
            <a:ext cx="7583675" cy="499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measures the linear relationship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243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80871"/>
              </p:ext>
            </p:extLst>
          </p:nvPr>
        </p:nvGraphicFramePr>
        <p:xfrm>
          <a:off x="1428138" y="1433318"/>
          <a:ext cx="5690418" cy="542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Bitmap Image" r:id="rId3" imgW="7542857" imgH="7228571" progId="Paint.Picture">
                  <p:embed/>
                </p:oleObj>
              </mc:Choice>
              <mc:Fallback>
                <p:oleObj name="Bitmap Image" r:id="rId3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428138" y="1433318"/>
                        <a:ext cx="5690418" cy="542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153400" y="2971800"/>
            <a:ext cx="2286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Scatter plots showing the similarity from –1 to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Evaluating Correlation</a:t>
            </a:r>
          </a:p>
        </p:txBody>
      </p:sp>
    </p:spTree>
    <p:extLst>
      <p:ext uri="{BB962C8B-B14F-4D97-AF65-F5344CB8AC3E}">
        <p14:creationId xmlns:p14="http://schemas.microsoft.com/office/powerpoint/2010/main" val="42486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Based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theory is a well-developed and fundamental disciple with broad applications</a:t>
            </a:r>
          </a:p>
          <a:p>
            <a:endParaRPr lang="en-US" dirty="0" smtClean="0"/>
          </a:p>
          <a:p>
            <a:r>
              <a:rPr lang="en-US" dirty="0" smtClean="0"/>
              <a:t>Some similarity measures are based on information theory </a:t>
            </a:r>
          </a:p>
          <a:p>
            <a:pPr lvl="1"/>
            <a:r>
              <a:rPr lang="en-US" dirty="0" smtClean="0"/>
              <a:t>Mutual information in various versions</a:t>
            </a:r>
          </a:p>
          <a:p>
            <a:pPr lvl="1"/>
            <a:r>
              <a:rPr lang="en-US" dirty="0" smtClean="0"/>
              <a:t>Maximal Information Coefficient (MIC) and related measures</a:t>
            </a:r>
          </a:p>
          <a:p>
            <a:pPr lvl="1"/>
            <a:r>
              <a:rPr lang="en-US" dirty="0" smtClean="0"/>
              <a:t>General and can handle non-linear relationships</a:t>
            </a:r>
          </a:p>
          <a:p>
            <a:pPr lvl="1"/>
            <a:r>
              <a:rPr lang="en-US" dirty="0" smtClean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3597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relates to possible outcomes of an event </a:t>
            </a:r>
          </a:p>
          <a:p>
            <a:pPr lvl="1"/>
            <a:r>
              <a:rPr lang="en-US" dirty="0" smtClean="0"/>
              <a:t>transmission of a message, flip of a coin, or measurement of a piece of data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more certain an outcome, the less information that it contains and vice-versa</a:t>
            </a:r>
          </a:p>
          <a:p>
            <a:pPr lvl="1"/>
            <a:r>
              <a:rPr lang="en-US" dirty="0" smtClean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</a:t>
            </a:r>
            <a:r>
              <a:rPr lang="en-US" dirty="0" smtClean="0"/>
              <a:t>the probability </a:t>
            </a:r>
            <a:r>
              <a:rPr lang="en-US" dirty="0"/>
              <a:t>of an outcome, the more information it provides and vice-versa</a:t>
            </a:r>
          </a:p>
          <a:p>
            <a:pPr lvl="1"/>
            <a:r>
              <a:rPr lang="en-US" dirty="0" smtClean="0"/>
              <a:t>Entropy is the commonly used measure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592820" y="835742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20" y="835742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9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</a:t>
                </a:r>
              </a:p>
              <a:p>
                <a:pPr lvl="1"/>
                <a:r>
                  <a:rPr lang="en-US" dirty="0" smtClean="0"/>
                  <a:t>a variable (event),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with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possible values (outcomes),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 smtClean="0"/>
                  <a:t>each outcome having probability,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the entropy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 smtClean="0"/>
                  <a:t>, is given by</a:t>
                </a:r>
                <a:endParaRPr lang="en-US" i="1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Entropy is between 0 and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</a:t>
                </a:r>
                <a:r>
                  <a:rPr lang="en-US" dirty="0" smtClean="0"/>
                  <a:t>measured in bits</a:t>
                </a:r>
              </a:p>
              <a:p>
                <a:pPr lvl="1"/>
                <a:r>
                  <a:rPr lang="en-US" dirty="0" smtClean="0"/>
                  <a:t>Thus, entropy is a measure of how many bits it takes to represent an observation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on average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of Case </a:t>
            </a:r>
            <a:r>
              <a:rPr lang="en-US" dirty="0" smtClean="0"/>
              <a:t>Study-1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coin with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/>
                  <a:t> of heads and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 smtClean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 smtClean="0"/>
                  <a:t>(fair coin)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is the entropy of a fair four-sided die? </a:t>
                </a:r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15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04412"/>
              </p:ext>
            </p:extLst>
          </p:nvPr>
        </p:nvGraphicFramePr>
        <p:xfrm>
          <a:off x="2105332" y="1944764"/>
          <a:ext cx="7981336" cy="411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Hair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we have </a:t>
                </a:r>
              </a:p>
              <a:p>
                <a:pPr lvl="1"/>
                <a:r>
                  <a:rPr lang="en-US" dirty="0" smtClean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) of some attribute,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e.g., the hair color of students in the class, </a:t>
                </a:r>
              </a:p>
              <a:p>
                <a:pPr lvl="1"/>
                <a:r>
                  <a:rPr lang="en-US" dirty="0" smtClean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 smtClean="0"/>
                  <a:t> different possible values</a:t>
                </a:r>
              </a:p>
              <a:p>
                <a:pPr lvl="1"/>
                <a:r>
                  <a:rPr lang="en-US" dirty="0" smtClean="0"/>
                  <a:t>And the number of observation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category is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 smtClean="0"/>
              </a:p>
              <a:p>
                <a:pPr lvl="1"/>
                <a:r>
                  <a:rPr lang="en-US" dirty="0" smtClean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 smtClean="0"/>
                  <a:t>For continuous data, the calculation is harder</a:t>
                </a:r>
              </a:p>
              <a:p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 smtClean="0"/>
                  <a:t>Information one variable provides about another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Formally,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where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the joint entropy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1800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1800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sz="1800" dirty="0" smtClean="0"/>
                  <a:t> is the probability that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dirty="0" smtClean="0"/>
                  <a:t> occur together </a:t>
                </a:r>
              </a:p>
              <a:p>
                <a:pPr marL="0" indent="0">
                  <a:buNone/>
                </a:pPr>
                <a:endParaRPr lang="en-US" sz="1800" i="1" dirty="0"/>
              </a:p>
              <a:p>
                <a:r>
                  <a:rPr lang="en-US" sz="1800" dirty="0" smtClean="0"/>
                  <a:t>For discrete variables, this is easy to compute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Maximum mutual information for discrete variables is </a:t>
                </a:r>
                <a:br>
                  <a:rPr lang="en-US" sz="1800" dirty="0" smtClean="0"/>
                </a:br>
                <a:r>
                  <a:rPr lang="en-US" sz="1800" dirty="0" smtClean="0"/>
                  <a:t>log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(min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/>
                  <a:t>), where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is the number of values of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27274"/>
              </p:ext>
            </p:extLst>
          </p:nvPr>
        </p:nvGraphicFramePr>
        <p:xfrm>
          <a:off x="1676400" y="1515156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0.5184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19476"/>
              </p:ext>
            </p:extLst>
          </p:nvPr>
        </p:nvGraphicFramePr>
        <p:xfrm>
          <a:off x="1676400" y="35814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1.4406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19943"/>
              </p:ext>
            </p:extLst>
          </p:nvPr>
        </p:nvGraphicFramePr>
        <p:xfrm>
          <a:off x="5820697" y="1690688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0.3322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2.2710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664" y="5571444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</a:t>
            </a:r>
            <a:r>
              <a:rPr lang="en-US" dirty="0"/>
              <a:t>S</a:t>
            </a:r>
            <a:r>
              <a:rPr lang="en-US" dirty="0"/>
              <a:t>tatus </a:t>
            </a:r>
            <a:r>
              <a:rPr lang="en-US" dirty="0"/>
              <a:t>and Grade =  0.9928 + 1.4406 - </a:t>
            </a:r>
            <a:r>
              <a:rPr lang="en-US" dirty="0"/>
              <a:t>2.2710 = 0.1624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Measures the degree to which data objects are close to each other in a specified area</a:t>
            </a:r>
          </a:p>
          <a:p>
            <a:r>
              <a:rPr lang="en-US" sz="2400" dirty="0"/>
              <a:t>The notion of density is closely related to that of proximity</a:t>
            </a:r>
          </a:p>
          <a:p>
            <a:r>
              <a:rPr lang="en-US" sz="2400" dirty="0"/>
              <a:t>Concept of density is typically used for clustering and anomaly detection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dirty="0" smtClean="0"/>
              <a:t>Euclidean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Euclidean density = number of points per unit volume</a:t>
            </a:r>
          </a:p>
          <a:p>
            <a:pPr lvl="1"/>
            <a:r>
              <a:rPr lang="en-US" dirty="0" smtClean="0"/>
              <a:t>Probability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Estimate what the distribution of the data looks like</a:t>
            </a:r>
          </a:p>
          <a:p>
            <a:pPr lvl="1"/>
            <a:r>
              <a:rPr lang="en-US" dirty="0" smtClean="0"/>
              <a:t>Graph-based density</a:t>
            </a:r>
          </a:p>
          <a:p>
            <a:pPr lvl="2"/>
            <a:r>
              <a:rPr lang="en-US" sz="2400" dirty="0"/>
              <a:t> Connectivity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4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Simplest approach is to divide region into a number of rectangular cells of equal volume and define density as # of points the cell contains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2176001" y="6176963"/>
            <a:ext cx="83936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dirty="0"/>
              <a:t>Grid-based density.		</a:t>
            </a:r>
            <a:r>
              <a:rPr lang="en-US" sz="2400" dirty="0" smtClean="0"/>
              <a:t>Counts </a:t>
            </a:r>
            <a:r>
              <a:rPr lang="en-US" sz="2400" dirty="0"/>
              <a:t>for each cell.</a:t>
            </a:r>
          </a:p>
        </p:txBody>
      </p:sp>
      <p:pic>
        <p:nvPicPr>
          <p:cNvPr id="8294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3334" r="2870" b="11636"/>
          <a:stretch>
            <a:fillRect/>
          </a:stretch>
        </p:blipFill>
        <p:spPr>
          <a:xfrm>
            <a:off x="2176001" y="2979783"/>
            <a:ext cx="7839997" cy="32574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Density: Grid-based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61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Density: Center-Based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Euclidean density is the number of points within a specified radius of the point</a:t>
            </a:r>
          </a:p>
          <a:p>
            <a:endParaRPr lang="en-US" smtClean="0"/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1"/>
          <a:stretch>
            <a:fillRect/>
          </a:stretch>
        </p:blipFill>
        <p:spPr>
          <a:xfrm>
            <a:off x="3272913" y="2599358"/>
            <a:ext cx="5646173" cy="3056905"/>
          </a:xfrm>
          <a:noFill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00400" y="57912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Illustration of center-based density.</a:t>
            </a:r>
          </a:p>
        </p:txBody>
      </p:sp>
    </p:spTree>
    <p:extLst>
      <p:ext uri="{BB962C8B-B14F-4D97-AF65-F5344CB8AC3E}">
        <p14:creationId xmlns:p14="http://schemas.microsoft.com/office/powerpoint/2010/main" val="25784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technique is used </a:t>
            </a:r>
            <a:r>
              <a:rPr lang="en-US" altLang="en-US" dirty="0" smtClean="0"/>
              <a:t>to </a:t>
            </a:r>
            <a:r>
              <a:rPr lang="en-US" altLang="en-US" b="1" u="sng" dirty="0"/>
              <a:t>predict</a:t>
            </a:r>
            <a:r>
              <a:rPr lang="en-US" altLang="en-US" dirty="0"/>
              <a:t> the value of one variable (the dependent variable - y</a:t>
            </a:r>
            <a:r>
              <a:rPr lang="en-US" altLang="en-US" dirty="0" smtClean="0"/>
              <a:t>) </a:t>
            </a:r>
            <a:r>
              <a:rPr lang="en-US" altLang="en-US" b="1" u="sng" dirty="0" smtClean="0"/>
              <a:t>based </a:t>
            </a:r>
            <a:r>
              <a:rPr lang="en-US" altLang="en-US" b="1" u="sng" dirty="0"/>
              <a:t>on</a:t>
            </a:r>
            <a:r>
              <a:rPr lang="en-US" altLang="en-US" dirty="0"/>
              <a:t> the value of other variables (independent variables 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,…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 </a:t>
            </a:r>
          </a:p>
          <a:p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43396"/>
              </p:ext>
            </p:extLst>
          </p:nvPr>
        </p:nvGraphicFramePr>
        <p:xfrm>
          <a:off x="3455988" y="4005263"/>
          <a:ext cx="3368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005263"/>
                        <a:ext cx="3368675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Poor data quality negatively affects many data processing efforts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“</a:t>
            </a:r>
            <a:r>
              <a:rPr lang="en-US" sz="2400" dirty="0">
                <a:latin typeface="Times New Roman" pitchFamily="18" charset="0"/>
              </a:rPr>
              <a:t>The most important point is that poor data quality is an unfolding disaster.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Poor data quality costs the typical company at least ten percent (10%) of revenue; twenty percent (20%) is probably a better estimate.”</a:t>
            </a:r>
          </a:p>
          <a:p>
            <a:pPr>
              <a:buFont typeface="Monotype Sorts" charset="2"/>
              <a:buNone/>
            </a:pPr>
            <a:r>
              <a:rPr lang="en-US" sz="2400" dirty="0">
                <a:latin typeface="Times New Roman" pitchFamily="18" charset="0"/>
              </a:rPr>
              <a:t>			Thomas C. Redman, DM Review, August 2004</a:t>
            </a:r>
          </a:p>
          <a:p>
            <a:pPr>
              <a:buFont typeface="Monotype Sorts" charset="2"/>
              <a:buNone/>
            </a:pPr>
            <a:endParaRPr lang="en-US" sz="900" dirty="0">
              <a:latin typeface="Times New Roman" pitchFamily="18" charset="0"/>
            </a:endParaRPr>
          </a:p>
          <a:p>
            <a:r>
              <a:rPr lang="en-US" sz="2400" dirty="0"/>
              <a:t>Data mining example: a classification model for detecting people who are loan risks is built using poor data</a:t>
            </a:r>
          </a:p>
          <a:p>
            <a:pPr lvl="1"/>
            <a:r>
              <a:rPr lang="en-US" sz="2200" dirty="0"/>
              <a:t>Some credit-worthy candidates are denied loans</a:t>
            </a:r>
          </a:p>
          <a:p>
            <a:pPr lvl="1"/>
            <a:r>
              <a:rPr lang="en-US" sz="2200" dirty="0"/>
              <a:t>More loans are given to individuals that default</a:t>
            </a:r>
          </a:p>
        </p:txBody>
      </p:sp>
    </p:spTree>
    <p:extLst>
      <p:ext uri="{BB962C8B-B14F-4D97-AF65-F5344CB8AC3E}">
        <p14:creationId xmlns:p14="http://schemas.microsoft.com/office/powerpoint/2010/main" val="27134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first order linear model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y = dependent variable</a:t>
            </a:r>
          </a:p>
          <a:p>
            <a:pPr lvl="1">
              <a:buFontTx/>
              <a:buNone/>
            </a:pPr>
            <a:r>
              <a:rPr lang="en-US" altLang="en-US" dirty="0"/>
              <a:t>x = independent variable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= y-intercept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slope of the line</a:t>
            </a:r>
          </a:p>
          <a:p>
            <a:pPr lvl="1"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   = </a:t>
            </a:r>
            <a:r>
              <a:rPr lang="en-US" altLang="en-US" dirty="0"/>
              <a:t>error variable</a:t>
            </a:r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71935"/>
              </p:ext>
            </p:extLst>
          </p:nvPr>
        </p:nvGraphicFramePr>
        <p:xfrm>
          <a:off x="1307149" y="4729315"/>
          <a:ext cx="393832" cy="48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149" y="4729315"/>
                        <a:ext cx="393832" cy="48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747388" y="2880851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47388" y="4862051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69913" y="4785851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02913" y="2693526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747388" y="3033251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26713" y="4514389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6975988" y="4023851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036313" y="4439776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45913" y="4058776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484113" y="4133389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= Rise/Run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671188" y="4633451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052188" y="2422064"/>
            <a:ext cx="22320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are unknown,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therefore, are estimated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from the data.</a:t>
            </a:r>
          </a:p>
        </p:txBody>
      </p:sp>
    </p:spTree>
    <p:extLst>
      <p:ext uri="{BB962C8B-B14F-4D97-AF65-F5344CB8AC3E}">
        <p14:creationId xmlns:p14="http://schemas.microsoft.com/office/powerpoint/2010/main" val="968026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estimates are determined by </a:t>
            </a:r>
          </a:p>
          <a:p>
            <a:pPr lvl="1"/>
            <a:r>
              <a:rPr lang="en-US" altLang="en-US" dirty="0"/>
              <a:t>drawing a sample from the population of interest,</a:t>
            </a:r>
          </a:p>
          <a:p>
            <a:pPr lvl="1"/>
            <a:r>
              <a:rPr lang="en-US" altLang="en-US" dirty="0"/>
              <a:t>calculating sample statistics.</a:t>
            </a:r>
          </a:p>
          <a:p>
            <a:pPr lvl="1"/>
            <a:r>
              <a:rPr lang="en-US" altLang="en-US" dirty="0"/>
              <a:t>producing a straight line that cuts into the data.</a:t>
            </a:r>
            <a:endParaRPr lang="en-US" alt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209800" y="4009102"/>
            <a:ext cx="4114800" cy="1981200"/>
          </a:xfrm>
          <a:custGeom>
            <a:avLst/>
            <a:gdLst>
              <a:gd name="T0" fmla="*/ 0 w 2112"/>
              <a:gd name="T1" fmla="*/ 0 h 1248"/>
              <a:gd name="T2" fmla="*/ 0 w 2112"/>
              <a:gd name="T3" fmla="*/ 1248 h 1248"/>
              <a:gd name="T4" fmla="*/ 2112 w 21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1248">
                <a:moveTo>
                  <a:pt x="0" y="0"/>
                </a:moveTo>
                <a:lnTo>
                  <a:pt x="0" y="1248"/>
                </a:lnTo>
                <a:lnTo>
                  <a:pt x="2112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22525" y="3969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79725" y="42742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79725" y="4731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79725" y="50759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13125" y="4923502"/>
            <a:ext cx="299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  w      w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81450" y="45790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92638" y="5193377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 w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68925" y="48473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405188" y="5188615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91050" y="5493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068638" y="43901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560763" y="492350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49725" y="4618702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745038" y="492350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541963" y="492350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209800" y="4542502"/>
            <a:ext cx="411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209800" y="4085302"/>
            <a:ext cx="403860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2209800" y="4847302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384926" y="3967827"/>
            <a:ext cx="286723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question is: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Which straight line fits best?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486400" y="5914102"/>
            <a:ext cx="27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08188" y="3891627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75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39783" y="6091083"/>
            <a:ext cx="1905000" cy="457200"/>
          </a:xfrm>
        </p:spPr>
        <p:txBody>
          <a:bodyPr/>
          <a:lstStyle/>
          <a:p>
            <a:fld id="{D6F15B65-DD33-4EC8-84DC-645AB0929FA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037908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2158183" y="3957483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H="1">
            <a:off x="2386783" y="4200371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180783" y="420672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86783" y="833283"/>
            <a:ext cx="8209268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best line is the one that minimizes </a:t>
            </a: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sum of squared vertical differences </a:t>
            </a:r>
            <a:r>
              <a:rPr lang="en-US" altLang="en-US" sz="2400" dirty="0" smtClean="0">
                <a:solidFill>
                  <a:schemeClr val="tx1"/>
                </a:solidFill>
              </a:rPr>
              <a:t> between </a:t>
            </a:r>
            <a:r>
              <a:rPr lang="en-US" altLang="en-US" sz="2400" dirty="0">
                <a:solidFill>
                  <a:schemeClr val="tx1"/>
                </a:solidFill>
              </a:rPr>
              <a:t>the points and the line.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386783" y="2814483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12 h 2112"/>
              <a:gd name="T4" fmla="*/ 3744 w 3744"/>
              <a:gd name="T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985271" y="4719483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18858" y="4983008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45708" y="3424083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44383" y="3881283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386783" y="3570133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48783" y="487188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98108" y="365268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196783" y="3576483"/>
            <a:ext cx="47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044383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2142308" y="5211608"/>
            <a:ext cx="1143000" cy="1281113"/>
            <a:chOff x="854" y="3382"/>
            <a:chExt cx="720" cy="807"/>
          </a:xfrm>
        </p:grpSpPr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142308" y="32304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2578871" y="4795683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(1,2)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2386783" y="5481483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947296" y="6126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137546" y="4602008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2377258" y="4871883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910783" y="3195483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(2,4)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5190308" y="4871883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(3,1.5)</a:t>
            </a: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2386783" y="3576483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2462983" y="2357283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Sum of squared differences =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5161733" y="2357283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(2 - 1)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5923733" y="2357283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(4 - 2)</a:t>
            </a:r>
            <a:r>
              <a:rPr lang="en-US" altLang="en-US" b="1" baseline="30000">
                <a:solidFill>
                  <a:schemeClr val="tx1"/>
                </a:solidFill>
              </a:rPr>
              <a:t>2 </a:t>
            </a:r>
            <a:r>
              <a:rPr lang="en-US" altLang="en-US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650808" y="2357283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(1.5 - 3)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6257108" y="3840008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(4,3.2)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7600133" y="2357283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(3.2 - 4)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= 6.89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2386783" y="4532158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6"/>
          <p:cNvGrpSpPr>
            <a:grpSpLocks/>
          </p:cNvGrpSpPr>
          <p:nvPr/>
        </p:nvGrpSpPr>
        <p:grpSpPr bwMode="auto">
          <a:xfrm>
            <a:off x="3148783" y="3652683"/>
            <a:ext cx="3048000" cy="1489075"/>
            <a:chOff x="1488" y="2400"/>
            <a:chExt cx="1920" cy="938"/>
          </a:xfrm>
        </p:grpSpPr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5"/>
          <p:cNvGrpSpPr>
            <a:grpSpLocks/>
          </p:cNvGrpSpPr>
          <p:nvPr/>
        </p:nvGrpSpPr>
        <p:grpSpPr bwMode="auto">
          <a:xfrm>
            <a:off x="2462983" y="2676371"/>
            <a:ext cx="7243763" cy="366712"/>
            <a:chOff x="1056" y="1785"/>
            <a:chExt cx="4563" cy="231"/>
          </a:xfrm>
        </p:grpSpPr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1056" y="1785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Sum of squared differences =</a:t>
              </a:r>
            </a:p>
          </p:txBody>
        </p: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>
              <a:off x="2756" y="1785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(2 -2.5)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3319" y="1785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(4 - 2.5)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 </a:t>
              </a:r>
              <a:r>
                <a:rPr lang="en-US" altLang="en-US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888" y="1785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(1.5 - 2.5)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9" name="Text Box 65"/>
            <p:cNvSpPr txBox="1">
              <a:spLocks noChangeArrowheads="1"/>
            </p:cNvSpPr>
            <p:nvPr/>
          </p:nvSpPr>
          <p:spPr bwMode="auto">
            <a:xfrm>
              <a:off x="4580" y="1785"/>
              <a:ext cx="10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(3.2 - 2.5)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= 3.99</a:t>
              </a:r>
            </a:p>
          </p:txBody>
        </p:sp>
      </p:grpSp>
      <p:sp>
        <p:nvSpPr>
          <p:cNvPr id="50" name="Text Box 66"/>
          <p:cNvSpPr txBox="1">
            <a:spLocks noChangeArrowheads="1"/>
          </p:cNvSpPr>
          <p:nvPr/>
        </p:nvSpPr>
        <p:spPr bwMode="auto">
          <a:xfrm>
            <a:off x="1989908" y="4297208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51" name="Text Box 67"/>
          <p:cNvSpPr txBox="1">
            <a:spLocks noChangeArrowheads="1"/>
          </p:cNvSpPr>
          <p:nvPr/>
        </p:nvSpPr>
        <p:spPr bwMode="auto">
          <a:xfrm>
            <a:off x="6566671" y="2966883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Let us compare two lines</a:t>
            </a:r>
          </a:p>
        </p:txBody>
      </p:sp>
      <p:sp>
        <p:nvSpPr>
          <p:cNvPr id="52" name="Text Box 73"/>
          <p:cNvSpPr txBox="1">
            <a:spLocks noChangeArrowheads="1"/>
          </p:cNvSpPr>
          <p:nvPr/>
        </p:nvSpPr>
        <p:spPr bwMode="auto">
          <a:xfrm>
            <a:off x="6566671" y="3349471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The second line is horizontal</a:t>
            </a: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7303271" y="4764470"/>
            <a:ext cx="329278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smaller the sum of 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squared differences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better the fit of the 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line to the data.</a:t>
            </a:r>
          </a:p>
        </p:txBody>
      </p:sp>
    </p:spTree>
    <p:extLst>
      <p:ext uri="{BB962C8B-B14F-4D97-AF65-F5344CB8AC3E}">
        <p14:creationId xmlns:p14="http://schemas.microsoft.com/office/powerpoint/2010/main" val="1559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7" grpId="0" autoUpdateAnimBg="0"/>
      <p:bldP spid="51" grpId="0" autoUpdateAnimBg="0"/>
      <p:bldP spid="52" grpId="0" autoUpdateAnimBg="0"/>
      <p:bldP spid="5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3729" y="1671482"/>
            <a:ext cx="4803060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85388" y="1671482"/>
            <a:ext cx="4918585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2" y="1908019"/>
            <a:ext cx="4124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To calculate the estimates of the coefficients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that minimize the differences between the data 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points and the line, use the formulas: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47175"/>
              </p:ext>
            </p:extLst>
          </p:nvPr>
        </p:nvGraphicFramePr>
        <p:xfrm>
          <a:off x="2591314" y="3092295"/>
          <a:ext cx="19304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711000" imgH="571320" progId="Equation.3">
                  <p:embed/>
                </p:oleObj>
              </mc:Choice>
              <mc:Fallback>
                <p:oleObj name="Equation" r:id="rId3" imgW="711000" imgH="57132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314" y="3092295"/>
                        <a:ext cx="1930400" cy="155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7788" y="1908020"/>
            <a:ext cx="458920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regression equation that estimates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the equation of the first order linear model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is: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79271"/>
              </p:ext>
            </p:extLst>
          </p:nvPr>
        </p:nvGraphicFramePr>
        <p:xfrm>
          <a:off x="6991864" y="3482820"/>
          <a:ext cx="1812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609480" imgH="203040" progId="Equation.3">
                  <p:embed/>
                </p:oleObj>
              </mc:Choice>
              <mc:Fallback>
                <p:oleObj name="Equation" r:id="rId5" imgW="609480" imgH="20304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864" y="3482820"/>
                        <a:ext cx="1812925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between odometer</a:t>
            </a:r>
            <a:br>
              <a:rPr lang="en-US" altLang="en-US" dirty="0"/>
            </a:br>
            <a:r>
              <a:rPr lang="en-US" altLang="en-US" dirty="0"/>
              <a:t>    reading and a used car’s selling price.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825625"/>
            <a:ext cx="9458633" cy="4351338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A car dealer wants to </a:t>
            </a:r>
            <a:r>
              <a:rPr lang="en-US" altLang="en-US" sz="3200" dirty="0" smtClean="0"/>
              <a:t>find  the </a:t>
            </a:r>
            <a:br>
              <a:rPr lang="en-US" altLang="en-US" sz="3200" dirty="0" smtClean="0"/>
            </a:br>
            <a:r>
              <a:rPr lang="en-US" altLang="en-US" sz="3200" dirty="0" smtClean="0"/>
              <a:t>relationship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between  the </a:t>
            </a:r>
            <a:r>
              <a:rPr lang="en-US" altLang="en-US" sz="3200" dirty="0"/>
              <a:t>odometer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reading and the </a:t>
            </a:r>
            <a:r>
              <a:rPr lang="en-US" altLang="en-US" sz="3200" dirty="0"/>
              <a:t>selling price of used cars.</a:t>
            </a:r>
          </a:p>
          <a:p>
            <a:pPr lvl="1"/>
            <a:r>
              <a:rPr lang="en-US" altLang="en-US" sz="3200" dirty="0"/>
              <a:t>A random sample of 100 cars is selected,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and </a:t>
            </a:r>
            <a:r>
              <a:rPr lang="en-US" altLang="en-US" sz="3200" dirty="0"/>
              <a:t>the data </a:t>
            </a:r>
            <a:r>
              <a:rPr lang="en-US" altLang="en-US" sz="3200" dirty="0" smtClean="0"/>
              <a:t>recorded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/>
              <a:t>Find the regression line.</a:t>
            </a:r>
            <a:endParaRPr lang="en-US" altLang="en-US" sz="3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1941" y="6248400"/>
            <a:ext cx="1905000" cy="457200"/>
          </a:xfrm>
        </p:spPr>
        <p:txBody>
          <a:bodyPr/>
          <a:lstStyle/>
          <a:p>
            <a:fld id="{81316FF9-B82D-42AB-B17C-4B0D830D986D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4216"/>
              </p:ext>
            </p:extLst>
          </p:nvPr>
        </p:nvGraphicFramePr>
        <p:xfrm>
          <a:off x="8182954" y="2133600"/>
          <a:ext cx="30130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Worksheet" r:id="rId3" imgW="1381351" imgH="1629137" progId="Excel.Sheet.8">
                  <p:embed/>
                </p:oleObj>
              </mc:Choice>
              <mc:Fallback>
                <p:oleObj name="Worksheet" r:id="rId3" imgW="1381351" imgH="1629137" progId="Excel.Sheet.8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954" y="2133600"/>
                        <a:ext cx="3013075" cy="312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94066" y="5597525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Independent variable  x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505341" y="60198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Dependent variable  y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9657741" y="2438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0800741" y="2438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3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806245" y="1066800"/>
            <a:ext cx="103435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Solution to calculate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and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we need to calculate several statistics first;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8322"/>
              </p:ext>
            </p:extLst>
          </p:nvPr>
        </p:nvGraphicFramePr>
        <p:xfrm>
          <a:off x="2471739" y="2598276"/>
          <a:ext cx="1795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799920" imgH="571320" progId="Equation.3">
                  <p:embed/>
                </p:oleObj>
              </mc:Choice>
              <mc:Fallback>
                <p:oleObj name="Equation" r:id="rId3" imgW="799920" imgH="571320" progId="Equation.3">
                  <p:embed/>
                  <p:pic>
                    <p:nvPicPr>
                      <p:cNvPr id="122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9" y="2598276"/>
                        <a:ext cx="1795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19761"/>
              </p:ext>
            </p:extLst>
          </p:nvPr>
        </p:nvGraphicFramePr>
        <p:xfrm>
          <a:off x="4343401" y="2303001"/>
          <a:ext cx="467201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2082600" imgH="799920" progId="Equation.3">
                  <p:embed/>
                </p:oleObj>
              </mc:Choice>
              <mc:Fallback>
                <p:oleObj name="Equation" r:id="rId5" imgW="2082600" imgH="799920" progId="Equation.3">
                  <p:embed/>
                  <p:pic>
                    <p:nvPicPr>
                      <p:cNvPr id="1229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303001"/>
                        <a:ext cx="467201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2438401" y="3830176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where  n = 100.</a:t>
            </a:r>
          </a:p>
        </p:txBody>
      </p:sp>
      <p:graphicFrame>
        <p:nvGraphicFramePr>
          <p:cNvPr id="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58502"/>
              </p:ext>
            </p:extLst>
          </p:nvPr>
        </p:nvGraphicFramePr>
        <p:xfrm>
          <a:off x="2500314" y="4328651"/>
          <a:ext cx="5119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2514600" imgH="571320" progId="Equation.3">
                  <p:embed/>
                </p:oleObj>
              </mc:Choice>
              <mc:Fallback>
                <p:oleObj name="Equation" r:id="rId7" imgW="2514600" imgH="571320" progId="Equation.3">
                  <p:embed/>
                  <p:pic>
                    <p:nvPicPr>
                      <p:cNvPr id="1229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4328651"/>
                        <a:ext cx="51196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63247"/>
              </p:ext>
            </p:extLst>
          </p:nvPr>
        </p:nvGraphicFramePr>
        <p:xfrm>
          <a:off x="2514601" y="5617701"/>
          <a:ext cx="3800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1409400" imgH="203040" progId="Equation.3">
                  <p:embed/>
                </p:oleObj>
              </mc:Choice>
              <mc:Fallback>
                <p:oleObj name="Equation" r:id="rId9" imgW="1409400" imgH="203040" progId="Equation.3">
                  <p:embed/>
                  <p:pic>
                    <p:nvPicPr>
                      <p:cNvPr id="1229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617701"/>
                        <a:ext cx="3800475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…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kinds of data quality problems?</a:t>
            </a:r>
          </a:p>
          <a:p>
            <a:r>
              <a:rPr lang="en-US" dirty="0" smtClean="0"/>
              <a:t>How can we detect problems with the data? </a:t>
            </a:r>
          </a:p>
          <a:p>
            <a:r>
              <a:rPr lang="en-US" dirty="0" smtClean="0"/>
              <a:t>What can we do about these problems?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Examples of data quality problems: </a:t>
            </a:r>
          </a:p>
          <a:p>
            <a:pPr lvl="1"/>
            <a:r>
              <a:rPr lang="en-US" dirty="0" smtClean="0"/>
              <a:t>Noise and outliers </a:t>
            </a:r>
          </a:p>
          <a:p>
            <a:pPr lvl="1"/>
            <a:r>
              <a:rPr lang="en-US" dirty="0" smtClean="0"/>
              <a:t>Missing values </a:t>
            </a:r>
          </a:p>
          <a:p>
            <a:pPr lvl="1"/>
            <a:r>
              <a:rPr lang="en-US" dirty="0" smtClean="0"/>
              <a:t>Duplicate data </a:t>
            </a:r>
          </a:p>
          <a:p>
            <a:pPr lvl="1"/>
            <a:r>
              <a:rPr lang="en-US" dirty="0" smtClean="0"/>
              <a:t>Wrong data</a:t>
            </a:r>
          </a:p>
        </p:txBody>
      </p:sp>
    </p:spTree>
    <p:extLst>
      <p:ext uri="{BB962C8B-B14F-4D97-AF65-F5344CB8AC3E}">
        <p14:creationId xmlns:p14="http://schemas.microsoft.com/office/powerpoint/2010/main" val="3520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1477297"/>
            <a:ext cx="9415463" cy="1371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For objects, noise is an extraneous object</a:t>
            </a:r>
          </a:p>
          <a:p>
            <a:r>
              <a:rPr lang="en-US" sz="2600" dirty="0"/>
              <a:t>For attributes, noise refers to modification of original values</a:t>
            </a:r>
          </a:p>
          <a:p>
            <a:pPr lvl="1"/>
            <a:r>
              <a:rPr lang="en-US" dirty="0" smtClean="0"/>
              <a:t>Examples: distortion of a person’s voice when talking on a poor phone and “snow” on television screen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4169"/>
          <a:stretch>
            <a:fillRect/>
          </a:stretch>
        </p:blipFill>
        <p:spPr bwMode="auto">
          <a:xfrm>
            <a:off x="1600201" y="3001297"/>
            <a:ext cx="417487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4170" r="6250"/>
          <a:stretch>
            <a:fillRect/>
          </a:stretch>
        </p:blipFill>
        <p:spPr bwMode="auto">
          <a:xfrm>
            <a:off x="6019802" y="2999709"/>
            <a:ext cx="380101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90800" y="6277897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Two Sine Waves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48400" y="6277897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453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00"/>
                </a:solidFill>
              </a:rPr>
              <a:t>Outliers</a:t>
            </a:r>
            <a:r>
              <a:rPr lang="en-US" dirty="0" smtClean="0"/>
              <a:t> are data objects with characteristics that are considerably different than most of the other data objects in the data set</a:t>
            </a:r>
          </a:p>
          <a:p>
            <a:pPr lvl="1"/>
            <a:r>
              <a:rPr lang="en-US" b="1" dirty="0" smtClean="0"/>
              <a:t>Case 1:</a:t>
            </a:r>
            <a:r>
              <a:rPr lang="en-US" dirty="0" smtClean="0"/>
              <a:t> Outliers are </a:t>
            </a:r>
            <a:br>
              <a:rPr lang="en-US" dirty="0" smtClean="0"/>
            </a:br>
            <a:r>
              <a:rPr lang="en-US" dirty="0" smtClean="0"/>
              <a:t>noise that interferes</a:t>
            </a:r>
            <a:br>
              <a:rPr lang="en-US" dirty="0" smtClean="0"/>
            </a:br>
            <a:r>
              <a:rPr lang="en-US" dirty="0" smtClean="0"/>
              <a:t>with data analysis </a:t>
            </a:r>
            <a:br>
              <a:rPr lang="en-US" dirty="0" smtClean="0"/>
            </a:br>
            <a:endParaRPr lang="en-US" sz="1200" dirty="0"/>
          </a:p>
          <a:p>
            <a:pPr lvl="1"/>
            <a:r>
              <a:rPr lang="en-US" b="1" dirty="0" smtClean="0"/>
              <a:t>Case 2: </a:t>
            </a:r>
            <a:r>
              <a:rPr lang="en-US" dirty="0" smtClean="0"/>
              <a:t>Outliers are </a:t>
            </a:r>
            <a:br>
              <a:rPr lang="en-US" dirty="0" smtClean="0"/>
            </a:br>
            <a:r>
              <a:rPr lang="en-US" dirty="0" smtClean="0"/>
              <a:t>the goal of our analysis</a:t>
            </a:r>
          </a:p>
          <a:p>
            <a:pPr lvl="2"/>
            <a:r>
              <a:rPr lang="en-US" dirty="0" smtClean="0"/>
              <a:t> </a:t>
            </a:r>
            <a:r>
              <a:rPr lang="en-US" sz="2200" dirty="0"/>
              <a:t>Credit card fraud</a:t>
            </a:r>
          </a:p>
          <a:p>
            <a:pPr lvl="2"/>
            <a:r>
              <a:rPr lang="en-US" sz="2200" dirty="0"/>
              <a:t> Intrusion detection</a:t>
            </a:r>
            <a:r>
              <a:rPr lang="en-US" dirty="0" smtClean="0"/>
              <a:t> </a:t>
            </a:r>
          </a:p>
          <a:p>
            <a:pPr lvl="2"/>
            <a:endParaRPr lang="en-US" sz="1200" dirty="0"/>
          </a:p>
          <a:p>
            <a:r>
              <a:rPr lang="en-US" dirty="0" smtClean="0"/>
              <a:t>Causes?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059129" y="2969341"/>
            <a:ext cx="3832123" cy="3129117"/>
            <a:chOff x="3648" y="2448"/>
            <a:chExt cx="2112" cy="1872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967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is not collected </a:t>
            </a:r>
            <a:br>
              <a:rPr lang="en-US" dirty="0" smtClean="0"/>
            </a:br>
            <a:r>
              <a:rPr lang="en-US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Attributes may not be applicable to all cases </a:t>
            </a:r>
            <a:br>
              <a:rPr lang="en-US" dirty="0" smtClean="0"/>
            </a:br>
            <a:r>
              <a:rPr lang="en-US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data objects or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missing values</a:t>
            </a:r>
          </a:p>
          <a:p>
            <a:pPr marL="1147763" lvl="2" indent="-233363"/>
            <a:r>
              <a:rPr lang="en-US" dirty="0" smtClean="0"/>
              <a:t>Example: time series of temperature</a:t>
            </a:r>
          </a:p>
          <a:p>
            <a:pPr marL="1147763" lvl="2" indent="-233363"/>
            <a:r>
              <a:rPr lang="en-US" dirty="0" smtClean="0"/>
              <a:t>Example: census results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Ignore the missing value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4134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…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Missing completely at random (MCAR)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of a value is independent of attributes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on the attribute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Analysis may be unbiased overall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at Random (MAR)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other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other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Almost always produces a bias in the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Not at Random (MNAR)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unobserved measurements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Informative or non-ignorable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 possible to know the situation from the data</a:t>
            </a:r>
          </a:p>
        </p:txBody>
      </p:sp>
    </p:spTree>
    <p:extLst>
      <p:ext uri="{BB962C8B-B14F-4D97-AF65-F5344CB8AC3E}">
        <p14:creationId xmlns:p14="http://schemas.microsoft.com/office/powerpoint/2010/main" val="4048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1717</Words>
  <Application>Microsoft Office PowerPoint</Application>
  <PresentationFormat>Widescreen</PresentationFormat>
  <Paragraphs>489</Paragraphs>
  <Slides>45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Cambria Math</vt:lpstr>
      <vt:lpstr>cmmi10</vt:lpstr>
      <vt:lpstr>Monotype Sorts</vt:lpstr>
      <vt:lpstr>Symbol</vt:lpstr>
      <vt:lpstr>Times New Roman</vt:lpstr>
      <vt:lpstr>Wingdings</vt:lpstr>
      <vt:lpstr>Office Theme</vt:lpstr>
      <vt:lpstr>Microsoft Equation 3.0</vt:lpstr>
      <vt:lpstr>VISIO</vt:lpstr>
      <vt:lpstr>Worksheet</vt:lpstr>
      <vt:lpstr>Equation</vt:lpstr>
      <vt:lpstr>Bitmap Image</vt:lpstr>
      <vt:lpstr>Microsoft Excel Worksheet</vt:lpstr>
      <vt:lpstr>Applied Analytics and Predictive Modeling Spring 2020</vt:lpstr>
      <vt:lpstr>Today’s agenda</vt:lpstr>
      <vt:lpstr>Presentations of Case Study-1</vt:lpstr>
      <vt:lpstr>Data Quality </vt:lpstr>
      <vt:lpstr>Data Quality …</vt:lpstr>
      <vt:lpstr>Noise</vt:lpstr>
      <vt:lpstr>Outliers</vt:lpstr>
      <vt:lpstr>Missing Values</vt:lpstr>
      <vt:lpstr>Missing Values …</vt:lpstr>
      <vt:lpstr>Duplicate Data</vt:lpstr>
      <vt:lpstr>Similarity and Dissimilarity Measures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Density</vt:lpstr>
      <vt:lpstr>Euclidean Density: Grid-based Approach</vt:lpstr>
      <vt:lpstr>Euclidean Density: Center-Based</vt:lpstr>
      <vt:lpstr>Linear Regression</vt:lpstr>
      <vt:lpstr>Linear Regression</vt:lpstr>
      <vt:lpstr>Modeling</vt:lpstr>
      <vt:lpstr>Estimating the coefficients</vt:lpstr>
      <vt:lpstr>PowerPoint Presentation</vt:lpstr>
      <vt:lpstr>PowerPoint Presentation</vt:lpstr>
      <vt:lpstr>Relationship between odometer     reading and a used car’s selling price.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262</cp:revision>
  <dcterms:created xsi:type="dcterms:W3CDTF">2020-01-08T20:21:16Z</dcterms:created>
  <dcterms:modified xsi:type="dcterms:W3CDTF">2020-02-10T21:54:11Z</dcterms:modified>
</cp:coreProperties>
</file>