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15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2" r:id="rId25"/>
    <p:sldId id="433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7" r:id="rId35"/>
    <p:sldId id="448" r:id="rId36"/>
    <p:sldId id="449" r:id="rId37"/>
    <p:sldId id="355" r:id="rId38"/>
    <p:sldId id="408" r:id="rId39"/>
    <p:sldId id="409" r:id="rId40"/>
    <p:sldId id="450" r:id="rId41"/>
    <p:sldId id="451" r:id="rId42"/>
    <p:sldId id="452" r:id="rId43"/>
    <p:sldId id="453" r:id="rId44"/>
    <p:sldId id="454" r:id="rId45"/>
    <p:sldId id="489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486" r:id="rId78"/>
    <p:sldId id="487" r:id="rId79"/>
    <p:sldId id="48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6" Type="http://schemas.openxmlformats.org/officeDocument/2006/relationships/image" Target="../media/image66.e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53C18-6FB0-48A4-BE65-BC418673D72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9963-14D3-46B6-A4DD-773663C54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65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06925" cy="34559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375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322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43625" cy="3455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2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vertical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point where the graph of a function or relation intersects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-axis of the coordinate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 the corresponding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-value is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-intercept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89963-14D3-46B6-A4DD-773663C541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C223C-3828-497D-80B1-B2DFCD84236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C223C-3828-497D-80B1-B2DFCD84236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9F26-549C-4A29-8AFF-AAD68B8D735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9B9F-4E42-42EB-966C-D48881305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mailto:kuruzj@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4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5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6.e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6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D2930-66DC-4639-AB52-C4AAB752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Applied Analytics and Predictive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Spring 2020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3E78DF-2C9B-46FC-98F3-29D4ABC3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67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Lecture-5</a:t>
            </a:r>
            <a:endParaRPr lang="en-US" sz="3200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323286D-E52A-4364-8D05-5764BABDBEB6}"/>
              </a:ext>
            </a:extLst>
          </p:cNvPr>
          <p:cNvSpPr txBox="1">
            <a:spLocks/>
          </p:cNvSpPr>
          <p:nvPr/>
        </p:nvSpPr>
        <p:spPr>
          <a:xfrm>
            <a:off x="1050471" y="5114726"/>
            <a:ext cx="5045529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/>
              <a:t>Lydia Manikonda</a:t>
            </a:r>
          </a:p>
          <a:p>
            <a:pPr algn="l"/>
            <a:r>
              <a:rPr lang="en-US" sz="3000">
                <a:hlinkClick r:id="rId2"/>
              </a:rPr>
              <a:t>manikl@rpi.edu</a:t>
            </a:r>
            <a:r>
              <a:rPr lang="en-US" sz="300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D7764-9785-41D2-B6E5-908529EF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16" y="4875789"/>
            <a:ext cx="6487884" cy="1241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6466" y="6499123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the slides adapted from Intro to Data Mining Tan et al.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 smtClean="0"/>
              <a:t>Numerical measure of how alike two data objects are.</a:t>
            </a:r>
          </a:p>
          <a:p>
            <a:pPr lvl="1"/>
            <a:r>
              <a:rPr lang="en-US" dirty="0" smtClean="0"/>
              <a:t>Is higher when objects are more alike.</a:t>
            </a:r>
          </a:p>
          <a:p>
            <a:pPr lvl="1"/>
            <a:r>
              <a:rPr lang="en-US" dirty="0" smtClean="0"/>
              <a:t>Often falls in the range [0,1]</a:t>
            </a:r>
          </a:p>
          <a:p>
            <a:r>
              <a:rPr lang="en-US" dirty="0" smtClean="0"/>
              <a:t>Dissimilarity measure</a:t>
            </a:r>
          </a:p>
          <a:p>
            <a:pPr lvl="1"/>
            <a:r>
              <a:rPr lang="en-US" dirty="0" smtClean="0"/>
              <a:t>Numerical measure of how different two data objects are </a:t>
            </a:r>
          </a:p>
          <a:p>
            <a:pPr lvl="1"/>
            <a:r>
              <a:rPr lang="en-US" dirty="0" smtClean="0"/>
              <a:t>Lower when objects are more alike</a:t>
            </a:r>
          </a:p>
          <a:p>
            <a:pPr lvl="1"/>
            <a:r>
              <a:rPr lang="en-US" dirty="0" smtClean="0"/>
              <a:t>Minimum dissimilarity is often 0</a:t>
            </a:r>
          </a:p>
          <a:p>
            <a:pPr lvl="1"/>
            <a:r>
              <a:rPr lang="en-US" dirty="0" smtClean="0"/>
              <a:t>Upper limit varies</a:t>
            </a:r>
          </a:p>
          <a:p>
            <a:r>
              <a:rPr lang="en-US" dirty="0" smtClean="0">
                <a:solidFill>
                  <a:srgbClr val="CC6600"/>
                </a:solidFill>
              </a:rPr>
              <a:t>Proximity</a:t>
            </a:r>
            <a:r>
              <a:rPr lang="en-US" dirty="0" smtClean="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37882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752600" y="1988575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/>
              <a:t>The following table shows the similarity and dissimilarity between two objects,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dirty="0"/>
              <a:t> and </a:t>
            </a:r>
            <a:r>
              <a:rPr 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2400" b="0" dirty="0"/>
              <a:t> with respect to a single, simple attribute.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292"/>
            <a:ext cx="9144000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Similarity/Dissimilarity for Simple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039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756" y="1143000"/>
            <a:ext cx="9569246" cy="518160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  <a:p>
            <a:pPr marL="342900" indent="-342900">
              <a:spcBef>
                <a:spcPct val="20000"/>
              </a:spcBef>
            </a:pPr>
            <a:endParaRPr lang="en-US" sz="2400" dirty="0" smtClean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1800" dirty="0"/>
              <a:t> </a:t>
            </a:r>
          </a:p>
          <a:p>
            <a:pPr marL="742950" lvl="1" indent="0">
              <a:spcBef>
                <a:spcPct val="2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dimensions (attributes) and 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</a:rPr>
              <a:t>k</a:t>
            </a:r>
            <a:r>
              <a:rPr lang="en-US" dirty="0"/>
              <a:t> and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dirty="0"/>
              <a:t> are, respectively,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attributes (components) or data objects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</a:pPr>
            <a:endParaRPr lang="en-US" dirty="0" smtClean="0"/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Standardization is necessary, if scales differ.</a:t>
            </a:r>
          </a:p>
          <a:p>
            <a:pPr marL="342900" indent="-342900">
              <a:spcBef>
                <a:spcPct val="20000"/>
              </a:spcBef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dirty="0" smtClean="0"/>
          </a:p>
        </p:txBody>
      </p:sp>
      <p:pic>
        <p:nvPicPr>
          <p:cNvPr id="78895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56" y="1983659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752601" y="1143001"/>
          <a:ext cx="43783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1143001"/>
                        <a:ext cx="43783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386514" y="1674814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4" y="1674814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572000" y="5973764"/>
            <a:ext cx="281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895600" y="4114800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5421"/>
            <a:ext cx="10078064" cy="750888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Minkowski</a:t>
            </a:r>
            <a:r>
              <a:rPr lang="en-US" sz="3000" dirty="0"/>
              <a:t> Distance is a generalization of Euclidean Distance</a:t>
            </a:r>
          </a:p>
          <a:p>
            <a:pPr marL="742950" lvl="1" indent="-28575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</a:t>
            </a:r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 sz="3000" dirty="0"/>
              <a:t>   Where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dirty="0"/>
              <a:t> is a parameter, </a:t>
            </a:r>
            <a:r>
              <a:rPr lang="en-US" sz="3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3000" dirty="0"/>
              <a:t> is the number of dimensions (attributes) and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and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/>
              <a:t> are, respectively, the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dirty="0"/>
              <a:t> attributes (components) or data objects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dirty="0"/>
              <a:t> and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0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pic>
        <p:nvPicPr>
          <p:cNvPr id="80944" name="Picture 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86" y="2551471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452" y="1555955"/>
            <a:ext cx="10530348" cy="48768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1.  City block (Manhattan, taxicab, L</a:t>
            </a:r>
            <a:r>
              <a:rPr lang="en-US" baseline="-30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A common example of this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400" b="1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20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cs typeface="Times New Roman" pitchFamily="18" charset="0"/>
              </a:rPr>
              <a:t>.  “</a:t>
            </a:r>
            <a:r>
              <a:rPr lang="en-US" dirty="0" err="1">
                <a:cs typeface="Times New Roman" pitchFamily="18" charset="0"/>
              </a:rPr>
              <a:t>supremum</a:t>
            </a:r>
            <a:r>
              <a:rPr lang="en-US" dirty="0">
                <a:cs typeface="Times New Roman" pitchFamily="18" charset="0"/>
              </a:rPr>
              <a:t>” (</a:t>
            </a:r>
            <a:r>
              <a:rPr lang="en-US" dirty="0" err="1">
                <a:cs typeface="Times New Roman" pitchFamily="18" charset="0"/>
              </a:rPr>
              <a:t>L</a:t>
            </a:r>
            <a:r>
              <a:rPr lang="en-US" baseline="-30000" dirty="0" err="1">
                <a:cs typeface="Times New Roman" pitchFamily="18" charset="0"/>
              </a:rPr>
              <a:t>max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norm, L</a:t>
            </a:r>
            <a:r>
              <a:rPr lang="en-US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baseline="-3000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Do not confuse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with 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, i.e., all these distances are defined for </a:t>
            </a:r>
            <a:r>
              <a:rPr lang="en-US" dirty="0" smtClean="0">
                <a:cs typeface="Times New Roman" pitchFamily="18" charset="0"/>
              </a:rPr>
              <a:t>all </a:t>
            </a:r>
            <a:r>
              <a:rPr lang="en-US" dirty="0">
                <a:cs typeface="Times New Roman" pitchFamily="18" charset="0"/>
              </a:rPr>
              <a:t>dimensions.</a:t>
            </a:r>
            <a:endParaRPr lang="en-US" i="1" dirty="0"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</p:spTree>
    <p:extLst>
      <p:ext uri="{BB962C8B-B14F-4D97-AF65-F5344CB8AC3E}">
        <p14:creationId xmlns:p14="http://schemas.microsoft.com/office/powerpoint/2010/main" val="34005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Minkowski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400800" y="5867401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828801" y="258762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258762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334000" y="1292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2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5334000" y="2816225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6225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334000" y="43402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02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3334" r="7321"/>
          <a:stretch>
            <a:fillRect/>
          </a:stretch>
        </p:blipFill>
        <p:spPr>
          <a:xfrm>
            <a:off x="1524001" y="1981200"/>
            <a:ext cx="5502275" cy="3879850"/>
          </a:xfrm>
          <a:noFill/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24000" y="5881689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For red points, the Euclidean distance is 14.7, Mahalanobis distance is 6.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010400" y="2178050"/>
            <a:ext cx="335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 is the </a:t>
            </a:r>
            <a:r>
              <a:rPr lang="en-US" sz="2000" dirty="0"/>
              <a:t>covariance matrix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𝐦𝐚𝐡𝐚𝐥𝐚𝐧𝐨𝐛𝐢𝐬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Ʃ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13" y="1382901"/>
                <a:ext cx="67894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1077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Mahalanobis Distance</a:t>
            </a:r>
          </a:p>
        </p:txBody>
      </p:sp>
      <p:sp>
        <p:nvSpPr>
          <p:cNvPr id="69635" name="Text Box 7"/>
          <p:cNvSpPr txBox="1">
            <a:spLocks noChangeArrowheads="1"/>
          </p:cNvSpPr>
          <p:nvPr/>
        </p:nvSpPr>
        <p:spPr bwMode="auto">
          <a:xfrm>
            <a:off x="7924800" y="11430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Covariance Matrix:</a:t>
            </a:r>
          </a:p>
        </p:txBody>
      </p:sp>
      <p:graphicFrame>
        <p:nvGraphicFramePr>
          <p:cNvPr id="6963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01000" y="1905000"/>
          <a:ext cx="2349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3" imgW="939800" imgH="457200" progId="Equation.3">
                  <p:embed/>
                </p:oleObj>
              </mc:Choice>
              <mc:Fallback>
                <p:oleObj name="Equation" r:id="rId3" imgW="939800" imgH="457200" progId="Equation.3">
                  <p:embed/>
                  <p:pic>
                    <p:nvPicPr>
                      <p:cNvPr id="696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905000"/>
                        <a:ext cx="2349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12"/>
          <p:cNvSpPr txBox="1">
            <a:spLocks noChangeArrowheads="1"/>
          </p:cNvSpPr>
          <p:nvPr/>
        </p:nvSpPr>
        <p:spPr bwMode="auto">
          <a:xfrm>
            <a:off x="8153400" y="3200401"/>
            <a:ext cx="2286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A: (0.5, 0.5)</a:t>
            </a:r>
          </a:p>
          <a:p>
            <a:pPr>
              <a:spcBef>
                <a:spcPct val="50000"/>
              </a:spcBef>
            </a:pPr>
            <a:r>
              <a:rPr lang="en-US" sz="2200"/>
              <a:t>B: (0, 1)</a:t>
            </a:r>
          </a:p>
          <a:p>
            <a:pPr>
              <a:spcBef>
                <a:spcPct val="50000"/>
              </a:spcBef>
            </a:pPr>
            <a:r>
              <a:rPr lang="en-US" sz="2200"/>
              <a:t>C: (1.5, 1.5)</a:t>
            </a:r>
          </a:p>
          <a:p>
            <a:pPr>
              <a:spcBef>
                <a:spcPct val="50000"/>
              </a:spcBef>
            </a:pPr>
            <a:endParaRPr lang="en-US" sz="2200"/>
          </a:p>
          <a:p>
            <a:pPr>
              <a:spcBef>
                <a:spcPct val="50000"/>
              </a:spcBef>
            </a:pPr>
            <a:r>
              <a:rPr lang="en-US" sz="2200"/>
              <a:t>Mahal(A,B) = 5</a:t>
            </a:r>
          </a:p>
          <a:p>
            <a:pPr>
              <a:spcBef>
                <a:spcPct val="50000"/>
              </a:spcBef>
            </a:pPr>
            <a:r>
              <a:rPr lang="en-US" sz="2200"/>
              <a:t>Mahal(A,C) = 4 </a:t>
            </a:r>
          </a:p>
        </p:txBody>
      </p: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1295400" y="1754599"/>
            <a:ext cx="6477000" cy="4857750"/>
            <a:chOff x="144" y="768"/>
            <a:chExt cx="4080" cy="3060"/>
          </a:xfrm>
        </p:grpSpPr>
        <p:pic>
          <p:nvPicPr>
            <p:cNvPr id="69642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2" t="4398" r="6593" b="4733"/>
            <a:stretch>
              <a:fillRect/>
            </a:stretch>
          </p:blipFill>
          <p:spPr bwMode="auto">
            <a:xfrm>
              <a:off x="144" y="768"/>
              <a:ext cx="4080" cy="3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3" name="Line 15"/>
            <p:cNvSpPr>
              <a:spLocks noChangeShapeType="1"/>
            </p:cNvSpPr>
            <p:nvPr/>
          </p:nvSpPr>
          <p:spPr bwMode="auto">
            <a:xfrm flipV="1">
              <a:off x="1632" y="1872"/>
              <a:ext cx="120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16"/>
            <p:cNvSpPr>
              <a:spLocks noChangeShapeType="1"/>
            </p:cNvSpPr>
            <p:nvPr/>
          </p:nvSpPr>
          <p:spPr bwMode="auto">
            <a:xfrm flipH="1" flipV="1">
              <a:off x="1104" y="225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9" name="Text Box 17"/>
          <p:cNvSpPr txBox="1">
            <a:spLocks noChangeArrowheads="1"/>
          </p:cNvSpPr>
          <p:nvPr/>
        </p:nvSpPr>
        <p:spPr bwMode="auto">
          <a:xfrm>
            <a:off x="2743200" y="3276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</a:t>
            </a:r>
          </a:p>
        </p:txBody>
      </p:sp>
      <p:sp>
        <p:nvSpPr>
          <p:cNvPr id="69640" name="Text Box 18"/>
          <p:cNvSpPr txBox="1">
            <a:spLocks noChangeArrowheads="1"/>
          </p:cNvSpPr>
          <p:nvPr/>
        </p:nvSpPr>
        <p:spPr bwMode="auto">
          <a:xfrm>
            <a:off x="3733800" y="39766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</a:t>
            </a:r>
          </a:p>
        </p:txBody>
      </p:sp>
      <p:sp>
        <p:nvSpPr>
          <p:cNvPr id="69641" name="Text Box 19"/>
          <p:cNvSpPr txBox="1">
            <a:spLocks noChangeArrowheads="1"/>
          </p:cNvSpPr>
          <p:nvPr/>
        </p:nvSpPr>
        <p:spPr bwMode="auto">
          <a:xfrm>
            <a:off x="5638800" y="25146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4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dirty="0" smtClean="0"/>
              <a:t>only if </a:t>
            </a:r>
            <a:br>
              <a:rPr lang="en-US" dirty="0" smtClean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(Positive definiteness)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dirty="0" smtClean="0"/>
              <a:t>for 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. (Symmetry)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  for all points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 smtClean="0"/>
              <a:t>.  </a:t>
            </a:r>
            <a:br>
              <a:rPr lang="en-US" dirty="0" smtClean="0"/>
            </a:br>
            <a:r>
              <a:rPr lang="en-US" dirty="0" smtClean="0"/>
              <a:t>(Triangle Inequality)</a:t>
            </a:r>
          </a:p>
          <a:p>
            <a:pPr marL="990600" lvl="1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</a:pPr>
            <a:r>
              <a:rPr lang="en-US" dirty="0" smtClean="0"/>
              <a:t>A distance that satisfies these properties is a </a:t>
            </a:r>
            <a:r>
              <a:rPr lang="en-US" dirty="0" smtClean="0">
                <a:solidFill>
                  <a:srgbClr val="FF0000"/>
                </a:solidFill>
              </a:rPr>
              <a:t>metric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Distance</a:t>
            </a:r>
          </a:p>
        </p:txBody>
      </p:sp>
    </p:spTree>
    <p:extLst>
      <p:ext uri="{BB962C8B-B14F-4D97-AF65-F5344CB8AC3E}">
        <p14:creationId xmlns:p14="http://schemas.microsoft.com/office/powerpoint/2010/main" val="40239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</a:p>
          <a:p>
            <a:r>
              <a:rPr lang="en-US" dirty="0" smtClean="0"/>
              <a:t>Linear and Logistic Regression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559300"/>
          </a:xfrm>
        </p:spPr>
        <p:txBody>
          <a:bodyPr>
            <a:normAutofit/>
          </a:bodyPr>
          <a:lstStyle/>
          <a:p>
            <a:pPr marL="533400" indent="-533400">
              <a:spcBef>
                <a:spcPct val="20000"/>
              </a:spcBef>
            </a:pPr>
            <a:r>
              <a:rPr lang="en-US" sz="3200" dirty="0" smtClean="0"/>
              <a:t>Similarities, also have some well known properties.</a:t>
            </a:r>
          </a:p>
          <a:p>
            <a:pPr marL="533400" indent="-533400">
              <a:spcBef>
                <a:spcPct val="20000"/>
              </a:spcBef>
            </a:pPr>
            <a:endParaRPr lang="en-US" sz="1600" dirty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2800" dirty="0" smtClean="0"/>
              <a:t>(or maximum similarity) only if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</a:t>
            </a:r>
            <a:r>
              <a:rPr lang="en-US" sz="2800" i="1" dirty="0" smtClean="0"/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endParaRPr lang="en-US" sz="2800" dirty="0" smtClean="0"/>
          </a:p>
          <a:p>
            <a:pPr marL="990600" lvl="1" indent="-53340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/>
              <a:t>   for all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/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smtClean="0"/>
              <a:t>. (Symmetry)</a:t>
            </a:r>
            <a:br>
              <a:rPr lang="en-US" sz="2800" dirty="0" smtClean="0"/>
            </a:br>
            <a:endParaRPr lang="en-US" sz="2800" dirty="0" smtClean="0"/>
          </a:p>
          <a:p>
            <a:pPr marL="533400" indent="-533400">
              <a:spcBef>
                <a:spcPct val="20000"/>
              </a:spcBef>
              <a:buNone/>
            </a:pPr>
            <a:r>
              <a:rPr lang="en-US" dirty="0"/>
              <a:t>	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the similarity between points (data objects),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</a:t>
            </a:r>
          </a:p>
          <a:p>
            <a:pPr marL="533400" indent="-533400">
              <a:spcBef>
                <a:spcPct val="20000"/>
              </a:spcBef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</p:spTree>
    <p:extLst>
      <p:ext uri="{BB962C8B-B14F-4D97-AF65-F5344CB8AC3E}">
        <p14:creationId xmlns:p14="http://schemas.microsoft.com/office/powerpoint/2010/main" val="41410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2658"/>
            <a:ext cx="10515599" cy="4647330"/>
          </a:xfrm>
        </p:spPr>
        <p:txBody>
          <a:bodyPr>
            <a:no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Common situation is that objects,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sz="1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cmmi10" pitchFamily="34" charset="0"/>
              </a:rPr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-25000" dirty="0"/>
              <a:t> </a:t>
            </a:r>
            <a:r>
              <a:rPr lang="en-US" sz="2400" dirty="0"/>
              <a:t>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 </a:t>
            </a:r>
            <a:r>
              <a:rPr lang="en-US" sz="2400" dirty="0"/>
              <a:t>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0 and </a:t>
            </a:r>
            <a:r>
              <a:rPr lang="en-US" sz="2400" i="1" dirty="0"/>
              <a:t>q</a:t>
            </a:r>
            <a:r>
              <a:rPr lang="en-US" sz="2400" dirty="0"/>
              <a:t> was 0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/>
              <a:t>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/>
              <a:t> = the number of attributes where </a:t>
            </a:r>
            <a:r>
              <a:rPr lang="en-US" sz="2400" i="1" dirty="0"/>
              <a:t>p</a:t>
            </a:r>
            <a:r>
              <a:rPr lang="en-US" sz="2400" dirty="0"/>
              <a:t> was 1 and </a:t>
            </a:r>
            <a:r>
              <a:rPr lang="en-US" sz="2400" i="1" dirty="0"/>
              <a:t>q</a:t>
            </a:r>
            <a:r>
              <a:rPr lang="en-US" sz="2400" dirty="0"/>
              <a:t> was 1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2400" dirty="0"/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371600" algn="l"/>
              </a:tabLst>
            </a:pPr>
            <a:r>
              <a:rPr lang="en-US" sz="2400" dirty="0"/>
              <a:t>Simple Matching and </a:t>
            </a:r>
            <a:r>
              <a:rPr lang="en-US" sz="2400" dirty="0" err="1"/>
              <a:t>Jaccard</a:t>
            </a:r>
            <a:r>
              <a:rPr lang="en-US" sz="2400" dirty="0"/>
              <a:t> Coefficients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              	=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cs typeface="Times New Roman" pitchFamily="18" charset="0"/>
              </a:rPr>
              <a:t>   	  	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</p:spTree>
    <p:extLst>
      <p:ext uri="{BB962C8B-B14F-4D97-AF65-F5344CB8AC3E}">
        <p14:creationId xmlns:p14="http://schemas.microsoft.com/office/powerpoint/2010/main" val="3596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3330"/>
            <a:ext cx="10515600" cy="4686658"/>
          </a:xfrm>
        </p:spPr>
        <p:txBody>
          <a:bodyPr>
            <a:noAutofit/>
          </a:bodyPr>
          <a:lstStyle/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spcBef>
                <a:spcPct val="20000"/>
              </a:spcBef>
              <a:buNone/>
              <a:tabLst>
                <a:tab pos="685800" algn="l"/>
              </a:tabLst>
            </a:pPr>
            <a:endParaRPr lang="en-US" sz="2400" i="1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SMC versus </a:t>
            </a:r>
            <a:r>
              <a:rPr lang="en-US" dirty="0" err="1"/>
              <a:t>Jaccard</a:t>
            </a:r>
            <a:r>
              <a:rPr lang="en-US" dirty="0"/>
              <a:t>: Example</a:t>
            </a:r>
          </a:p>
        </p:txBody>
      </p:sp>
    </p:spTree>
    <p:extLst>
      <p:ext uri="{BB962C8B-B14F-4D97-AF65-F5344CB8AC3E}">
        <p14:creationId xmlns:p14="http://schemas.microsoft.com/office/powerpoint/2010/main" val="23833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5612"/>
            <a:ext cx="10515600" cy="4234375"/>
          </a:xfrm>
        </p:spPr>
        <p:txBody>
          <a:bodyPr/>
          <a:lstStyle/>
          <a:p>
            <a:pPr marL="0" indent="0" algn="just"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ct val="20000"/>
              </a:spcBef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sz="1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spcBef>
                <a:spcPct val="20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563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60" name="Picture 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6" y="1690688"/>
            <a:ext cx="7583675" cy="499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measures the linear relationship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243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80871"/>
              </p:ext>
            </p:extLst>
          </p:nvPr>
        </p:nvGraphicFramePr>
        <p:xfrm>
          <a:off x="1428138" y="1433318"/>
          <a:ext cx="5690418" cy="542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Bitmap Image" r:id="rId3" imgW="7542857" imgH="7228571" progId="Paint.Picture">
                  <p:embed/>
                </p:oleObj>
              </mc:Choice>
              <mc:Fallback>
                <p:oleObj name="Bitmap Image" r:id="rId3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428138" y="1433318"/>
                        <a:ext cx="5690418" cy="542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153400" y="2971800"/>
            <a:ext cx="2286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/>
              <a:t>Scatter plots showing the similarity from –1 to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Evaluating Correlation</a:t>
            </a:r>
          </a:p>
        </p:txBody>
      </p:sp>
    </p:spTree>
    <p:extLst>
      <p:ext uri="{BB962C8B-B14F-4D97-AF65-F5344CB8AC3E}">
        <p14:creationId xmlns:p14="http://schemas.microsoft.com/office/powerpoint/2010/main" val="42486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Based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theory is a well-developed and fundamental disciple with broad applications</a:t>
            </a:r>
          </a:p>
          <a:p>
            <a:endParaRPr lang="en-US" dirty="0" smtClean="0"/>
          </a:p>
          <a:p>
            <a:r>
              <a:rPr lang="en-US" dirty="0" smtClean="0"/>
              <a:t>Some similarity measures are based on information theory </a:t>
            </a:r>
          </a:p>
          <a:p>
            <a:pPr lvl="1"/>
            <a:r>
              <a:rPr lang="en-US" dirty="0" smtClean="0"/>
              <a:t>Mutual information in various versions</a:t>
            </a:r>
          </a:p>
          <a:p>
            <a:pPr lvl="1"/>
            <a:r>
              <a:rPr lang="en-US" dirty="0" smtClean="0"/>
              <a:t>Maximal Information Coefficient (MIC) and related measures</a:t>
            </a:r>
          </a:p>
          <a:p>
            <a:pPr lvl="1"/>
            <a:r>
              <a:rPr lang="en-US" dirty="0" smtClean="0"/>
              <a:t>General and can handle non-linear relationships</a:t>
            </a:r>
          </a:p>
          <a:p>
            <a:pPr lvl="1"/>
            <a:r>
              <a:rPr lang="en-US" dirty="0" smtClean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35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relates to possible outcomes of an event </a:t>
            </a:r>
          </a:p>
          <a:p>
            <a:pPr lvl="1"/>
            <a:r>
              <a:rPr lang="en-US" dirty="0" smtClean="0"/>
              <a:t>transmission of a message, flip of a coin, or measurement of a piece of data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more certain an outcome, the less information that it contains and vice-versa</a:t>
            </a:r>
          </a:p>
          <a:p>
            <a:pPr lvl="1"/>
            <a:r>
              <a:rPr lang="en-US" dirty="0" smtClean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</a:t>
            </a:r>
            <a:r>
              <a:rPr lang="en-US" dirty="0" smtClean="0"/>
              <a:t>the probability </a:t>
            </a:r>
            <a:r>
              <a:rPr lang="en-US" dirty="0"/>
              <a:t>of an outcome, the more information it provides and vice-versa</a:t>
            </a:r>
          </a:p>
          <a:p>
            <a:pPr lvl="1"/>
            <a:r>
              <a:rPr lang="en-US" dirty="0" smtClean="0"/>
              <a:t>Entropy is the commonly used measure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592820" y="835742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20" y="835742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</a:t>
                </a:r>
              </a:p>
              <a:p>
                <a:pPr lvl="1"/>
                <a:r>
                  <a:rPr lang="en-US" dirty="0" smtClean="0"/>
                  <a:t>a variable (event),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</a:t>
                </a:r>
              </a:p>
              <a:p>
                <a:pPr lvl="1"/>
                <a:r>
                  <a:rPr lang="en-US" dirty="0" smtClean="0"/>
                  <a:t>with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possible values (outcomes),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 smtClean="0"/>
                  <a:t>each outcome having probability,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…, </a:t>
                </a:r>
                <a:r>
                  <a:rPr lang="en-US" i="1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 smtClean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the entropy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 smtClean="0"/>
                  <a:t>, is given by</a:t>
                </a:r>
                <a:endParaRPr lang="en-US" i="1" baseline="-250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Entropy is between 0 and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</a:t>
                </a:r>
                <a:r>
                  <a:rPr lang="en-US" dirty="0" smtClean="0"/>
                  <a:t>measured in bits</a:t>
                </a:r>
              </a:p>
              <a:p>
                <a:pPr lvl="1"/>
                <a:r>
                  <a:rPr lang="en-US" dirty="0" smtClean="0"/>
                  <a:t>Thus, entropy is a measure of how many bits it takes to represent an observation of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on average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coin with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/>
                  <a:t> of heads and probability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 smtClean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 smtClean="0"/>
                  <a:t>(fair coin)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 smtClean="0"/>
                  <a:t>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What is the entropy of a fair four-sided die? </a:t>
                </a:r>
              </a:p>
              <a:p>
                <a:pPr lvl="1"/>
                <a:endParaRPr lang="en-US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1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Poor data quality negatively affects many data processing efforts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“</a:t>
            </a:r>
            <a:r>
              <a:rPr lang="en-US" sz="2400" dirty="0">
                <a:latin typeface="Times New Roman" pitchFamily="18" charset="0"/>
              </a:rPr>
              <a:t>The most important point is that poor data quality is an unfolding disaster.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Poor data quality costs the typical company at least ten percent (10%) of revenue; twenty percent (20%) is probably a better estimate.”</a:t>
            </a:r>
          </a:p>
          <a:p>
            <a:pPr>
              <a:buFont typeface="Monotype Sorts" charset="2"/>
              <a:buNone/>
            </a:pPr>
            <a:r>
              <a:rPr lang="en-US" sz="2400" dirty="0">
                <a:latin typeface="Times New Roman" pitchFamily="18" charset="0"/>
              </a:rPr>
              <a:t>			Thomas C. Redman, DM Review, August 2004</a:t>
            </a:r>
          </a:p>
          <a:p>
            <a:pPr>
              <a:buFont typeface="Monotype Sorts" charset="2"/>
              <a:buNone/>
            </a:pPr>
            <a:endParaRPr lang="en-US" sz="900" dirty="0">
              <a:latin typeface="Times New Roman" pitchFamily="18" charset="0"/>
            </a:endParaRPr>
          </a:p>
          <a:p>
            <a:r>
              <a:rPr lang="en-US" sz="2400" dirty="0"/>
              <a:t>Data mining example: a classification model for detecting people who are loan risks is built using poor data</a:t>
            </a:r>
          </a:p>
          <a:p>
            <a:pPr lvl="1"/>
            <a:r>
              <a:rPr lang="en-US" sz="2200" dirty="0"/>
              <a:t>Some credit-worthy candidates are denied loans</a:t>
            </a:r>
          </a:p>
          <a:p>
            <a:pPr lvl="1"/>
            <a:r>
              <a:rPr lang="en-US" sz="2200" dirty="0"/>
              <a:t>More loans are given to individuals that default</a:t>
            </a:r>
          </a:p>
        </p:txBody>
      </p:sp>
    </p:spTree>
    <p:extLst>
      <p:ext uri="{BB962C8B-B14F-4D97-AF65-F5344CB8AC3E}">
        <p14:creationId xmlns:p14="http://schemas.microsoft.com/office/powerpoint/2010/main" val="27134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04412"/>
              </p:ext>
            </p:extLst>
          </p:nvPr>
        </p:nvGraphicFramePr>
        <p:xfrm>
          <a:off x="2105332" y="1944764"/>
          <a:ext cx="7981336" cy="411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5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Hair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Blond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5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r>
              <a:rPr lang="en-US" dirty="0" smtClean="0"/>
              <a:t> for Sample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we have </a:t>
                </a:r>
              </a:p>
              <a:p>
                <a:pPr lvl="1"/>
                <a:r>
                  <a:rPr lang="en-US" dirty="0" smtClean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) of some attribute,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, e.g., the hair color of students in the class, </a:t>
                </a:r>
              </a:p>
              <a:p>
                <a:pPr lvl="1"/>
                <a:r>
                  <a:rPr lang="en-US" dirty="0" smtClean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 smtClean="0"/>
                  <a:t> different possible values</a:t>
                </a:r>
              </a:p>
              <a:p>
                <a:pPr lvl="1"/>
                <a:r>
                  <a:rPr lang="en-US" dirty="0" smtClean="0"/>
                  <a:t>And the number of observation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category is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 smtClean="0"/>
              </a:p>
              <a:p>
                <a:pPr lvl="1"/>
                <a:r>
                  <a:rPr lang="en-US" dirty="0" smtClean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 smtClean="0"/>
                  <a:t>For continuous data, the calculation is harder</a:t>
                </a:r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 smtClean="0"/>
                  <a:t>Information one variable provides about another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Formally,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where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the joint entropy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1800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1800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sz="1800" dirty="0" smtClean="0"/>
                  <a:t> is the probability that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dirty="0" smtClean="0"/>
                  <a:t> and the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1800" baseline="30000" dirty="0" err="1" smtClean="0"/>
                  <a:t>th</a:t>
                </a:r>
                <a:r>
                  <a:rPr lang="en-US" sz="1800" dirty="0" smtClean="0"/>
                  <a:t>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dirty="0" smtClean="0"/>
                  <a:t> occur together </a:t>
                </a:r>
              </a:p>
              <a:p>
                <a:pPr marL="0" indent="0">
                  <a:buNone/>
                </a:pPr>
                <a:endParaRPr lang="en-US" sz="1800" i="1" dirty="0"/>
              </a:p>
              <a:p>
                <a:r>
                  <a:rPr lang="en-US" sz="1800" dirty="0" smtClean="0"/>
                  <a:t>For discrete variables, this is easy to compute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Maximum mutual information for discrete variables is </a:t>
                </a:r>
                <a:br>
                  <a:rPr lang="en-US" sz="1800" dirty="0" smtClean="0"/>
                </a:br>
                <a:r>
                  <a:rPr lang="en-US" sz="1800" dirty="0" smtClean="0"/>
                  <a:t>log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(min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/>
                  <a:t>), where 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is the number of values of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dirty="0" smtClean="0"/>
                  <a:t> (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dirty="0" smtClean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Information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27274"/>
              </p:ext>
            </p:extLst>
          </p:nvPr>
        </p:nvGraphicFramePr>
        <p:xfrm>
          <a:off x="1676400" y="1515156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0.5184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0.4744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0.9928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19476"/>
              </p:ext>
            </p:extLst>
          </p:nvPr>
        </p:nvGraphicFramePr>
        <p:xfrm>
          <a:off x="1676400" y="35814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0.4105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1.4406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19943"/>
              </p:ext>
            </p:extLst>
          </p:nvPr>
        </p:nvGraphicFramePr>
        <p:xfrm>
          <a:off x="5820697" y="1690688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 smtClean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0.3322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0.5211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2.2710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664" y="5571444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18218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Density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Measures the degree to which data objects are close to each other in a specified area</a:t>
            </a:r>
          </a:p>
          <a:p>
            <a:r>
              <a:rPr lang="en-US" sz="2400" dirty="0"/>
              <a:t>The notion of density is closely related to that of proximity</a:t>
            </a:r>
          </a:p>
          <a:p>
            <a:r>
              <a:rPr lang="en-US" sz="2400" dirty="0"/>
              <a:t>Concept of density is typically used for clustering and anomaly detection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dirty="0" smtClean="0"/>
              <a:t>Euclidean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Euclidean density = number of points per unit volume</a:t>
            </a:r>
          </a:p>
          <a:p>
            <a:pPr lvl="1"/>
            <a:r>
              <a:rPr lang="en-US" dirty="0" smtClean="0"/>
              <a:t>Probability density</a:t>
            </a:r>
          </a:p>
          <a:p>
            <a:pPr lvl="2"/>
            <a:r>
              <a:rPr lang="en-US" sz="2400" dirty="0"/>
              <a:t> </a:t>
            </a:r>
            <a:r>
              <a:rPr lang="en-US" sz="2200" dirty="0"/>
              <a:t>Estimate what the distribution of the data looks like</a:t>
            </a:r>
          </a:p>
          <a:p>
            <a:pPr lvl="1"/>
            <a:r>
              <a:rPr lang="en-US" dirty="0" smtClean="0"/>
              <a:t>Graph-based density</a:t>
            </a:r>
          </a:p>
          <a:p>
            <a:pPr lvl="2"/>
            <a:r>
              <a:rPr lang="en-US" sz="2400" dirty="0"/>
              <a:t> Connectivity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4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Simplest approach is to divide region into a number of rectangular cells of equal volume and define density as # of points the cell contains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2176001" y="6176963"/>
            <a:ext cx="83936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 </a:t>
            </a:r>
            <a:r>
              <a:rPr lang="en-US" sz="2400" dirty="0"/>
              <a:t>Grid-based density.		</a:t>
            </a:r>
            <a:r>
              <a:rPr lang="en-US" sz="2400" dirty="0" smtClean="0"/>
              <a:t>Counts </a:t>
            </a:r>
            <a:r>
              <a:rPr lang="en-US" sz="2400" dirty="0"/>
              <a:t>for each cell.</a:t>
            </a:r>
          </a:p>
        </p:txBody>
      </p:sp>
      <p:pic>
        <p:nvPicPr>
          <p:cNvPr id="8294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3334" r="2870" b="11636"/>
          <a:stretch>
            <a:fillRect/>
          </a:stretch>
        </p:blipFill>
        <p:spPr>
          <a:xfrm>
            <a:off x="2176001" y="2979783"/>
            <a:ext cx="7839997" cy="32574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Density: Grid-based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61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Euclidean Density: Center-Based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Euclidean density is the number of points within a specified radius of the point</a:t>
            </a:r>
          </a:p>
          <a:p>
            <a:endParaRPr lang="en-US" smtClean="0"/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1"/>
          <a:stretch>
            <a:fillRect/>
          </a:stretch>
        </p:blipFill>
        <p:spPr>
          <a:xfrm>
            <a:off x="3272913" y="2599358"/>
            <a:ext cx="5646173" cy="3056905"/>
          </a:xfrm>
          <a:noFill/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200400" y="57912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Illustration of center-based density.</a:t>
            </a:r>
          </a:p>
        </p:txBody>
      </p:sp>
    </p:spTree>
    <p:extLst>
      <p:ext uri="{BB962C8B-B14F-4D97-AF65-F5344CB8AC3E}">
        <p14:creationId xmlns:p14="http://schemas.microsoft.com/office/powerpoint/2010/main" val="25784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technique is used </a:t>
            </a:r>
            <a:r>
              <a:rPr lang="en-US" altLang="en-US" dirty="0" smtClean="0"/>
              <a:t>to </a:t>
            </a:r>
            <a:r>
              <a:rPr lang="en-US" altLang="en-US" b="1" u="sng" dirty="0"/>
              <a:t>predict</a:t>
            </a:r>
            <a:r>
              <a:rPr lang="en-US" altLang="en-US" dirty="0"/>
              <a:t> the value of one variable (the dependent variable - y</a:t>
            </a:r>
            <a:r>
              <a:rPr lang="en-US" altLang="en-US" dirty="0" smtClean="0"/>
              <a:t>) </a:t>
            </a:r>
            <a:r>
              <a:rPr lang="en-US" altLang="en-US" b="1" u="sng" dirty="0" smtClean="0"/>
              <a:t>based </a:t>
            </a:r>
            <a:r>
              <a:rPr lang="en-US" altLang="en-US" b="1" u="sng" dirty="0"/>
              <a:t>on</a:t>
            </a:r>
            <a:r>
              <a:rPr lang="en-US" altLang="en-US" dirty="0"/>
              <a:t> the value of other variables (independent variables 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,…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 where    is the error.</a:t>
            </a:r>
          </a:p>
          <a:p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17863"/>
              </p:ext>
            </p:extLst>
          </p:nvPr>
        </p:nvGraphicFramePr>
        <p:xfrm>
          <a:off x="3455988" y="4005263"/>
          <a:ext cx="336867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005263"/>
                        <a:ext cx="3368675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043524"/>
              </p:ext>
            </p:extLst>
          </p:nvPr>
        </p:nvGraphicFramePr>
        <p:xfrm>
          <a:off x="6726342" y="3146322"/>
          <a:ext cx="349329" cy="43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342" y="3146322"/>
                        <a:ext cx="349329" cy="43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first order linear model</a:t>
            </a:r>
          </a:p>
          <a:p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y = dependent variable</a:t>
            </a:r>
          </a:p>
          <a:p>
            <a:pPr lvl="1">
              <a:buFontTx/>
              <a:buNone/>
            </a:pPr>
            <a:r>
              <a:rPr lang="en-US" altLang="en-US" dirty="0"/>
              <a:t>x = independent variable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= y-intercept</a:t>
            </a:r>
          </a:p>
          <a:p>
            <a:pPr lvl="1">
              <a:buFontTx/>
              <a:buNone/>
            </a:pP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 = slope of the line</a:t>
            </a:r>
          </a:p>
          <a:p>
            <a:pPr lvl="1">
              <a:buFontTx/>
              <a:buNone/>
            </a:pPr>
            <a:r>
              <a:rPr lang="en-US" altLang="en-US" dirty="0"/>
              <a:t>  </a:t>
            </a:r>
            <a:r>
              <a:rPr lang="en-US" altLang="en-US" dirty="0" smtClean="0"/>
              <a:t>   = </a:t>
            </a:r>
            <a:r>
              <a:rPr lang="en-US" altLang="en-US" dirty="0"/>
              <a:t>error variable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971935"/>
              </p:ext>
            </p:extLst>
          </p:nvPr>
        </p:nvGraphicFramePr>
        <p:xfrm>
          <a:off x="1307149" y="4729315"/>
          <a:ext cx="393832" cy="48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7149" y="4729315"/>
                        <a:ext cx="393832" cy="481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747388" y="2880851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747388" y="4862051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69913" y="4785851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02913" y="2693526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6747388" y="3033251"/>
            <a:ext cx="2438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26713" y="4514389"/>
            <a:ext cx="38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6975988" y="4023851"/>
            <a:ext cx="685800" cy="457200"/>
          </a:xfrm>
          <a:custGeom>
            <a:avLst/>
            <a:gdLst>
              <a:gd name="T0" fmla="*/ 0 w 432"/>
              <a:gd name="T1" fmla="*/ 288 h 288"/>
              <a:gd name="T2" fmla="*/ 432 w 432"/>
              <a:gd name="T3" fmla="*/ 288 h 288"/>
              <a:gd name="T4" fmla="*/ 432 w 43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lnTo>
                  <a:pt x="432" y="288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036313" y="4439776"/>
            <a:ext cx="528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45913" y="4058776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Rise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8484113" y="4133389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  <a:latin typeface="Symbol" panose="05050102010706020507" pitchFamily="18" charset="2"/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= Rise/Run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6671188" y="4633451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7052188" y="2422064"/>
            <a:ext cx="22320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0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>
                <a:solidFill>
                  <a:schemeClr val="tx1"/>
                </a:solidFill>
                <a:latin typeface="Symbol" panose="05050102010706020507" pitchFamily="18" charset="2"/>
              </a:rPr>
              <a:t>b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are unknown,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therefore, are estimated </a:t>
            </a: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from the data.</a:t>
            </a:r>
          </a:p>
        </p:txBody>
      </p:sp>
    </p:spTree>
    <p:extLst>
      <p:ext uri="{BB962C8B-B14F-4D97-AF65-F5344CB8AC3E}">
        <p14:creationId xmlns:p14="http://schemas.microsoft.com/office/powerpoint/2010/main" val="9680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Quality …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kinds of data quality problems?</a:t>
            </a:r>
          </a:p>
          <a:p>
            <a:r>
              <a:rPr lang="en-US" dirty="0" smtClean="0"/>
              <a:t>How can we detect problems with the data? </a:t>
            </a:r>
          </a:p>
          <a:p>
            <a:r>
              <a:rPr lang="en-US" dirty="0" smtClean="0"/>
              <a:t>What can we do about these problems? </a:t>
            </a:r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Examples of data quality problems: </a:t>
            </a:r>
          </a:p>
          <a:p>
            <a:pPr lvl="1"/>
            <a:r>
              <a:rPr lang="en-US" dirty="0" smtClean="0"/>
              <a:t>Noise and outliers </a:t>
            </a:r>
          </a:p>
          <a:p>
            <a:pPr lvl="1"/>
            <a:r>
              <a:rPr lang="en-US" dirty="0" smtClean="0"/>
              <a:t>Missing values </a:t>
            </a:r>
          </a:p>
          <a:p>
            <a:pPr lvl="1"/>
            <a:r>
              <a:rPr lang="en-US" dirty="0" smtClean="0"/>
              <a:t>Duplicate data </a:t>
            </a:r>
          </a:p>
          <a:p>
            <a:pPr lvl="1"/>
            <a:r>
              <a:rPr lang="en-US" dirty="0" smtClean="0"/>
              <a:t>Wrong data</a:t>
            </a:r>
          </a:p>
        </p:txBody>
      </p:sp>
    </p:spTree>
    <p:extLst>
      <p:ext uri="{BB962C8B-B14F-4D97-AF65-F5344CB8AC3E}">
        <p14:creationId xmlns:p14="http://schemas.microsoft.com/office/powerpoint/2010/main" val="35203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estimates are determined by </a:t>
            </a:r>
          </a:p>
          <a:p>
            <a:pPr lvl="1"/>
            <a:r>
              <a:rPr lang="en-US" altLang="en-US" dirty="0"/>
              <a:t>drawing a sample from the population of interest,</a:t>
            </a:r>
          </a:p>
          <a:p>
            <a:pPr lvl="1"/>
            <a:r>
              <a:rPr lang="en-US" altLang="en-US" dirty="0"/>
              <a:t>calculating sample statistics.</a:t>
            </a:r>
          </a:p>
          <a:p>
            <a:pPr lvl="1"/>
            <a:r>
              <a:rPr lang="en-US" altLang="en-US" dirty="0"/>
              <a:t>producing a straight line that cuts into the data.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209800" y="4009102"/>
            <a:ext cx="4114800" cy="1981200"/>
          </a:xfrm>
          <a:custGeom>
            <a:avLst/>
            <a:gdLst>
              <a:gd name="T0" fmla="*/ 0 w 2112"/>
              <a:gd name="T1" fmla="*/ 0 h 1248"/>
              <a:gd name="T2" fmla="*/ 0 w 2112"/>
              <a:gd name="T3" fmla="*/ 1248 h 1248"/>
              <a:gd name="T4" fmla="*/ 2112 w 2112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1248">
                <a:moveTo>
                  <a:pt x="0" y="0"/>
                </a:moveTo>
                <a:lnTo>
                  <a:pt x="0" y="1248"/>
                </a:lnTo>
                <a:lnTo>
                  <a:pt x="2112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22525" y="3969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79725" y="42742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879725" y="4731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79725" y="50759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13125" y="4923502"/>
            <a:ext cx="299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  w      w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981450" y="45790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92638" y="5193377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 w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368925" y="484730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405188" y="5188615"/>
            <a:ext cx="904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  w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91050" y="5493415"/>
            <a:ext cx="315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068638" y="439010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560763" y="492350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4149725" y="4618702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745038" y="492350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541963" y="492350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209800" y="4542502"/>
            <a:ext cx="411480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209800" y="4085302"/>
            <a:ext cx="4038600" cy="19050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2209800" y="4847302"/>
            <a:ext cx="403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384926" y="3967827"/>
            <a:ext cx="286723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question is: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Which straight line fits best?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486400" y="5914102"/>
            <a:ext cx="27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08188" y="3891627"/>
            <a:ext cx="277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751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349650" y="592936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469925" y="3760837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H="1">
            <a:off x="1698525" y="4003725"/>
            <a:ext cx="28194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4492525" y="40100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356852" y="833283"/>
            <a:ext cx="9239199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best line is the one that minimizes </a:t>
            </a: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sum of squared vertical differences </a:t>
            </a:r>
            <a:r>
              <a:rPr lang="en-US" altLang="en-US" sz="2400" dirty="0" smtClean="0">
                <a:solidFill>
                  <a:schemeClr val="tx1"/>
                </a:solidFill>
              </a:rPr>
              <a:t> between </a:t>
            </a:r>
            <a:r>
              <a:rPr lang="en-US" altLang="en-US" sz="2400" dirty="0">
                <a:solidFill>
                  <a:schemeClr val="tx1"/>
                </a:solidFill>
              </a:rPr>
              <a:t>the points and the line.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1698525" y="2617837"/>
            <a:ext cx="4724400" cy="3352800"/>
          </a:xfrm>
          <a:custGeom>
            <a:avLst/>
            <a:gdLst>
              <a:gd name="T0" fmla="*/ 0 w 3744"/>
              <a:gd name="T1" fmla="*/ 0 h 2112"/>
              <a:gd name="T2" fmla="*/ 0 w 3744"/>
              <a:gd name="T3" fmla="*/ 2112 h 2112"/>
              <a:gd name="T4" fmla="*/ 3744 w 3744"/>
              <a:gd name="T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4" h="2112">
                <a:moveTo>
                  <a:pt x="0" y="0"/>
                </a:moveTo>
                <a:lnTo>
                  <a:pt x="0" y="2112"/>
                </a:lnTo>
                <a:lnTo>
                  <a:pt x="3744" y="21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97013" y="4522837"/>
            <a:ext cx="31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330600" y="4786362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57450" y="3227437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356125" y="3684637"/>
            <a:ext cx="315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0066"/>
                </a:solidFill>
                <a:latin typeface="Wingdings" panose="05000000000000000000" pitchFamily="2" charset="2"/>
              </a:rPr>
              <a:t>w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698525" y="3373487"/>
            <a:ext cx="3803650" cy="236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60525" y="46752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409850" y="3456037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508525" y="3379837"/>
            <a:ext cx="47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356125" y="592936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1454050" y="5014962"/>
            <a:ext cx="1143000" cy="1281113"/>
            <a:chOff x="854" y="3382"/>
            <a:chExt cx="720" cy="807"/>
          </a:xfrm>
        </p:grpSpPr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92" y="3958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854" y="3382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1454050" y="303376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890613" y="4599037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(1,2)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1698525" y="5284837"/>
            <a:ext cx="762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59038" y="592936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449288" y="4405362"/>
            <a:ext cx="288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1689000" y="4675237"/>
            <a:ext cx="1719263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3222525" y="2998837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(2,4)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502050" y="4675237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(3,1.5)</a:t>
            </a: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H="1">
            <a:off x="1698525" y="3379837"/>
            <a:ext cx="3810000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774725" y="2160637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Sum of squared differences =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4473475" y="2160637"/>
            <a:ext cx="915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(2 - 1)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5235475" y="2160637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(4 - 2)</a:t>
            </a:r>
            <a:r>
              <a:rPr lang="en-US" altLang="en-US" b="1" baseline="30000">
                <a:solidFill>
                  <a:schemeClr val="tx1"/>
                </a:solidFill>
              </a:rPr>
              <a:t>2 </a:t>
            </a:r>
            <a:r>
              <a:rPr lang="en-US" altLang="en-US" b="1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982214" y="2160637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(1.5 - 3)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+</a:t>
            </a: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5568850" y="3643362"/>
            <a:ext cx="727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(4,3.2)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6911875" y="2160637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(3.2 - 4)</a:t>
            </a:r>
            <a:r>
              <a:rPr lang="en-US" altLang="en-US" b="1" baseline="30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 = 6.89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1698525" y="4335512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6"/>
          <p:cNvGrpSpPr>
            <a:grpSpLocks/>
          </p:cNvGrpSpPr>
          <p:nvPr/>
        </p:nvGrpSpPr>
        <p:grpSpPr bwMode="auto">
          <a:xfrm>
            <a:off x="2460525" y="3456037"/>
            <a:ext cx="3048000" cy="1489075"/>
            <a:chOff x="1488" y="2400"/>
            <a:chExt cx="1920" cy="938"/>
          </a:xfrm>
        </p:grpSpPr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488" y="2950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V="1">
              <a:off x="2050" y="2400"/>
              <a:ext cx="0" cy="55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7"/>
            <p:cNvSpPr>
              <a:spLocks noChangeShapeType="1"/>
            </p:cNvSpPr>
            <p:nvPr/>
          </p:nvSpPr>
          <p:spPr bwMode="auto">
            <a:xfrm flipV="1">
              <a:off x="3408" y="2666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2732" y="2954"/>
              <a:ext cx="0" cy="3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5"/>
          <p:cNvGrpSpPr>
            <a:grpSpLocks/>
          </p:cNvGrpSpPr>
          <p:nvPr/>
        </p:nvGrpSpPr>
        <p:grpSpPr bwMode="auto">
          <a:xfrm>
            <a:off x="1774725" y="2479725"/>
            <a:ext cx="7243763" cy="366712"/>
            <a:chOff x="1056" y="1785"/>
            <a:chExt cx="4563" cy="231"/>
          </a:xfrm>
        </p:grpSpPr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1056" y="1785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Sum of squared differences =</a:t>
              </a:r>
            </a:p>
          </p:txBody>
        </p:sp>
        <p:sp>
          <p:nvSpPr>
            <p:cNvPr id="46" name="Text Box 62"/>
            <p:cNvSpPr txBox="1">
              <a:spLocks noChangeArrowheads="1"/>
            </p:cNvSpPr>
            <p:nvPr/>
          </p:nvSpPr>
          <p:spPr bwMode="auto">
            <a:xfrm>
              <a:off x="2756" y="1785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(2 -2.5)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3319" y="1785"/>
              <a:ext cx="6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(4 - 2.5)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 </a:t>
              </a:r>
              <a:r>
                <a:rPr lang="en-US" altLang="en-US" b="1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888" y="1785"/>
              <a:ext cx="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dirty="0">
                  <a:solidFill>
                    <a:schemeClr val="accent2"/>
                  </a:solidFill>
                </a:rPr>
                <a:t>(1.5 - 2.5)</a:t>
              </a:r>
              <a:r>
                <a:rPr lang="en-US" altLang="en-US" b="1" baseline="30000" dirty="0">
                  <a:solidFill>
                    <a:schemeClr val="accent2"/>
                  </a:solidFill>
                </a:rPr>
                <a:t>2</a:t>
              </a:r>
              <a:r>
                <a:rPr lang="en-US" altLang="en-US" b="1" dirty="0">
                  <a:solidFill>
                    <a:schemeClr val="accent2"/>
                  </a:solidFill>
                </a:rPr>
                <a:t> +</a:t>
              </a:r>
            </a:p>
          </p:txBody>
        </p:sp>
        <p:sp>
          <p:nvSpPr>
            <p:cNvPr id="49" name="Text Box 65"/>
            <p:cNvSpPr txBox="1">
              <a:spLocks noChangeArrowheads="1"/>
            </p:cNvSpPr>
            <p:nvPr/>
          </p:nvSpPr>
          <p:spPr bwMode="auto">
            <a:xfrm>
              <a:off x="4580" y="1785"/>
              <a:ext cx="10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>
                  <a:solidFill>
                    <a:schemeClr val="accent2"/>
                  </a:solidFill>
                </a:rPr>
                <a:t>(3.2 - 2.5)</a:t>
              </a:r>
              <a:r>
                <a:rPr lang="en-US" altLang="en-US" b="1" baseline="30000">
                  <a:solidFill>
                    <a:schemeClr val="accent2"/>
                  </a:solidFill>
                </a:rPr>
                <a:t>2</a:t>
              </a:r>
              <a:r>
                <a:rPr lang="en-US" altLang="en-US" b="1">
                  <a:solidFill>
                    <a:schemeClr val="accent2"/>
                  </a:solidFill>
                </a:rPr>
                <a:t> = 3.99</a:t>
              </a:r>
            </a:p>
          </p:txBody>
        </p:sp>
      </p:grpSp>
      <p:sp>
        <p:nvSpPr>
          <p:cNvPr id="50" name="Text Box 66"/>
          <p:cNvSpPr txBox="1">
            <a:spLocks noChangeArrowheads="1"/>
          </p:cNvSpPr>
          <p:nvPr/>
        </p:nvSpPr>
        <p:spPr bwMode="auto">
          <a:xfrm>
            <a:off x="1301650" y="4100562"/>
            <a:ext cx="446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51" name="Text Box 67"/>
          <p:cNvSpPr txBox="1">
            <a:spLocks noChangeArrowheads="1"/>
          </p:cNvSpPr>
          <p:nvPr/>
        </p:nvSpPr>
        <p:spPr bwMode="auto">
          <a:xfrm>
            <a:off x="5878413" y="2770237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tx1"/>
                </a:solidFill>
              </a:rPr>
              <a:t>Let us compare two lines</a:t>
            </a:r>
          </a:p>
        </p:txBody>
      </p:sp>
      <p:sp>
        <p:nvSpPr>
          <p:cNvPr id="52" name="Text Box 73"/>
          <p:cNvSpPr txBox="1">
            <a:spLocks noChangeArrowheads="1"/>
          </p:cNvSpPr>
          <p:nvPr/>
        </p:nvSpPr>
        <p:spPr bwMode="auto">
          <a:xfrm>
            <a:off x="5878413" y="3152825"/>
            <a:ext cx="336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chemeClr val="accent2"/>
                </a:solidFill>
              </a:rPr>
              <a:t>The second line is horizontal</a:t>
            </a: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7500838" y="4077543"/>
            <a:ext cx="369810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The smaller the sum of </a:t>
            </a:r>
            <a:r>
              <a:rPr lang="en-US" altLang="en-US" sz="2400" dirty="0" smtClean="0">
                <a:solidFill>
                  <a:schemeClr val="tx1"/>
                </a:solidFill>
              </a:rPr>
              <a:t>squared differences the </a:t>
            </a:r>
            <a:r>
              <a:rPr lang="en-US" altLang="en-US" sz="2400" dirty="0">
                <a:solidFill>
                  <a:schemeClr val="tx1"/>
                </a:solidFill>
              </a:rPr>
              <a:t>better the fit of the </a:t>
            </a: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line to the data.</a:t>
            </a:r>
          </a:p>
        </p:txBody>
      </p:sp>
    </p:spTree>
    <p:extLst>
      <p:ext uri="{BB962C8B-B14F-4D97-AF65-F5344CB8AC3E}">
        <p14:creationId xmlns:p14="http://schemas.microsoft.com/office/powerpoint/2010/main" val="15591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7" grpId="0" autoUpdateAnimBg="0"/>
      <p:bldP spid="51" grpId="0" autoUpdateAnimBg="0"/>
      <p:bldP spid="52" grpId="0" autoUpdateAnimBg="0"/>
      <p:bldP spid="5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3729" y="1671482"/>
            <a:ext cx="4803060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985388" y="1671482"/>
            <a:ext cx="4918585" cy="3352800"/>
          </a:xfrm>
          <a:prstGeom prst="rect">
            <a:avLst/>
          </a:prstGeom>
          <a:solidFill>
            <a:srgbClr val="D1D1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2" y="1908019"/>
            <a:ext cx="4124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To calculate the estimates of the coefficients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that minimize the differences between the data 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points and the line, use the formulas: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47175"/>
              </p:ext>
            </p:extLst>
          </p:nvPr>
        </p:nvGraphicFramePr>
        <p:xfrm>
          <a:off x="2591314" y="3092295"/>
          <a:ext cx="19304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711000" imgH="571320" progId="Equation.3">
                  <p:embed/>
                </p:oleObj>
              </mc:Choice>
              <mc:Fallback>
                <p:oleObj name="Equation" r:id="rId3" imgW="711000" imgH="57132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314" y="3092295"/>
                        <a:ext cx="1930400" cy="155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37788" y="1908020"/>
            <a:ext cx="458920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The regression equation that estimates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the equation of the first order linear model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</a:rPr>
              <a:t>is: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79271"/>
              </p:ext>
            </p:extLst>
          </p:nvPr>
        </p:nvGraphicFramePr>
        <p:xfrm>
          <a:off x="6991864" y="3482820"/>
          <a:ext cx="18129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609480" imgH="203040" progId="Equation.3">
                  <p:embed/>
                </p:oleObj>
              </mc:Choice>
              <mc:Fallback>
                <p:oleObj name="Equation" r:id="rId5" imgW="609480" imgH="20304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864" y="3482820"/>
                        <a:ext cx="1812925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189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Relationship </a:t>
            </a:r>
            <a:r>
              <a:rPr lang="en-US" altLang="en-US" dirty="0"/>
              <a:t>between odometer</a:t>
            </a:r>
            <a:br>
              <a:rPr lang="en-US" altLang="en-US" dirty="0"/>
            </a:br>
            <a:r>
              <a:rPr lang="en-US" altLang="en-US" dirty="0"/>
              <a:t>    reading and a used car’s selling price.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825625"/>
            <a:ext cx="9458633" cy="4351338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/>
              <a:t>A car dealer wants to </a:t>
            </a:r>
            <a:r>
              <a:rPr lang="en-US" altLang="en-US" sz="3200" dirty="0" smtClean="0"/>
              <a:t>find  the </a:t>
            </a:r>
            <a:br>
              <a:rPr lang="en-US" altLang="en-US" sz="3200" dirty="0" smtClean="0"/>
            </a:br>
            <a:r>
              <a:rPr lang="en-US" altLang="en-US" sz="3200" dirty="0" smtClean="0"/>
              <a:t>relationship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between  the </a:t>
            </a:r>
            <a:r>
              <a:rPr lang="en-US" altLang="en-US" sz="3200" dirty="0"/>
              <a:t>odometer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reading and the </a:t>
            </a:r>
            <a:r>
              <a:rPr lang="en-US" altLang="en-US" sz="3200" dirty="0"/>
              <a:t>selling price of used cars.</a:t>
            </a:r>
          </a:p>
          <a:p>
            <a:pPr lvl="1"/>
            <a:r>
              <a:rPr lang="en-US" altLang="en-US" sz="3200" dirty="0"/>
              <a:t>A random sample of 100 cars is selected,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and </a:t>
            </a:r>
            <a:r>
              <a:rPr lang="en-US" altLang="en-US" sz="3200" dirty="0"/>
              <a:t>the data </a:t>
            </a:r>
            <a:r>
              <a:rPr lang="en-US" altLang="en-US" sz="3200" dirty="0" smtClean="0"/>
              <a:t>recorded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/>
              <a:t>Find the regression line.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4216"/>
              </p:ext>
            </p:extLst>
          </p:nvPr>
        </p:nvGraphicFramePr>
        <p:xfrm>
          <a:off x="8182954" y="2133600"/>
          <a:ext cx="30130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Worksheet" r:id="rId3" imgW="1381351" imgH="1629137" progId="Excel.Sheet.8">
                  <p:embed/>
                </p:oleObj>
              </mc:Choice>
              <mc:Fallback>
                <p:oleObj name="Worksheet" r:id="rId3" imgW="1381351" imgH="1629137" progId="Excel.Sheet.8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954" y="2133600"/>
                        <a:ext cx="3013075" cy="312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194066" y="5597525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Independent variable  x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505341" y="60198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Dependent variable  y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9657741" y="2438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0800741" y="2438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806245" y="1066800"/>
            <a:ext cx="1034353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Solution to calculate b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and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we need to calculate several statistics first;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8322"/>
              </p:ext>
            </p:extLst>
          </p:nvPr>
        </p:nvGraphicFramePr>
        <p:xfrm>
          <a:off x="2471739" y="2598276"/>
          <a:ext cx="17954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799920" imgH="571320" progId="Equation.3">
                  <p:embed/>
                </p:oleObj>
              </mc:Choice>
              <mc:Fallback>
                <p:oleObj name="Equation" r:id="rId3" imgW="799920" imgH="571320" progId="Equation.3">
                  <p:embed/>
                  <p:pic>
                    <p:nvPicPr>
                      <p:cNvPr id="1229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9" y="2598276"/>
                        <a:ext cx="179546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19761"/>
              </p:ext>
            </p:extLst>
          </p:nvPr>
        </p:nvGraphicFramePr>
        <p:xfrm>
          <a:off x="4343401" y="2303001"/>
          <a:ext cx="467201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5" imgW="2082600" imgH="799920" progId="Equation.3">
                  <p:embed/>
                </p:oleObj>
              </mc:Choice>
              <mc:Fallback>
                <p:oleObj name="Equation" r:id="rId5" imgW="2082600" imgH="799920" progId="Equation.3">
                  <p:embed/>
                  <p:pic>
                    <p:nvPicPr>
                      <p:cNvPr id="1229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303001"/>
                        <a:ext cx="4672013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2438401" y="3830176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where  n = 100.</a:t>
            </a:r>
          </a:p>
        </p:txBody>
      </p:sp>
      <p:graphicFrame>
        <p:nvGraphicFramePr>
          <p:cNvPr id="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58502"/>
              </p:ext>
            </p:extLst>
          </p:nvPr>
        </p:nvGraphicFramePr>
        <p:xfrm>
          <a:off x="2500314" y="4328651"/>
          <a:ext cx="5119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7" imgW="2514600" imgH="571320" progId="Equation.3">
                  <p:embed/>
                </p:oleObj>
              </mc:Choice>
              <mc:Fallback>
                <p:oleObj name="Equation" r:id="rId7" imgW="2514600" imgH="571320" progId="Equation.3">
                  <p:embed/>
                  <p:pic>
                    <p:nvPicPr>
                      <p:cNvPr id="1229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4328651"/>
                        <a:ext cx="51196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63247"/>
              </p:ext>
            </p:extLst>
          </p:nvPr>
        </p:nvGraphicFramePr>
        <p:xfrm>
          <a:off x="2514601" y="5617701"/>
          <a:ext cx="3800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9" imgW="1409400" imgH="203040" progId="Equation.3">
                  <p:embed/>
                </p:oleObj>
              </mc:Choice>
              <mc:Fallback>
                <p:oleObj name="Equation" r:id="rId9" imgW="1409400" imgH="203040" progId="Equation.3">
                  <p:embed/>
                  <p:pic>
                    <p:nvPicPr>
                      <p:cNvPr id="1229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617701"/>
                        <a:ext cx="3800475" cy="463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tx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52488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676400" y="1990726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90726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 rot="19183191">
            <a:off x="2403189" y="13705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 rot="19183191">
            <a:off x="3088989" y="13705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 rot="19183191">
            <a:off x="3937508" y="13705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 rot="19183191">
            <a:off x="4668705" y="1522998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8489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H="1">
            <a:off x="7359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>
            <a:off x="8005764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9217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8167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>
            <a:off x="6794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7312026" y="2530476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8328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7602539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0" name="AutoShape 18"/>
          <p:cNvSpPr>
            <a:spLocks noChangeArrowheads="1"/>
          </p:cNvSpPr>
          <p:nvPr/>
        </p:nvSpPr>
        <p:spPr bwMode="auto">
          <a:xfrm>
            <a:off x="8529638" y="502920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8453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2" name="AutoShape 20"/>
          <p:cNvSpPr>
            <a:spLocks noChangeArrowheads="1"/>
          </p:cNvSpPr>
          <p:nvPr/>
        </p:nvSpPr>
        <p:spPr bwMode="auto">
          <a:xfrm>
            <a:off x="7037388" y="504666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7134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4" name="AutoShape 22"/>
          <p:cNvSpPr>
            <a:spLocks noChangeArrowheads="1"/>
          </p:cNvSpPr>
          <p:nvPr/>
        </p:nvSpPr>
        <p:spPr bwMode="auto">
          <a:xfrm>
            <a:off x="6472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/>
          <p:cNvSpPr txBox="1">
            <a:spLocks noChangeArrowheads="1"/>
          </p:cNvSpPr>
          <p:nvPr/>
        </p:nvSpPr>
        <p:spPr bwMode="auto">
          <a:xfrm>
            <a:off x="6567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1286" name="AutoShape 24"/>
          <p:cNvSpPr>
            <a:spLocks noChangeArrowheads="1"/>
          </p:cNvSpPr>
          <p:nvPr/>
        </p:nvSpPr>
        <p:spPr bwMode="auto">
          <a:xfrm>
            <a:off x="9367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9444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6584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8450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9432926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/>
          <p:cNvSpPr txBox="1">
            <a:spLocks noChangeArrowheads="1"/>
          </p:cNvSpPr>
          <p:nvPr/>
        </p:nvSpPr>
        <p:spPr bwMode="auto">
          <a:xfrm>
            <a:off x="7216776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6837364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3" name="Text Box 31"/>
          <p:cNvSpPr txBox="1">
            <a:spLocks noChangeArrowheads="1"/>
          </p:cNvSpPr>
          <p:nvPr/>
        </p:nvSpPr>
        <p:spPr bwMode="auto">
          <a:xfrm>
            <a:off x="8612189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8157782" y="1766888"/>
            <a:ext cx="2035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 flipH="1">
            <a:off x="8329614" y="214788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/>
          <p:cNvSpPr>
            <a:spLocks noChangeArrowheads="1"/>
          </p:cNvSpPr>
          <p:nvPr/>
        </p:nvSpPr>
        <p:spPr bwMode="auto">
          <a:xfrm>
            <a:off x="5334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/>
          <p:cNvSpPr>
            <a:spLocks noChangeShapeType="1"/>
          </p:cNvSpPr>
          <p:nvPr/>
        </p:nvSpPr>
        <p:spPr bwMode="auto">
          <a:xfrm>
            <a:off x="8942388" y="214788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/>
          <p:cNvSpPr txBox="1">
            <a:spLocks noChangeArrowheads="1"/>
          </p:cNvSpPr>
          <p:nvPr/>
        </p:nvSpPr>
        <p:spPr bwMode="auto">
          <a:xfrm>
            <a:off x="2286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1299" name="Text Box 37"/>
          <p:cNvSpPr txBox="1">
            <a:spLocks noChangeArrowheads="1"/>
          </p:cNvSpPr>
          <p:nvPr/>
        </p:nvSpPr>
        <p:spPr bwMode="auto">
          <a:xfrm>
            <a:off x="6553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0019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 of Decision Tree</a:t>
            </a: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 rot="19183191">
            <a:off x="2555589" y="14467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 rot="19183191">
            <a:off x="3241389" y="14467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 rot="19183191">
            <a:off x="4089908" y="1446798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 rot="19183191">
            <a:off x="4821105" y="1599198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9529764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H="1">
            <a:off x="8399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H="1">
            <a:off x="7405689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8616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>
            <a:off x="7567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6194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6711951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7727950" y="2470151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8642351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3" name="AutoShape 17"/>
          <p:cNvSpPr>
            <a:spLocks noChangeArrowheads="1"/>
          </p:cNvSpPr>
          <p:nvPr/>
        </p:nvSpPr>
        <p:spPr bwMode="auto">
          <a:xfrm>
            <a:off x="9569451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9493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8077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8174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7" name="AutoShape 21"/>
          <p:cNvSpPr>
            <a:spLocks noChangeArrowheads="1"/>
          </p:cNvSpPr>
          <p:nvPr/>
        </p:nvSpPr>
        <p:spPr bwMode="auto">
          <a:xfrm>
            <a:off x="5872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5967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grpSp>
        <p:nvGrpSpPr>
          <p:cNvPr id="12309" name="Group 35"/>
          <p:cNvGrpSpPr>
            <a:grpSpLocks/>
          </p:cNvGrpSpPr>
          <p:nvPr/>
        </p:nvGrpSpPr>
        <p:grpSpPr bwMode="auto">
          <a:xfrm>
            <a:off x="7118350" y="3232150"/>
            <a:ext cx="685800" cy="381000"/>
            <a:chOff x="4927" y="2340"/>
            <a:chExt cx="432" cy="240"/>
          </a:xfrm>
        </p:grpSpPr>
        <p:sp>
          <p:nvSpPr>
            <p:cNvPr id="12321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/>
          <p:cNvSpPr txBox="1">
            <a:spLocks noChangeArrowheads="1"/>
          </p:cNvSpPr>
          <p:nvPr/>
        </p:nvSpPr>
        <p:spPr bwMode="auto">
          <a:xfrm>
            <a:off x="7042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8794751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5670551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7270750" y="1708151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4" name="Text Box 29"/>
          <p:cNvSpPr txBox="1">
            <a:spLocks noChangeArrowheads="1"/>
          </p:cNvSpPr>
          <p:nvPr/>
        </p:nvSpPr>
        <p:spPr bwMode="auto">
          <a:xfrm>
            <a:off x="7877176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9652001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6" name="Text Box 37"/>
          <p:cNvSpPr txBox="1">
            <a:spLocks noChangeArrowheads="1"/>
          </p:cNvSpPr>
          <p:nvPr/>
        </p:nvSpPr>
        <p:spPr bwMode="auto">
          <a:xfrm>
            <a:off x="5867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1676400" y="2071689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71689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1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4422775" y="498398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 flipH="1">
            <a:off x="3182938" y="498398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flipH="1">
            <a:off x="3890963" y="400925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5219701" y="400925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4068763" y="3118671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 flipH="1">
            <a:off x="2563814" y="311867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3130551" y="279482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4244976" y="368699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3449639" y="465854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3" name="AutoShape 13"/>
          <p:cNvSpPr>
            <a:spLocks noChangeArrowheads="1"/>
          </p:cNvSpPr>
          <p:nvPr/>
        </p:nvSpPr>
        <p:spPr bwMode="auto">
          <a:xfrm>
            <a:off x="4465639" y="562692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4383089" y="562692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5" name="AutoShape 15"/>
          <p:cNvSpPr>
            <a:spLocks noChangeArrowheads="1"/>
          </p:cNvSpPr>
          <p:nvPr/>
        </p:nvSpPr>
        <p:spPr bwMode="auto">
          <a:xfrm>
            <a:off x="2828925" y="564755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2959100" y="563009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7" name="AutoShape 17"/>
          <p:cNvSpPr>
            <a:spLocks noChangeArrowheads="1"/>
          </p:cNvSpPr>
          <p:nvPr/>
        </p:nvSpPr>
        <p:spPr bwMode="auto">
          <a:xfrm>
            <a:off x="2209801" y="370445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/>
          <p:cNvSpPr txBox="1">
            <a:spLocks noChangeArrowheads="1"/>
          </p:cNvSpPr>
          <p:nvPr/>
        </p:nvSpPr>
        <p:spPr bwMode="auto">
          <a:xfrm>
            <a:off x="2338388" y="368699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3329" name="AutoShape 19"/>
          <p:cNvSpPr>
            <a:spLocks noChangeArrowheads="1"/>
          </p:cNvSpPr>
          <p:nvPr/>
        </p:nvSpPr>
        <p:spPr bwMode="auto">
          <a:xfrm>
            <a:off x="5384801" y="469188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5492750" y="469188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2384425" y="311867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4421188" y="311867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5546726" y="405688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/>
          <p:cNvSpPr txBox="1">
            <a:spLocks noChangeArrowheads="1"/>
          </p:cNvSpPr>
          <p:nvPr/>
        </p:nvSpPr>
        <p:spPr bwMode="auto">
          <a:xfrm>
            <a:off x="3186114" y="409180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5" name="Text Box 25"/>
          <p:cNvSpPr txBox="1">
            <a:spLocks noChangeArrowheads="1"/>
          </p:cNvSpPr>
          <p:nvPr/>
        </p:nvSpPr>
        <p:spPr bwMode="auto">
          <a:xfrm>
            <a:off x="2679701" y="506335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6" name="Text Box 26"/>
          <p:cNvSpPr txBox="1">
            <a:spLocks noChangeArrowheads="1"/>
          </p:cNvSpPr>
          <p:nvPr/>
        </p:nvSpPr>
        <p:spPr bwMode="auto">
          <a:xfrm>
            <a:off x="4625976" y="506335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3337" name="Object 27"/>
          <p:cNvGraphicFramePr>
            <a:graphicFrameLocks noChangeAspect="1"/>
          </p:cNvGraphicFramePr>
          <p:nvPr>
            <p:extLst/>
          </p:nvPr>
        </p:nvGraphicFramePr>
        <p:xfrm>
          <a:off x="7730462" y="2892991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1333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462" y="2892991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7573299" y="2431028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3339" name="Text Box 29"/>
          <p:cNvSpPr txBox="1">
            <a:spLocks noChangeArrowheads="1"/>
          </p:cNvSpPr>
          <p:nvPr/>
        </p:nvSpPr>
        <p:spPr bwMode="auto">
          <a:xfrm>
            <a:off x="2514600" y="188042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Start from the root of tree.</a:t>
            </a:r>
          </a:p>
        </p:txBody>
      </p:sp>
      <p:sp>
        <p:nvSpPr>
          <p:cNvPr id="13340" name="Line 30"/>
          <p:cNvSpPr>
            <a:spLocks noChangeShapeType="1"/>
          </p:cNvSpPr>
          <p:nvPr/>
        </p:nvSpPr>
        <p:spPr bwMode="auto">
          <a:xfrm>
            <a:off x="3657600" y="226142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6" name="AutoShape 13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8" name="AutoShape 15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0" name="AutoShape 17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4352" name="AutoShape 19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6" name="Text Box 23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9" name="Text Box 26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4360" name="Object 27"/>
          <p:cNvGraphicFramePr>
            <a:graphicFrameLocks noChangeAspect="1"/>
          </p:cNvGraphicFramePr>
          <p:nvPr>
            <p:extLst/>
          </p:nvPr>
        </p:nvGraphicFramePr>
        <p:xfrm>
          <a:off x="7504985" y="2588190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1436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4985" y="2588190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/>
          <p:cNvSpPr txBox="1">
            <a:spLocks noChangeArrowheads="1"/>
          </p:cNvSpPr>
          <p:nvPr/>
        </p:nvSpPr>
        <p:spPr bwMode="auto">
          <a:xfrm>
            <a:off x="7317660" y="2126227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 flipH="1" flipV="1">
            <a:off x="4190999" y="2514600"/>
            <a:ext cx="3313985" cy="554038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/>
          <p:cNvSpPr txBox="1">
            <a:spLocks noChangeArrowheads="1"/>
          </p:cNvSpPr>
          <p:nvPr/>
        </p:nvSpPr>
        <p:spPr bwMode="auto"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Noise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1477297"/>
            <a:ext cx="9415463" cy="1371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For objects, noise is an extraneous object</a:t>
            </a:r>
          </a:p>
          <a:p>
            <a:r>
              <a:rPr lang="en-US" sz="2600" dirty="0"/>
              <a:t>For attributes, noise refers to modification of original values</a:t>
            </a:r>
          </a:p>
          <a:p>
            <a:pPr lvl="1"/>
            <a:r>
              <a:rPr lang="en-US" dirty="0" smtClean="0"/>
              <a:t>Examples: distortion of a person’s voice when talking on a poor phone and “snow” on television screen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4169"/>
          <a:stretch>
            <a:fillRect/>
          </a:stretch>
        </p:blipFill>
        <p:spPr bwMode="auto">
          <a:xfrm>
            <a:off x="1600201" y="3001297"/>
            <a:ext cx="417487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t="4170" r="6250"/>
          <a:stretch>
            <a:fillRect/>
          </a:stretch>
        </p:blipFill>
        <p:spPr bwMode="auto">
          <a:xfrm>
            <a:off x="6019802" y="2999709"/>
            <a:ext cx="380101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590800" y="6277897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Two Sine Waves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48400" y="6277897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453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70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72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74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5376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78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79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82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5383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5384" name="Object 26"/>
          <p:cNvGraphicFramePr>
            <a:graphicFrameLocks noChangeAspect="1"/>
          </p:cNvGraphicFramePr>
          <p:nvPr>
            <p:extLst/>
          </p:nvPr>
        </p:nvGraphicFramePr>
        <p:xfrm>
          <a:off x="7514153" y="2312887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1538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153" y="2312887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/>
          <p:cNvSpPr txBox="1">
            <a:spLocks noChangeArrowheads="1"/>
          </p:cNvSpPr>
          <p:nvPr/>
        </p:nvSpPr>
        <p:spPr bwMode="auto">
          <a:xfrm>
            <a:off x="7356989" y="1850924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5386" name="Line 28"/>
          <p:cNvSpPr>
            <a:spLocks noChangeShapeType="1"/>
          </p:cNvSpPr>
          <p:nvPr/>
        </p:nvSpPr>
        <p:spPr bwMode="auto">
          <a:xfrm flipH="1">
            <a:off x="4876799" y="2516188"/>
            <a:ext cx="2637353" cy="303212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/>
          <p:cNvSpPr txBox="1">
            <a:spLocks noChangeArrowheads="1"/>
          </p:cNvSpPr>
          <p:nvPr/>
        </p:nvSpPr>
        <p:spPr bwMode="auto"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394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396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398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6400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6408" name="Object 26"/>
          <p:cNvGraphicFramePr>
            <a:graphicFrameLocks noChangeAspect="1"/>
          </p:cNvGraphicFramePr>
          <p:nvPr>
            <p:extLst/>
          </p:nvPr>
        </p:nvGraphicFramePr>
        <p:xfrm>
          <a:off x="7858283" y="2470202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1640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283" y="2470202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7701119" y="2008239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410" name="Line 28"/>
          <p:cNvSpPr>
            <a:spLocks noChangeShapeType="1"/>
          </p:cNvSpPr>
          <p:nvPr/>
        </p:nvSpPr>
        <p:spPr bwMode="auto">
          <a:xfrm flipH="1">
            <a:off x="5216525" y="2749600"/>
            <a:ext cx="3544017" cy="6238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/>
          <p:cNvSpPr txBox="1">
            <a:spLocks noChangeArrowheads="1"/>
          </p:cNvSpPr>
          <p:nvPr/>
        </p:nvSpPr>
        <p:spPr bwMode="auto"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18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0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2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7424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6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27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7432" name="Object 26"/>
          <p:cNvGraphicFramePr>
            <a:graphicFrameLocks noChangeAspect="1"/>
          </p:cNvGraphicFramePr>
          <p:nvPr>
            <p:extLst/>
          </p:nvPr>
        </p:nvGraphicFramePr>
        <p:xfrm>
          <a:off x="7248681" y="2637351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1743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681" y="2637351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/>
          <p:cNvSpPr txBox="1">
            <a:spLocks noChangeArrowheads="1"/>
          </p:cNvSpPr>
          <p:nvPr/>
        </p:nvSpPr>
        <p:spPr bwMode="auto">
          <a:xfrm>
            <a:off x="7091518" y="2175388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7434" name="Line 28"/>
          <p:cNvSpPr>
            <a:spLocks noChangeShapeType="1"/>
          </p:cNvSpPr>
          <p:nvPr/>
        </p:nvSpPr>
        <p:spPr bwMode="auto">
          <a:xfrm flipH="1">
            <a:off x="6343806" y="3576639"/>
            <a:ext cx="1966914" cy="3243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/>
          <p:cNvSpPr txBox="1">
            <a:spLocks noChangeArrowheads="1"/>
          </p:cNvSpPr>
          <p:nvPr/>
        </p:nvSpPr>
        <p:spPr bwMode="auto"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/>
          <p:cNvGraphicFramePr>
            <a:graphicFrameLocks noChangeAspect="1"/>
          </p:cNvGraphicFramePr>
          <p:nvPr>
            <p:extLst/>
          </p:nvPr>
        </p:nvGraphicFramePr>
        <p:xfrm>
          <a:off x="7258513" y="2942152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184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513" y="2942152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/>
          <p:cNvSpPr txBox="1">
            <a:spLocks noChangeArrowheads="1"/>
          </p:cNvSpPr>
          <p:nvPr/>
        </p:nvSpPr>
        <p:spPr bwMode="auto">
          <a:xfrm>
            <a:off x="7101350" y="2480188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 flipH="1">
            <a:off x="6019799" y="3821112"/>
            <a:ext cx="3163529" cy="5984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/>
          <p:cNvSpPr txBox="1">
            <a:spLocks noChangeArrowheads="1"/>
          </p:cNvSpPr>
          <p:nvPr/>
        </p:nvSpPr>
        <p:spPr bwMode="auto">
          <a:xfrm>
            <a:off x="7484807" y="4843463"/>
            <a:ext cx="30160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/>
              <a:t>Assign Defaulted to “No”</a:t>
            </a:r>
          </a:p>
        </p:txBody>
      </p:sp>
      <p:sp>
        <p:nvSpPr>
          <p:cNvPr id="18460" name="Text Box 30"/>
          <p:cNvSpPr txBox="1">
            <a:spLocks noChangeArrowheads="1"/>
          </p:cNvSpPr>
          <p:nvPr/>
        </p:nvSpPr>
        <p:spPr bwMode="auto"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617788" y="1496962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496962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/>
          <p:cNvSpPr>
            <a:spLocks noChangeShapeType="1"/>
          </p:cNvSpPr>
          <p:nvPr/>
        </p:nvSpPr>
        <p:spPr bwMode="auto">
          <a:xfrm flipH="1">
            <a:off x="7924800" y="2716162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10600" y="4637037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54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SLIQ,SPRINT</a:t>
            </a:r>
          </a:p>
        </p:txBody>
      </p:sp>
    </p:spTree>
    <p:extLst>
      <p:ext uri="{BB962C8B-B14F-4D97-AF65-F5344CB8AC3E}">
        <p14:creationId xmlns:p14="http://schemas.microsoft.com/office/powerpoint/2010/main" val="26965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 of the Hunt‘s algorithm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Let D</a:t>
            </a:r>
            <a:r>
              <a:rPr lang="en-US" baseline="-25000" dirty="0"/>
              <a:t>t</a:t>
            </a:r>
            <a:r>
              <a:rPr lang="en-US" dirty="0"/>
              <a:t> be the set of training records 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reach </a:t>
            </a:r>
            <a:r>
              <a:rPr lang="en-US" dirty="0"/>
              <a:t>a node </a:t>
            </a:r>
            <a:r>
              <a:rPr lang="en-US" dirty="0" smtClean="0"/>
              <a:t>t</a:t>
            </a:r>
          </a:p>
          <a:p>
            <a:pPr>
              <a:defRPr/>
            </a:pPr>
            <a:r>
              <a:rPr lang="en-US" dirty="0" smtClean="0"/>
              <a:t>General Procedure: </a:t>
            </a:r>
          </a:p>
          <a:p>
            <a:pPr lvl="1">
              <a:defRPr/>
            </a:pPr>
            <a:r>
              <a:rPr lang="en-US" sz="2000" dirty="0" smtClean="0"/>
              <a:t>If </a:t>
            </a:r>
            <a:r>
              <a:rPr lang="en-US" sz="2000" dirty="0"/>
              <a:t>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 smtClean="0"/>
              <a:t>then </a:t>
            </a:r>
            <a:r>
              <a:rPr lang="en-US" sz="2000" dirty="0"/>
              <a:t>t is a leaf node labeled as </a:t>
            </a:r>
            <a:r>
              <a:rPr lang="en-US" sz="2000" dirty="0" smtClean="0"/>
              <a:t>y</a:t>
            </a:r>
            <a:endParaRPr lang="en-US" sz="2000" baseline="-25000" dirty="0"/>
          </a:p>
          <a:p>
            <a:pPr lvl="1">
              <a:defRPr/>
            </a:pPr>
            <a:r>
              <a:rPr lang="en-US" sz="2000" dirty="0" smtClean="0"/>
              <a:t>If </a:t>
            </a:r>
            <a:r>
              <a:rPr lang="en-US" sz="2000" dirty="0"/>
              <a:t>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use </a:t>
            </a:r>
            <a:r>
              <a:rPr lang="en-US" sz="2000" dirty="0"/>
              <a:t>an attribute test to split the data into smaller subsets.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Recursively </a:t>
            </a:r>
            <a:r>
              <a:rPr lang="en-US" sz="2000" dirty="0"/>
              <a:t>apply the procedure to each subset.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723677" y="544953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8418877" y="621153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9561877" y="621153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9714277" y="621153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9409477" y="506853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638077" y="491613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9257077" y="560193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?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/>
          </p:nvPr>
        </p:nvGraphicFramePr>
        <p:xfrm>
          <a:off x="8114077" y="179193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9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077" y="179193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dirty="0" smtClean="0"/>
              <a:t>Hunt’s algorithm</a:t>
            </a:r>
            <a:endParaRPr lang="en-US" dirty="0"/>
          </a:p>
        </p:txBody>
      </p:sp>
      <p:graphicFrame>
        <p:nvGraphicFramePr>
          <p:cNvPr id="4" name="Object 56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78426" y="1417997"/>
          <a:ext cx="6370688" cy="51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26" y="1417997"/>
                        <a:ext cx="6370688" cy="51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7208888" y="865237"/>
          <a:ext cx="4717641" cy="518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88" y="865237"/>
                        <a:ext cx="4717641" cy="518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490452" y="1306642"/>
            <a:ext cx="3718436" cy="53399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4852" y="3478903"/>
            <a:ext cx="3357716" cy="31610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dirty="0" smtClean="0"/>
              <a:t>Hunt’s algorithm</a:t>
            </a:r>
            <a:endParaRPr lang="en-US" dirty="0"/>
          </a:p>
        </p:txBody>
      </p:sp>
      <p:graphicFrame>
        <p:nvGraphicFramePr>
          <p:cNvPr id="4" name="Object 56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717755" y="1398332"/>
          <a:ext cx="6370688" cy="51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55" y="1398332"/>
                        <a:ext cx="6370688" cy="51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7208888" y="865237"/>
          <a:ext cx="4717641" cy="518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88" y="865237"/>
                        <a:ext cx="4717641" cy="518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65471" y="3136490"/>
            <a:ext cx="6943417" cy="36477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dirty="0" smtClean="0"/>
              <a:t>Hunt’s algorithm</a:t>
            </a:r>
            <a:endParaRPr lang="en-US" dirty="0"/>
          </a:p>
        </p:txBody>
      </p:sp>
      <p:graphicFrame>
        <p:nvGraphicFramePr>
          <p:cNvPr id="4" name="Object 56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98090" y="1427829"/>
          <a:ext cx="6370688" cy="51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90" y="1427829"/>
                        <a:ext cx="6370688" cy="51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7208888" y="865237"/>
          <a:ext cx="4717641" cy="518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88" y="865237"/>
                        <a:ext cx="4717641" cy="518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490452" y="3431458"/>
            <a:ext cx="3718436" cy="32151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C6600"/>
                </a:solidFill>
              </a:rPr>
              <a:t>Outliers</a:t>
            </a:r>
            <a:r>
              <a:rPr lang="en-US" dirty="0" smtClean="0"/>
              <a:t> are data objects with characteristics that are considerably different than most of the other data objects in the data set</a:t>
            </a:r>
          </a:p>
          <a:p>
            <a:pPr lvl="1"/>
            <a:r>
              <a:rPr lang="en-US" b="1" dirty="0" smtClean="0"/>
              <a:t>Case 1:</a:t>
            </a:r>
            <a:r>
              <a:rPr lang="en-US" dirty="0" smtClean="0"/>
              <a:t> Outliers are </a:t>
            </a:r>
            <a:br>
              <a:rPr lang="en-US" dirty="0" smtClean="0"/>
            </a:br>
            <a:r>
              <a:rPr lang="en-US" dirty="0" smtClean="0"/>
              <a:t>noise that interferes</a:t>
            </a:r>
            <a:br>
              <a:rPr lang="en-US" dirty="0" smtClean="0"/>
            </a:br>
            <a:r>
              <a:rPr lang="en-US" dirty="0" smtClean="0"/>
              <a:t>with data analysis </a:t>
            </a:r>
            <a:br>
              <a:rPr lang="en-US" dirty="0" smtClean="0"/>
            </a:br>
            <a:endParaRPr lang="en-US" sz="1200" dirty="0"/>
          </a:p>
          <a:p>
            <a:pPr lvl="1"/>
            <a:r>
              <a:rPr lang="en-US" b="1" dirty="0" smtClean="0"/>
              <a:t>Case 2: </a:t>
            </a:r>
            <a:r>
              <a:rPr lang="en-US" dirty="0" smtClean="0"/>
              <a:t>Outliers are </a:t>
            </a:r>
            <a:br>
              <a:rPr lang="en-US" dirty="0" smtClean="0"/>
            </a:br>
            <a:r>
              <a:rPr lang="en-US" dirty="0" smtClean="0"/>
              <a:t>the goal of our analysis</a:t>
            </a:r>
          </a:p>
          <a:p>
            <a:pPr lvl="2"/>
            <a:r>
              <a:rPr lang="en-US" dirty="0" smtClean="0"/>
              <a:t> </a:t>
            </a:r>
            <a:r>
              <a:rPr lang="en-US" sz="2200" dirty="0"/>
              <a:t>Credit card fraud</a:t>
            </a:r>
          </a:p>
          <a:p>
            <a:pPr lvl="2"/>
            <a:r>
              <a:rPr lang="en-US" sz="2200" dirty="0"/>
              <a:t> Intrusion detection</a:t>
            </a:r>
            <a:r>
              <a:rPr lang="en-US" dirty="0" smtClean="0"/>
              <a:t> </a:t>
            </a:r>
          </a:p>
          <a:p>
            <a:pPr lvl="2"/>
            <a:endParaRPr lang="en-US" sz="1200" dirty="0"/>
          </a:p>
          <a:p>
            <a:r>
              <a:rPr lang="en-US" dirty="0" smtClean="0"/>
              <a:t>Causes?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059129" y="2969341"/>
            <a:ext cx="3832123" cy="3129117"/>
            <a:chOff x="3648" y="2448"/>
            <a:chExt cx="2112" cy="1872"/>
          </a:xfrm>
        </p:grpSpPr>
        <p:pic>
          <p:nvPicPr>
            <p:cNvPr id="276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9676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dirty="0" smtClean="0"/>
              <a:t>Hunt’s algorithm</a:t>
            </a:r>
            <a:endParaRPr lang="en-US" dirty="0"/>
          </a:p>
        </p:txBody>
      </p:sp>
      <p:graphicFrame>
        <p:nvGraphicFramePr>
          <p:cNvPr id="4" name="Object 5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8090" y="1673636"/>
          <a:ext cx="6370688" cy="511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90" y="1673636"/>
                        <a:ext cx="6370688" cy="511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Grp="1" noChangeAspect="1"/>
          </p:cNvGraphicFramePr>
          <p:nvPr>
            <p:ph sz="half" idx="1"/>
          </p:nvPr>
        </p:nvGraphicFramePr>
        <p:xfrm>
          <a:off x="7208888" y="865237"/>
          <a:ext cx="4717641" cy="518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88" y="865237"/>
                        <a:ext cx="4717641" cy="5187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of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should training </a:t>
            </a:r>
            <a:r>
              <a:rPr lang="en-US" b="1" dirty="0">
                <a:solidFill>
                  <a:srgbClr val="FF0000"/>
                </a:solidFill>
              </a:rPr>
              <a:t>records be split</a:t>
            </a:r>
            <a:r>
              <a:rPr lang="en-US" dirty="0"/>
              <a:t>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specifying test condition </a:t>
            </a:r>
            <a:endParaRPr lang="en-US" dirty="0" smtClean="0"/>
          </a:p>
          <a:p>
            <a:pPr lvl="2">
              <a:buFont typeface="Arial" charset="0"/>
              <a:buChar char="–"/>
              <a:defRPr/>
            </a:pPr>
            <a:r>
              <a:rPr lang="en-US" dirty="0" smtClean="0"/>
              <a:t>depending </a:t>
            </a:r>
            <a:r>
              <a:rPr lang="en-US" dirty="0"/>
              <a:t>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 should the </a:t>
            </a:r>
            <a:r>
              <a:rPr lang="en-US" b="1" dirty="0">
                <a:solidFill>
                  <a:srgbClr val="FF0000"/>
                </a:solidFill>
              </a:rPr>
              <a:t>splitting procedure stop</a:t>
            </a:r>
            <a:r>
              <a:rPr lang="en-US" dirty="0"/>
              <a:t>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</p:spTree>
    <p:extLst>
      <p:ext uri="{BB962C8B-B14F-4D97-AF65-F5344CB8AC3E}">
        <p14:creationId xmlns:p14="http://schemas.microsoft.com/office/powerpoint/2010/main" val="31970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Expressing Test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Depends on number of ways to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2-way split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42893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 for Nominal Attributes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176" y="1786888"/>
            <a:ext cx="4945385" cy="389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 smtClean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dirty="0" smtClean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Binary split:</a:t>
            </a:r>
            <a:r>
              <a:rPr lang="en-US" altLang="en-US" sz="2400" dirty="0" smtClean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dirty="0" smtClean="0"/>
              <a:t>Divides values into two subsets</a:t>
            </a:r>
          </a:p>
        </p:txBody>
      </p:sp>
      <p:graphicFrame>
        <p:nvGraphicFramePr>
          <p:cNvPr id="5" name="Object 2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247599" y="4277032"/>
          <a:ext cx="3237502" cy="197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99" y="4277032"/>
                        <a:ext cx="3237502" cy="1975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>
            <p:extLst/>
          </p:nvPr>
        </p:nvGraphicFramePr>
        <p:xfrm>
          <a:off x="9475280" y="4277032"/>
          <a:ext cx="1885952" cy="197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5280" y="4277032"/>
                        <a:ext cx="1885952" cy="1974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128477" y="1690688"/>
          <a:ext cx="3126478" cy="170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Visio" r:id="rId8" imgW="4013200" imgH="2184400" progId="Visio.Drawing.6">
                  <p:embed/>
                </p:oleObj>
              </mc:Choice>
              <mc:Fallback>
                <p:oleObj name="Visio" r:id="rId8" imgW="4013200" imgH="2184400" progId="Visio.Drawing.6">
                  <p:embed/>
                  <p:pic>
                    <p:nvPicPr>
                      <p:cNvPr id="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77" y="1690688"/>
                        <a:ext cx="3126478" cy="1703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 for Ordinal Attributes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0176" y="1786888"/>
            <a:ext cx="4945385" cy="389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 smtClean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dirty="0" smtClean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 smtClean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Binary split:</a:t>
            </a:r>
            <a:r>
              <a:rPr lang="en-US" altLang="en-US" sz="2400" dirty="0" smtClean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dirty="0" smtClean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dirty="0"/>
              <a:t>Preserve order property among attribute </a:t>
            </a:r>
            <a:r>
              <a:rPr lang="en-US" dirty="0" smtClean="0"/>
              <a:t>values</a:t>
            </a:r>
            <a:endParaRPr lang="en-US" dirty="0"/>
          </a:p>
        </p:txBody>
      </p:sp>
      <p:graphicFrame>
        <p:nvGraphicFramePr>
          <p:cNvPr id="8" name="Object 40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818673" y="1447801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Visio" r:id="rId4" imgW="3962400" imgH="2120900" progId="Visio.Drawing.6">
                  <p:embed/>
                </p:oleObj>
              </mc:Choice>
              <mc:Fallback>
                <p:oleObj name="Visio" r:id="rId4" imgW="3962400" imgH="2120900" progId="Visio.Drawing.6">
                  <p:embed/>
                  <p:pic>
                    <p:nvPicPr>
                      <p:cNvPr id="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673" y="1447801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1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6513873" y="31242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Visio" r:id="rId6" imgW="4457700" imgH="2324100" progId="Visio.Drawing.6">
                  <p:embed/>
                </p:oleObj>
              </mc:Choice>
              <mc:Fallback>
                <p:oleObj name="Visio" r:id="rId6" imgW="4457700" imgH="2324100" progId="Visio.Drawing.6">
                  <p:embed/>
                  <p:pic>
                    <p:nvPicPr>
                      <p:cNvPr id="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873" y="31242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/>
          <p:cNvGraphicFramePr>
            <a:graphicFrameLocks noChangeAspect="1"/>
          </p:cNvGraphicFramePr>
          <p:nvPr>
            <p:extLst/>
          </p:nvPr>
        </p:nvGraphicFramePr>
        <p:xfrm>
          <a:off x="6437673" y="49530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Visio" r:id="rId8" imgW="1917700" imgH="2324100" progId="Visio.Drawing.6">
                  <p:embed/>
                </p:oleObj>
              </mc:Choice>
              <mc:Fallback>
                <p:oleObj name="Visio" r:id="rId8" imgW="1917700" imgH="2324100" progId="Visio.Drawing.6">
                  <p:embed/>
                  <p:pic>
                    <p:nvPicPr>
                      <p:cNvPr id="1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673" y="49530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45"/>
          <p:cNvSpPr>
            <a:spLocks/>
          </p:cNvSpPr>
          <p:nvPr/>
        </p:nvSpPr>
        <p:spPr bwMode="auto">
          <a:xfrm>
            <a:off x="8571272" y="5410201"/>
            <a:ext cx="2706327" cy="725128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21395"/>
              <a:gd name="adj6" fmla="val -367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05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 for Continuous Attributes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248995" y="1844573"/>
          <a:ext cx="9694009" cy="41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995" y="1844573"/>
                        <a:ext cx="9694009" cy="418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Based on Continuous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dirty="0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dirty="0" smtClean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4980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best split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2452" y="1299242"/>
            <a:ext cx="3783048" cy="370537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1276402" y="4374895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02" y="4374895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38200" y="2531807"/>
            <a:ext cx="72242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Before Splitting: 10 records of class </a:t>
            </a:r>
            <a:r>
              <a:rPr lang="en-US" altLang="en-US" dirty="0" smtClean="0"/>
              <a:t>0, 10 </a:t>
            </a:r>
            <a:r>
              <a:rPr lang="en-US" altLang="en-US" dirty="0"/>
              <a:t>records of class 1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57716" y="6203695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9329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best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Nodes with </a:t>
            </a:r>
            <a:r>
              <a:rPr lang="en-US" dirty="0">
                <a:solidFill>
                  <a:srgbClr val="FF0000"/>
                </a:solidFill>
              </a:rPr>
              <a:t>purer</a:t>
            </a:r>
            <a:r>
              <a:rPr lang="en-US" dirty="0"/>
              <a:t> class distribution are preferred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defRPr/>
            </a:pPr>
            <a:r>
              <a:rPr lang="en-US" dirty="0"/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3615814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814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7121014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014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777614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587614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1461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Node Impurity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Entropy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Misclassification error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917722" y="2376948"/>
          <a:ext cx="3733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22" y="2376948"/>
                        <a:ext cx="3733800" cy="823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2917722" y="4057086"/>
          <a:ext cx="5943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4165600" imgH="444500" progId="Equation.3">
                  <p:embed/>
                </p:oleObj>
              </mc:Choice>
              <mc:Fallback>
                <p:oleObj name="Equation" r:id="rId5" imgW="4165600" imgH="4445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22" y="4057086"/>
                        <a:ext cx="5943600" cy="631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2917722" y="5615652"/>
          <a:ext cx="449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3073400" imgH="406400" progId="Equation.3">
                  <p:embed/>
                </p:oleObj>
              </mc:Choice>
              <mc:Fallback>
                <p:oleObj name="Equation" r:id="rId7" imgW="3073400" imgH="40640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722" y="5615652"/>
                        <a:ext cx="4495800" cy="590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4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Information is not collected </a:t>
            </a:r>
            <a:br>
              <a:rPr lang="en-US" dirty="0" smtClean="0"/>
            </a:br>
            <a:r>
              <a:rPr lang="en-US" dirty="0" smtClean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Attributes may not be applicable to all cases </a:t>
            </a:r>
            <a:br>
              <a:rPr lang="en-US" dirty="0" smtClean="0"/>
            </a:br>
            <a:r>
              <a:rPr lang="en-US" dirty="0" smtClean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Eliminate data objects or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missing values</a:t>
            </a:r>
          </a:p>
          <a:p>
            <a:pPr marL="1147763" lvl="2" indent="-233363"/>
            <a:r>
              <a:rPr lang="en-US" dirty="0" smtClean="0"/>
              <a:t>Example: time series of temperature</a:t>
            </a:r>
          </a:p>
          <a:p>
            <a:pPr marL="1147763" lvl="2" indent="-233363"/>
            <a:r>
              <a:rPr lang="en-US" dirty="0" smtClean="0"/>
              <a:t>Example: census results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Ignore the missing value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4134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/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/>
              <a:t>Compute impurity measure (M) after </a:t>
            </a:r>
            <a:r>
              <a:rPr lang="en-US" dirty="0" smtClean="0"/>
              <a:t>splitting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dirty="0" smtClean="0"/>
              <a:t>Compute </a:t>
            </a:r>
            <a:r>
              <a:rPr lang="en-US" dirty="0"/>
              <a:t>impurity measure of each child </a:t>
            </a:r>
            <a:r>
              <a:rPr lang="en-US" dirty="0" smtClean="0"/>
              <a:t>node</a:t>
            </a:r>
          </a:p>
          <a:p>
            <a:pPr marL="990600" lvl="1" indent="-533400">
              <a:buFont typeface="Monotype Sorts" charset="0"/>
              <a:buAutoNum type="arabicPeriod"/>
              <a:defRPr/>
            </a:pPr>
            <a:r>
              <a:rPr lang="en-US" dirty="0" smtClean="0"/>
              <a:t>M </a:t>
            </a:r>
            <a:r>
              <a:rPr lang="en-US" dirty="0"/>
              <a:t>is the weighted impurity of children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/>
              <a:t>Choose the attribute test condition that produces the highest gain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or equivalently, lowest impurity measure after splitting (M)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76700" y="4232787"/>
            <a:ext cx="20684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Gain = P – M</a:t>
            </a:r>
          </a:p>
        </p:txBody>
      </p:sp>
    </p:spTree>
    <p:extLst>
      <p:ext uri="{BB962C8B-B14F-4D97-AF65-F5344CB8AC3E}">
        <p14:creationId xmlns:p14="http://schemas.microsoft.com/office/powerpoint/2010/main" val="113867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Impurity: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Entropy at a given node t</a:t>
            </a:r>
            <a:r>
              <a:rPr lang="en-US" dirty="0" smtClean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(</a:t>
            </a:r>
            <a:r>
              <a:rPr lang="en-US" dirty="0"/>
              <a:t>NOTE: </a:t>
            </a:r>
            <a:r>
              <a:rPr lang="en-US" i="1" dirty="0">
                <a:latin typeface="Times New Roman" charset="0"/>
              </a:rPr>
              <a:t>p( j | t) </a:t>
            </a:r>
            <a:r>
              <a:rPr lang="en-US" dirty="0"/>
              <a:t>is the relative frequency of class j at node t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Maximum </a:t>
            </a:r>
            <a:r>
              <a:rPr lang="en-US" dirty="0"/>
              <a:t>(log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dirty="0"/>
              <a:t>) when records are equally distributed among all classes implying least </a:t>
            </a:r>
            <a:r>
              <a:rPr lang="en-US" dirty="0" smtClean="0"/>
              <a:t>information</a:t>
            </a:r>
          </a:p>
          <a:p>
            <a:pPr lvl="1">
              <a:defRPr/>
            </a:pPr>
            <a:r>
              <a:rPr lang="en-US" dirty="0" smtClean="0"/>
              <a:t>Minimum </a:t>
            </a:r>
            <a:r>
              <a:rPr lang="en-US" dirty="0"/>
              <a:t>(0.0) when all records belong to one class, implying most information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 marL="228600" lvl="1">
              <a:spcBef>
                <a:spcPts val="1000"/>
              </a:spcBef>
              <a:defRPr/>
            </a:pPr>
            <a:r>
              <a:rPr lang="en-US" sz="2800" dirty="0"/>
              <a:t>Entropy based computations are quite similar to the GINI index </a:t>
            </a:r>
            <a:r>
              <a:rPr lang="en-US" sz="2800" dirty="0" smtClean="0"/>
              <a:t>computations</a:t>
            </a:r>
            <a:endParaRPr lang="en-US" sz="2800" dirty="0">
              <a:latin typeface="Times New Roman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194050" y="2322871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4165600" imgH="444500" progId="Equation.3">
                  <p:embed/>
                </p:oleObj>
              </mc:Choice>
              <mc:Fallback>
                <p:oleObj name="Equation" r:id="rId3" imgW="4165600" imgH="4445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322871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2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Entropy of a Single Node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573163" y="246779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163" y="246779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49363" y="530942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63" y="530942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649363" y="394575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63" y="394575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63963" y="246779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/>
          </p:nvPr>
        </p:nvGraphicFramePr>
        <p:xfrm>
          <a:off x="3123406" y="170262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6" y="170262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163963" y="3945758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Entropy = – (1/6)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(1/6)</a:t>
            </a:r>
            <a:r>
              <a:rPr lang="en-US" altLang="en-US" sz="2000" baseline="30000" dirty="0"/>
              <a:t> </a:t>
            </a:r>
            <a:r>
              <a:rPr lang="en-US" altLang="en-US" sz="2000" dirty="0"/>
              <a:t>– (5/6)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(5/6</a:t>
            </a:r>
            <a:r>
              <a:rPr lang="en-US" altLang="en-US" sz="2000" dirty="0"/>
              <a:t>) = 0.65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63963" y="530942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Entropy = – (2/6)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(2/6)</a:t>
            </a:r>
            <a:r>
              <a:rPr lang="en-US" altLang="en-US" sz="2000" baseline="30000" dirty="0"/>
              <a:t> </a:t>
            </a:r>
            <a:r>
              <a:rPr lang="en-US" altLang="en-US" sz="2000" dirty="0"/>
              <a:t>– (4/6)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(4/6) = 0.92</a:t>
            </a:r>
          </a:p>
        </p:txBody>
      </p:sp>
    </p:spTree>
    <p:extLst>
      <p:ext uri="{BB962C8B-B14F-4D97-AF65-F5344CB8AC3E}">
        <p14:creationId xmlns:p14="http://schemas.microsoft.com/office/powerpoint/2010/main" val="21410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Information Gain after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146175" lvl="2">
              <a:buNone/>
              <a:defRPr/>
            </a:pPr>
            <a:r>
              <a:rPr lang="en-US" dirty="0" smtClean="0"/>
              <a:t>	Parent </a:t>
            </a:r>
            <a:r>
              <a:rPr lang="en-US" dirty="0"/>
              <a:t>Node, p is split into k </a:t>
            </a:r>
            <a:r>
              <a:rPr lang="en-US" dirty="0" smtClean="0"/>
              <a:t>partitions;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number of records in partition </a:t>
            </a:r>
            <a:r>
              <a:rPr lang="en-US" dirty="0" err="1"/>
              <a:t>i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Choose the split that achieves most reduction (maximizes GAIN)</a:t>
            </a:r>
          </a:p>
          <a:p>
            <a:pPr lvl="1"/>
            <a:r>
              <a:rPr lang="en-US" dirty="0" smtClean="0"/>
              <a:t>Used in ID3 and C4.5 decision tree algorithms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001168" y="2561303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68" y="2561303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52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 smtClean="0"/>
              <a:t>Class exercise</a:t>
            </a:r>
            <a:endParaRPr lang="en-US" dirty="0"/>
          </a:p>
        </p:txBody>
      </p:sp>
      <p:graphicFrame>
        <p:nvGraphicFramePr>
          <p:cNvPr id="4" name="Object 1027"/>
          <p:cNvGraphicFramePr>
            <a:graphicFrameLocks/>
          </p:cNvGraphicFramePr>
          <p:nvPr>
            <p:extLst/>
          </p:nvPr>
        </p:nvGraphicFramePr>
        <p:xfrm>
          <a:off x="2629514" y="1455173"/>
          <a:ext cx="6932971" cy="5083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4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514" y="1455173"/>
                        <a:ext cx="6932971" cy="5083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62485" y="6119336"/>
            <a:ext cx="262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 from Han &amp; </a:t>
            </a:r>
            <a:r>
              <a:rPr lang="en-US" sz="1400" dirty="0" err="1" smtClean="0"/>
              <a:t>Kamber</a:t>
            </a:r>
            <a:r>
              <a:rPr lang="en-US" sz="1400" dirty="0" smtClean="0"/>
              <a:t> Data Mining: Concepts and Techniques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8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Selection by Information Gain Computation</a:t>
            </a:r>
            <a:endParaRPr 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9271" y="1690688"/>
            <a:ext cx="372910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 smtClean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buys_computer</a:t>
            </a:r>
            <a:r>
              <a:rPr lang="en-US" altLang="en-US" sz="2000" dirty="0" smtClean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 smtClean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buys_computer</a:t>
            </a:r>
            <a:r>
              <a:rPr lang="en-US" altLang="en-US" sz="2000" dirty="0" smtClean="0">
                <a:solidFill>
                  <a:srgbClr val="121328"/>
                </a:solidFill>
              </a:rPr>
              <a:t> = “no”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 smtClean="0">
                <a:solidFill>
                  <a:srgbClr val="121328"/>
                </a:solidFill>
              </a:rPr>
              <a:t>I(p, n) = I(9, 5) =0.940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 smtClean="0">
                <a:solidFill>
                  <a:srgbClr val="121328"/>
                </a:solidFill>
              </a:rPr>
              <a:t>Compute the entropy for </a:t>
            </a:r>
            <a:r>
              <a:rPr lang="en-US" altLang="en-US" sz="2000" i="1" dirty="0" smtClean="0">
                <a:solidFill>
                  <a:srgbClr val="121328"/>
                </a:solidFill>
              </a:rPr>
              <a:t>age</a:t>
            </a:r>
            <a:r>
              <a:rPr lang="en-US" altLang="en-US" sz="2000" dirty="0" smtClean="0">
                <a:solidFill>
                  <a:srgbClr val="121328"/>
                </a:solidFill>
              </a:rPr>
              <a:t>:</a:t>
            </a:r>
            <a:endParaRPr lang="en-US" altLang="en-US" dirty="0" smtClean="0"/>
          </a:p>
          <a:p>
            <a:endParaRPr lang="en-US" altLang="en-US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4225900" y="1567657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Worksheet" r:id="rId3" imgW="3353071" imgH="1438536" progId="Excel.Sheet.8">
                  <p:embed/>
                </p:oleObj>
              </mc:Choice>
              <mc:Fallback>
                <p:oleObj name="Worksheet" r:id="rId3" imgW="3353071" imgH="1438536" progId="Excel.Shee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00" y="1567657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7924800" y="1617407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5" imgW="1866600" imgH="812520" progId="Equation.3">
                  <p:embed/>
                </p:oleObj>
              </mc:Choice>
              <mc:Fallback>
                <p:oleObj name="Equation" r:id="rId5" imgW="1866600" imgH="81252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17407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7369278" y="3117238"/>
            <a:ext cx="4152900" cy="2209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121328"/>
                </a:solidFill>
              </a:rPr>
              <a:t>            means “age &lt;=30” has 5 out of 14 samples, with 2 </a:t>
            </a:r>
            <a:r>
              <a:rPr lang="en-US" altLang="en-US" sz="2000" dirty="0" err="1" smtClean="0">
                <a:solidFill>
                  <a:srgbClr val="121328"/>
                </a:solidFill>
              </a:rPr>
              <a:t>yes’es</a:t>
            </a:r>
            <a:r>
              <a:rPr lang="en-US" altLang="en-US" sz="2000" dirty="0" smtClean="0">
                <a:solidFill>
                  <a:srgbClr val="121328"/>
                </a:solidFill>
              </a:rPr>
              <a:t>  and 3 no’s.   Hence</a:t>
            </a:r>
            <a:endParaRPr lang="en-US" altLang="en-US" sz="2000" dirty="0" smtClean="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 smtClean="0">
              <a:solidFill>
                <a:srgbClr val="121328"/>
              </a:solidFill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 dirty="0" smtClean="0">
                <a:solidFill>
                  <a:srgbClr val="121328"/>
                </a:solidFill>
              </a:rPr>
              <a:t>Similarly,</a:t>
            </a:r>
            <a:endParaRPr lang="en-US" altLang="en-US" sz="2000" dirty="0">
              <a:solidFill>
                <a:srgbClr val="121328"/>
              </a:solidFill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/>
          </p:nvPr>
        </p:nvGraphicFramePr>
        <p:xfrm>
          <a:off x="7043713" y="3048974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13" y="3048974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6858000" y="4415556"/>
          <a:ext cx="449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9" imgW="2311200" imgH="203040" progId="Equation.3">
                  <p:embed/>
                </p:oleObj>
              </mc:Choice>
              <mc:Fallback>
                <p:oleObj name="Equation" r:id="rId9" imgW="2311200" imgH="2030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15556"/>
                        <a:ext cx="449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7924800" y="5327038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1" imgW="3593880" imgH="1193760" progId="Equation.3">
                  <p:embed/>
                </p:oleObj>
              </mc:Choice>
              <mc:Fallback>
                <p:oleObj name="Equation" r:id="rId11" imgW="3593880" imgH="1193760" progId="Equation.3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327038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>
            <p:extLst/>
          </p:nvPr>
        </p:nvGraphicFramePr>
        <p:xfrm>
          <a:off x="838199" y="3463056"/>
          <a:ext cx="5287297" cy="325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Worksheet" r:id="rId13" imgW="6115431" imgH="4458208" progId="Excel.Sheet.8">
                  <p:embed/>
                </p:oleObj>
              </mc:Choice>
              <mc:Fallback>
                <p:oleObj name="Worksheet" r:id="rId13" imgW="6115431" imgH="4458208" progId="Excel.Sheet.8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3463056"/>
                        <a:ext cx="5287297" cy="3252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</a:rPr>
              <a:t>Output: A Decision Tree for “</a:t>
            </a:r>
            <a:r>
              <a:rPr lang="en-US" altLang="en-US" sz="4000" b="1" i="1" dirty="0" err="1">
                <a:latin typeface="Times New Roman" panose="02020603050405020304" pitchFamily="18" charset="0"/>
              </a:rPr>
              <a:t>buys_computer</a:t>
            </a:r>
            <a:r>
              <a:rPr lang="en-US" altLang="en-US" sz="4000" b="1" i="1" dirty="0">
                <a:latin typeface="Times New Roman" panose="02020603050405020304" pitchFamily="18" charset="0"/>
              </a:rPr>
              <a:t>”</a:t>
            </a:r>
            <a:endParaRPr 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23887" y="1901825"/>
            <a:ext cx="609141" cy="369974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47586" y="2876550"/>
            <a:ext cx="95539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1036" y="3790950"/>
            <a:ext cx="955390" cy="369974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09917" y="3790950"/>
            <a:ext cx="1410643" cy="369974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47535" y="4757738"/>
            <a:ext cx="41678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23551" y="4757738"/>
            <a:ext cx="49372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87452" y="4772025"/>
            <a:ext cx="50654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34776" y="4786313"/>
            <a:ext cx="101951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832225" y="2393951"/>
            <a:ext cx="992188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424489" y="243998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089651" y="2470150"/>
            <a:ext cx="1489075" cy="13096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47977" y="2819400"/>
            <a:ext cx="679673" cy="369974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&lt;=30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59294" y="2936875"/>
            <a:ext cx="548227" cy="36997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b="1">
                <a:latin typeface="Times New Roman" panose="02020603050405020304" pitchFamily="18" charset="0"/>
              </a:rPr>
              <a:t>&gt;40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3003551" y="4344989"/>
            <a:ext cx="493713" cy="515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132264" y="4391026"/>
            <a:ext cx="420687" cy="423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978650" y="4391026"/>
            <a:ext cx="344488" cy="455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958138" y="4405314"/>
            <a:ext cx="328612" cy="395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954338" y="52292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8339138" y="518318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040563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568825" y="5199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426075" y="329406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745948" y="5634038"/>
            <a:ext cx="416781" cy="36997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830585" y="5634038"/>
            <a:ext cx="416781" cy="36997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320376" y="5634038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92276" y="5634038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179213" y="3794125"/>
            <a:ext cx="493725" cy="369974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76800" y="2971800"/>
            <a:ext cx="1066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 b="1" dirty="0">
                <a:latin typeface="Times New Roman" panose="02020603050405020304" pitchFamily="18" charset="0"/>
              </a:rPr>
              <a:t>30..40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2400" dirty="0" smtClean="0"/>
              <a:t>Basic algorithm (a greedy algorithm)</a:t>
            </a:r>
            <a:endParaRPr lang="en-US" altLang="en-US" sz="2000" dirty="0" smtClean="0"/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Tree is constructed in a </a:t>
            </a:r>
            <a:r>
              <a:rPr lang="en-US" altLang="en-US" sz="2000" dirty="0" smtClean="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At start, all the training examples are at the root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Attributes are categorical (if continuous-valued, they are discretized in advance)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Examples are partitioned recursively based on selected attributes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Test attributes are selected on the basis of a heuristic or statistical measure (e.g., </a:t>
            </a:r>
            <a:r>
              <a:rPr lang="en-US" altLang="en-US" sz="2000" dirty="0" smtClean="0">
                <a:solidFill>
                  <a:schemeClr val="hlink"/>
                </a:solidFill>
              </a:rPr>
              <a:t>information gain</a:t>
            </a:r>
            <a:r>
              <a:rPr lang="en-US" altLang="en-US" sz="2000" dirty="0" smtClean="0"/>
              <a:t>)</a:t>
            </a:r>
          </a:p>
          <a:p>
            <a:pPr>
              <a:lnSpc>
                <a:spcPct val="95000"/>
              </a:lnSpc>
            </a:pPr>
            <a:r>
              <a:rPr lang="en-US" altLang="en-US" sz="2400" dirty="0" smtClean="0"/>
              <a:t>Conditions for stopping partitioning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All samples for a given node belong to the same class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There are no remaining attributes for further partitioning – </a:t>
            </a:r>
            <a:r>
              <a:rPr lang="en-US" altLang="en-US" sz="2000" dirty="0" smtClean="0">
                <a:solidFill>
                  <a:schemeClr val="hlink"/>
                </a:solidFill>
              </a:rPr>
              <a:t>majority voting</a:t>
            </a:r>
            <a:r>
              <a:rPr lang="en-US" altLang="en-US" sz="2000" dirty="0" smtClean="0"/>
              <a:t> is employed for classifying the leaf</a:t>
            </a:r>
          </a:p>
          <a:p>
            <a:pPr lvl="1">
              <a:lnSpc>
                <a:spcPct val="95000"/>
              </a:lnSpc>
            </a:pPr>
            <a:r>
              <a:rPr lang="en-US" altLang="en-US" sz="2000" dirty="0" smtClean="0"/>
              <a:t>There are no samples left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6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Gini index </a:t>
            </a:r>
            <a:r>
              <a:rPr lang="en-US" altLang="en-US" sz="2400" dirty="0" smtClean="0"/>
              <a:t>(CART, IBM </a:t>
            </a:r>
            <a:r>
              <a:rPr lang="en-US" altLang="en-US" sz="2400" dirty="0" err="1" smtClean="0"/>
              <a:t>IntelligentMiner</a:t>
            </a:r>
            <a:r>
              <a:rPr lang="en-US" altLang="en-US" sz="2400" dirty="0" smtClean="0"/>
              <a:t>)</a:t>
            </a:r>
            <a:endParaRPr lang="en-US" altLang="en-US" sz="2400" dirty="0" smtClean="0">
              <a:solidFill>
                <a:schemeClr val="hlink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All attributes are assumed continuous-valued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Assume there exist several possible split values for each attribute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May need other tools, such as clustering, to get the possible split values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Can be modified for categorical attributes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1690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(IBM </a:t>
            </a:r>
            <a:r>
              <a:rPr lang="en-US" dirty="0" err="1" smtClean="0"/>
              <a:t>IntelligentMiner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If a data set </a:t>
            </a:r>
            <a:r>
              <a:rPr lang="en-US" altLang="en-US" i="1" dirty="0"/>
              <a:t>T</a:t>
            </a:r>
            <a:r>
              <a:rPr lang="en-US" altLang="en-US" dirty="0"/>
              <a:t> 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is defined as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    </a:t>
            </a:r>
            <a:r>
              <a:rPr lang="en-US" altLang="en-US" sz="2400" dirty="0"/>
              <a:t>where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is the relative frequency of class </a:t>
            </a:r>
            <a:r>
              <a:rPr lang="en-US" altLang="en-US" sz="2400" i="1" dirty="0"/>
              <a:t>j</a:t>
            </a:r>
            <a:r>
              <a:rPr lang="en-US" altLang="en-US" sz="2400" dirty="0"/>
              <a:t> in </a:t>
            </a:r>
            <a:r>
              <a:rPr lang="en-US" altLang="en-US" sz="2400" i="1" dirty="0"/>
              <a:t>T.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If a data set </a:t>
            </a:r>
            <a:r>
              <a:rPr lang="en-US" altLang="en-US" i="1" dirty="0"/>
              <a:t>T</a:t>
            </a:r>
            <a:r>
              <a:rPr lang="en-US" altLang="en-US" dirty="0"/>
              <a:t> is split into two subsets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with sizes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2</a:t>
            </a:r>
            <a:r>
              <a:rPr lang="en-US" altLang="en-US" dirty="0"/>
              <a:t> respectively,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of the split data 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is defined as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The attribute 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is chosen to split the node (</a:t>
            </a:r>
            <a:r>
              <a:rPr lang="en-US" altLang="en-US" i="1" dirty="0">
                <a:solidFill>
                  <a:srgbClr val="CC0000"/>
                </a:solidFill>
              </a:rPr>
              <a:t>need to enumerate all possible splitting points for each attribute</a:t>
            </a:r>
            <a:r>
              <a:rPr lang="en-US" altLang="en-US" dirty="0"/>
              <a:t>).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/>
          </p:nvPr>
        </p:nvGraphicFramePr>
        <p:xfrm>
          <a:off x="4953000" y="2262866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3" imgW="1739880" imgH="761760" progId="Equation.3">
                  <p:embed/>
                </p:oleObj>
              </mc:Choice>
              <mc:Fallback>
                <p:oleObj name="Equation" r:id="rId3" imgW="1739880" imgH="761760" progId="Equation.3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62866"/>
                        <a:ext cx="2286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3770672" y="4646895"/>
          <a:ext cx="6159909" cy="65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5" imgW="3403440" imgH="558720" progId="Equation.3">
                  <p:embed/>
                </p:oleObj>
              </mc:Choice>
              <mc:Fallback>
                <p:oleObj name="Equation" r:id="rId5" imgW="3403440" imgH="55872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672" y="4646895"/>
                        <a:ext cx="6159909" cy="65138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76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…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Missing completely at random (MCAR)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of a value is independent of attributes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on the attribute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Analysis may be unbiased overall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at Random (MAR)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other variables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Fill in values based other values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Almost always produces a bias in the analysis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Missing Not at Random (MNAR)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Missingness</a:t>
            </a:r>
            <a:r>
              <a:rPr lang="en-US" dirty="0" smtClean="0"/>
              <a:t> is related to unobserved measurements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Informative or non-ignorable </a:t>
            </a:r>
            <a:r>
              <a:rPr lang="en-US" dirty="0" err="1" smtClean="0"/>
              <a:t>missingness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 possible to know the situation from the data</a:t>
            </a:r>
          </a:p>
        </p:txBody>
      </p:sp>
    </p:spTree>
    <p:extLst>
      <p:ext uri="{BB962C8B-B14F-4D97-AF65-F5344CB8AC3E}">
        <p14:creationId xmlns:p14="http://schemas.microsoft.com/office/powerpoint/2010/main" val="4048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Duplicate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set may include data objects that are duplicates, or almost duplicates of one another</a:t>
            </a:r>
          </a:p>
          <a:p>
            <a:pPr lvl="1"/>
            <a:r>
              <a:rPr lang="en-US" dirty="0" smtClean="0"/>
              <a:t>Major issue when merging data from heterogeneous 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Same person with multiple email addresses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Process of dealing with duplicate data issues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should duplicate data not be removed?</a:t>
            </a:r>
          </a:p>
        </p:txBody>
      </p:sp>
    </p:spTree>
    <p:extLst>
      <p:ext uri="{BB962C8B-B14F-4D97-AF65-F5344CB8AC3E}">
        <p14:creationId xmlns:p14="http://schemas.microsoft.com/office/powerpoint/2010/main" val="28098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8183</TotalTime>
  <Words>2887</Words>
  <Application>Microsoft Office PowerPoint</Application>
  <PresentationFormat>Widescreen</PresentationFormat>
  <Paragraphs>789</Paragraphs>
  <Slides>79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79</vt:i4>
      </vt:variant>
    </vt:vector>
  </HeadingPairs>
  <TitlesOfParts>
    <vt:vector size="99" baseType="lpstr">
      <vt:lpstr>ＭＳ Ｐゴシック</vt:lpstr>
      <vt:lpstr>Arial</vt:lpstr>
      <vt:lpstr>Calibri</vt:lpstr>
      <vt:lpstr>Calibri Light</vt:lpstr>
      <vt:lpstr>Cambria</vt:lpstr>
      <vt:lpstr>Cambria Math</vt:lpstr>
      <vt:lpstr>cmmi10</vt:lpstr>
      <vt:lpstr>Marlett</vt:lpstr>
      <vt:lpstr>Monotype Sorts</vt:lpstr>
      <vt:lpstr>Symbol</vt:lpstr>
      <vt:lpstr>Times New Roman</vt:lpstr>
      <vt:lpstr>Wingdings</vt:lpstr>
      <vt:lpstr>Wingdings 2</vt:lpstr>
      <vt:lpstr>Office Theme</vt:lpstr>
      <vt:lpstr>VISIO</vt:lpstr>
      <vt:lpstr>Worksheet</vt:lpstr>
      <vt:lpstr>Equation</vt:lpstr>
      <vt:lpstr>Bitmap Image</vt:lpstr>
      <vt:lpstr>Document</vt:lpstr>
      <vt:lpstr>Visio</vt:lpstr>
      <vt:lpstr>Applied Analytics and Predictive Modeling Spring 2020</vt:lpstr>
      <vt:lpstr>Today’s agenda</vt:lpstr>
      <vt:lpstr>Data Quality </vt:lpstr>
      <vt:lpstr>Data Quality …</vt:lpstr>
      <vt:lpstr>Noise</vt:lpstr>
      <vt:lpstr>Outliers</vt:lpstr>
      <vt:lpstr>Missing Values</vt:lpstr>
      <vt:lpstr>Missing Values …</vt:lpstr>
      <vt:lpstr>Duplicate Data</vt:lpstr>
      <vt:lpstr>Similarity and Dissimilarity Measures</vt:lpstr>
      <vt:lpstr>Similarity/Dissimilarity for Simple Attributes</vt:lpstr>
      <vt:lpstr>Euclidean Distance</vt:lpstr>
      <vt:lpstr>Euclidean Distance</vt:lpstr>
      <vt:lpstr>Minkowski Distance</vt:lpstr>
      <vt:lpstr>Minkowski Distance: Examples</vt:lpstr>
      <vt:lpstr>Minkowski Distance</vt:lpstr>
      <vt:lpstr>Mahalanobis Distance</vt:lpstr>
      <vt:lpstr>Mahalanobis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Density</vt:lpstr>
      <vt:lpstr>Euclidean Density: Grid-based Approach</vt:lpstr>
      <vt:lpstr>Euclidean Density: Center-Based</vt:lpstr>
      <vt:lpstr>Linear Regression</vt:lpstr>
      <vt:lpstr>Linear Regression</vt:lpstr>
      <vt:lpstr>Modeling</vt:lpstr>
      <vt:lpstr>Estimating the coefficients</vt:lpstr>
      <vt:lpstr>PowerPoint Presentation</vt:lpstr>
      <vt:lpstr>PowerPoint Presentation</vt:lpstr>
      <vt:lpstr>Relationship between odometer     reading and a used car’s selling price.</vt:lpstr>
      <vt:lpstr>PowerPoint Presentation</vt:lpstr>
      <vt:lpstr>Decision Trees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General Structure of the Hunt‘s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Measure of Impurity: Entropy</vt:lpstr>
      <vt:lpstr>Computing Entropy of a Single Node</vt:lpstr>
      <vt:lpstr>Computing Information Gain after Splitting</vt:lpstr>
      <vt:lpstr>Class exercise</vt:lpstr>
      <vt:lpstr>Attribute Selection by Information Gain Computation</vt:lpstr>
      <vt:lpstr>Output: A Decision Tree for “buys_computer”</vt:lpstr>
      <vt:lpstr>Algorithm for Decision Tree Induction</vt:lpstr>
      <vt:lpstr>Other Attribute Selection Measures</vt:lpstr>
      <vt:lpstr>GINI Index (IBM IntelligentMiner)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Analytics &amp; Predictive Modeling</dc:title>
  <dc:creator>Manikonda, Lydia</dc:creator>
  <cp:lastModifiedBy>Manikonda, Lydia</cp:lastModifiedBy>
  <cp:revision>275</cp:revision>
  <dcterms:created xsi:type="dcterms:W3CDTF">2020-01-08T20:21:16Z</dcterms:created>
  <dcterms:modified xsi:type="dcterms:W3CDTF">2020-02-18T22:35:53Z</dcterms:modified>
</cp:coreProperties>
</file>