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15" r:id="rId3"/>
    <p:sldId id="407" r:id="rId4"/>
    <p:sldId id="410" r:id="rId5"/>
    <p:sldId id="411" r:id="rId6"/>
    <p:sldId id="412" r:id="rId7"/>
    <p:sldId id="413" r:id="rId8"/>
    <p:sldId id="414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23" r:id="rId18"/>
    <p:sldId id="424" r:id="rId19"/>
    <p:sldId id="425" r:id="rId20"/>
    <p:sldId id="426" r:id="rId21"/>
    <p:sldId id="427" r:id="rId22"/>
    <p:sldId id="428" r:id="rId23"/>
    <p:sldId id="429" r:id="rId24"/>
    <p:sldId id="430" r:id="rId25"/>
    <p:sldId id="432" r:id="rId26"/>
    <p:sldId id="433" r:id="rId27"/>
    <p:sldId id="436" r:id="rId28"/>
    <p:sldId id="437" r:id="rId29"/>
    <p:sldId id="438" r:id="rId30"/>
    <p:sldId id="439" r:id="rId31"/>
    <p:sldId id="440" r:id="rId32"/>
    <p:sldId id="441" r:id="rId33"/>
    <p:sldId id="442" r:id="rId34"/>
    <p:sldId id="443" r:id="rId35"/>
    <p:sldId id="447" r:id="rId36"/>
    <p:sldId id="448" r:id="rId37"/>
    <p:sldId id="449" r:id="rId38"/>
    <p:sldId id="355" r:id="rId39"/>
    <p:sldId id="408" r:id="rId40"/>
    <p:sldId id="409" r:id="rId41"/>
    <p:sldId id="450" r:id="rId42"/>
    <p:sldId id="451" r:id="rId43"/>
    <p:sldId id="452" r:id="rId44"/>
    <p:sldId id="453" r:id="rId45"/>
    <p:sldId id="45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4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53C18-6FB0-48A4-BE65-BC418673D72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89963-14D3-46B6-A4DD-773663C5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2150"/>
            <a:ext cx="6143625" cy="3455988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8325"/>
            <a:ext cx="5086350" cy="41497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3" tIns="45370" rIns="90743" bIns="45370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05653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2150"/>
            <a:ext cx="4606925" cy="3455988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8325"/>
            <a:ext cx="5086350" cy="41497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3" tIns="45370" rIns="90743" bIns="45370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23758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2150"/>
            <a:ext cx="6143625" cy="3455988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8325"/>
            <a:ext cx="5086350" cy="41497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3" tIns="45370" rIns="90743" bIns="45370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23227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2150"/>
            <a:ext cx="6143625" cy="3455988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8325"/>
            <a:ext cx="5086350" cy="41497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3" tIns="45370" rIns="90743" bIns="45370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8521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3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1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86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143000"/>
            <a:ext cx="5444067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4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3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5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3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8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8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6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7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3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19F26-549C-4A29-8AFF-AAD68B8D735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3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mailto:kuruzj@rpi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7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8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9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1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18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8D2930-66DC-4639-AB52-C4AAB7527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 smtClean="0"/>
              <a:t>Applied Analytics and Predictive Modeling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Spring 2020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3E78DF-2C9B-46FC-98F3-29D4ABC36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1674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Lecture-4</a:t>
            </a:r>
            <a:endParaRPr lang="en-US" sz="3200" dirty="0"/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4323286D-E52A-4364-8D05-5764BABDBEB6}"/>
              </a:ext>
            </a:extLst>
          </p:cNvPr>
          <p:cNvSpPr txBox="1">
            <a:spLocks/>
          </p:cNvSpPr>
          <p:nvPr/>
        </p:nvSpPr>
        <p:spPr>
          <a:xfrm>
            <a:off x="1050471" y="5114726"/>
            <a:ext cx="5045529" cy="124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b="1"/>
              <a:t>Lydia Manikonda</a:t>
            </a:r>
          </a:p>
          <a:p>
            <a:pPr algn="l"/>
            <a:r>
              <a:rPr lang="en-US" sz="3000">
                <a:hlinkClick r:id="rId2"/>
              </a:rPr>
              <a:t>manikl@rpi.edu</a:t>
            </a:r>
            <a:r>
              <a:rPr lang="en-US" sz="300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AD7764-9785-41D2-B6E5-908529EF6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116" y="4875789"/>
            <a:ext cx="6487884" cy="12418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96466" y="6499123"/>
            <a:ext cx="708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of the slides adapted from Intro to Data Mining Tan et al.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88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Duplicate Data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set may include data objects that are duplicates, or almost duplicates of one another</a:t>
            </a:r>
          </a:p>
          <a:p>
            <a:pPr lvl="1"/>
            <a:r>
              <a:rPr lang="en-US" dirty="0" smtClean="0"/>
              <a:t>Major issue when merging data from heterogeneous sources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Same person with multiple email addresses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Data cleaning</a:t>
            </a:r>
          </a:p>
          <a:p>
            <a:pPr lvl="1"/>
            <a:r>
              <a:rPr lang="en-US" dirty="0" smtClean="0"/>
              <a:t>Process of dealing with duplicate data issues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When should duplicate data not be removed?</a:t>
            </a:r>
          </a:p>
        </p:txBody>
      </p:sp>
    </p:spTree>
    <p:extLst>
      <p:ext uri="{BB962C8B-B14F-4D97-AF65-F5344CB8AC3E}">
        <p14:creationId xmlns:p14="http://schemas.microsoft.com/office/powerpoint/2010/main" val="280989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Similarity and Dissimilarity Measures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Similarity measure</a:t>
            </a:r>
          </a:p>
          <a:p>
            <a:pPr lvl="1"/>
            <a:r>
              <a:rPr lang="en-US" dirty="0" smtClean="0"/>
              <a:t>Numerical measure of how alike two data objects are.</a:t>
            </a:r>
          </a:p>
          <a:p>
            <a:pPr lvl="1"/>
            <a:r>
              <a:rPr lang="en-US" dirty="0" smtClean="0"/>
              <a:t>Is higher when objects are more alike.</a:t>
            </a:r>
          </a:p>
          <a:p>
            <a:pPr lvl="1"/>
            <a:r>
              <a:rPr lang="en-US" dirty="0" smtClean="0"/>
              <a:t>Often falls in the range [0,1]</a:t>
            </a:r>
          </a:p>
          <a:p>
            <a:r>
              <a:rPr lang="en-US" dirty="0" smtClean="0"/>
              <a:t>Dissimilarity measure</a:t>
            </a:r>
          </a:p>
          <a:p>
            <a:pPr lvl="1"/>
            <a:r>
              <a:rPr lang="en-US" dirty="0" smtClean="0"/>
              <a:t>Numerical measure of how different two data objects are </a:t>
            </a:r>
          </a:p>
          <a:p>
            <a:pPr lvl="1"/>
            <a:r>
              <a:rPr lang="en-US" dirty="0" smtClean="0"/>
              <a:t>Lower when objects are more alike</a:t>
            </a:r>
          </a:p>
          <a:p>
            <a:pPr lvl="1"/>
            <a:r>
              <a:rPr lang="en-US" dirty="0" smtClean="0"/>
              <a:t>Minimum dissimilarity is often 0</a:t>
            </a:r>
          </a:p>
          <a:p>
            <a:pPr lvl="1"/>
            <a:r>
              <a:rPr lang="en-US" dirty="0" smtClean="0"/>
              <a:t>Upper limit varies</a:t>
            </a:r>
          </a:p>
          <a:p>
            <a:r>
              <a:rPr lang="en-US" dirty="0" smtClean="0">
                <a:solidFill>
                  <a:srgbClr val="CC6600"/>
                </a:solidFill>
              </a:rPr>
              <a:t>Proximity</a:t>
            </a:r>
            <a:r>
              <a:rPr lang="en-US" dirty="0" smtClean="0"/>
              <a:t> refers to a similarity or dissimilarity</a:t>
            </a:r>
          </a:p>
        </p:txBody>
      </p:sp>
    </p:spTree>
    <p:extLst>
      <p:ext uri="{BB962C8B-B14F-4D97-AF65-F5344CB8AC3E}">
        <p14:creationId xmlns:p14="http://schemas.microsoft.com/office/powerpoint/2010/main" val="378825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752600" y="1988575"/>
            <a:ext cx="8686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0" dirty="0"/>
              <a:t>The following table shows the similarity and dissimilarity between two objects, </a:t>
            </a:r>
            <a:r>
              <a:rPr lang="en-US"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0" dirty="0"/>
              <a:t> and </a:t>
            </a:r>
            <a:r>
              <a:rPr lang="en-US"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y,</a:t>
            </a:r>
            <a:r>
              <a:rPr lang="en-US" sz="2400" b="0" dirty="0"/>
              <a:t> with respect to a single, simple attribute.</a:t>
            </a:r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733292"/>
            <a:ext cx="9144000" cy="274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Similarity/Dissimilarity for Simple Attributes</a:t>
            </a:r>
          </a:p>
        </p:txBody>
      </p:sp>
    </p:spTree>
    <p:extLst>
      <p:ext uri="{BB962C8B-B14F-4D97-AF65-F5344CB8AC3E}">
        <p14:creationId xmlns:p14="http://schemas.microsoft.com/office/powerpoint/2010/main" val="303966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7756" y="1143000"/>
            <a:ext cx="9569246" cy="5181600"/>
          </a:xfr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/>
              <a:t>Euclidean </a:t>
            </a:r>
            <a:r>
              <a:rPr lang="en-US" dirty="0" smtClean="0"/>
              <a:t>Distance</a:t>
            </a:r>
          </a:p>
          <a:p>
            <a:pPr marL="342900" indent="-342900">
              <a:spcBef>
                <a:spcPct val="20000"/>
              </a:spcBef>
            </a:pPr>
            <a:endParaRPr lang="en-US" sz="2400" dirty="0" smtClean="0"/>
          </a:p>
          <a:p>
            <a:pPr marL="342900" indent="-342900">
              <a:spcBef>
                <a:spcPct val="20000"/>
              </a:spcBef>
            </a:pPr>
            <a:endParaRPr lang="en-US" sz="2400" dirty="0"/>
          </a:p>
          <a:p>
            <a:pPr marL="342900" indent="-342900">
              <a:spcBef>
                <a:spcPct val="20000"/>
              </a:spcBef>
            </a:pPr>
            <a:endParaRPr lang="en-US" sz="2400" dirty="0" smtClean="0"/>
          </a:p>
          <a:p>
            <a:pPr marL="342900" indent="-342900">
              <a:spcBef>
                <a:spcPct val="20000"/>
              </a:spcBef>
            </a:pPr>
            <a:endParaRPr lang="en-US" sz="2400" dirty="0"/>
          </a:p>
          <a:p>
            <a:pPr marL="342900" indent="-342900">
              <a:spcBef>
                <a:spcPct val="20000"/>
              </a:spcBef>
            </a:pPr>
            <a:endParaRPr lang="en-US" sz="2400" dirty="0" smtClean="0"/>
          </a:p>
          <a:p>
            <a:pPr marL="742950" lvl="1" indent="-285750">
              <a:spcBef>
                <a:spcPct val="20000"/>
              </a:spcBef>
              <a:buNone/>
            </a:pPr>
            <a:r>
              <a:rPr lang="en-US" sz="1800" dirty="0"/>
              <a:t> </a:t>
            </a:r>
          </a:p>
          <a:p>
            <a:pPr marL="742950" lvl="1" indent="0">
              <a:spcBef>
                <a:spcPct val="20000"/>
              </a:spcBef>
              <a:buNone/>
            </a:pPr>
            <a:r>
              <a:rPr lang="en-US" dirty="0"/>
              <a:t>where </a:t>
            </a:r>
            <a:r>
              <a:rPr lang="en-US" i="1" dirty="0"/>
              <a:t>n</a:t>
            </a:r>
            <a:r>
              <a:rPr lang="en-US" dirty="0"/>
              <a:t> is the number of dimensions (attributes) and </a:t>
            </a:r>
            <a:r>
              <a:rPr lang="en-US" i="1" dirty="0" err="1">
                <a:latin typeface="Times New Roman" panose="02020603050405020304" pitchFamily="18" charset="0"/>
              </a:rPr>
              <a:t>x</a:t>
            </a:r>
            <a:r>
              <a:rPr lang="en-US" i="1" baseline="-25000" dirty="0" err="1">
                <a:latin typeface="Times New Roman" panose="02020603050405020304" pitchFamily="18" charset="0"/>
              </a:rPr>
              <a:t>k</a:t>
            </a:r>
            <a:r>
              <a:rPr lang="en-US" dirty="0"/>
              <a:t> and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i="1" baseline="-25000" dirty="0">
                <a:latin typeface="Times New Roman" panose="02020603050405020304" pitchFamily="18" charset="0"/>
              </a:rPr>
              <a:t> </a:t>
            </a:r>
            <a:r>
              <a:rPr lang="en-US" dirty="0"/>
              <a:t> are, respectively,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/>
              <a:t> attributes (components) or data objects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/>
              <a:t>.</a:t>
            </a:r>
            <a:endParaRPr lang="en-US" sz="2400" dirty="0"/>
          </a:p>
          <a:p>
            <a:pPr marL="742950" lvl="1" indent="-285750">
              <a:spcBef>
                <a:spcPct val="20000"/>
              </a:spcBef>
            </a:pPr>
            <a:endParaRPr lang="en-US" dirty="0" smtClean="0"/>
          </a:p>
          <a:p>
            <a:pPr marL="342900" indent="-342900">
              <a:spcBef>
                <a:spcPct val="20000"/>
              </a:spcBef>
            </a:pPr>
            <a:endParaRPr lang="en-US" sz="2000" dirty="0"/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Standardization is necessary, if scales differ.</a:t>
            </a:r>
          </a:p>
          <a:p>
            <a:pPr marL="342900" indent="-342900">
              <a:spcBef>
                <a:spcPct val="20000"/>
              </a:spcBef>
            </a:pPr>
            <a:endParaRPr lang="en-US" dirty="0" smtClean="0"/>
          </a:p>
          <a:p>
            <a:pPr marL="742950" lvl="1" indent="-285750">
              <a:spcBef>
                <a:spcPct val="20000"/>
              </a:spcBef>
              <a:buNone/>
            </a:pPr>
            <a:endParaRPr lang="en-US" dirty="0" smtClean="0"/>
          </a:p>
        </p:txBody>
      </p:sp>
      <p:pic>
        <p:nvPicPr>
          <p:cNvPr id="78895" name="Picture 4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56" y="1983659"/>
            <a:ext cx="400764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Euclidean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42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1752601" y="1143001"/>
          <a:ext cx="4378325" cy="319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" name="VISIO" r:id="rId3" imgW="3631692" imgH="2656332" progId="Visio.Drawing.6">
                  <p:embed/>
                </p:oleObj>
              </mc:Choice>
              <mc:Fallback>
                <p:oleObj name="VISIO" r:id="rId3" imgW="3631692" imgH="2656332" progId="Visio.Drawing.6">
                  <p:embed/>
                  <p:pic>
                    <p:nvPicPr>
                      <p:cNvPr id="645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143001"/>
                        <a:ext cx="4378325" cy="319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6386514" y="1674814"/>
          <a:ext cx="3976687" cy="18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" name="Worksheet" r:id="rId5" imgW="1836725" imgH="846287" progId="Excel.Sheet.8">
                  <p:embed/>
                </p:oleObj>
              </mc:Choice>
              <mc:Fallback>
                <p:oleObj name="Worksheet" r:id="rId5" imgW="1836725" imgH="846287" progId="Excel.Sheet.8">
                  <p:embed/>
                  <p:pic>
                    <p:nvPicPr>
                      <p:cNvPr id="645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6514" y="1674814"/>
                        <a:ext cx="3976687" cy="183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4572000" y="5973764"/>
            <a:ext cx="28194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/>
              <a:t>Distance Matrix</a:t>
            </a:r>
          </a:p>
        </p:txBody>
      </p:sp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2895600" y="4114800"/>
          <a:ext cx="659923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1" name="Worksheet" r:id="rId7" imgW="3055925" imgH="846287" progId="Excel.Sheet.8">
                  <p:embed/>
                </p:oleObj>
              </mc:Choice>
              <mc:Fallback>
                <p:oleObj name="Worksheet" r:id="rId7" imgW="3055925" imgH="846287" progId="Excel.Sheet.8">
                  <p:embed/>
                  <p:pic>
                    <p:nvPicPr>
                      <p:cNvPr id="645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114800"/>
                        <a:ext cx="6599238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Euclidean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31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25421"/>
            <a:ext cx="10078064" cy="750888"/>
          </a:xfrm>
        </p:spPr>
        <p:txBody>
          <a:bodyPr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000" dirty="0" err="1"/>
              <a:t>Minkowski</a:t>
            </a:r>
            <a:r>
              <a:rPr lang="en-US" sz="3000" dirty="0"/>
              <a:t> Distance is a generalization of Euclidean Distance</a:t>
            </a:r>
          </a:p>
          <a:p>
            <a:pPr marL="742950" lvl="1" indent="-285750">
              <a:spcBef>
                <a:spcPct val="20000"/>
              </a:spcBef>
            </a:pPr>
            <a:endParaRPr lang="en-US" sz="3000" dirty="0"/>
          </a:p>
          <a:p>
            <a:pPr marL="342900" indent="-342900">
              <a:spcBef>
                <a:spcPct val="20000"/>
              </a:spcBef>
            </a:pPr>
            <a:endParaRPr lang="en-US" sz="3000" dirty="0"/>
          </a:p>
          <a:p>
            <a:pPr marL="342900" indent="-342900">
              <a:spcBef>
                <a:spcPct val="20000"/>
              </a:spcBef>
            </a:pPr>
            <a:endParaRPr lang="en-US" sz="3000" dirty="0"/>
          </a:p>
          <a:p>
            <a:pPr marL="742950" lvl="1" indent="-285750">
              <a:spcBef>
                <a:spcPct val="20000"/>
              </a:spcBef>
              <a:buNone/>
            </a:pPr>
            <a:r>
              <a:rPr lang="en-US" sz="3000" dirty="0"/>
              <a:t>   </a:t>
            </a:r>
          </a:p>
          <a:p>
            <a:pPr marL="742950" lvl="1" indent="-285750">
              <a:spcBef>
                <a:spcPct val="20000"/>
              </a:spcBef>
              <a:buNone/>
            </a:pPr>
            <a:r>
              <a:rPr lang="en-US" sz="3000" dirty="0"/>
              <a:t>   Where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000" dirty="0"/>
              <a:t> is a parameter, </a:t>
            </a:r>
            <a:r>
              <a:rPr lang="en-US" sz="30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3000" dirty="0"/>
              <a:t> is the number of dimensions (attributes) and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000" dirty="0"/>
              <a:t> and </a:t>
            </a:r>
            <a:r>
              <a:rPr lang="en-US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000" dirty="0"/>
              <a:t> are, respectively, the </a:t>
            </a:r>
            <a:r>
              <a:rPr lang="en-US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000" dirty="0"/>
              <a:t> attributes (components) or data objects 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000" dirty="0"/>
              <a:t> and 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000" dirty="0"/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sz="3000" dirty="0"/>
          </a:p>
        </p:txBody>
      </p:sp>
      <p:pic>
        <p:nvPicPr>
          <p:cNvPr id="80944" name="Picture 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286" y="2551471"/>
            <a:ext cx="510942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Minkowski</a:t>
            </a:r>
            <a:r>
              <a:rPr lang="en-US" dirty="0" smtClean="0"/>
              <a:t>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5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3452" y="1555955"/>
            <a:ext cx="10530348" cy="4876800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i="1" dirty="0">
                <a:cs typeface="Times New Roman" pitchFamily="18" charset="0"/>
              </a:rPr>
              <a:t>r</a:t>
            </a:r>
            <a:r>
              <a:rPr lang="en-US" dirty="0">
                <a:cs typeface="Times New Roman" pitchFamily="18" charset="0"/>
              </a:rPr>
              <a:t> = 1.  City block (Manhattan, taxicab, L</a:t>
            </a:r>
            <a:r>
              <a:rPr lang="en-US" baseline="-30000" dirty="0">
                <a:cs typeface="Times New Roman" pitchFamily="18" charset="0"/>
              </a:rPr>
              <a:t>1</a:t>
            </a:r>
            <a:r>
              <a:rPr lang="en-US" dirty="0">
                <a:cs typeface="Times New Roman" pitchFamily="18" charset="0"/>
              </a:rPr>
              <a:t> norm) distance. 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dirty="0">
                <a:cs typeface="Times New Roman" pitchFamily="18" charset="0"/>
              </a:rPr>
              <a:t>A common example of this is the Hamming distance, which is just the number of bits that are different between two binary vectors</a:t>
            </a:r>
          </a:p>
          <a:p>
            <a:pPr lvl="4">
              <a:lnSpc>
                <a:spcPct val="90000"/>
              </a:lnSpc>
            </a:pPr>
            <a:endParaRPr lang="en-US" sz="2400" b="1" dirty="0"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i="1" dirty="0">
                <a:cs typeface="Times New Roman" pitchFamily="18" charset="0"/>
              </a:rPr>
              <a:t>r</a:t>
            </a:r>
            <a:r>
              <a:rPr lang="en-US" dirty="0">
                <a:cs typeface="Times New Roman" pitchFamily="18" charset="0"/>
              </a:rPr>
              <a:t> = 2.  Euclidean distance</a:t>
            </a:r>
          </a:p>
          <a:p>
            <a:pPr lvl="4">
              <a:lnSpc>
                <a:spcPct val="90000"/>
              </a:lnSpc>
            </a:pPr>
            <a:endParaRPr lang="en-US" sz="2000" dirty="0"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i="1" dirty="0">
                <a:cs typeface="Times New Roman" pitchFamily="18" charset="0"/>
              </a:rPr>
              <a:t>r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dirty="0">
                <a:cs typeface="Times New Roman" pitchFamily="18" charset="0"/>
              </a:rPr>
              <a:t>.  “</a:t>
            </a:r>
            <a:r>
              <a:rPr lang="en-US" dirty="0" err="1">
                <a:cs typeface="Times New Roman" pitchFamily="18" charset="0"/>
              </a:rPr>
              <a:t>supremum</a:t>
            </a:r>
            <a:r>
              <a:rPr lang="en-US" dirty="0">
                <a:cs typeface="Times New Roman" pitchFamily="18" charset="0"/>
              </a:rPr>
              <a:t>” (</a:t>
            </a:r>
            <a:r>
              <a:rPr lang="en-US" dirty="0" err="1">
                <a:cs typeface="Times New Roman" pitchFamily="18" charset="0"/>
              </a:rPr>
              <a:t>L</a:t>
            </a:r>
            <a:r>
              <a:rPr lang="en-US" baseline="-30000" dirty="0" err="1">
                <a:cs typeface="Times New Roman" pitchFamily="18" charset="0"/>
              </a:rPr>
              <a:t>max</a:t>
            </a:r>
            <a:r>
              <a:rPr lang="en-US" baseline="-30000" dirty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norm, L</a:t>
            </a:r>
            <a:r>
              <a:rPr lang="en-US" baseline="-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baseline="-30000" dirty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norm) distance. 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dirty="0">
                <a:cs typeface="Times New Roman" pitchFamily="18" charset="0"/>
              </a:rPr>
              <a:t>This is the maximum difference between any component of the vectors</a:t>
            </a:r>
          </a:p>
          <a:p>
            <a:pPr lvl="4">
              <a:lnSpc>
                <a:spcPct val="90000"/>
              </a:lnSpc>
            </a:pPr>
            <a:endParaRPr lang="en-US" sz="2400" dirty="0"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cs typeface="Times New Roman" pitchFamily="18" charset="0"/>
              </a:rPr>
              <a:t>Do not confuse </a:t>
            </a:r>
            <a:r>
              <a:rPr lang="en-US" i="1" dirty="0">
                <a:cs typeface="Times New Roman" pitchFamily="18" charset="0"/>
              </a:rPr>
              <a:t>r</a:t>
            </a:r>
            <a:r>
              <a:rPr lang="en-US" dirty="0">
                <a:cs typeface="Times New Roman" pitchFamily="18" charset="0"/>
              </a:rPr>
              <a:t> with </a:t>
            </a:r>
            <a:r>
              <a:rPr lang="en-US" i="1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, i.e., all these distances are defined for all numbers of dimensions.</a:t>
            </a:r>
            <a:endParaRPr lang="en-US" i="1" dirty="0">
              <a:cs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Minkowski</a:t>
            </a:r>
            <a:r>
              <a:rPr lang="en-US" dirty="0"/>
              <a:t> Distance: Examples</a:t>
            </a:r>
          </a:p>
        </p:txBody>
      </p:sp>
    </p:spTree>
    <p:extLst>
      <p:ext uri="{BB962C8B-B14F-4D97-AF65-F5344CB8AC3E}">
        <p14:creationId xmlns:p14="http://schemas.microsoft.com/office/powerpoint/2010/main" val="340058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smtClean="0"/>
              <a:t>Minkowski Distance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6400800" y="5867401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Distance Matrix</a:t>
            </a:r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1828801" y="2587626"/>
          <a:ext cx="2962275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0" name="Worksheet" r:id="rId3" imgW="1836725" imgH="846287" progId="Excel.Sheet.8">
                  <p:embed/>
                </p:oleObj>
              </mc:Choice>
              <mc:Fallback>
                <p:oleObj name="Worksheet" r:id="rId3" imgW="1836725" imgH="846287" progId="Excel.Sheet.8">
                  <p:embed/>
                  <p:pic>
                    <p:nvPicPr>
                      <p:cNvPr id="675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2587626"/>
                        <a:ext cx="2962275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5334000" y="1292225"/>
          <a:ext cx="49276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1" name="Worksheet" r:id="rId5" imgW="3055925" imgH="846287" progId="Excel.Sheet.8">
                  <p:embed/>
                </p:oleObj>
              </mc:Choice>
              <mc:Fallback>
                <p:oleObj name="Worksheet" r:id="rId5" imgW="3055925" imgH="846287" progId="Excel.Sheet.8">
                  <p:embed/>
                  <p:pic>
                    <p:nvPicPr>
                      <p:cNvPr id="675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292225"/>
                        <a:ext cx="49276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5334000" y="2816225"/>
          <a:ext cx="49276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2" name="Worksheet" r:id="rId7" imgW="3055925" imgH="846287" progId="Excel.Sheet.8">
                  <p:embed/>
                </p:oleObj>
              </mc:Choice>
              <mc:Fallback>
                <p:oleObj name="Worksheet" r:id="rId7" imgW="3055925" imgH="846287" progId="Excel.Sheet.8">
                  <p:embed/>
                  <p:pic>
                    <p:nvPicPr>
                      <p:cNvPr id="675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816225"/>
                        <a:ext cx="49276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7"/>
          <p:cNvGraphicFramePr>
            <a:graphicFrameLocks noChangeAspect="1"/>
          </p:cNvGraphicFramePr>
          <p:nvPr/>
        </p:nvGraphicFramePr>
        <p:xfrm>
          <a:off x="5334000" y="4340226"/>
          <a:ext cx="4872038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3" name="Worksheet" r:id="rId9" imgW="3055925" imgH="861243" progId="Excel.Sheet.8">
                  <p:embed/>
                </p:oleObj>
              </mc:Choice>
              <mc:Fallback>
                <p:oleObj name="Worksheet" r:id="rId9" imgW="3055925" imgH="861243" progId="Excel.Sheet.8">
                  <p:embed/>
                  <p:pic>
                    <p:nvPicPr>
                      <p:cNvPr id="675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340226"/>
                        <a:ext cx="4872038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176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1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9" t="3334" r="7321"/>
          <a:stretch>
            <a:fillRect/>
          </a:stretch>
        </p:blipFill>
        <p:spPr>
          <a:xfrm>
            <a:off x="1524001" y="1981200"/>
            <a:ext cx="5502275" cy="3879850"/>
          </a:xfrm>
          <a:noFill/>
        </p:spPr>
      </p:pic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1524000" y="5881689"/>
            <a:ext cx="914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For red points, the Euclidean distance is 14.7, Mahalanobis distance is 6.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7010400" y="2178050"/>
            <a:ext cx="3352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sym typeface="Symbol" pitchFamily="18" charset="2"/>
              </a:rPr>
              <a:t> is the </a:t>
            </a:r>
            <a:r>
              <a:rPr lang="en-US" sz="2000" dirty="0"/>
              <a:t>covariance matrix</a:t>
            </a:r>
            <a:endParaRPr lang="en-US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897313" y="1382901"/>
                <a:ext cx="67894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</a:rPr>
                        <m:t>𝐦𝐚𝐡𝐚𝐥𝐚𝐧𝐨𝐛𝐢𝐬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Ʃ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313" y="1382901"/>
                <a:ext cx="678948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Mahalanobis</a:t>
            </a:r>
            <a:r>
              <a:rPr lang="en-US" dirty="0"/>
              <a:t> Distance</a:t>
            </a:r>
          </a:p>
        </p:txBody>
      </p:sp>
    </p:spTree>
    <p:extLst>
      <p:ext uri="{BB962C8B-B14F-4D97-AF65-F5344CB8AC3E}">
        <p14:creationId xmlns:p14="http://schemas.microsoft.com/office/powerpoint/2010/main" val="210773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Mahalanobis Distance</a:t>
            </a:r>
          </a:p>
        </p:txBody>
      </p:sp>
      <p:sp>
        <p:nvSpPr>
          <p:cNvPr id="69635" name="Text Box 7"/>
          <p:cNvSpPr txBox="1">
            <a:spLocks noChangeArrowheads="1"/>
          </p:cNvSpPr>
          <p:nvPr/>
        </p:nvSpPr>
        <p:spPr bwMode="auto">
          <a:xfrm>
            <a:off x="7924800" y="1143001"/>
            <a:ext cx="2743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Covariance Matrix:</a:t>
            </a:r>
          </a:p>
        </p:txBody>
      </p:sp>
      <p:graphicFrame>
        <p:nvGraphicFramePr>
          <p:cNvPr id="69636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8001000" y="1905000"/>
          <a:ext cx="23495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Equation" r:id="rId3" imgW="939800" imgH="457200" progId="Equation.3">
                  <p:embed/>
                </p:oleObj>
              </mc:Choice>
              <mc:Fallback>
                <p:oleObj name="Equation" r:id="rId3" imgW="939800" imgH="457200" progId="Equation.3">
                  <p:embed/>
                  <p:pic>
                    <p:nvPicPr>
                      <p:cNvPr id="696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1905000"/>
                        <a:ext cx="23495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7" name="Text Box 12"/>
          <p:cNvSpPr txBox="1">
            <a:spLocks noChangeArrowheads="1"/>
          </p:cNvSpPr>
          <p:nvPr/>
        </p:nvSpPr>
        <p:spPr bwMode="auto">
          <a:xfrm>
            <a:off x="8153400" y="3200401"/>
            <a:ext cx="228600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/>
              <a:t>A: (0.5, 0.5)</a:t>
            </a:r>
          </a:p>
          <a:p>
            <a:pPr>
              <a:spcBef>
                <a:spcPct val="50000"/>
              </a:spcBef>
            </a:pPr>
            <a:r>
              <a:rPr lang="en-US" sz="2200"/>
              <a:t>B: (0, 1)</a:t>
            </a:r>
          </a:p>
          <a:p>
            <a:pPr>
              <a:spcBef>
                <a:spcPct val="50000"/>
              </a:spcBef>
            </a:pPr>
            <a:r>
              <a:rPr lang="en-US" sz="2200"/>
              <a:t>C: (1.5, 1.5)</a:t>
            </a:r>
          </a:p>
          <a:p>
            <a:pPr>
              <a:spcBef>
                <a:spcPct val="50000"/>
              </a:spcBef>
            </a:pPr>
            <a:endParaRPr lang="en-US" sz="2200"/>
          </a:p>
          <a:p>
            <a:pPr>
              <a:spcBef>
                <a:spcPct val="50000"/>
              </a:spcBef>
            </a:pPr>
            <a:r>
              <a:rPr lang="en-US" sz="2200"/>
              <a:t>Mahal(A,B) = 5</a:t>
            </a:r>
          </a:p>
          <a:p>
            <a:pPr>
              <a:spcBef>
                <a:spcPct val="50000"/>
              </a:spcBef>
            </a:pPr>
            <a:r>
              <a:rPr lang="en-US" sz="2200"/>
              <a:t>Mahal(A,C) = 4 </a:t>
            </a:r>
          </a:p>
        </p:txBody>
      </p:sp>
      <p:grpSp>
        <p:nvGrpSpPr>
          <p:cNvPr id="69638" name="Group 13"/>
          <p:cNvGrpSpPr>
            <a:grpSpLocks/>
          </p:cNvGrpSpPr>
          <p:nvPr/>
        </p:nvGrpSpPr>
        <p:grpSpPr bwMode="auto">
          <a:xfrm>
            <a:off x="1295400" y="1754599"/>
            <a:ext cx="6477000" cy="4857750"/>
            <a:chOff x="144" y="768"/>
            <a:chExt cx="4080" cy="3060"/>
          </a:xfrm>
        </p:grpSpPr>
        <p:pic>
          <p:nvPicPr>
            <p:cNvPr id="69642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92" t="4398" r="6593" b="4733"/>
            <a:stretch>
              <a:fillRect/>
            </a:stretch>
          </p:blipFill>
          <p:spPr bwMode="auto">
            <a:xfrm>
              <a:off x="144" y="768"/>
              <a:ext cx="4080" cy="3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643" name="Line 15"/>
            <p:cNvSpPr>
              <a:spLocks noChangeShapeType="1"/>
            </p:cNvSpPr>
            <p:nvPr/>
          </p:nvSpPr>
          <p:spPr bwMode="auto">
            <a:xfrm flipV="1">
              <a:off x="1632" y="1872"/>
              <a:ext cx="120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4" name="Line 16"/>
            <p:cNvSpPr>
              <a:spLocks noChangeShapeType="1"/>
            </p:cNvSpPr>
            <p:nvPr/>
          </p:nvSpPr>
          <p:spPr bwMode="auto">
            <a:xfrm flipH="1" flipV="1">
              <a:off x="1104" y="225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639" name="Text Box 17"/>
          <p:cNvSpPr txBox="1">
            <a:spLocks noChangeArrowheads="1"/>
          </p:cNvSpPr>
          <p:nvPr/>
        </p:nvSpPr>
        <p:spPr bwMode="auto">
          <a:xfrm>
            <a:off x="2743200" y="3276601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B</a:t>
            </a:r>
          </a:p>
        </p:txBody>
      </p:sp>
      <p:sp>
        <p:nvSpPr>
          <p:cNvPr id="69640" name="Text Box 18"/>
          <p:cNvSpPr txBox="1">
            <a:spLocks noChangeArrowheads="1"/>
          </p:cNvSpPr>
          <p:nvPr/>
        </p:nvSpPr>
        <p:spPr bwMode="auto">
          <a:xfrm>
            <a:off x="3733800" y="39766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A</a:t>
            </a:r>
          </a:p>
        </p:txBody>
      </p:sp>
      <p:sp>
        <p:nvSpPr>
          <p:cNvPr id="69641" name="Text Box 19"/>
          <p:cNvSpPr txBox="1">
            <a:spLocks noChangeArrowheads="1"/>
          </p:cNvSpPr>
          <p:nvPr/>
        </p:nvSpPr>
        <p:spPr bwMode="auto">
          <a:xfrm>
            <a:off x="5638800" y="2514601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5480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Presentations – Groups 1, 2 and </a:t>
            </a:r>
            <a:r>
              <a:rPr lang="en-US" dirty="0" smtClean="0"/>
              <a:t>10</a:t>
            </a:r>
          </a:p>
          <a:p>
            <a:r>
              <a:rPr lang="en-US" dirty="0" smtClean="0"/>
              <a:t>Data Quality</a:t>
            </a:r>
          </a:p>
          <a:p>
            <a:r>
              <a:rPr lang="en-US" dirty="0" smtClean="0"/>
              <a:t>Linear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9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559300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spcBef>
                <a:spcPct val="20000"/>
              </a:spcBef>
            </a:pPr>
            <a:r>
              <a:rPr lang="en-US" dirty="0" smtClean="0"/>
              <a:t>Distances, such as the Euclidean distance, have some well known properties.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</a:pPr>
            <a:endParaRPr lang="en-US" sz="1400" dirty="0"/>
          </a:p>
          <a:p>
            <a:pPr marL="990600" lvl="1" indent="-533400">
              <a:lnSpc>
                <a:spcPct val="80000"/>
              </a:lnSpc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</a:t>
            </a:r>
            <a:r>
              <a:rPr lang="en-US" dirty="0" smtClean="0"/>
              <a:t>for all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0 </a:t>
            </a:r>
            <a:r>
              <a:rPr lang="en-US" dirty="0" smtClean="0"/>
              <a:t>only if </a:t>
            </a:r>
            <a:br>
              <a:rPr lang="en-US" dirty="0" smtClean="0"/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/>
              <a:t> </a:t>
            </a:r>
            <a:r>
              <a:rPr lang="en-US" i="1" dirty="0" smtClean="0"/>
              <a:t>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/>
              <a:t>. (Positive definiteness)</a:t>
            </a:r>
          </a:p>
          <a:p>
            <a:pPr marL="990600" lvl="1" indent="-533400">
              <a:lnSpc>
                <a:spcPct val="80000"/>
              </a:lnSpc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  <a:r>
              <a:rPr lang="en-US" dirty="0" smtClean="0"/>
              <a:t>for all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/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/>
              <a:t>. (Symmetry)</a:t>
            </a:r>
          </a:p>
          <a:p>
            <a:pPr marL="990600" lvl="1" indent="-533400">
              <a:lnSpc>
                <a:spcPct val="80000"/>
              </a:lnSpc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/>
              <a:t>   for all points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/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/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 smtClean="0"/>
              <a:t>.  </a:t>
            </a:r>
            <a:br>
              <a:rPr lang="en-US" dirty="0" smtClean="0"/>
            </a:br>
            <a:r>
              <a:rPr lang="en-US" dirty="0" smtClean="0"/>
              <a:t>(Triangle Inequality)</a:t>
            </a:r>
          </a:p>
          <a:p>
            <a:pPr marL="990600" lvl="1" indent="-533400">
              <a:lnSpc>
                <a:spcPct val="80000"/>
              </a:lnSpc>
              <a:spcBef>
                <a:spcPct val="20000"/>
              </a:spcBef>
              <a:buNone/>
            </a:pPr>
            <a:endParaRPr lang="en-US" sz="1200" dirty="0"/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2400" dirty="0"/>
              <a:t>	where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/>
              <a:t> is the distance (dissimilarity) between points (data objects),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/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/>
              <a:t>.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</a:pPr>
            <a:endParaRPr lang="en-US" sz="1400" dirty="0"/>
          </a:p>
          <a:p>
            <a:pPr marL="533400" indent="-533400">
              <a:lnSpc>
                <a:spcPct val="80000"/>
              </a:lnSpc>
              <a:spcBef>
                <a:spcPct val="20000"/>
              </a:spcBef>
            </a:pPr>
            <a:r>
              <a:rPr lang="en-US" dirty="0" smtClean="0"/>
              <a:t>A distance that satisfies these properties is a </a:t>
            </a:r>
            <a:r>
              <a:rPr lang="en-US" dirty="0" smtClean="0">
                <a:solidFill>
                  <a:srgbClr val="FF0000"/>
                </a:solidFill>
              </a:rPr>
              <a:t>metric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Properties of a Distance</a:t>
            </a:r>
          </a:p>
        </p:txBody>
      </p:sp>
    </p:spTree>
    <p:extLst>
      <p:ext uri="{BB962C8B-B14F-4D97-AF65-F5344CB8AC3E}">
        <p14:creationId xmlns:p14="http://schemas.microsoft.com/office/powerpoint/2010/main" val="402395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559300"/>
          </a:xfrm>
        </p:spPr>
        <p:txBody>
          <a:bodyPr>
            <a:normAutofit/>
          </a:bodyPr>
          <a:lstStyle/>
          <a:p>
            <a:pPr marL="533400" indent="-533400">
              <a:spcBef>
                <a:spcPct val="20000"/>
              </a:spcBef>
            </a:pPr>
            <a:r>
              <a:rPr lang="en-US" sz="3200" dirty="0" smtClean="0"/>
              <a:t>Similarities, also have some well known properties.</a:t>
            </a:r>
          </a:p>
          <a:p>
            <a:pPr marL="533400" indent="-533400">
              <a:spcBef>
                <a:spcPct val="20000"/>
              </a:spcBef>
            </a:pPr>
            <a:endParaRPr lang="en-US" sz="1600" dirty="0"/>
          </a:p>
          <a:p>
            <a:pPr marL="990600" lvl="1" indent="-53340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1 </a:t>
            </a:r>
            <a:r>
              <a:rPr lang="en-US" sz="2800" dirty="0" smtClean="0"/>
              <a:t>(or maximum similarity) only if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 smtClean="0"/>
              <a:t> </a:t>
            </a:r>
            <a:r>
              <a:rPr lang="en-US" sz="2800" i="1" dirty="0" smtClean="0"/>
              <a:t>=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 smtClean="0"/>
              <a:t>. </a:t>
            </a:r>
            <a:br>
              <a:rPr lang="en-US" sz="2800" dirty="0" smtClean="0"/>
            </a:br>
            <a:endParaRPr lang="en-US" sz="2800" dirty="0" smtClean="0"/>
          </a:p>
          <a:p>
            <a:pPr marL="990600" lvl="1" indent="-53340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 smtClean="0"/>
              <a:t>   for all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 smtClean="0"/>
              <a:t> and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 smtClean="0"/>
              <a:t>. (Symmetry)</a:t>
            </a:r>
            <a:br>
              <a:rPr lang="en-US" sz="2800" dirty="0" smtClean="0"/>
            </a:br>
            <a:endParaRPr lang="en-US" sz="2800" dirty="0" smtClean="0"/>
          </a:p>
          <a:p>
            <a:pPr marL="533400" indent="-533400">
              <a:spcBef>
                <a:spcPct val="20000"/>
              </a:spcBef>
              <a:buNone/>
            </a:pPr>
            <a:r>
              <a:rPr lang="en-US" dirty="0"/>
              <a:t>	where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/>
              <a:t>is the similarity between points (data objects),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/>
              <a:t>.</a:t>
            </a:r>
          </a:p>
          <a:p>
            <a:pPr marL="533400" indent="-533400">
              <a:spcBef>
                <a:spcPct val="20000"/>
              </a:spcBef>
              <a:buNone/>
            </a:pP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Properties of a Similarity</a:t>
            </a:r>
          </a:p>
        </p:txBody>
      </p:sp>
    </p:spTree>
    <p:extLst>
      <p:ext uri="{BB962C8B-B14F-4D97-AF65-F5344CB8AC3E}">
        <p14:creationId xmlns:p14="http://schemas.microsoft.com/office/powerpoint/2010/main" val="414101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2658"/>
            <a:ext cx="10515599" cy="4647330"/>
          </a:xfrm>
        </p:spPr>
        <p:txBody>
          <a:bodyPr>
            <a:noAutofit/>
          </a:bodyPr>
          <a:lstStyle/>
          <a:p>
            <a:pPr marL="533400" indent="-533400">
              <a:lnSpc>
                <a:spcPct val="80000"/>
              </a:lnSpc>
              <a:spcBef>
                <a:spcPct val="20000"/>
              </a:spcBef>
              <a:tabLst>
                <a:tab pos="914400" algn="l"/>
                <a:tab pos="1371600" algn="l"/>
              </a:tabLst>
            </a:pPr>
            <a:r>
              <a:rPr lang="en-US" sz="2400" dirty="0"/>
              <a:t>Common situation is that objects, </a:t>
            </a:r>
            <a:r>
              <a:rPr lang="en-US" sz="2400" i="1" dirty="0"/>
              <a:t>p</a:t>
            </a:r>
            <a:r>
              <a:rPr lang="en-US" sz="2400" dirty="0"/>
              <a:t> and </a:t>
            </a:r>
            <a:r>
              <a:rPr lang="en-US" sz="2400" i="1" dirty="0"/>
              <a:t>q</a:t>
            </a:r>
            <a:r>
              <a:rPr lang="en-US" sz="2400" dirty="0"/>
              <a:t>, have only binary attributes</a:t>
            </a:r>
          </a:p>
          <a:p>
            <a:pPr marL="2171700" lvl="4" indent="-342900">
              <a:lnSpc>
                <a:spcPct val="80000"/>
              </a:lnSpc>
              <a:tabLst>
                <a:tab pos="914400" algn="l"/>
                <a:tab pos="1371600" algn="l"/>
              </a:tabLst>
            </a:pPr>
            <a:endParaRPr lang="en-US" sz="1400" dirty="0"/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tabLst>
                <a:tab pos="914400" algn="l"/>
                <a:tab pos="1371600" algn="l"/>
              </a:tabLst>
            </a:pPr>
            <a:r>
              <a:rPr lang="en-US" sz="2400" dirty="0"/>
              <a:t>Compute similarities using the following quantities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371600" algn="l"/>
              </a:tabLst>
            </a:pPr>
            <a:r>
              <a:rPr lang="en-US" sz="2400" dirty="0">
                <a:latin typeface="cmmi10" pitchFamily="34" charset="0"/>
              </a:rPr>
              <a:t>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400" dirty="0"/>
              <a:t> = the number of attributes where </a:t>
            </a:r>
            <a:r>
              <a:rPr lang="en-US" sz="2400" i="1" dirty="0"/>
              <a:t>p</a:t>
            </a:r>
            <a:r>
              <a:rPr lang="en-US" sz="2400" dirty="0"/>
              <a:t> was 0 and </a:t>
            </a:r>
            <a:r>
              <a:rPr lang="en-US" sz="2400" i="1" dirty="0"/>
              <a:t>q</a:t>
            </a:r>
            <a:r>
              <a:rPr lang="en-US" sz="2400" dirty="0"/>
              <a:t> was 1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371600" algn="l"/>
              </a:tabLst>
            </a:pPr>
            <a:r>
              <a:rPr lang="en-US" sz="2400" dirty="0"/>
              <a:t>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baseline="-25000" dirty="0"/>
              <a:t> </a:t>
            </a:r>
            <a:r>
              <a:rPr lang="en-US" sz="2400" dirty="0"/>
              <a:t>= the number of attributes where </a:t>
            </a:r>
            <a:r>
              <a:rPr lang="en-US" sz="2400" i="1" dirty="0"/>
              <a:t>p</a:t>
            </a:r>
            <a:r>
              <a:rPr lang="en-US" sz="2400" dirty="0"/>
              <a:t> was 1 and </a:t>
            </a:r>
            <a:r>
              <a:rPr lang="en-US" sz="2400" i="1" dirty="0"/>
              <a:t>q </a:t>
            </a:r>
            <a:r>
              <a:rPr lang="en-US" sz="2400" dirty="0"/>
              <a:t>was 0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371600" algn="l"/>
              </a:tabLst>
            </a:pPr>
            <a:r>
              <a:rPr lang="en-US" sz="2400" dirty="0"/>
              <a:t>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400" dirty="0"/>
              <a:t> = the number of attributes where </a:t>
            </a:r>
            <a:r>
              <a:rPr lang="en-US" sz="2400" i="1" dirty="0"/>
              <a:t>p</a:t>
            </a:r>
            <a:r>
              <a:rPr lang="en-US" sz="2400" dirty="0"/>
              <a:t> was 0 and </a:t>
            </a:r>
            <a:r>
              <a:rPr lang="en-US" sz="2400" i="1" dirty="0"/>
              <a:t>q</a:t>
            </a:r>
            <a:r>
              <a:rPr lang="en-US" sz="2400" dirty="0"/>
              <a:t> was 0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371600" algn="l"/>
              </a:tabLst>
            </a:pPr>
            <a:r>
              <a:rPr lang="en-US" sz="2400" dirty="0"/>
              <a:t>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/>
              <a:t> = the number of attributes where </a:t>
            </a:r>
            <a:r>
              <a:rPr lang="en-US" sz="2400" i="1" dirty="0"/>
              <a:t>p</a:t>
            </a:r>
            <a:r>
              <a:rPr lang="en-US" sz="2400" dirty="0"/>
              <a:t> was 1 and </a:t>
            </a:r>
            <a:r>
              <a:rPr lang="en-US" sz="2400" i="1" dirty="0"/>
              <a:t>q</a:t>
            </a:r>
            <a:r>
              <a:rPr lang="en-US" sz="2400" dirty="0"/>
              <a:t> was 1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371600" algn="l"/>
              </a:tabLst>
            </a:pPr>
            <a:endParaRPr lang="en-US" sz="2400" dirty="0"/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tabLst>
                <a:tab pos="914400" algn="l"/>
                <a:tab pos="1371600" algn="l"/>
              </a:tabLst>
            </a:pPr>
            <a:r>
              <a:rPr lang="en-US" sz="2400" dirty="0"/>
              <a:t>Simple Matching and </a:t>
            </a:r>
            <a:r>
              <a:rPr lang="en-US" sz="2400" dirty="0" err="1"/>
              <a:t>Jaccard</a:t>
            </a:r>
            <a:r>
              <a:rPr lang="en-US" sz="2400" dirty="0"/>
              <a:t> Coefficients 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371600" algn="l"/>
              </a:tabLst>
            </a:pPr>
            <a:r>
              <a:rPr lang="en-US" sz="2400" dirty="0">
                <a:cs typeface="Times New Roman" pitchFamily="18" charset="0"/>
              </a:rPr>
              <a:t>	SMC 	=  number of matches / number of attributes 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371600" algn="l"/>
              </a:tabLst>
            </a:pPr>
            <a:r>
              <a:rPr lang="en-US" sz="2400" dirty="0">
                <a:cs typeface="Times New Roman" pitchFamily="18" charset="0"/>
              </a:rPr>
              <a:t>                 	=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371600" algn="l"/>
              </a:tabLst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371600" algn="l"/>
              </a:tabLst>
            </a:pPr>
            <a:r>
              <a:rPr lang="en-US" sz="2400" dirty="0">
                <a:cs typeface="Times New Roman" pitchFamily="18" charset="0"/>
              </a:rPr>
              <a:t>	J 	= number of 11 matches / number of non-zero attributes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371600" algn="l"/>
              </a:tabLst>
            </a:pPr>
            <a:r>
              <a:rPr lang="en-US" sz="2400" dirty="0">
                <a:cs typeface="Times New Roman" pitchFamily="18" charset="0"/>
              </a:rPr>
              <a:t>   	  	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Between Binary Vectors</a:t>
            </a:r>
          </a:p>
        </p:txBody>
      </p:sp>
    </p:spTree>
    <p:extLst>
      <p:ext uri="{BB962C8B-B14F-4D97-AF65-F5344CB8AC3E}">
        <p14:creationId xmlns:p14="http://schemas.microsoft.com/office/powerpoint/2010/main" val="35963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63330"/>
            <a:ext cx="10515600" cy="4686658"/>
          </a:xfrm>
        </p:spPr>
        <p:txBody>
          <a:bodyPr>
            <a:noAutofit/>
          </a:bodyPr>
          <a:lstStyle/>
          <a:p>
            <a:pPr marL="533400" indent="-533400">
              <a:spcBef>
                <a:spcPct val="20000"/>
              </a:spcBef>
              <a:buNone/>
              <a:tabLst>
                <a:tab pos="6858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1 0 0 0 0 0 0 0 0 0    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spcBef>
                <a:spcPct val="20000"/>
              </a:spcBef>
              <a:buNone/>
              <a:tabLst>
                <a:tab pos="6858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0 0 0 0 0 0 1 0 0 1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33400" indent="-533400">
              <a:spcBef>
                <a:spcPct val="20000"/>
              </a:spcBef>
              <a:buNone/>
              <a:tabLst>
                <a:tab pos="685800" algn="l"/>
              </a:tabLst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spcBef>
                <a:spcPct val="20000"/>
              </a:spcBef>
              <a:buNone/>
              <a:tabLst>
                <a:tab pos="685800" algn="l"/>
              </a:tabLs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   (the number of attributes where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0 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1)</a:t>
            </a:r>
          </a:p>
          <a:p>
            <a:pPr marL="533400" indent="-533400">
              <a:spcBef>
                <a:spcPct val="20000"/>
              </a:spcBef>
              <a:buNone/>
              <a:tabLst>
                <a:tab pos="685800" algn="l"/>
              </a:tabLs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   (the number of attributes where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1 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0)</a:t>
            </a:r>
          </a:p>
          <a:p>
            <a:pPr marL="533400" indent="-533400">
              <a:spcBef>
                <a:spcPct val="20000"/>
              </a:spcBef>
              <a:buNone/>
              <a:tabLst>
                <a:tab pos="685800" algn="l"/>
              </a:tabLs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7   (the number of attributes where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0 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0)</a:t>
            </a:r>
          </a:p>
          <a:p>
            <a:pPr marL="533400" indent="-533400">
              <a:spcBef>
                <a:spcPct val="20000"/>
              </a:spcBef>
              <a:buNone/>
              <a:tabLst>
                <a:tab pos="685800" algn="l"/>
              </a:tabLs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  (the number of attributes where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1 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1)</a:t>
            </a:r>
          </a:p>
          <a:p>
            <a:pPr marL="533400" indent="-533400">
              <a:spcBef>
                <a:spcPct val="20000"/>
              </a:spcBef>
              <a:buNone/>
              <a:tabLst>
                <a:tab pos="685800" algn="l"/>
              </a:tabLs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3716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SMC 	=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33400" indent="-533400">
              <a:spcBef>
                <a:spcPct val="20000"/>
              </a:spcBef>
              <a:buNone/>
              <a:tabLst>
                <a:tab pos="6858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= (0+7) / (2+1+0+7) = 0.7 </a:t>
            </a:r>
          </a:p>
          <a:p>
            <a:pPr marL="533400" indent="-533400">
              <a:spcBef>
                <a:spcPct val="20000"/>
              </a:spcBef>
              <a:buNone/>
              <a:tabLst>
                <a:tab pos="685800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spcBef>
                <a:spcPct val="20000"/>
              </a:spcBef>
              <a:buNone/>
              <a:tabLst>
                <a:tab pos="6858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=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 / (2 + 1 + 0) = 0 </a:t>
            </a:r>
          </a:p>
          <a:p>
            <a:pPr marL="533400" indent="-533400">
              <a:spcBef>
                <a:spcPct val="20000"/>
              </a:spcBef>
              <a:buNone/>
              <a:tabLst>
                <a:tab pos="685800" algn="l"/>
              </a:tabLst>
            </a:pPr>
            <a:endParaRPr lang="en-US" sz="2400" i="1" dirty="0"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SMC versus </a:t>
            </a:r>
            <a:r>
              <a:rPr lang="en-US" dirty="0" err="1"/>
              <a:t>Jaccard</a:t>
            </a:r>
            <a:r>
              <a:rPr lang="en-US" dirty="0"/>
              <a:t>: Example</a:t>
            </a:r>
          </a:p>
        </p:txBody>
      </p:sp>
    </p:spTree>
    <p:extLst>
      <p:ext uri="{BB962C8B-B14F-4D97-AF65-F5344CB8AC3E}">
        <p14:creationId xmlns:p14="http://schemas.microsoft.com/office/powerpoint/2010/main" val="238333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5612"/>
            <a:ext cx="10515600" cy="4234375"/>
          </a:xfrm>
        </p:spPr>
        <p:txBody>
          <a:bodyPr/>
          <a:lstStyle/>
          <a:p>
            <a:pPr marL="0" indent="0" algn="just">
              <a:spcBef>
                <a:spcPts val="400"/>
              </a:spcBef>
            </a:pPr>
            <a:r>
              <a:rPr lang="en-US" sz="2400" dirty="0">
                <a:cs typeface="Times New Roman" pitchFamily="18" charset="0"/>
              </a:rPr>
              <a:t> If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cs typeface="Times New Roman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cs typeface="Times New Roman" pitchFamily="18" charset="0"/>
              </a:rPr>
              <a:t> are two document vectors, then</a:t>
            </a:r>
          </a:p>
          <a:p>
            <a:pPr marL="0" indent="0" algn="just">
              <a:spcBef>
                <a:spcPts val="400"/>
              </a:spcBef>
              <a:buNone/>
            </a:pPr>
            <a:r>
              <a:rPr lang="en-US" sz="2400" dirty="0">
                <a:cs typeface="Times New Roman" pitchFamily="18" charset="0"/>
              </a:rPr>
              <a:t>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cos(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=  &lt;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/ ||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||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</a:t>
            </a:r>
            <a:r>
              <a:rPr lang="en-US" sz="2400" dirty="0">
                <a:cs typeface="Times New Roman" pitchFamily="18" charset="0"/>
              </a:rPr>
              <a:t>, </a:t>
            </a:r>
          </a:p>
          <a:p>
            <a:pPr marL="0" indent="0" algn="just">
              <a:spcBef>
                <a:spcPts val="400"/>
              </a:spcBef>
              <a:buNone/>
            </a:pPr>
            <a:r>
              <a:rPr lang="en-US" sz="2400" dirty="0">
                <a:cs typeface="Times New Roman" pitchFamily="18" charset="0"/>
              </a:rPr>
              <a:t>where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dirty="0">
                <a:cs typeface="Times New Roman" pitchFamily="18" charset="0"/>
              </a:rPr>
              <a:t> indicates inner product or vector dot product of vectors,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and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en-US" sz="2400" dirty="0">
                <a:cs typeface="Times New Roman" pitchFamily="18" charset="0"/>
              </a:rPr>
              <a:t> 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d ||</a:t>
            </a:r>
            <a:r>
              <a:rPr lang="en-US" sz="2400" dirty="0">
                <a:cs typeface="Times New Roman" pitchFamily="18" charset="0"/>
              </a:rPr>
              <a:t> is the   length of vector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cs typeface="Times New Roman" pitchFamily="18" charset="0"/>
              </a:rPr>
              <a:t>.  </a:t>
            </a:r>
          </a:p>
          <a:p>
            <a:pPr marL="0" indent="0" algn="just">
              <a:spcBef>
                <a:spcPct val="20000"/>
              </a:spcBef>
            </a:pPr>
            <a:r>
              <a:rPr lang="en-US" sz="3200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Example: </a:t>
            </a:r>
          </a:p>
          <a:p>
            <a:pPr marL="0" indent="0" algn="just">
              <a:spcBef>
                <a:spcPct val="20000"/>
              </a:spcBef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3 2 0 5 0 0 0 2 0 0 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1 0 0 0 0 0 0 1 0 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</a:t>
            </a:r>
            <a:r>
              <a:rPr lang="en-US" sz="1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d2&gt;</a:t>
            </a:r>
            <a:r>
              <a:rPr lang="en-US" sz="1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3*1 + 2*0 + 0*0 + 5*0 + 0*0 + 0*0 + 0*0 + 2*1 + 0*0 + 0*2 = 5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1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= (3*3+2*2+0*0+5*5+0*0+0*0+0*0+2*2+0*0+0*0)</a:t>
            </a:r>
            <a:r>
              <a:rPr lang="en-US" sz="1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(42) </a:t>
            </a:r>
            <a:r>
              <a:rPr lang="en-US" sz="1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6.481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1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= (1*1+0*0+0*0+0*0+0*0+0*0+0*0+1*1+0*0+2*2)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(6) </a:t>
            </a:r>
            <a:r>
              <a:rPr lang="en-US" sz="1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2.449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= 0.3150</a:t>
            </a:r>
          </a:p>
          <a:p>
            <a:pPr marL="0" indent="0">
              <a:spcBef>
                <a:spcPct val="20000"/>
              </a:spcBef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Similarity</a:t>
            </a:r>
          </a:p>
        </p:txBody>
      </p:sp>
    </p:spTree>
    <p:extLst>
      <p:ext uri="{BB962C8B-B14F-4D97-AF65-F5344CB8AC3E}">
        <p14:creationId xmlns:p14="http://schemas.microsoft.com/office/powerpoint/2010/main" val="356340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160" name="Picture 1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266" y="1690688"/>
            <a:ext cx="7583675" cy="499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measures the linear relationship between objects</a:t>
            </a:r>
          </a:p>
        </p:txBody>
      </p:sp>
    </p:spTree>
    <p:extLst>
      <p:ext uri="{BB962C8B-B14F-4D97-AF65-F5344CB8AC3E}">
        <p14:creationId xmlns:p14="http://schemas.microsoft.com/office/powerpoint/2010/main" val="224339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180871"/>
              </p:ext>
            </p:extLst>
          </p:nvPr>
        </p:nvGraphicFramePr>
        <p:xfrm>
          <a:off x="1428138" y="1433318"/>
          <a:ext cx="5690418" cy="5424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Bitmap Image" r:id="rId3" imgW="7542857" imgH="7228571" progId="Paint.Picture">
                  <p:embed/>
                </p:oleObj>
              </mc:Choice>
              <mc:Fallback>
                <p:oleObj name="Bitmap Image" r:id="rId3" imgW="7542857" imgH="7228571" progId="Paint.Picture">
                  <p:embed/>
                  <p:pic>
                    <p:nvPicPr>
                      <p:cNvPr id="778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243" t="1854" r="5334" b="10373"/>
                      <a:stretch>
                        <a:fillRect/>
                      </a:stretch>
                    </p:blipFill>
                    <p:spPr bwMode="auto">
                      <a:xfrm>
                        <a:off x="1428138" y="1433318"/>
                        <a:ext cx="5690418" cy="54246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8153400" y="2971800"/>
            <a:ext cx="22860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/>
              <a:t>Scatter plots showing the similarity from –1 to 1.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Visually Evaluating Correlation</a:t>
            </a:r>
          </a:p>
        </p:txBody>
      </p:sp>
    </p:spTree>
    <p:extLst>
      <p:ext uri="{BB962C8B-B14F-4D97-AF65-F5344CB8AC3E}">
        <p14:creationId xmlns:p14="http://schemas.microsoft.com/office/powerpoint/2010/main" val="424861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Based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theory is a well-developed and fundamental disciple with broad applications</a:t>
            </a:r>
          </a:p>
          <a:p>
            <a:endParaRPr lang="en-US" dirty="0" smtClean="0"/>
          </a:p>
          <a:p>
            <a:r>
              <a:rPr lang="en-US" dirty="0" smtClean="0"/>
              <a:t>Some similarity measures are based on information theory </a:t>
            </a:r>
          </a:p>
          <a:p>
            <a:pPr lvl="1"/>
            <a:r>
              <a:rPr lang="en-US" dirty="0" smtClean="0"/>
              <a:t>Mutual information in various versions</a:t>
            </a:r>
          </a:p>
          <a:p>
            <a:pPr lvl="1"/>
            <a:r>
              <a:rPr lang="en-US" dirty="0" smtClean="0"/>
              <a:t>Maximal Information Coefficient (MIC) and related measures</a:t>
            </a:r>
          </a:p>
          <a:p>
            <a:pPr lvl="1"/>
            <a:r>
              <a:rPr lang="en-US" dirty="0" smtClean="0"/>
              <a:t>General and can handle non-linear relationships</a:t>
            </a:r>
          </a:p>
          <a:p>
            <a:pPr lvl="1"/>
            <a:r>
              <a:rPr lang="en-US" dirty="0" smtClean="0"/>
              <a:t>Can be complicated and time intensive to compute</a:t>
            </a:r>
          </a:p>
        </p:txBody>
      </p:sp>
    </p:spTree>
    <p:extLst>
      <p:ext uri="{BB962C8B-B14F-4D97-AF65-F5344CB8AC3E}">
        <p14:creationId xmlns:p14="http://schemas.microsoft.com/office/powerpoint/2010/main" val="435970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and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Information relates to possible outcomes of an event </a:t>
            </a:r>
          </a:p>
          <a:p>
            <a:pPr lvl="1"/>
            <a:r>
              <a:rPr lang="en-US" dirty="0" smtClean="0"/>
              <a:t>transmission of a message, flip of a coin, or measurement of a piece of data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more certain an outcome, the less information that it contains and vice-versa</a:t>
            </a:r>
          </a:p>
          <a:p>
            <a:pPr lvl="1"/>
            <a:r>
              <a:rPr lang="en-US" dirty="0" smtClean="0"/>
              <a:t>For example, if a coin has two heads, then an outcome of heads provides no information</a:t>
            </a:r>
          </a:p>
          <a:p>
            <a:pPr lvl="1"/>
            <a:r>
              <a:rPr lang="en-US" dirty="0"/>
              <a:t>More quantitatively, the information is related the probability of an outcome</a:t>
            </a:r>
          </a:p>
          <a:p>
            <a:pPr marL="1147763" lvl="2" indent="-233363"/>
            <a:r>
              <a:rPr lang="en-US" dirty="0"/>
              <a:t>The smaller </a:t>
            </a:r>
            <a:r>
              <a:rPr lang="en-US" dirty="0" smtClean="0"/>
              <a:t>the probability </a:t>
            </a:r>
            <a:r>
              <a:rPr lang="en-US" dirty="0"/>
              <a:t>of an outcome, the more information it provides and vice-versa</a:t>
            </a:r>
          </a:p>
          <a:p>
            <a:pPr lvl="1"/>
            <a:r>
              <a:rPr lang="en-US" dirty="0" smtClean="0"/>
              <a:t>Entropy is the commonly used measure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592820" y="835742"/>
            <a:ext cx="1371600" cy="685800"/>
            <a:chOff x="2514600" y="2895600"/>
            <a:chExt cx="3810000" cy="1905000"/>
          </a:xfrm>
        </p:grpSpPr>
        <p:pic>
          <p:nvPicPr>
            <p:cNvPr id="87044" name="Picture 4" descr="2012 Lincoln One-Cent Obver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289560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046" name="Picture 6" descr="2012 Lincoln One-Cent Revers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89560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420" y="835742"/>
            <a:ext cx="912572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79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For </a:t>
                </a:r>
              </a:p>
              <a:p>
                <a:pPr lvl="1"/>
                <a:r>
                  <a:rPr lang="en-US" dirty="0" smtClean="0"/>
                  <a:t>a variable (event),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 smtClean="0"/>
                  <a:t>, </a:t>
                </a:r>
              </a:p>
              <a:p>
                <a:pPr lvl="1"/>
                <a:r>
                  <a:rPr lang="en-US" dirty="0" smtClean="0"/>
                  <a:t>with </a:t>
                </a:r>
                <a:r>
                  <a:rPr lang="en-US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n</a:t>
                </a:r>
                <a:r>
                  <a:rPr lang="en-US" dirty="0"/>
                  <a:t> </a:t>
                </a:r>
                <a:r>
                  <a:rPr lang="en-US" dirty="0" smtClean="0"/>
                  <a:t>possible values (outcomes), </a:t>
                </a:r>
                <a:r>
                  <a:rPr lang="en-US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x</a:t>
                </a:r>
                <a:r>
                  <a:rPr lang="en-US" i="1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1</a:t>
                </a:r>
                <a:r>
                  <a:rPr lang="en-US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, x</a:t>
                </a:r>
                <a:r>
                  <a:rPr lang="en-US" i="1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2</a:t>
                </a:r>
                <a:r>
                  <a:rPr lang="en-US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…, </a:t>
                </a:r>
                <a:r>
                  <a:rPr lang="en-US" i="1" dirty="0" err="1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x</a:t>
                </a:r>
                <a:r>
                  <a:rPr lang="en-US" i="1" baseline="-25000" dirty="0" err="1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n</a:t>
                </a:r>
                <a:r>
                  <a:rPr lang="en-US" i="1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</a:t>
                </a:r>
              </a:p>
              <a:p>
                <a:pPr lvl="1"/>
                <a:r>
                  <a:rPr lang="en-US" dirty="0" smtClean="0"/>
                  <a:t>each outcome having probability, </a:t>
                </a:r>
                <a:r>
                  <a:rPr lang="en-US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p</a:t>
                </a:r>
                <a:r>
                  <a:rPr lang="en-US" i="1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1</a:t>
                </a:r>
                <a:r>
                  <a:rPr lang="en-US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, </a:t>
                </a:r>
                <a:r>
                  <a:rPr lang="en-US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p</a:t>
                </a:r>
                <a:r>
                  <a:rPr lang="en-US" i="1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2</a:t>
                </a:r>
                <a:r>
                  <a:rPr lang="en-US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</a:t>
                </a:r>
                <a:r>
                  <a:rPr lang="en-US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…, </a:t>
                </a:r>
                <a:r>
                  <a:rPr lang="en-US" i="1" dirty="0" err="1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p</a:t>
                </a:r>
                <a:r>
                  <a:rPr lang="en-US" i="1" baseline="-25000" dirty="0" err="1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n</a:t>
                </a:r>
                <a:r>
                  <a:rPr lang="en-US" i="1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</a:t>
                </a:r>
                <a:r>
                  <a:rPr lang="en-US" dirty="0" smtClean="0"/>
                  <a:t>  </a:t>
                </a:r>
              </a:p>
              <a:p>
                <a:pPr lvl="1"/>
                <a:r>
                  <a:rPr lang="en-US" dirty="0" smtClean="0"/>
                  <a:t>the entropy of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X </a:t>
                </a:r>
                <a:r>
                  <a:rPr lang="en-US" dirty="0" smtClean="0"/>
                  <a:t>,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H(X)</a:t>
                </a:r>
                <a:r>
                  <a:rPr lang="en-US" dirty="0" smtClean="0"/>
                  <a:t>, is given by</a:t>
                </a:r>
                <a:endParaRPr lang="en-US" i="1" baseline="-25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Entropy is between 0 and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log</a:t>
                </a:r>
                <a:r>
                  <a:rPr lang="en-US" baseline="-25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n </a:t>
                </a:r>
                <a:r>
                  <a:rPr lang="en-US" dirty="0"/>
                  <a:t>and is </a:t>
                </a:r>
                <a:r>
                  <a:rPr lang="en-US" dirty="0" smtClean="0"/>
                  <a:t>measured in bits</a:t>
                </a:r>
              </a:p>
              <a:p>
                <a:pPr lvl="1"/>
                <a:r>
                  <a:rPr lang="en-US" dirty="0" smtClean="0"/>
                  <a:t>Thus, entropy is a measure of how many bits it takes to represent an observation of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 smtClean="0"/>
                  <a:t> on average</a:t>
                </a:r>
                <a:endParaRPr lang="en-US" dirty="0"/>
              </a:p>
              <a:p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i="1" dirty="0"/>
              </a:p>
              <a:p>
                <a:endParaRPr lang="en-US" i="1" dirty="0" smtClean="0"/>
              </a:p>
              <a:p>
                <a:endParaRPr lang="en-US" i="1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66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6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Presentations of Case Study-1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30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For a coin with probability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dirty="0" smtClean="0"/>
                  <a:t> of heads and probability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q =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 – p </a:t>
                </a:r>
                <a:r>
                  <a:rPr lang="en-US" dirty="0" smtClean="0"/>
                  <a:t>of tails</a:t>
                </a:r>
              </a:p>
              <a:p>
                <a:endParaRPr lang="en-US" sz="1000" dirty="0"/>
              </a:p>
              <a:p>
                <a:pPr marL="10287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1028700" indent="0">
                  <a:buNone/>
                </a:pPr>
                <a:endParaRPr lang="en-US" sz="1000" dirty="0"/>
              </a:p>
              <a:p>
                <a:pPr lvl="1"/>
                <a:r>
                  <a:rPr lang="en-US" dirty="0" smtClean="0"/>
                  <a:t>For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= 0.5,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= 0.5 </a:t>
                </a:r>
                <a:r>
                  <a:rPr lang="en-US" dirty="0" smtClean="0"/>
                  <a:t>(fair coin)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dirty="0" smtClean="0"/>
                  <a:t>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= 1</a:t>
                </a:r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For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= 1 or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= 1</a:t>
                </a:r>
                <a:r>
                  <a:rPr lang="en-US" dirty="0" smtClean="0"/>
                  <a:t>,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dirty="0" smtClean="0"/>
                  <a:t>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dirty="0" smtClean="0"/>
                  <a:t> 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What is the entropy of a fair four-sided die? </a:t>
                </a:r>
              </a:p>
              <a:p>
                <a:pPr lvl="1"/>
                <a:endParaRPr lang="en-US" dirty="0" smtClean="0"/>
              </a:p>
              <a:p>
                <a:endParaRPr lang="en-US" i="1" dirty="0"/>
              </a:p>
              <a:p>
                <a:endParaRPr lang="en-US" i="1" dirty="0" smtClean="0"/>
              </a:p>
              <a:p>
                <a:endParaRPr lang="en-US" i="1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13"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157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  <a:r>
              <a:rPr lang="en-US" dirty="0" smtClean="0"/>
              <a:t> for Sample Data: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404412"/>
              </p:ext>
            </p:extLst>
          </p:nvPr>
        </p:nvGraphicFramePr>
        <p:xfrm>
          <a:off x="2105332" y="1944764"/>
          <a:ext cx="7981336" cy="41130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95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5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5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7580">
                <a:tc>
                  <a:txBody>
                    <a:bodyPr/>
                    <a:lstStyle/>
                    <a:p>
                      <a:r>
                        <a:rPr lang="en-US" dirty="0" smtClean="0"/>
                        <a:t>Hair 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-p</a:t>
                      </a:r>
                      <a:r>
                        <a:rPr lang="en-US" i="0" dirty="0" smtClean="0">
                          <a:latin typeface="Times New Roman" pitchFamily="18" charset="0"/>
                          <a:cs typeface="Times New Roman" pitchFamily="18" charset="0"/>
                        </a:rPr>
                        <a:t>log</a:t>
                      </a:r>
                      <a:r>
                        <a:rPr lang="en-US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580">
                <a:tc>
                  <a:txBody>
                    <a:bodyPr/>
                    <a:lstStyle/>
                    <a:p>
                      <a:r>
                        <a:rPr lang="en-US" dirty="0" smtClean="0"/>
                        <a:t>Black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0.3113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580"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0.4105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580">
                <a:tc>
                  <a:txBody>
                    <a:bodyPr/>
                    <a:lstStyle/>
                    <a:p>
                      <a:r>
                        <a:rPr lang="en-US" dirty="0" smtClean="0"/>
                        <a:t>Blond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0.2161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580"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580"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0.2161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58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66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  <a:r>
              <a:rPr lang="en-US" dirty="0" smtClean="0"/>
              <a:t> for Sample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Suppose we have </a:t>
                </a:r>
              </a:p>
              <a:p>
                <a:pPr lvl="1"/>
                <a:r>
                  <a:rPr lang="en-US" dirty="0" smtClean="0"/>
                  <a:t>a number of observations (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dirty="0" smtClean="0"/>
                  <a:t>) of some attribute,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 smtClean="0"/>
                  <a:t>, e.g., the hair color of students in the class, </a:t>
                </a:r>
              </a:p>
              <a:p>
                <a:pPr lvl="1"/>
                <a:r>
                  <a:rPr lang="en-US" dirty="0" smtClean="0"/>
                  <a:t>where there are </a:t>
                </a:r>
                <a:r>
                  <a:rPr lang="en-US" i="1" dirty="0">
                    <a:latin typeface="Cambria" pitchFamily="18" charset="0"/>
                  </a:rPr>
                  <a:t>n</a:t>
                </a:r>
                <a:r>
                  <a:rPr lang="en-US" dirty="0" smtClean="0"/>
                  <a:t> different possible values</a:t>
                </a:r>
              </a:p>
              <a:p>
                <a:pPr lvl="1"/>
                <a:r>
                  <a:rPr lang="en-US" dirty="0" smtClean="0"/>
                  <a:t>And the number of observation in the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aseline="30000" dirty="0" err="1" smtClean="0"/>
                  <a:t>th</a:t>
                </a:r>
                <a:r>
                  <a:rPr lang="en-US" dirty="0" smtClean="0"/>
                  <a:t> category is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i="1" baseline="-25000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en-US" baseline="-25000" dirty="0" smtClean="0"/>
              </a:p>
              <a:p>
                <a:pPr lvl="1"/>
                <a:r>
                  <a:rPr lang="en-US" dirty="0" smtClean="0"/>
                  <a:t>Then, for this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den>
                                  </m:f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i="1" dirty="0"/>
              </a:p>
              <a:p>
                <a:r>
                  <a:rPr lang="en-US" dirty="0" smtClean="0"/>
                  <a:t>For continuous data, the calculation is harder</a:t>
                </a:r>
              </a:p>
              <a:p>
                <a:endParaRPr lang="en-US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46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Information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1800" dirty="0" smtClean="0"/>
                  <a:t>Information one variable provides about another</a:t>
                </a:r>
                <a:br>
                  <a:rPr lang="en-US" sz="1800" dirty="0" smtClean="0"/>
                </a:b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Formally,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r>
                      <a:rPr lang="en-US" sz="1800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−</m:t>
                    </m:r>
                    <m:r>
                      <a:rPr lang="en-US" sz="1800" b="0" i="1" smtClean="0">
                        <a:latin typeface="Cambria Math"/>
                      </a:rPr>
                      <m:t>𝐻</m:t>
                    </m:r>
                    <m:r>
                      <a:rPr lang="en-US" sz="1800" b="0" i="1" smtClean="0">
                        <a:latin typeface="Cambria Math"/>
                      </a:rPr>
                      <m:t>(</m:t>
                    </m:r>
                    <m:r>
                      <a:rPr lang="en-US" sz="1800" b="0" i="1" smtClean="0">
                        <a:latin typeface="Cambria Math"/>
                      </a:rPr>
                      <m:t>𝑋</m:t>
                    </m:r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latin typeface="Cambria Math"/>
                      </a:rPr>
                      <m:t>𝑌</m:t>
                    </m:r>
                    <m:r>
                      <a:rPr lang="en-US" sz="1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, where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i="1" dirty="0" smtClean="0">
                    <a:latin typeface="Times New Roman" pitchFamily="18" charset="0"/>
                    <a:cs typeface="Times New Roman" pitchFamily="18" charset="0"/>
                  </a:rPr>
                  <a:t>H(X,Y)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is the joint entropy of </a:t>
                </a:r>
                <a:r>
                  <a:rPr lang="en-US" sz="1800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1800" dirty="0" smtClean="0"/>
                  <a:t> and 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Y, 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𝑋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𝑝</m:t>
                                      </m:r>
                                      <m:r>
                                        <a:rPr lang="en-US" sz="1800" i="1" baseline="-25000">
                                          <a:latin typeface="Cambria Math"/>
                                        </a:rPr>
                                        <m:t>𝑖𝑗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𝑝</m:t>
                                  </m:r>
                                  <m:r>
                                    <a:rPr lang="en-US" sz="1800" i="1" baseline="-25000">
                                      <a:latin typeface="Cambria Math"/>
                                    </a:rPr>
                                    <m:t>𝑖𝑗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Where</a:t>
                </a:r>
                <a:r>
                  <a:rPr lang="en-US" sz="18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800" i="1" dirty="0" err="1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1800" i="1" baseline="-25000" dirty="0" err="1" smtClean="0">
                    <a:latin typeface="Times New Roman" pitchFamily="18" charset="0"/>
                    <a:cs typeface="Times New Roman" pitchFamily="18" charset="0"/>
                  </a:rPr>
                  <a:t>ij</a:t>
                </a:r>
                <a:r>
                  <a:rPr lang="en-US" sz="1800" dirty="0" smtClean="0"/>
                  <a:t> is the probability that the </a:t>
                </a:r>
                <a:r>
                  <a:rPr lang="en-US" sz="1800" i="1" dirty="0" err="1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1800" baseline="30000" dirty="0" err="1" smtClean="0"/>
                  <a:t>th</a:t>
                </a:r>
                <a:r>
                  <a:rPr lang="en-US" sz="1800" dirty="0" smtClean="0"/>
                  <a:t> value of </a:t>
                </a:r>
                <a:r>
                  <a:rPr lang="en-US" sz="1800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1800" dirty="0" smtClean="0"/>
                  <a:t> and the </a:t>
                </a:r>
                <a:r>
                  <a:rPr lang="en-US" sz="1800" i="1" dirty="0" err="1" smtClean="0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sz="1800" baseline="30000" dirty="0" err="1" smtClean="0"/>
                  <a:t>th</a:t>
                </a:r>
                <a:r>
                  <a:rPr lang="en-US" sz="1800" dirty="0" smtClean="0"/>
                  <a:t> value of </a:t>
                </a:r>
                <a:r>
                  <a:rPr lang="en-US" sz="1800" i="1" dirty="0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1800" dirty="0" smtClean="0"/>
                  <a:t> occur together </a:t>
                </a:r>
              </a:p>
              <a:p>
                <a:pPr marL="0" indent="0">
                  <a:buNone/>
                </a:pPr>
                <a:endParaRPr lang="en-US" sz="1800" i="1" dirty="0"/>
              </a:p>
              <a:p>
                <a:r>
                  <a:rPr lang="en-US" sz="1800" dirty="0" smtClean="0"/>
                  <a:t>For discrete variables, this is easy to compute</a:t>
                </a:r>
              </a:p>
              <a:p>
                <a:endParaRPr lang="en-US" sz="1800" dirty="0" smtClean="0"/>
              </a:p>
              <a:p>
                <a:r>
                  <a:rPr lang="en-US" sz="1800" dirty="0" smtClean="0"/>
                  <a:t>Maximum mutual information for discrete variables is </a:t>
                </a:r>
                <a:br>
                  <a:rPr lang="en-US" sz="1800" dirty="0" smtClean="0"/>
                </a:br>
                <a:r>
                  <a:rPr lang="en-US" sz="1800" dirty="0" smtClean="0"/>
                  <a:t>log</a:t>
                </a:r>
                <a:r>
                  <a:rPr lang="en-US" sz="1800" baseline="-25000" dirty="0" smtClean="0"/>
                  <a:t>2</a:t>
                </a:r>
                <a:r>
                  <a:rPr lang="en-US" sz="1800" dirty="0" smtClean="0"/>
                  <a:t>(min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8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smtClean="0"/>
                  <a:t>), where </a:t>
                </a:r>
                <a:r>
                  <a:rPr lang="en-US" sz="18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8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800" dirty="0" smtClean="0"/>
                  <a:t> (</a:t>
                </a:r>
                <a:r>
                  <a:rPr lang="en-US" sz="18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800" dirty="0" smtClean="0"/>
                  <a:t>) is the number of values of 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800" dirty="0" smtClean="0"/>
                  <a:t> (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800" dirty="0" smtClean="0"/>
                  <a:t>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 b="-13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6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Information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827274"/>
              </p:ext>
            </p:extLst>
          </p:nvPr>
        </p:nvGraphicFramePr>
        <p:xfrm>
          <a:off x="1676400" y="1515156"/>
          <a:ext cx="373380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Status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-p</a:t>
                      </a:r>
                      <a:r>
                        <a:rPr lang="en-US" i="0" dirty="0" smtClean="0">
                          <a:latin typeface="Times New Roman" pitchFamily="18" charset="0"/>
                          <a:cs typeface="Times New Roman" pitchFamily="18" charset="0"/>
                        </a:rPr>
                        <a:t>log</a:t>
                      </a:r>
                      <a:r>
                        <a:rPr lang="en-US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Undergrad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0.5184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0.4744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0.9928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419476"/>
              </p:ext>
            </p:extLst>
          </p:nvPr>
        </p:nvGraphicFramePr>
        <p:xfrm>
          <a:off x="1676400" y="3581400"/>
          <a:ext cx="3733800" cy="175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556"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-p</a:t>
                      </a:r>
                      <a:r>
                        <a:rPr lang="en-US" i="0" dirty="0" smtClean="0">
                          <a:latin typeface="Times New Roman" pitchFamily="18" charset="0"/>
                          <a:cs typeface="Times New Roman" pitchFamily="18" charset="0"/>
                        </a:rPr>
                        <a:t>log</a:t>
                      </a:r>
                      <a:r>
                        <a:rPr lang="en-US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0.5301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0.5000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0.4105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7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1.4406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019943"/>
              </p:ext>
            </p:extLst>
          </p:nvPr>
        </p:nvGraphicFramePr>
        <p:xfrm>
          <a:off x="5820697" y="1690688"/>
          <a:ext cx="4724400" cy="35283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557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Status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-p</a:t>
                      </a:r>
                      <a:r>
                        <a:rPr lang="en-US" i="0" dirty="0" smtClean="0">
                          <a:latin typeface="Times New Roman" pitchFamily="18" charset="0"/>
                          <a:cs typeface="Times New Roman" pitchFamily="18" charset="0"/>
                        </a:rPr>
                        <a:t>log</a:t>
                      </a:r>
                      <a:r>
                        <a:rPr lang="en-US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98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Undergrad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0.2161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Undergrad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0.5211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98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Undergrad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0.3322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8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0.5211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0.4644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0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0.2161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0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2.2710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43664" y="5571444"/>
            <a:ext cx="855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Mutual information of Student Status and Grade =  0.9928 + 1.4406 - 2.2710 = 0.1624</a:t>
            </a:r>
          </a:p>
        </p:txBody>
      </p:sp>
    </p:spTree>
    <p:extLst>
      <p:ext uri="{BB962C8B-B14F-4D97-AF65-F5344CB8AC3E}">
        <p14:creationId xmlns:p14="http://schemas.microsoft.com/office/powerpoint/2010/main" val="182183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Density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Measures the degree to which data objects are close to each other in a specified area</a:t>
            </a:r>
          </a:p>
          <a:p>
            <a:r>
              <a:rPr lang="en-US" sz="2400" dirty="0"/>
              <a:t>The notion of density is closely related to that of proximity</a:t>
            </a:r>
          </a:p>
          <a:p>
            <a:r>
              <a:rPr lang="en-US" sz="2400" dirty="0"/>
              <a:t>Concept of density is typically used for clustering and anomaly detection</a:t>
            </a:r>
          </a:p>
          <a:p>
            <a:r>
              <a:rPr lang="en-US" sz="2400" dirty="0"/>
              <a:t>Examples:</a:t>
            </a:r>
          </a:p>
          <a:p>
            <a:pPr lvl="1"/>
            <a:r>
              <a:rPr lang="en-US" dirty="0" smtClean="0"/>
              <a:t>Euclidean density</a:t>
            </a:r>
          </a:p>
          <a:p>
            <a:pPr lvl="2"/>
            <a:r>
              <a:rPr lang="en-US" sz="2400" dirty="0"/>
              <a:t> </a:t>
            </a:r>
            <a:r>
              <a:rPr lang="en-US" sz="2200" dirty="0"/>
              <a:t>Euclidean density = number of points per unit volume</a:t>
            </a:r>
          </a:p>
          <a:p>
            <a:pPr lvl="1"/>
            <a:r>
              <a:rPr lang="en-US" dirty="0" smtClean="0"/>
              <a:t>Probability density</a:t>
            </a:r>
          </a:p>
          <a:p>
            <a:pPr lvl="2"/>
            <a:r>
              <a:rPr lang="en-US" sz="2400" dirty="0"/>
              <a:t> </a:t>
            </a:r>
            <a:r>
              <a:rPr lang="en-US" sz="2200" dirty="0"/>
              <a:t>Estimate what the distribution of the data looks like</a:t>
            </a:r>
          </a:p>
          <a:p>
            <a:pPr lvl="1"/>
            <a:r>
              <a:rPr lang="en-US" dirty="0" smtClean="0"/>
              <a:t>Graph-based density</a:t>
            </a:r>
          </a:p>
          <a:p>
            <a:pPr lvl="2"/>
            <a:r>
              <a:rPr lang="en-US" sz="2400" dirty="0"/>
              <a:t> Connectivity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4449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Simplest approach is to divide region into a number of rectangular cells of equal volume and define density as # of points the cell contains</a:t>
            </a:r>
          </a:p>
        </p:txBody>
      </p:sp>
      <p:sp>
        <p:nvSpPr>
          <p:cNvPr id="82948" name="Text Box 5"/>
          <p:cNvSpPr txBox="1">
            <a:spLocks noChangeArrowheads="1"/>
          </p:cNvSpPr>
          <p:nvPr/>
        </p:nvSpPr>
        <p:spPr bwMode="auto">
          <a:xfrm>
            <a:off x="2176001" y="6176963"/>
            <a:ext cx="839367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 </a:t>
            </a:r>
            <a:r>
              <a:rPr lang="en-US" sz="2400" dirty="0"/>
              <a:t>Grid-based density.		</a:t>
            </a:r>
            <a:r>
              <a:rPr lang="en-US" sz="2400" dirty="0" smtClean="0"/>
              <a:t>Counts </a:t>
            </a:r>
            <a:r>
              <a:rPr lang="en-US" sz="2400" dirty="0"/>
              <a:t>for each cell.</a:t>
            </a:r>
          </a:p>
        </p:txBody>
      </p:sp>
      <p:pic>
        <p:nvPicPr>
          <p:cNvPr id="82949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" t="3334" r="2870" b="11636"/>
          <a:stretch>
            <a:fillRect/>
          </a:stretch>
        </p:blipFill>
        <p:spPr>
          <a:xfrm>
            <a:off x="2176001" y="2979783"/>
            <a:ext cx="7839997" cy="3257479"/>
          </a:xfr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Density: Grid-based Approach</a:t>
            </a:r>
          </a:p>
        </p:txBody>
      </p:sp>
    </p:spTree>
    <p:extLst>
      <p:ext uri="{BB962C8B-B14F-4D97-AF65-F5344CB8AC3E}">
        <p14:creationId xmlns:p14="http://schemas.microsoft.com/office/powerpoint/2010/main" val="611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Euclidean Density: Center-Based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Euclidean density is the number of points within a specified radius of the point</a:t>
            </a:r>
          </a:p>
          <a:p>
            <a:endParaRPr lang="en-US" smtClean="0"/>
          </a:p>
        </p:txBody>
      </p:sp>
      <p:pic>
        <p:nvPicPr>
          <p:cNvPr id="83972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71"/>
          <a:stretch>
            <a:fillRect/>
          </a:stretch>
        </p:blipFill>
        <p:spPr>
          <a:xfrm>
            <a:off x="3272913" y="2599358"/>
            <a:ext cx="5646173" cy="3056905"/>
          </a:xfrm>
          <a:noFill/>
        </p:spPr>
      </p:pic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3200400" y="5791200"/>
            <a:ext cx="693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Illustration of center-based density.</a:t>
            </a:r>
          </a:p>
        </p:txBody>
      </p:sp>
    </p:spTree>
    <p:extLst>
      <p:ext uri="{BB962C8B-B14F-4D97-AF65-F5344CB8AC3E}">
        <p14:creationId xmlns:p14="http://schemas.microsoft.com/office/powerpoint/2010/main" val="257844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2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The </a:t>
            </a:r>
            <a:r>
              <a:rPr lang="en-US" altLang="en-US" dirty="0"/>
              <a:t>technique is used </a:t>
            </a:r>
            <a:r>
              <a:rPr lang="en-US" altLang="en-US" dirty="0" smtClean="0"/>
              <a:t>to </a:t>
            </a:r>
            <a:r>
              <a:rPr lang="en-US" altLang="en-US" b="1" u="sng" dirty="0"/>
              <a:t>predict</a:t>
            </a:r>
            <a:r>
              <a:rPr lang="en-US" altLang="en-US" dirty="0"/>
              <a:t> the value of one variable (the dependent variable - y</a:t>
            </a:r>
            <a:r>
              <a:rPr lang="en-US" altLang="en-US" dirty="0" smtClean="0"/>
              <a:t>) </a:t>
            </a:r>
            <a:r>
              <a:rPr lang="en-US" altLang="en-US" b="1" u="sng" dirty="0" smtClean="0"/>
              <a:t>based </a:t>
            </a:r>
            <a:r>
              <a:rPr lang="en-US" altLang="en-US" b="1" u="sng" dirty="0"/>
              <a:t>on</a:t>
            </a:r>
            <a:r>
              <a:rPr lang="en-US" altLang="en-US" dirty="0"/>
              <a:t> the value of other variables (independent variables x</a:t>
            </a:r>
            <a:r>
              <a:rPr lang="en-US" altLang="en-US" baseline="-25000" dirty="0"/>
              <a:t>1</a:t>
            </a:r>
            <a:r>
              <a:rPr lang="en-US" altLang="en-US" dirty="0"/>
              <a:t>, x</a:t>
            </a:r>
            <a:r>
              <a:rPr lang="en-US" altLang="en-US" baseline="-25000" dirty="0"/>
              <a:t>2</a:t>
            </a:r>
            <a:r>
              <a:rPr lang="en-US" altLang="en-US" dirty="0"/>
              <a:t>,…</a:t>
            </a:r>
            <a:r>
              <a:rPr lang="en-US" altLang="en-US" dirty="0" err="1" smtClean="0"/>
              <a:t>x</a:t>
            </a:r>
            <a:r>
              <a:rPr lang="en-US" altLang="en-US" baseline="-25000" dirty="0" err="1" smtClean="0"/>
              <a:t>k</a:t>
            </a:r>
            <a:r>
              <a:rPr lang="en-US" altLang="en-US" dirty="0" smtClean="0"/>
              <a:t>) </a:t>
            </a:r>
          </a:p>
          <a:p>
            <a:endParaRPr lang="en-US" altLang="en-US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143396"/>
              </p:ext>
            </p:extLst>
          </p:nvPr>
        </p:nvGraphicFramePr>
        <p:xfrm>
          <a:off x="3455988" y="4005263"/>
          <a:ext cx="3368675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Equation" r:id="rId3" imgW="1002960" imgH="228600" progId="Equation.3">
                  <p:embed/>
                </p:oleObj>
              </mc:Choice>
              <mc:Fallback>
                <p:oleObj name="Equation" r:id="rId3" imgW="1002960" imgH="228600" progId="Equation.3">
                  <p:embed/>
                  <p:pic>
                    <p:nvPicPr>
                      <p:cNvPr id="51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988" y="4005263"/>
                        <a:ext cx="3368675" cy="7889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outerShdw dist="107763" dir="189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157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Quality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Poor data quality negatively affects many data processing efforts</a:t>
            </a:r>
          </a:p>
          <a:p>
            <a:pPr>
              <a:buFont typeface="Monotype Sorts" charset="2"/>
              <a:buNone/>
            </a:pPr>
            <a:r>
              <a:rPr lang="en-US" sz="2400" dirty="0"/>
              <a:t>“</a:t>
            </a:r>
            <a:r>
              <a:rPr lang="en-US" sz="2400" dirty="0">
                <a:latin typeface="Times New Roman" pitchFamily="18" charset="0"/>
              </a:rPr>
              <a:t>The most important point is that poor data quality is an unfolding disaster.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Poor data quality costs the typical company at least ten percent (10%) of revenue; twenty percent (20%) is probably a better estimate.”</a:t>
            </a:r>
          </a:p>
          <a:p>
            <a:pPr>
              <a:buFont typeface="Monotype Sorts" charset="2"/>
              <a:buNone/>
            </a:pPr>
            <a:r>
              <a:rPr lang="en-US" sz="2400" dirty="0">
                <a:latin typeface="Times New Roman" pitchFamily="18" charset="0"/>
              </a:rPr>
              <a:t>			Thomas C. Redman, DM Review, August 2004</a:t>
            </a:r>
          </a:p>
          <a:p>
            <a:pPr>
              <a:buFont typeface="Monotype Sorts" charset="2"/>
              <a:buNone/>
            </a:pPr>
            <a:endParaRPr lang="en-US" sz="900" dirty="0">
              <a:latin typeface="Times New Roman" pitchFamily="18" charset="0"/>
            </a:endParaRPr>
          </a:p>
          <a:p>
            <a:r>
              <a:rPr lang="en-US" sz="2400" dirty="0"/>
              <a:t>Data mining example: a classification model for detecting people who are loan risks is built using poor data</a:t>
            </a:r>
          </a:p>
          <a:p>
            <a:pPr lvl="1"/>
            <a:r>
              <a:rPr lang="en-US" sz="2200" dirty="0"/>
              <a:t>Some credit-worthy candidates are denied loans</a:t>
            </a:r>
          </a:p>
          <a:p>
            <a:pPr lvl="1"/>
            <a:r>
              <a:rPr lang="en-US" sz="2200" dirty="0"/>
              <a:t>More loans are given to individuals that default</a:t>
            </a:r>
          </a:p>
        </p:txBody>
      </p:sp>
    </p:spTree>
    <p:extLst>
      <p:ext uri="{BB962C8B-B14F-4D97-AF65-F5344CB8AC3E}">
        <p14:creationId xmlns:p14="http://schemas.microsoft.com/office/powerpoint/2010/main" val="271345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first order linear model</a:t>
            </a:r>
          </a:p>
          <a:p>
            <a:endParaRPr lang="en-US" altLang="en-US" dirty="0"/>
          </a:p>
          <a:p>
            <a:pPr lvl="1">
              <a:buFontTx/>
              <a:buNone/>
            </a:pPr>
            <a:endParaRPr lang="en-US" altLang="en-US" dirty="0"/>
          </a:p>
          <a:p>
            <a:pPr lvl="1">
              <a:buFontTx/>
              <a:buNone/>
            </a:pPr>
            <a:r>
              <a:rPr lang="en-US" altLang="en-US" dirty="0"/>
              <a:t>y = dependent variable</a:t>
            </a:r>
          </a:p>
          <a:p>
            <a:pPr lvl="1">
              <a:buFontTx/>
              <a:buNone/>
            </a:pPr>
            <a:r>
              <a:rPr lang="en-US" altLang="en-US" dirty="0"/>
              <a:t>x = independent variable</a:t>
            </a:r>
          </a:p>
          <a:p>
            <a:pPr lvl="1">
              <a:buFontTx/>
              <a:buNone/>
            </a:pPr>
            <a:r>
              <a:rPr lang="en-US" altLang="en-US" dirty="0">
                <a:latin typeface="Symbol" panose="05050102010706020507" pitchFamily="18" charset="2"/>
              </a:rPr>
              <a:t>b</a:t>
            </a:r>
            <a:r>
              <a:rPr lang="en-US" altLang="en-US" baseline="-25000" dirty="0"/>
              <a:t>0</a:t>
            </a:r>
            <a:r>
              <a:rPr lang="en-US" altLang="en-US" dirty="0"/>
              <a:t> = y-intercept</a:t>
            </a:r>
          </a:p>
          <a:p>
            <a:pPr lvl="1">
              <a:buFontTx/>
              <a:buNone/>
            </a:pPr>
            <a:r>
              <a:rPr lang="en-US" altLang="en-US" dirty="0">
                <a:latin typeface="Symbol" panose="05050102010706020507" pitchFamily="18" charset="2"/>
              </a:rPr>
              <a:t>b</a:t>
            </a:r>
            <a:r>
              <a:rPr lang="en-US" altLang="en-US" baseline="-25000" dirty="0"/>
              <a:t>1</a:t>
            </a:r>
            <a:r>
              <a:rPr lang="en-US" altLang="en-US" dirty="0"/>
              <a:t> = slope of the line</a:t>
            </a:r>
          </a:p>
          <a:p>
            <a:pPr lvl="1">
              <a:buFontTx/>
              <a:buNone/>
            </a:pPr>
            <a:r>
              <a:rPr lang="en-US" altLang="en-US" dirty="0"/>
              <a:t>  </a:t>
            </a:r>
            <a:r>
              <a:rPr lang="en-US" altLang="en-US" dirty="0" smtClean="0"/>
              <a:t>   = </a:t>
            </a:r>
            <a:r>
              <a:rPr lang="en-US" altLang="en-US" dirty="0"/>
              <a:t>error variable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971935"/>
              </p:ext>
            </p:extLst>
          </p:nvPr>
        </p:nvGraphicFramePr>
        <p:xfrm>
          <a:off x="1307149" y="4729315"/>
          <a:ext cx="393832" cy="481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Equation" r:id="rId3" imgW="126720" imgH="139680" progId="Equation.3">
                  <p:embed/>
                </p:oleObj>
              </mc:Choice>
              <mc:Fallback>
                <p:oleObj name="Equation" r:id="rId3" imgW="126720" imgH="139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7149" y="4729315"/>
                        <a:ext cx="393832" cy="4817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747388" y="2880851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747388" y="4862051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169913" y="4785851"/>
            <a:ext cx="309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502913" y="2693526"/>
            <a:ext cx="309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V="1">
            <a:off x="6747388" y="3033251"/>
            <a:ext cx="24384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6426713" y="4514389"/>
            <a:ext cx="3857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Symbol" panose="05050102010706020507" pitchFamily="18" charset="2"/>
              </a:rPr>
              <a:t>b</a:t>
            </a:r>
            <a:r>
              <a:rPr lang="en-US" altLang="en-US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>
            <a:off x="6975988" y="4023851"/>
            <a:ext cx="685800" cy="457200"/>
          </a:xfrm>
          <a:custGeom>
            <a:avLst/>
            <a:gdLst>
              <a:gd name="T0" fmla="*/ 0 w 432"/>
              <a:gd name="T1" fmla="*/ 288 h 288"/>
              <a:gd name="T2" fmla="*/ 432 w 432"/>
              <a:gd name="T3" fmla="*/ 288 h 288"/>
              <a:gd name="T4" fmla="*/ 432 w 432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288">
                <a:moveTo>
                  <a:pt x="0" y="288"/>
                </a:moveTo>
                <a:lnTo>
                  <a:pt x="432" y="288"/>
                </a:lnTo>
                <a:lnTo>
                  <a:pt x="43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7036313" y="4439776"/>
            <a:ext cx="528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Run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7645913" y="4058776"/>
            <a:ext cx="55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Rise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8484113" y="4133389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Symbol" panose="05050102010706020507" pitchFamily="18" charset="2"/>
              </a:rPr>
              <a:t>b</a:t>
            </a:r>
            <a:r>
              <a:rPr lang="en-US" altLang="en-US" baseline="-25000">
                <a:solidFill>
                  <a:schemeClr val="tx1"/>
                </a:solidFill>
                <a:latin typeface="Symbol" panose="05050102010706020507" pitchFamily="18" charset="2"/>
              </a:rPr>
              <a:t>1</a:t>
            </a:r>
            <a:r>
              <a:rPr lang="en-US" altLang="en-US">
                <a:solidFill>
                  <a:schemeClr val="tx1"/>
                </a:solidFill>
              </a:rPr>
              <a:t> = Rise/Run</a:t>
            </a: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H="1">
            <a:off x="6671188" y="4633451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7052188" y="2422064"/>
            <a:ext cx="223202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Symbol" panose="05050102010706020507" pitchFamily="18" charset="2"/>
              </a:rPr>
              <a:t>b</a:t>
            </a:r>
            <a:r>
              <a:rPr lang="en-US" altLang="en-US" baseline="-25000">
                <a:solidFill>
                  <a:schemeClr val="tx1"/>
                </a:solidFill>
              </a:rPr>
              <a:t>0</a:t>
            </a:r>
            <a:r>
              <a:rPr lang="en-US" altLang="en-US">
                <a:solidFill>
                  <a:schemeClr val="tx1"/>
                </a:solidFill>
              </a:rPr>
              <a:t> and </a:t>
            </a:r>
            <a:r>
              <a:rPr lang="en-US" altLang="en-US">
                <a:solidFill>
                  <a:schemeClr val="tx1"/>
                </a:solidFill>
                <a:latin typeface="Symbol" panose="05050102010706020507" pitchFamily="18" charset="2"/>
              </a:rPr>
              <a:t>b</a:t>
            </a:r>
            <a:r>
              <a:rPr lang="en-US" altLang="en-US" baseline="-25000">
                <a:solidFill>
                  <a:schemeClr val="tx1"/>
                </a:solidFill>
              </a:rPr>
              <a:t>1</a:t>
            </a:r>
            <a:r>
              <a:rPr lang="en-US" altLang="en-US">
                <a:solidFill>
                  <a:schemeClr val="tx1"/>
                </a:solidFill>
              </a:rPr>
              <a:t> are unknown,</a:t>
            </a:r>
          </a:p>
          <a:p>
            <a:pPr algn="l"/>
            <a:r>
              <a:rPr lang="en-US" altLang="en-US">
                <a:solidFill>
                  <a:schemeClr val="tx1"/>
                </a:solidFill>
              </a:rPr>
              <a:t>therefore, are estimated </a:t>
            </a:r>
          </a:p>
          <a:p>
            <a:pPr algn="l"/>
            <a:r>
              <a:rPr lang="en-US" altLang="en-US">
                <a:solidFill>
                  <a:schemeClr val="tx1"/>
                </a:solidFill>
              </a:rPr>
              <a:t>from the data.</a:t>
            </a:r>
          </a:p>
        </p:txBody>
      </p:sp>
    </p:spTree>
    <p:extLst>
      <p:ext uri="{BB962C8B-B14F-4D97-AF65-F5344CB8AC3E}">
        <p14:creationId xmlns:p14="http://schemas.microsoft.com/office/powerpoint/2010/main" val="9680261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the coefficients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estimates are determined by </a:t>
            </a:r>
          </a:p>
          <a:p>
            <a:pPr lvl="1"/>
            <a:r>
              <a:rPr lang="en-US" altLang="en-US" dirty="0"/>
              <a:t>drawing a sample from the population of interest,</a:t>
            </a:r>
          </a:p>
          <a:p>
            <a:pPr lvl="1"/>
            <a:r>
              <a:rPr lang="en-US" altLang="en-US" dirty="0"/>
              <a:t>calculating sample statistics.</a:t>
            </a:r>
          </a:p>
          <a:p>
            <a:pPr lvl="1"/>
            <a:r>
              <a:rPr lang="en-US" altLang="en-US" dirty="0"/>
              <a:t>producing a straight line that cuts into the data.</a:t>
            </a: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2209800" y="4009102"/>
            <a:ext cx="4114800" cy="1981200"/>
          </a:xfrm>
          <a:custGeom>
            <a:avLst/>
            <a:gdLst>
              <a:gd name="T0" fmla="*/ 0 w 2112"/>
              <a:gd name="T1" fmla="*/ 0 h 1248"/>
              <a:gd name="T2" fmla="*/ 0 w 2112"/>
              <a:gd name="T3" fmla="*/ 1248 h 1248"/>
              <a:gd name="T4" fmla="*/ 2112 w 2112"/>
              <a:gd name="T5" fmla="*/ 1248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12" h="1248">
                <a:moveTo>
                  <a:pt x="0" y="0"/>
                </a:moveTo>
                <a:lnTo>
                  <a:pt x="0" y="1248"/>
                </a:lnTo>
                <a:lnTo>
                  <a:pt x="2112" y="12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422525" y="3969415"/>
            <a:ext cx="315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Wingdings" panose="05000000000000000000" pitchFamily="2" charset="2"/>
              </a:rPr>
              <a:t>w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879725" y="4274215"/>
            <a:ext cx="315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Wingdings" panose="05000000000000000000" pitchFamily="2" charset="2"/>
              </a:rPr>
              <a:t>w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879725" y="4731415"/>
            <a:ext cx="315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Wingdings" panose="05000000000000000000" pitchFamily="2" charset="2"/>
              </a:rPr>
              <a:t>w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879725" y="5075902"/>
            <a:ext cx="315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Wingdings" panose="05000000000000000000" pitchFamily="2" charset="2"/>
              </a:rPr>
              <a:t>w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413125" y="4923502"/>
            <a:ext cx="299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Wingdings" panose="05000000000000000000" pitchFamily="2" charset="2"/>
              </a:rPr>
              <a:t>w  w  w      w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981450" y="4579015"/>
            <a:ext cx="315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Wingdings" panose="05000000000000000000" pitchFamily="2" charset="2"/>
              </a:rPr>
              <a:t>w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592638" y="5193377"/>
            <a:ext cx="1133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Wingdings" panose="05000000000000000000" pitchFamily="2" charset="2"/>
              </a:rPr>
              <a:t>w   w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5368925" y="4847302"/>
            <a:ext cx="315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Wingdings" panose="05000000000000000000" pitchFamily="2" charset="2"/>
              </a:rPr>
              <a:t>w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3405188" y="5188615"/>
            <a:ext cx="904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Wingdings" panose="05000000000000000000" pitchFamily="2" charset="2"/>
              </a:rPr>
              <a:t>w  w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4591050" y="5493415"/>
            <a:ext cx="315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Wingdings" panose="05000000000000000000" pitchFamily="2" charset="2"/>
              </a:rPr>
              <a:t>w</a:t>
            </a:r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3068638" y="439010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3560763" y="492350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4149725" y="4618702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4745038" y="4923502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5541963" y="492350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2209800" y="4542502"/>
            <a:ext cx="4114800" cy="1066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209800" y="4085302"/>
            <a:ext cx="4038600" cy="190500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7"/>
          <p:cNvSpPr>
            <a:spLocks noChangeShapeType="1"/>
          </p:cNvSpPr>
          <p:nvPr/>
        </p:nvSpPr>
        <p:spPr bwMode="auto">
          <a:xfrm>
            <a:off x="2209800" y="4847302"/>
            <a:ext cx="40386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6384926" y="3967827"/>
            <a:ext cx="2867230" cy="650875"/>
          </a:xfrm>
          <a:prstGeom prst="rect">
            <a:avLst/>
          </a:prstGeom>
          <a:solidFill>
            <a:schemeClr val="bg1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dirty="0">
                <a:solidFill>
                  <a:schemeClr val="tx1"/>
                </a:solidFill>
              </a:rPr>
              <a:t>The question is:</a:t>
            </a:r>
          </a:p>
          <a:p>
            <a:pPr algn="l"/>
            <a:r>
              <a:rPr lang="en-US" altLang="en-US" dirty="0">
                <a:solidFill>
                  <a:schemeClr val="tx1"/>
                </a:solidFill>
              </a:rPr>
              <a:t>Which straight line fits best?</a:t>
            </a: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5486400" y="5914102"/>
            <a:ext cx="277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2008188" y="3891627"/>
            <a:ext cx="277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5751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39783" y="6091083"/>
            <a:ext cx="1905000" cy="457200"/>
          </a:xfrm>
        </p:spPr>
        <p:txBody>
          <a:bodyPr/>
          <a:lstStyle/>
          <a:p>
            <a:fld id="{D6F15B65-DD33-4EC8-84DC-645AB0929FAD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5037908" y="6126008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2158183" y="3957483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Line 37"/>
          <p:cNvSpPr>
            <a:spLocks noChangeShapeType="1"/>
          </p:cNvSpPr>
          <p:nvPr/>
        </p:nvSpPr>
        <p:spPr bwMode="auto">
          <a:xfrm flipH="1">
            <a:off x="2386783" y="4200371"/>
            <a:ext cx="2819400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>
            <a:off x="5180783" y="4206721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386783" y="833283"/>
            <a:ext cx="8209268" cy="83099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sz="2400" dirty="0">
                <a:solidFill>
                  <a:schemeClr val="tx1"/>
                </a:solidFill>
              </a:rPr>
              <a:t>The best line is the one that minimizes </a:t>
            </a:r>
            <a:r>
              <a:rPr lang="en-US" altLang="en-US" sz="2400" dirty="0" smtClean="0">
                <a:solidFill>
                  <a:schemeClr val="tx1"/>
                </a:solidFill>
              </a:rPr>
              <a:t>the </a:t>
            </a:r>
            <a:r>
              <a:rPr lang="en-US" altLang="en-US" sz="2400" dirty="0">
                <a:solidFill>
                  <a:schemeClr val="tx1"/>
                </a:solidFill>
              </a:rPr>
              <a:t>sum of squared vertical differences </a:t>
            </a:r>
            <a:r>
              <a:rPr lang="en-US" altLang="en-US" sz="2400" dirty="0" smtClean="0">
                <a:solidFill>
                  <a:schemeClr val="tx1"/>
                </a:solidFill>
              </a:rPr>
              <a:t> between </a:t>
            </a:r>
            <a:r>
              <a:rPr lang="en-US" altLang="en-US" sz="2400" dirty="0">
                <a:solidFill>
                  <a:schemeClr val="tx1"/>
                </a:solidFill>
              </a:rPr>
              <a:t>the points and the line.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2386783" y="2814483"/>
            <a:ext cx="4724400" cy="3352800"/>
          </a:xfrm>
          <a:custGeom>
            <a:avLst/>
            <a:gdLst>
              <a:gd name="T0" fmla="*/ 0 w 3744"/>
              <a:gd name="T1" fmla="*/ 0 h 2112"/>
              <a:gd name="T2" fmla="*/ 0 w 3744"/>
              <a:gd name="T3" fmla="*/ 2112 h 2112"/>
              <a:gd name="T4" fmla="*/ 3744 w 3744"/>
              <a:gd name="T5" fmla="*/ 2112 h 2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44" h="2112">
                <a:moveTo>
                  <a:pt x="0" y="0"/>
                </a:moveTo>
                <a:lnTo>
                  <a:pt x="0" y="2112"/>
                </a:lnTo>
                <a:lnTo>
                  <a:pt x="3744" y="211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985271" y="4719483"/>
            <a:ext cx="315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rgbClr val="FF0066"/>
                </a:solidFill>
                <a:latin typeface="Wingdings" panose="05000000000000000000" pitchFamily="2" charset="2"/>
              </a:rPr>
              <a:t>w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018858" y="4983008"/>
            <a:ext cx="315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rgbClr val="FF0066"/>
                </a:solidFill>
                <a:latin typeface="Wingdings" panose="05000000000000000000" pitchFamily="2" charset="2"/>
              </a:rPr>
              <a:t>w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945708" y="3424083"/>
            <a:ext cx="315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rgbClr val="FF0066"/>
                </a:solidFill>
                <a:latin typeface="Wingdings" panose="05000000000000000000" pitchFamily="2" charset="2"/>
              </a:rPr>
              <a:t>w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6044383" y="3881283"/>
            <a:ext cx="315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rgbClr val="FF0066"/>
                </a:solidFill>
                <a:latin typeface="Wingdings" panose="05000000000000000000" pitchFamily="2" charset="2"/>
              </a:rPr>
              <a:t>w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2386783" y="3570133"/>
            <a:ext cx="3803650" cy="2368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3148783" y="487188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4098108" y="3652683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196783" y="3576483"/>
            <a:ext cx="4763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6044383" y="6126008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20" name="Group 69"/>
          <p:cNvGrpSpPr>
            <a:grpSpLocks/>
          </p:cNvGrpSpPr>
          <p:nvPr/>
        </p:nvGrpSpPr>
        <p:grpSpPr bwMode="auto">
          <a:xfrm>
            <a:off x="2142308" y="5211608"/>
            <a:ext cx="1143000" cy="1281113"/>
            <a:chOff x="854" y="3382"/>
            <a:chExt cx="720" cy="807"/>
          </a:xfrm>
        </p:grpSpPr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392" y="3958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854" y="3382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23" name="Text Box 27"/>
          <p:cNvSpPr txBox="1">
            <a:spLocks noChangeArrowheads="1"/>
          </p:cNvSpPr>
          <p:nvPr/>
        </p:nvSpPr>
        <p:spPr bwMode="auto">
          <a:xfrm>
            <a:off x="2142308" y="3230408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Text Box 29"/>
          <p:cNvSpPr txBox="1">
            <a:spLocks noChangeArrowheads="1"/>
          </p:cNvSpPr>
          <p:nvPr/>
        </p:nvSpPr>
        <p:spPr bwMode="auto">
          <a:xfrm>
            <a:off x="2578871" y="4795683"/>
            <a:ext cx="569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(1,2)</a:t>
            </a:r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 flipH="1">
            <a:off x="2386783" y="5481483"/>
            <a:ext cx="762000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3947296" y="6126008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2137546" y="4602008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 flipH="1">
            <a:off x="2377258" y="4871883"/>
            <a:ext cx="1719263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34"/>
          <p:cNvSpPr txBox="1">
            <a:spLocks noChangeArrowheads="1"/>
          </p:cNvSpPr>
          <p:nvPr/>
        </p:nvSpPr>
        <p:spPr bwMode="auto">
          <a:xfrm>
            <a:off x="3910783" y="3195483"/>
            <a:ext cx="569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(2,4)</a:t>
            </a: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5190308" y="4871883"/>
            <a:ext cx="727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(3,1.5)</a:t>
            </a:r>
          </a:p>
        </p:txBody>
      </p:sp>
      <p:sp>
        <p:nvSpPr>
          <p:cNvPr id="31" name="Line 40"/>
          <p:cNvSpPr>
            <a:spLocks noChangeShapeType="1"/>
          </p:cNvSpPr>
          <p:nvPr/>
        </p:nvSpPr>
        <p:spPr bwMode="auto">
          <a:xfrm flipH="1">
            <a:off x="2386783" y="3576483"/>
            <a:ext cx="3810000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2462983" y="2357283"/>
            <a:ext cx="2817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1">
                <a:solidFill>
                  <a:schemeClr val="tx1"/>
                </a:solidFill>
              </a:rPr>
              <a:t>Sum of squared differences =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5161733" y="2357283"/>
            <a:ext cx="915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1">
                <a:solidFill>
                  <a:schemeClr val="tx1"/>
                </a:solidFill>
              </a:rPr>
              <a:t>(2 - 1)</a:t>
            </a:r>
            <a:r>
              <a:rPr lang="en-US" altLang="en-US" b="1" baseline="30000">
                <a:solidFill>
                  <a:schemeClr val="tx1"/>
                </a:solidFill>
              </a:rPr>
              <a:t>2</a:t>
            </a:r>
            <a:r>
              <a:rPr lang="en-US" altLang="en-US" b="1">
                <a:solidFill>
                  <a:schemeClr val="tx1"/>
                </a:solidFill>
              </a:rPr>
              <a:t> +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5923733" y="2357283"/>
            <a:ext cx="898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1">
                <a:solidFill>
                  <a:schemeClr val="tx1"/>
                </a:solidFill>
              </a:rPr>
              <a:t>(4 - 2)</a:t>
            </a:r>
            <a:r>
              <a:rPr lang="en-US" altLang="en-US" b="1" baseline="30000">
                <a:solidFill>
                  <a:schemeClr val="tx1"/>
                </a:solidFill>
              </a:rPr>
              <a:t>2 </a:t>
            </a:r>
            <a:r>
              <a:rPr lang="en-US" altLang="en-US" b="1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6650808" y="2357283"/>
            <a:ext cx="107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1">
                <a:solidFill>
                  <a:schemeClr val="tx1"/>
                </a:solidFill>
              </a:rPr>
              <a:t>(1.5 - 3)</a:t>
            </a:r>
            <a:r>
              <a:rPr lang="en-US" altLang="en-US" b="1" baseline="30000">
                <a:solidFill>
                  <a:schemeClr val="tx1"/>
                </a:solidFill>
              </a:rPr>
              <a:t>2</a:t>
            </a:r>
            <a:r>
              <a:rPr lang="en-US" altLang="en-US" b="1">
                <a:solidFill>
                  <a:schemeClr val="tx1"/>
                </a:solidFill>
              </a:rPr>
              <a:t> +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6257108" y="3840008"/>
            <a:ext cx="727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(4,3.2)</a:t>
            </a:r>
          </a:p>
        </p:txBody>
      </p:sp>
      <p:sp>
        <p:nvSpPr>
          <p:cNvPr id="37" name="Text Box 46"/>
          <p:cNvSpPr txBox="1">
            <a:spLocks noChangeArrowheads="1"/>
          </p:cNvSpPr>
          <p:nvPr/>
        </p:nvSpPr>
        <p:spPr bwMode="auto">
          <a:xfrm>
            <a:off x="7600133" y="2357283"/>
            <a:ext cx="1492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1">
                <a:solidFill>
                  <a:schemeClr val="tx1"/>
                </a:solidFill>
              </a:rPr>
              <a:t>(3.2 - 4)</a:t>
            </a:r>
            <a:r>
              <a:rPr lang="en-US" altLang="en-US" b="1" baseline="30000">
                <a:solidFill>
                  <a:schemeClr val="tx1"/>
                </a:solidFill>
              </a:rPr>
              <a:t>2</a:t>
            </a:r>
            <a:r>
              <a:rPr lang="en-US" altLang="en-US" b="1">
                <a:solidFill>
                  <a:schemeClr val="tx1"/>
                </a:solidFill>
              </a:rPr>
              <a:t> = 6.89</a:t>
            </a:r>
          </a:p>
        </p:txBody>
      </p:sp>
      <p:sp>
        <p:nvSpPr>
          <p:cNvPr id="38" name="Line 48"/>
          <p:cNvSpPr>
            <a:spLocks noChangeShapeType="1"/>
          </p:cNvSpPr>
          <p:nvPr/>
        </p:nvSpPr>
        <p:spPr bwMode="auto">
          <a:xfrm>
            <a:off x="2386783" y="4532158"/>
            <a:ext cx="3810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" name="Group 76"/>
          <p:cNvGrpSpPr>
            <a:grpSpLocks/>
          </p:cNvGrpSpPr>
          <p:nvPr/>
        </p:nvGrpSpPr>
        <p:grpSpPr bwMode="auto">
          <a:xfrm>
            <a:off x="3148783" y="3652683"/>
            <a:ext cx="3048000" cy="1489075"/>
            <a:chOff x="1488" y="2400"/>
            <a:chExt cx="1920" cy="938"/>
          </a:xfrm>
        </p:grpSpPr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488" y="2950"/>
              <a:ext cx="0" cy="24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 flipV="1">
              <a:off x="2050" y="2400"/>
              <a:ext cx="0" cy="55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57"/>
            <p:cNvSpPr>
              <a:spLocks noChangeShapeType="1"/>
            </p:cNvSpPr>
            <p:nvPr/>
          </p:nvSpPr>
          <p:spPr bwMode="auto">
            <a:xfrm flipV="1">
              <a:off x="3408" y="266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60"/>
            <p:cNvSpPr>
              <a:spLocks noChangeShapeType="1"/>
            </p:cNvSpPr>
            <p:nvPr/>
          </p:nvSpPr>
          <p:spPr bwMode="auto">
            <a:xfrm>
              <a:off x="2732" y="2954"/>
              <a:ext cx="0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" name="Group 75"/>
          <p:cNvGrpSpPr>
            <a:grpSpLocks/>
          </p:cNvGrpSpPr>
          <p:nvPr/>
        </p:nvGrpSpPr>
        <p:grpSpPr bwMode="auto">
          <a:xfrm>
            <a:off x="2462983" y="2676371"/>
            <a:ext cx="7243763" cy="366712"/>
            <a:chOff x="1056" y="1785"/>
            <a:chExt cx="4563" cy="231"/>
          </a:xfrm>
        </p:grpSpPr>
        <p:sp>
          <p:nvSpPr>
            <p:cNvPr id="45" name="Text Box 61"/>
            <p:cNvSpPr txBox="1">
              <a:spLocks noChangeArrowheads="1"/>
            </p:cNvSpPr>
            <p:nvPr/>
          </p:nvSpPr>
          <p:spPr bwMode="auto">
            <a:xfrm>
              <a:off x="1056" y="1785"/>
              <a:ext cx="17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1">
                  <a:solidFill>
                    <a:schemeClr val="accent2"/>
                  </a:solidFill>
                </a:rPr>
                <a:t>Sum of squared differences =</a:t>
              </a:r>
            </a:p>
          </p:txBody>
        </p:sp>
        <p:sp>
          <p:nvSpPr>
            <p:cNvPr id="46" name="Text Box 62"/>
            <p:cNvSpPr txBox="1">
              <a:spLocks noChangeArrowheads="1"/>
            </p:cNvSpPr>
            <p:nvPr/>
          </p:nvSpPr>
          <p:spPr bwMode="auto">
            <a:xfrm>
              <a:off x="2756" y="1785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1">
                  <a:solidFill>
                    <a:schemeClr val="accent2"/>
                  </a:solidFill>
                </a:rPr>
                <a:t>(2 -2.5)</a:t>
              </a:r>
              <a:r>
                <a:rPr lang="en-US" altLang="en-US" b="1" baseline="30000">
                  <a:solidFill>
                    <a:schemeClr val="accent2"/>
                  </a:solidFill>
                </a:rPr>
                <a:t>2</a:t>
              </a:r>
              <a:r>
                <a:rPr lang="en-US" altLang="en-US" b="1">
                  <a:solidFill>
                    <a:schemeClr val="accent2"/>
                  </a:solidFill>
                </a:rPr>
                <a:t> +</a:t>
              </a:r>
            </a:p>
          </p:txBody>
        </p:sp>
        <p:sp>
          <p:nvSpPr>
            <p:cNvPr id="47" name="Text Box 63"/>
            <p:cNvSpPr txBox="1">
              <a:spLocks noChangeArrowheads="1"/>
            </p:cNvSpPr>
            <p:nvPr/>
          </p:nvSpPr>
          <p:spPr bwMode="auto">
            <a:xfrm>
              <a:off x="3319" y="1785"/>
              <a:ext cx="6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1">
                  <a:solidFill>
                    <a:schemeClr val="accent2"/>
                  </a:solidFill>
                </a:rPr>
                <a:t>(4 - 2.5)</a:t>
              </a:r>
              <a:r>
                <a:rPr lang="en-US" altLang="en-US" b="1" baseline="30000">
                  <a:solidFill>
                    <a:schemeClr val="accent2"/>
                  </a:solidFill>
                </a:rPr>
                <a:t>2 </a:t>
              </a:r>
              <a:r>
                <a:rPr lang="en-US" altLang="en-US" b="1">
                  <a:solidFill>
                    <a:schemeClr val="accent2"/>
                  </a:solidFill>
                </a:rPr>
                <a:t>+</a:t>
              </a:r>
            </a:p>
          </p:txBody>
        </p:sp>
        <p:sp>
          <p:nvSpPr>
            <p:cNvPr id="48" name="Text Box 64"/>
            <p:cNvSpPr txBox="1">
              <a:spLocks noChangeArrowheads="1"/>
            </p:cNvSpPr>
            <p:nvPr/>
          </p:nvSpPr>
          <p:spPr bwMode="auto">
            <a:xfrm>
              <a:off x="3888" y="1785"/>
              <a:ext cx="7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1">
                  <a:solidFill>
                    <a:schemeClr val="accent2"/>
                  </a:solidFill>
                </a:rPr>
                <a:t>(1.5 - 2.5)</a:t>
              </a:r>
              <a:r>
                <a:rPr lang="en-US" altLang="en-US" b="1" baseline="30000">
                  <a:solidFill>
                    <a:schemeClr val="accent2"/>
                  </a:solidFill>
                </a:rPr>
                <a:t>2</a:t>
              </a:r>
              <a:r>
                <a:rPr lang="en-US" altLang="en-US" b="1">
                  <a:solidFill>
                    <a:schemeClr val="accent2"/>
                  </a:solidFill>
                </a:rPr>
                <a:t> +</a:t>
              </a:r>
            </a:p>
          </p:txBody>
        </p:sp>
        <p:sp>
          <p:nvSpPr>
            <p:cNvPr id="49" name="Text Box 65"/>
            <p:cNvSpPr txBox="1">
              <a:spLocks noChangeArrowheads="1"/>
            </p:cNvSpPr>
            <p:nvPr/>
          </p:nvSpPr>
          <p:spPr bwMode="auto">
            <a:xfrm>
              <a:off x="4580" y="1785"/>
              <a:ext cx="10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1">
                  <a:solidFill>
                    <a:schemeClr val="accent2"/>
                  </a:solidFill>
                </a:rPr>
                <a:t>(3.2 - 2.5)</a:t>
              </a:r>
              <a:r>
                <a:rPr lang="en-US" altLang="en-US" b="1" baseline="30000">
                  <a:solidFill>
                    <a:schemeClr val="accent2"/>
                  </a:solidFill>
                </a:rPr>
                <a:t>2</a:t>
              </a:r>
              <a:r>
                <a:rPr lang="en-US" altLang="en-US" b="1">
                  <a:solidFill>
                    <a:schemeClr val="accent2"/>
                  </a:solidFill>
                </a:rPr>
                <a:t> = 3.99</a:t>
              </a:r>
            </a:p>
          </p:txBody>
        </p:sp>
      </p:grpSp>
      <p:sp>
        <p:nvSpPr>
          <p:cNvPr id="50" name="Text Box 66"/>
          <p:cNvSpPr txBox="1">
            <a:spLocks noChangeArrowheads="1"/>
          </p:cNvSpPr>
          <p:nvPr/>
        </p:nvSpPr>
        <p:spPr bwMode="auto">
          <a:xfrm>
            <a:off x="1989908" y="4297208"/>
            <a:ext cx="446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2.5</a:t>
            </a:r>
          </a:p>
        </p:txBody>
      </p:sp>
      <p:sp>
        <p:nvSpPr>
          <p:cNvPr id="51" name="Text Box 67"/>
          <p:cNvSpPr txBox="1">
            <a:spLocks noChangeArrowheads="1"/>
          </p:cNvSpPr>
          <p:nvPr/>
        </p:nvSpPr>
        <p:spPr bwMode="auto">
          <a:xfrm>
            <a:off x="6566671" y="2966883"/>
            <a:ext cx="295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>
                <a:solidFill>
                  <a:schemeClr val="tx1"/>
                </a:solidFill>
              </a:rPr>
              <a:t>Let us compare two lines</a:t>
            </a:r>
          </a:p>
        </p:txBody>
      </p:sp>
      <p:sp>
        <p:nvSpPr>
          <p:cNvPr id="52" name="Text Box 73"/>
          <p:cNvSpPr txBox="1">
            <a:spLocks noChangeArrowheads="1"/>
          </p:cNvSpPr>
          <p:nvPr/>
        </p:nvSpPr>
        <p:spPr bwMode="auto">
          <a:xfrm>
            <a:off x="6566671" y="3349471"/>
            <a:ext cx="3363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>
                <a:solidFill>
                  <a:schemeClr val="accent2"/>
                </a:solidFill>
              </a:rPr>
              <a:t>The second line is horizontal</a:t>
            </a:r>
          </a:p>
        </p:txBody>
      </p:sp>
      <p:sp>
        <p:nvSpPr>
          <p:cNvPr id="53" name="Text Box 77"/>
          <p:cNvSpPr txBox="1">
            <a:spLocks noChangeArrowheads="1"/>
          </p:cNvSpPr>
          <p:nvPr/>
        </p:nvSpPr>
        <p:spPr bwMode="auto">
          <a:xfrm>
            <a:off x="7303271" y="4764470"/>
            <a:ext cx="3292780" cy="156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sz="2400" dirty="0">
                <a:solidFill>
                  <a:schemeClr val="tx1"/>
                </a:solidFill>
              </a:rPr>
              <a:t>The smaller the sum of </a:t>
            </a:r>
          </a:p>
          <a:p>
            <a:pPr algn="l"/>
            <a:r>
              <a:rPr lang="en-US" altLang="en-US" sz="2400" dirty="0">
                <a:solidFill>
                  <a:schemeClr val="tx1"/>
                </a:solidFill>
              </a:rPr>
              <a:t>squared differences</a:t>
            </a:r>
          </a:p>
          <a:p>
            <a:pPr algn="l"/>
            <a:r>
              <a:rPr lang="en-US" altLang="en-US" sz="2400" dirty="0">
                <a:solidFill>
                  <a:schemeClr val="tx1"/>
                </a:solidFill>
              </a:rPr>
              <a:t>the better the fit of the </a:t>
            </a:r>
          </a:p>
          <a:p>
            <a:pPr algn="l"/>
            <a:r>
              <a:rPr lang="en-US" altLang="en-US" sz="2400" dirty="0">
                <a:solidFill>
                  <a:schemeClr val="tx1"/>
                </a:solidFill>
              </a:rPr>
              <a:t>line to the data.</a:t>
            </a:r>
          </a:p>
        </p:txBody>
      </p:sp>
    </p:spTree>
    <p:extLst>
      <p:ext uri="{BB962C8B-B14F-4D97-AF65-F5344CB8AC3E}">
        <p14:creationId xmlns:p14="http://schemas.microsoft.com/office/powerpoint/2010/main" val="155914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utoUpdateAnimBg="0"/>
      <p:bldP spid="33" grpId="0" autoUpdateAnimBg="0"/>
      <p:bldP spid="34" grpId="0" autoUpdateAnimBg="0"/>
      <p:bldP spid="35" grpId="0" autoUpdateAnimBg="0"/>
      <p:bldP spid="37" grpId="0" autoUpdateAnimBg="0"/>
      <p:bldP spid="51" grpId="0" autoUpdateAnimBg="0"/>
      <p:bldP spid="52" grpId="0" autoUpdateAnimBg="0"/>
      <p:bldP spid="53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953729" y="1671482"/>
            <a:ext cx="4803060" cy="3352800"/>
          </a:xfrm>
          <a:prstGeom prst="rect">
            <a:avLst/>
          </a:prstGeom>
          <a:solidFill>
            <a:srgbClr val="D1D1D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985388" y="1671482"/>
            <a:ext cx="4918585" cy="3352800"/>
          </a:xfrm>
          <a:prstGeom prst="rect">
            <a:avLst/>
          </a:prstGeom>
          <a:solidFill>
            <a:srgbClr val="D1D1D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143002" y="1908019"/>
            <a:ext cx="412432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dirty="0">
                <a:solidFill>
                  <a:schemeClr val="tx1"/>
                </a:solidFill>
              </a:rPr>
              <a:t>To calculate the estimates of the coefficients</a:t>
            </a:r>
          </a:p>
          <a:p>
            <a:pPr algn="l"/>
            <a:r>
              <a:rPr lang="en-US" altLang="en-US" dirty="0">
                <a:solidFill>
                  <a:schemeClr val="tx1"/>
                </a:solidFill>
              </a:rPr>
              <a:t>that minimize the differences between the data </a:t>
            </a:r>
          </a:p>
          <a:p>
            <a:pPr algn="l"/>
            <a:r>
              <a:rPr lang="en-US" altLang="en-US" dirty="0">
                <a:solidFill>
                  <a:schemeClr val="tx1"/>
                </a:solidFill>
              </a:rPr>
              <a:t>points and the line, use the formulas: 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147175"/>
              </p:ext>
            </p:extLst>
          </p:nvPr>
        </p:nvGraphicFramePr>
        <p:xfrm>
          <a:off x="2591314" y="3092295"/>
          <a:ext cx="1930400" cy="155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Equation" r:id="rId3" imgW="711000" imgH="571320" progId="Equation.3">
                  <p:embed/>
                </p:oleObj>
              </mc:Choice>
              <mc:Fallback>
                <p:oleObj name="Equation" r:id="rId3" imgW="711000" imgH="571320" progId="Equation.3">
                  <p:embed/>
                  <p:pic>
                    <p:nvPicPr>
                      <p:cNvPr id="10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1314" y="3092295"/>
                        <a:ext cx="1930400" cy="15509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outerShdw dist="107763" dir="18900000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137788" y="1908020"/>
            <a:ext cx="458920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dirty="0">
                <a:solidFill>
                  <a:schemeClr val="tx1"/>
                </a:solidFill>
              </a:rPr>
              <a:t>The regression equation that estimates</a:t>
            </a:r>
          </a:p>
          <a:p>
            <a:pPr algn="l"/>
            <a:r>
              <a:rPr lang="en-US" altLang="en-US" dirty="0">
                <a:solidFill>
                  <a:schemeClr val="tx1"/>
                </a:solidFill>
              </a:rPr>
              <a:t>the equation of the first order linear model</a:t>
            </a:r>
          </a:p>
          <a:p>
            <a:pPr algn="l"/>
            <a:r>
              <a:rPr lang="en-US" altLang="en-US" dirty="0">
                <a:solidFill>
                  <a:schemeClr val="tx1"/>
                </a:solidFill>
              </a:rPr>
              <a:t>is: </a:t>
            </a: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179271"/>
              </p:ext>
            </p:extLst>
          </p:nvPr>
        </p:nvGraphicFramePr>
        <p:xfrm>
          <a:off x="6991864" y="3482820"/>
          <a:ext cx="18129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Equation" r:id="rId5" imgW="609480" imgH="203040" progId="Equation.3">
                  <p:embed/>
                </p:oleObj>
              </mc:Choice>
              <mc:Fallback>
                <p:oleObj name="Equation" r:id="rId5" imgW="609480" imgH="203040" progId="Equation.3">
                  <p:embed/>
                  <p:pic>
                    <p:nvPicPr>
                      <p:cNvPr id="102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1864" y="3482820"/>
                        <a:ext cx="1812925" cy="600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outerShdw dist="107763" dir="18900000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07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Relationship </a:t>
            </a:r>
            <a:r>
              <a:rPr lang="en-US" altLang="en-US" dirty="0"/>
              <a:t>between odometer</a:t>
            </a:r>
            <a:br>
              <a:rPr lang="en-US" altLang="en-US" dirty="0"/>
            </a:br>
            <a:r>
              <a:rPr lang="en-US" altLang="en-US" dirty="0"/>
              <a:t>    reading and a used car’s selling price.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90" y="1825625"/>
            <a:ext cx="9458633" cy="4351338"/>
          </a:xfrm>
        </p:spPr>
        <p:txBody>
          <a:bodyPr>
            <a:normAutofit/>
          </a:bodyPr>
          <a:lstStyle/>
          <a:p>
            <a:pPr lvl="1"/>
            <a:r>
              <a:rPr lang="en-US" altLang="en-US" sz="3200" dirty="0"/>
              <a:t>A car dealer wants to </a:t>
            </a:r>
            <a:r>
              <a:rPr lang="en-US" altLang="en-US" sz="3200" dirty="0" smtClean="0"/>
              <a:t>find  the </a:t>
            </a:r>
            <a:br>
              <a:rPr lang="en-US" altLang="en-US" sz="3200" dirty="0" smtClean="0"/>
            </a:br>
            <a:r>
              <a:rPr lang="en-US" altLang="en-US" sz="3200" dirty="0" smtClean="0"/>
              <a:t>relationship</a:t>
            </a:r>
            <a:r>
              <a:rPr lang="en-US" altLang="en-US" sz="3200" dirty="0"/>
              <a:t> </a:t>
            </a:r>
            <a:r>
              <a:rPr lang="en-US" altLang="en-US" sz="3200" dirty="0" smtClean="0"/>
              <a:t>between  the </a:t>
            </a:r>
            <a:r>
              <a:rPr lang="en-US" altLang="en-US" sz="3200" dirty="0"/>
              <a:t>odometer </a:t>
            </a: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smtClean="0"/>
              <a:t>reading and the </a:t>
            </a:r>
            <a:r>
              <a:rPr lang="en-US" altLang="en-US" sz="3200" dirty="0"/>
              <a:t>selling price of used cars.</a:t>
            </a:r>
          </a:p>
          <a:p>
            <a:pPr lvl="1"/>
            <a:r>
              <a:rPr lang="en-US" altLang="en-US" sz="3200" dirty="0"/>
              <a:t>A random sample of 100 cars is selected, </a:t>
            </a: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smtClean="0"/>
              <a:t>and </a:t>
            </a:r>
            <a:r>
              <a:rPr lang="en-US" altLang="en-US" sz="3200" dirty="0"/>
              <a:t>the data </a:t>
            </a:r>
            <a:r>
              <a:rPr lang="en-US" altLang="en-US" sz="3200" dirty="0" smtClean="0"/>
              <a:t>recorded</a:t>
            </a:r>
            <a:r>
              <a:rPr lang="en-US" altLang="en-US" sz="3200" dirty="0"/>
              <a:t>.</a:t>
            </a:r>
          </a:p>
          <a:p>
            <a:pPr lvl="1"/>
            <a:r>
              <a:rPr lang="en-US" altLang="en-US" sz="3200" dirty="0"/>
              <a:t>Find the regression line.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1941" y="6248400"/>
            <a:ext cx="1905000" cy="457200"/>
          </a:xfrm>
        </p:spPr>
        <p:txBody>
          <a:bodyPr/>
          <a:lstStyle/>
          <a:p>
            <a:fld id="{81316FF9-B82D-42AB-B17C-4B0D830D986D}" type="slidenum">
              <a:rPr lang="en-US" altLang="en-US"/>
              <a:pPr/>
              <a:t>44</a:t>
            </a:fld>
            <a:endParaRPr lang="en-US" altLang="en-US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84216"/>
              </p:ext>
            </p:extLst>
          </p:nvPr>
        </p:nvGraphicFramePr>
        <p:xfrm>
          <a:off x="8182954" y="2133600"/>
          <a:ext cx="3013075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Worksheet" r:id="rId3" imgW="1381351" imgH="1629137" progId="Excel.Sheet.8">
                  <p:embed/>
                </p:oleObj>
              </mc:Choice>
              <mc:Fallback>
                <p:oleObj name="Worksheet" r:id="rId3" imgW="1381351" imgH="1629137" progId="Excel.Sheet.8">
                  <p:embed/>
                  <p:pic>
                    <p:nvPicPr>
                      <p:cNvPr id="112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2954" y="2133600"/>
                        <a:ext cx="3013075" cy="3124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194066" y="5597525"/>
            <a:ext cx="213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Independent variable  x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505341" y="6019800"/>
            <a:ext cx="201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dirty="0">
                <a:solidFill>
                  <a:schemeClr val="tx1"/>
                </a:solidFill>
              </a:rPr>
              <a:t>Dependent variable  y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9657741" y="24384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10800741" y="24384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93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7"/>
          <p:cNvSpPr txBox="1">
            <a:spLocks noChangeArrowheads="1"/>
          </p:cNvSpPr>
          <p:nvPr/>
        </p:nvSpPr>
        <p:spPr>
          <a:xfrm>
            <a:off x="806245" y="1066800"/>
            <a:ext cx="10343536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smtClean="0"/>
              <a:t>Solution to calculate b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 and b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we need to calculate several statistics first;</a:t>
            </a:r>
          </a:p>
          <a:p>
            <a:pPr lvl="1"/>
            <a:endParaRPr lang="en-US" altLang="en-US" dirty="0"/>
          </a:p>
        </p:txBody>
      </p:sp>
      <p:graphicFrame>
        <p:nvGraphicFramePr>
          <p:cNvPr id="6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828322"/>
              </p:ext>
            </p:extLst>
          </p:nvPr>
        </p:nvGraphicFramePr>
        <p:xfrm>
          <a:off x="2471739" y="2598276"/>
          <a:ext cx="1795462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Equation" r:id="rId3" imgW="799920" imgH="571320" progId="Equation.3">
                  <p:embed/>
                </p:oleObj>
              </mc:Choice>
              <mc:Fallback>
                <p:oleObj name="Equation" r:id="rId3" imgW="799920" imgH="571320" progId="Equation.3">
                  <p:embed/>
                  <p:pic>
                    <p:nvPicPr>
                      <p:cNvPr id="12292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9" y="2598276"/>
                        <a:ext cx="1795462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719761"/>
              </p:ext>
            </p:extLst>
          </p:nvPr>
        </p:nvGraphicFramePr>
        <p:xfrm>
          <a:off x="4343401" y="2303001"/>
          <a:ext cx="4672013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Equation" r:id="rId5" imgW="2082600" imgH="799920" progId="Equation.3">
                  <p:embed/>
                </p:oleObj>
              </mc:Choice>
              <mc:Fallback>
                <p:oleObj name="Equation" r:id="rId5" imgW="2082600" imgH="799920" progId="Equation.3">
                  <p:embed/>
                  <p:pic>
                    <p:nvPicPr>
                      <p:cNvPr id="12293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1" y="2303001"/>
                        <a:ext cx="4672013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030"/>
          <p:cNvSpPr txBox="1">
            <a:spLocks noChangeArrowheads="1"/>
          </p:cNvSpPr>
          <p:nvPr/>
        </p:nvSpPr>
        <p:spPr bwMode="auto">
          <a:xfrm>
            <a:off x="2438401" y="3830176"/>
            <a:ext cx="1485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where  n = 100.</a:t>
            </a:r>
          </a:p>
        </p:txBody>
      </p:sp>
      <p:graphicFrame>
        <p:nvGraphicFramePr>
          <p:cNvPr id="9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458502"/>
              </p:ext>
            </p:extLst>
          </p:nvPr>
        </p:nvGraphicFramePr>
        <p:xfrm>
          <a:off x="2500314" y="4328651"/>
          <a:ext cx="5119687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Equation" r:id="rId7" imgW="2514600" imgH="571320" progId="Equation.3">
                  <p:embed/>
                </p:oleObj>
              </mc:Choice>
              <mc:Fallback>
                <p:oleObj name="Equation" r:id="rId7" imgW="2514600" imgH="571320" progId="Equation.3">
                  <p:embed/>
                  <p:pic>
                    <p:nvPicPr>
                      <p:cNvPr id="12295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4" y="4328651"/>
                        <a:ext cx="5119687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363247"/>
              </p:ext>
            </p:extLst>
          </p:nvPr>
        </p:nvGraphicFramePr>
        <p:xfrm>
          <a:off x="2514601" y="5617701"/>
          <a:ext cx="38004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Equation" r:id="rId9" imgW="1409400" imgH="203040" progId="Equation.3">
                  <p:embed/>
                </p:oleObj>
              </mc:Choice>
              <mc:Fallback>
                <p:oleObj name="Equation" r:id="rId9" imgW="1409400" imgH="203040" progId="Equation.3">
                  <p:embed/>
                  <p:pic>
                    <p:nvPicPr>
                      <p:cNvPr id="12297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5617701"/>
                        <a:ext cx="3800475" cy="4635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82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Quality …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kinds of data quality problems?</a:t>
            </a:r>
          </a:p>
          <a:p>
            <a:r>
              <a:rPr lang="en-US" dirty="0" smtClean="0"/>
              <a:t>How can we detect problems with the data? </a:t>
            </a:r>
          </a:p>
          <a:p>
            <a:r>
              <a:rPr lang="en-US" dirty="0" smtClean="0"/>
              <a:t>What can we do about these problems? </a:t>
            </a:r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r>
              <a:rPr lang="en-US" dirty="0" smtClean="0"/>
              <a:t>Examples of data quality problems: </a:t>
            </a:r>
          </a:p>
          <a:p>
            <a:pPr lvl="1"/>
            <a:r>
              <a:rPr lang="en-US" dirty="0" smtClean="0"/>
              <a:t>Noise and outliers </a:t>
            </a:r>
          </a:p>
          <a:p>
            <a:pPr lvl="1"/>
            <a:r>
              <a:rPr lang="en-US" dirty="0" smtClean="0"/>
              <a:t>Missing values </a:t>
            </a:r>
          </a:p>
          <a:p>
            <a:pPr lvl="1"/>
            <a:r>
              <a:rPr lang="en-US" dirty="0" smtClean="0"/>
              <a:t>Duplicate data </a:t>
            </a:r>
          </a:p>
          <a:p>
            <a:pPr lvl="1"/>
            <a:r>
              <a:rPr lang="en-US" dirty="0" smtClean="0"/>
              <a:t>Wrong data</a:t>
            </a:r>
          </a:p>
        </p:txBody>
      </p:sp>
    </p:spTree>
    <p:extLst>
      <p:ext uri="{BB962C8B-B14F-4D97-AF65-F5344CB8AC3E}">
        <p14:creationId xmlns:p14="http://schemas.microsoft.com/office/powerpoint/2010/main" val="352031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Noise</a:t>
            </a:r>
          </a:p>
        </p:txBody>
      </p:sp>
      <p:sp>
        <p:nvSpPr>
          <p:cNvPr id="2662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838200" y="1477297"/>
            <a:ext cx="9415463" cy="1371600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For objects, noise is an extraneous object</a:t>
            </a:r>
          </a:p>
          <a:p>
            <a:r>
              <a:rPr lang="en-US" sz="2600" dirty="0"/>
              <a:t>For attributes, noise refers to modification of original values</a:t>
            </a:r>
          </a:p>
          <a:p>
            <a:pPr lvl="1"/>
            <a:r>
              <a:rPr lang="en-US" dirty="0" smtClean="0"/>
              <a:t>Examples: distortion of a person’s voice when talking on a poor phone and “snow” on television screen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4169"/>
          <a:stretch>
            <a:fillRect/>
          </a:stretch>
        </p:blipFill>
        <p:spPr bwMode="auto">
          <a:xfrm>
            <a:off x="1600201" y="3001297"/>
            <a:ext cx="417487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2" t="4170" r="6250"/>
          <a:stretch>
            <a:fillRect/>
          </a:stretch>
        </p:blipFill>
        <p:spPr bwMode="auto">
          <a:xfrm>
            <a:off x="6019802" y="2999709"/>
            <a:ext cx="3801019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2590800" y="6277897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/>
              <a:t>Two Sine Waves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6248400" y="6277897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Two Sine Waves + Noise</a:t>
            </a:r>
          </a:p>
        </p:txBody>
      </p:sp>
    </p:spTree>
    <p:extLst>
      <p:ext uri="{BB962C8B-B14F-4D97-AF65-F5344CB8AC3E}">
        <p14:creationId xmlns:p14="http://schemas.microsoft.com/office/powerpoint/2010/main" val="14535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CC6600"/>
                </a:solidFill>
              </a:rPr>
              <a:t>Outliers</a:t>
            </a:r>
            <a:r>
              <a:rPr lang="en-US" dirty="0" smtClean="0"/>
              <a:t> are data objects with characteristics that are considerably different than most of the other data objects in the data set</a:t>
            </a:r>
          </a:p>
          <a:p>
            <a:pPr lvl="1"/>
            <a:r>
              <a:rPr lang="en-US" b="1" dirty="0" smtClean="0"/>
              <a:t>Case 1:</a:t>
            </a:r>
            <a:r>
              <a:rPr lang="en-US" dirty="0" smtClean="0"/>
              <a:t> Outliers are </a:t>
            </a:r>
            <a:br>
              <a:rPr lang="en-US" dirty="0" smtClean="0"/>
            </a:br>
            <a:r>
              <a:rPr lang="en-US" dirty="0" smtClean="0"/>
              <a:t>noise that interferes</a:t>
            </a:r>
            <a:br>
              <a:rPr lang="en-US" dirty="0" smtClean="0"/>
            </a:br>
            <a:r>
              <a:rPr lang="en-US" dirty="0" smtClean="0"/>
              <a:t>with data analysis </a:t>
            </a:r>
            <a:br>
              <a:rPr lang="en-US" dirty="0" smtClean="0"/>
            </a:br>
            <a:endParaRPr lang="en-US" sz="1200" dirty="0"/>
          </a:p>
          <a:p>
            <a:pPr lvl="1"/>
            <a:r>
              <a:rPr lang="en-US" b="1" dirty="0" smtClean="0"/>
              <a:t>Case 2: </a:t>
            </a:r>
            <a:r>
              <a:rPr lang="en-US" dirty="0" smtClean="0"/>
              <a:t>Outliers are </a:t>
            </a:r>
            <a:br>
              <a:rPr lang="en-US" dirty="0" smtClean="0"/>
            </a:br>
            <a:r>
              <a:rPr lang="en-US" dirty="0" smtClean="0"/>
              <a:t>the goal of our analysis</a:t>
            </a:r>
          </a:p>
          <a:p>
            <a:pPr lvl="2"/>
            <a:r>
              <a:rPr lang="en-US" dirty="0" smtClean="0"/>
              <a:t> </a:t>
            </a:r>
            <a:r>
              <a:rPr lang="en-US" sz="2200" dirty="0"/>
              <a:t>Credit card fraud</a:t>
            </a:r>
          </a:p>
          <a:p>
            <a:pPr lvl="2"/>
            <a:r>
              <a:rPr lang="en-US" sz="2200" dirty="0"/>
              <a:t> Intrusion detection</a:t>
            </a:r>
            <a:r>
              <a:rPr lang="en-US" dirty="0" smtClean="0"/>
              <a:t> </a:t>
            </a:r>
          </a:p>
          <a:p>
            <a:pPr lvl="2"/>
            <a:endParaRPr lang="en-US" sz="1200" dirty="0"/>
          </a:p>
          <a:p>
            <a:r>
              <a:rPr lang="en-US" dirty="0" smtClean="0"/>
              <a:t>Causes?</a:t>
            </a:r>
          </a:p>
        </p:txBody>
      </p:sp>
      <p:grpSp>
        <p:nvGrpSpPr>
          <p:cNvPr id="27651" name="Group 4"/>
          <p:cNvGrpSpPr>
            <a:grpSpLocks/>
          </p:cNvGrpSpPr>
          <p:nvPr/>
        </p:nvGrpSpPr>
        <p:grpSpPr bwMode="auto">
          <a:xfrm>
            <a:off x="6059129" y="2969341"/>
            <a:ext cx="3832123" cy="3129117"/>
            <a:chOff x="3648" y="2448"/>
            <a:chExt cx="2112" cy="1872"/>
          </a:xfrm>
        </p:grpSpPr>
        <p:pic>
          <p:nvPicPr>
            <p:cNvPr id="2765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2448"/>
              <a:ext cx="2112" cy="1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4" name="Oval 6"/>
            <p:cNvSpPr>
              <a:spLocks noChangeArrowheads="1"/>
            </p:cNvSpPr>
            <p:nvPr/>
          </p:nvSpPr>
          <p:spPr bwMode="auto">
            <a:xfrm>
              <a:off x="3766" y="2961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5" name="Oval 7"/>
            <p:cNvSpPr>
              <a:spLocks noChangeArrowheads="1"/>
            </p:cNvSpPr>
            <p:nvPr/>
          </p:nvSpPr>
          <p:spPr bwMode="auto">
            <a:xfrm>
              <a:off x="3907" y="3224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6" name="Oval 8"/>
            <p:cNvSpPr>
              <a:spLocks noChangeArrowheads="1"/>
            </p:cNvSpPr>
            <p:nvPr/>
          </p:nvSpPr>
          <p:spPr bwMode="auto">
            <a:xfrm>
              <a:off x="5612" y="3871"/>
              <a:ext cx="86" cy="85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7" name="Oval 9"/>
            <p:cNvSpPr>
              <a:spLocks noChangeArrowheads="1"/>
            </p:cNvSpPr>
            <p:nvPr/>
          </p:nvSpPr>
          <p:spPr bwMode="auto">
            <a:xfrm>
              <a:off x="4319" y="3937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8" name="Rectangle 10"/>
            <p:cNvSpPr>
              <a:spLocks noChangeArrowheads="1"/>
            </p:cNvSpPr>
            <p:nvPr/>
          </p:nvSpPr>
          <p:spPr bwMode="auto">
            <a:xfrm>
              <a:off x="4944" y="3072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9" name="Rectangle 11"/>
            <p:cNvSpPr>
              <a:spLocks noChangeArrowheads="1"/>
            </p:cNvSpPr>
            <p:nvPr/>
          </p:nvSpPr>
          <p:spPr bwMode="auto">
            <a:xfrm>
              <a:off x="3888" y="3120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29676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Reasons for missing values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Information is not collected </a:t>
            </a:r>
            <a:br>
              <a:rPr lang="en-US" dirty="0" smtClean="0"/>
            </a:br>
            <a:r>
              <a:rPr lang="en-US" dirty="0" smtClean="0"/>
              <a:t>(e.g., people decline to give their age and weight)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Attributes may not be applicable to all cases </a:t>
            </a:r>
            <a:br>
              <a:rPr lang="en-US" dirty="0" smtClean="0"/>
            </a:br>
            <a:r>
              <a:rPr lang="en-US" dirty="0" smtClean="0"/>
              <a:t>(e.g., annual income is not applicable to children)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Handling missing values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Eliminate data objects or variables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Estimate missing values</a:t>
            </a:r>
          </a:p>
          <a:p>
            <a:pPr marL="1147763" lvl="2" indent="-233363"/>
            <a:r>
              <a:rPr lang="en-US" dirty="0" smtClean="0"/>
              <a:t>Example: time series of temperature</a:t>
            </a:r>
          </a:p>
          <a:p>
            <a:pPr marL="1147763" lvl="2" indent="-233363"/>
            <a:r>
              <a:rPr lang="en-US" dirty="0" smtClean="0"/>
              <a:t>Example: census results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Ignore the missing value during analysis</a:t>
            </a:r>
          </a:p>
        </p:txBody>
      </p:sp>
    </p:spTree>
    <p:extLst>
      <p:ext uri="{BB962C8B-B14F-4D97-AF65-F5344CB8AC3E}">
        <p14:creationId xmlns:p14="http://schemas.microsoft.com/office/powerpoint/2010/main" val="413455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 …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Missing completely at random (MCAR)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Missingness</a:t>
            </a:r>
            <a:r>
              <a:rPr lang="en-US" dirty="0" smtClean="0"/>
              <a:t> of a value is independent of attributes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Fill in values based on the attribute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Analysis may be unbiased overall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Missing at Random (MAR)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Missingness</a:t>
            </a:r>
            <a:r>
              <a:rPr lang="en-US" dirty="0" smtClean="0"/>
              <a:t> is related to other variables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Fill in values based other values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Almost always produces a bias in the analysis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Missing Not at Random (MNAR)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Missingness</a:t>
            </a:r>
            <a:r>
              <a:rPr lang="en-US" dirty="0" smtClean="0"/>
              <a:t> is related to unobserved measurements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Informative or non-ignorable </a:t>
            </a:r>
            <a:r>
              <a:rPr lang="en-US" dirty="0" err="1" smtClean="0"/>
              <a:t>missingness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Not possible to know the situation from the data</a:t>
            </a:r>
          </a:p>
        </p:txBody>
      </p:sp>
    </p:spTree>
    <p:extLst>
      <p:ext uri="{BB962C8B-B14F-4D97-AF65-F5344CB8AC3E}">
        <p14:creationId xmlns:p14="http://schemas.microsoft.com/office/powerpoint/2010/main" val="404842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7839</TotalTime>
  <Words>1718</Words>
  <Application>Microsoft Office PowerPoint</Application>
  <PresentationFormat>Widescreen</PresentationFormat>
  <Paragraphs>490</Paragraphs>
  <Slides>45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45</vt:i4>
      </vt:variant>
    </vt:vector>
  </HeadingPairs>
  <TitlesOfParts>
    <vt:vector size="60" baseType="lpstr">
      <vt:lpstr>Arial</vt:lpstr>
      <vt:lpstr>Calibri</vt:lpstr>
      <vt:lpstr>Calibri Light</vt:lpstr>
      <vt:lpstr>Cambria</vt:lpstr>
      <vt:lpstr>Cambria Math</vt:lpstr>
      <vt:lpstr>cmmi10</vt:lpstr>
      <vt:lpstr>Monotype Sorts</vt:lpstr>
      <vt:lpstr>Symbol</vt:lpstr>
      <vt:lpstr>Times New Roman</vt:lpstr>
      <vt:lpstr>Wingdings</vt:lpstr>
      <vt:lpstr>Office Theme</vt:lpstr>
      <vt:lpstr>Equation</vt:lpstr>
      <vt:lpstr>VISIO</vt:lpstr>
      <vt:lpstr>Worksheet</vt:lpstr>
      <vt:lpstr>Bitmap Image</vt:lpstr>
      <vt:lpstr>Applied Analytics and Predictive Modeling Spring 2020</vt:lpstr>
      <vt:lpstr>Today’s agenda</vt:lpstr>
      <vt:lpstr>Presentations of Case Study-1</vt:lpstr>
      <vt:lpstr>Data Quality </vt:lpstr>
      <vt:lpstr>Data Quality …</vt:lpstr>
      <vt:lpstr>Noise</vt:lpstr>
      <vt:lpstr>Outliers</vt:lpstr>
      <vt:lpstr>Missing Values</vt:lpstr>
      <vt:lpstr>Missing Values …</vt:lpstr>
      <vt:lpstr>Duplicate Data</vt:lpstr>
      <vt:lpstr>Similarity and Dissimilarity Measures</vt:lpstr>
      <vt:lpstr>Similarity/Dissimilarity for Simple Attributes</vt:lpstr>
      <vt:lpstr>Euclidean Distance</vt:lpstr>
      <vt:lpstr>Euclidean Distance</vt:lpstr>
      <vt:lpstr>Minkowski Distance</vt:lpstr>
      <vt:lpstr>Minkowski Distance: Examples</vt:lpstr>
      <vt:lpstr>Minkowski Distance</vt:lpstr>
      <vt:lpstr>Mahalanobis Distance</vt:lpstr>
      <vt:lpstr>Mahalanobis Distance</vt:lpstr>
      <vt:lpstr>Common Properties of a Distance</vt:lpstr>
      <vt:lpstr>Common Properties of a Similarity</vt:lpstr>
      <vt:lpstr>Similarity Between Binary Vectors</vt:lpstr>
      <vt:lpstr>SMC versus Jaccard: Example</vt:lpstr>
      <vt:lpstr>Cosine Similarity</vt:lpstr>
      <vt:lpstr>Correlation measures the linear relationship between objects</vt:lpstr>
      <vt:lpstr>Visually Evaluating Correlation</vt:lpstr>
      <vt:lpstr>Information Based Measures</vt:lpstr>
      <vt:lpstr>Information and Probability</vt:lpstr>
      <vt:lpstr>Entropy</vt:lpstr>
      <vt:lpstr>Entropy Examples</vt:lpstr>
      <vt:lpstr>Entropy for Sample Data: Example</vt:lpstr>
      <vt:lpstr>Entropy for Sample Data</vt:lpstr>
      <vt:lpstr>Mutual Information</vt:lpstr>
      <vt:lpstr>Mutual Information Example</vt:lpstr>
      <vt:lpstr>Density</vt:lpstr>
      <vt:lpstr>Euclidean Density: Grid-based Approach</vt:lpstr>
      <vt:lpstr>Euclidean Density: Center-Based</vt:lpstr>
      <vt:lpstr>Linear Regression</vt:lpstr>
      <vt:lpstr>Linear Regression</vt:lpstr>
      <vt:lpstr>Modeling</vt:lpstr>
      <vt:lpstr>Estimating the coefficients</vt:lpstr>
      <vt:lpstr>PowerPoint Presentation</vt:lpstr>
      <vt:lpstr>PowerPoint Presentation</vt:lpstr>
      <vt:lpstr>Relationship between odometer     reading and a used car’s selling price.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Analytics &amp; Predictive Modeling</dc:title>
  <dc:creator>Manikonda, Lydia</dc:creator>
  <cp:lastModifiedBy>Manikonda, Lydia</cp:lastModifiedBy>
  <cp:revision>264</cp:revision>
  <dcterms:created xsi:type="dcterms:W3CDTF">2020-01-08T20:21:16Z</dcterms:created>
  <dcterms:modified xsi:type="dcterms:W3CDTF">2020-02-11T18:58:53Z</dcterms:modified>
</cp:coreProperties>
</file>