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15" r:id="rId3"/>
    <p:sldId id="355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8" r:id="rId32"/>
    <p:sldId id="399" r:id="rId33"/>
    <p:sldId id="400" r:id="rId34"/>
    <p:sldId id="409" r:id="rId35"/>
    <p:sldId id="401" r:id="rId36"/>
    <p:sldId id="402" r:id="rId37"/>
    <p:sldId id="405" r:id="rId38"/>
    <p:sldId id="406" r:id="rId39"/>
    <p:sldId id="404" r:id="rId40"/>
    <p:sldId id="408" r:id="rId41"/>
    <p:sldId id="40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53C18-6FB0-48A4-BE65-BC418673D728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89963-14D3-46B6-A4DD-773663C5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LinearSystemofEquations.html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athworld.wolfram.com/MatrixEquation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Eigenvalues are a special set of scalars associated with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linear system of equations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(i.e.,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matrix equation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that are sometimes also known as characteristic roots, characteristic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89963-14D3-46B6-A4DD-773663C541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9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Σ (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s-E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) ( </a:t>
            </a:r>
            <a:r>
              <a:rPr lang="es-E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s-ES" sz="1200" b="0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) /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positive then : the two variables increase or decrease together (correlated)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negative then : One increases when the other decreases (Inversely correlated)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89963-14D3-46B6-A4DD-773663C541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2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3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1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8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3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3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8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6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7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9F26-549C-4A29-8AFF-AAD68B8D73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mailto:kuruzj@rpi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8D2930-66DC-4639-AB52-C4AAB7527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/>
              <a:t>Applied Analytics and Predictive Modeling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Spring 2020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3E78DF-2C9B-46FC-98F3-29D4ABC36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1674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Lecture-3</a:t>
            </a:r>
            <a:endParaRPr lang="en-US" sz="3200" dirty="0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4323286D-E52A-4364-8D05-5764BABDBEB6}"/>
              </a:ext>
            </a:extLst>
          </p:cNvPr>
          <p:cNvSpPr txBox="1">
            <a:spLocks/>
          </p:cNvSpPr>
          <p:nvPr/>
        </p:nvSpPr>
        <p:spPr>
          <a:xfrm>
            <a:off x="1050471" y="5114726"/>
            <a:ext cx="5045529" cy="124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b="1"/>
              <a:t>Lydia Manikonda</a:t>
            </a:r>
          </a:p>
          <a:p>
            <a:pPr algn="l"/>
            <a:r>
              <a:rPr lang="en-US" sz="3000">
                <a:hlinkClick r:id="rId2"/>
              </a:rPr>
              <a:t>manikl@rpi.edu</a:t>
            </a:r>
            <a:r>
              <a:rPr lang="en-US" sz="300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D7764-9785-41D2-B6E5-908529EF6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16" y="4875789"/>
            <a:ext cx="6487884" cy="12418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6466" y="6499123"/>
            <a:ext cx="708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of the slides adapted from Intro to Data Mining Tan et al.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characteristics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Dimensionality (number of attributes) </a:t>
            </a:r>
            <a:endParaRPr lang="en-US" dirty="0" smtClean="0"/>
          </a:p>
          <a:p>
            <a:pPr lvl="1"/>
            <a:r>
              <a:rPr lang="en-US" dirty="0" smtClean="0"/>
              <a:t>High </a:t>
            </a:r>
            <a:r>
              <a:rPr lang="en-US" dirty="0"/>
              <a:t>dimensional data brings a number of </a:t>
            </a:r>
            <a:r>
              <a:rPr lang="en-US" dirty="0" smtClean="0"/>
              <a:t>challenges</a:t>
            </a:r>
          </a:p>
          <a:p>
            <a:r>
              <a:rPr lang="en-US" dirty="0" smtClean="0"/>
              <a:t>Sparsity 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presence counts </a:t>
            </a:r>
            <a:endParaRPr lang="en-US" dirty="0" smtClean="0"/>
          </a:p>
          <a:p>
            <a:r>
              <a:rPr lang="en-US" dirty="0" smtClean="0"/>
              <a:t>Resolution </a:t>
            </a:r>
          </a:p>
          <a:p>
            <a:pPr lvl="1"/>
            <a:r>
              <a:rPr lang="en-US" dirty="0" smtClean="0"/>
              <a:t>Patterns </a:t>
            </a:r>
            <a:r>
              <a:rPr lang="en-US" dirty="0"/>
              <a:t>depend on the scale </a:t>
            </a:r>
            <a:endParaRPr lang="en-US" dirty="0" smtClean="0"/>
          </a:p>
          <a:p>
            <a:r>
              <a:rPr lang="en-US" dirty="0" smtClean="0"/>
              <a:t>Size 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of analysis may depend on size of data</a:t>
            </a:r>
          </a:p>
        </p:txBody>
      </p:sp>
    </p:spTree>
    <p:extLst>
      <p:ext uri="{BB962C8B-B14F-4D97-AF65-F5344CB8AC3E}">
        <p14:creationId xmlns:p14="http://schemas.microsoft.com/office/powerpoint/2010/main" val="38665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that consists of a collection of records, each of which consists of a fixed set of attributes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4384601" y="2859280"/>
          <a:ext cx="3419697" cy="3656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Document" r:id="rId3" imgW="5405628" imgH="5779008" progId="Word.Document.8">
                  <p:embed/>
                </p:oleObj>
              </mc:Choice>
              <mc:Fallback>
                <p:oleObj name="Document" r:id="rId3" imgW="5405628" imgH="5779008" progId="Word.Document.8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01" y="2859280"/>
                        <a:ext cx="3419697" cy="3656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62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document becomes a ‘term’ vector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term is a component (attribute) of the vector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value of each component is the number of times the corresponding term occurs in the document.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/>
          </p:nvPr>
        </p:nvGraphicFramePr>
        <p:xfrm>
          <a:off x="2749402" y="3428420"/>
          <a:ext cx="6693196" cy="3041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Visio" r:id="rId3" imgW="5925718" imgH="2693902" progId="Visio.Drawing.6">
                  <p:embed/>
                </p:oleObj>
              </mc:Choice>
              <mc:Fallback>
                <p:oleObj name="Visio" r:id="rId3" imgW="5925718" imgH="2693902" progId="Visio.Drawing.6">
                  <p:embed/>
                  <p:pic>
                    <p:nvPicPr>
                      <p:cNvPr id="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402" y="3428420"/>
                        <a:ext cx="6693196" cy="3041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4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 type of record data, where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record (transaction) involves a set of items.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consider a grocery store. The set of products purchased by a customer during one shopping trip constitute a transaction, while the individual products that were purchased are the items.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3385343" y="3811846"/>
          <a:ext cx="5421313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Document" r:id="rId3" imgW="3823716" imgH="1999488" progId="Word.Document.8">
                  <p:embed/>
                </p:oleObj>
              </mc:Choice>
              <mc:Fallback>
                <p:oleObj name="Document" r:id="rId3" imgW="3823716" imgH="1999488" progId="Word.Document.8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343" y="3811846"/>
                        <a:ext cx="5421313" cy="283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034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 Generic graph, a molecule, and webpages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1917478" y="2029937"/>
          <a:ext cx="2979738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VISIO" r:id="rId3" imgW="839724" imgH="646176" progId="Visio.Drawing.6">
                  <p:embed/>
                </p:oleObj>
              </mc:Choice>
              <mc:Fallback>
                <p:oleObj name="VISIO" r:id="rId3" imgW="839724" imgH="646176" progId="Visio.Drawing.6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478" y="2029937"/>
                        <a:ext cx="2979738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25" y="2256798"/>
            <a:ext cx="5380075" cy="412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10"/>
          <p:cNvGraphicFramePr>
            <a:graphicFrameLocks noChangeAspect="1"/>
          </p:cNvGraphicFramePr>
          <p:nvPr>
            <p:extLst/>
          </p:nvPr>
        </p:nvGraphicFramePr>
        <p:xfrm>
          <a:off x="1919121" y="4479925"/>
          <a:ext cx="1965325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VISIO" r:id="rId6" imgW="5792724" imgH="5411724" progId="Visio.Drawing.6">
                  <p:embed/>
                </p:oleObj>
              </mc:Choice>
              <mc:Fallback>
                <p:oleObj name="VISIO" r:id="rId6" imgW="5792724" imgH="5411724" progId="Visio.Drawing.6">
                  <p:embed/>
                  <p:pic>
                    <p:nvPicPr>
                      <p:cNvPr id="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121" y="4479925"/>
                        <a:ext cx="1965325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297172" y="6305107"/>
            <a:ext cx="3065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</a:pPr>
            <a:r>
              <a:rPr lang="en-US" sz="2000" b="0"/>
              <a:t>Benzene Molecule: C6H6</a:t>
            </a:r>
          </a:p>
        </p:txBody>
      </p:sp>
    </p:spTree>
    <p:extLst>
      <p:ext uri="{BB962C8B-B14F-4D97-AF65-F5344CB8AC3E}">
        <p14:creationId xmlns:p14="http://schemas.microsoft.com/office/powerpoint/2010/main" val="12887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Sequences of transactions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162" y="2270126"/>
            <a:ext cx="5121275" cy="38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119037" y="169068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Items/Events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6728637" y="2147888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7185837" y="2147888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119037" y="5287963"/>
            <a:ext cx="2682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An element of the sequence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 rot="-5400000">
            <a:off x="6690537" y="4259263"/>
            <a:ext cx="533400" cy="1371600"/>
          </a:xfrm>
          <a:prstGeom prst="leftBrace">
            <a:avLst>
              <a:gd name="adj1" fmla="val 21429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Genomic sequence data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3417887" y="2069805"/>
          <a:ext cx="5356225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VISIO" r:id="rId3" imgW="2330196" imgH="1991868" progId="Visio.Drawing.6">
                  <p:embed/>
                </p:oleObj>
              </mc:Choice>
              <mc:Fallback>
                <p:oleObj name="VISIO" r:id="rId3" imgW="2330196" imgH="1991868" progId="Visio.Drawing.6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7" y="2069805"/>
                        <a:ext cx="5356225" cy="457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7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Spatio</a:t>
            </a:r>
            <a:r>
              <a:rPr lang="en-US" dirty="0" smtClean="0"/>
              <a:t>-temporal data</a:t>
            </a:r>
            <a:endParaRPr lang="en-US" dirty="0"/>
          </a:p>
        </p:txBody>
      </p:sp>
      <p:pic>
        <p:nvPicPr>
          <p:cNvPr id="4" name="Picture 9" descr="sst_land_temp_82_bes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9582" y="1514475"/>
            <a:ext cx="6629400" cy="497363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421915" y="3692949"/>
            <a:ext cx="24424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Average Monthly </a:t>
            </a:r>
            <a:br>
              <a:rPr lang="en-US" sz="2400" b="1" dirty="0"/>
            </a:br>
            <a:r>
              <a:rPr lang="en-US" sz="2400" b="1" dirty="0" smtClean="0"/>
              <a:t>Temperature </a:t>
            </a:r>
            <a:r>
              <a:rPr lang="en-US" sz="2400" b="1" dirty="0"/>
              <a:t>of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land </a:t>
            </a:r>
            <a:r>
              <a:rPr lang="en-US" sz="2400" b="1" dirty="0"/>
              <a:t>and ocean</a:t>
            </a:r>
          </a:p>
        </p:txBody>
      </p:sp>
    </p:spTree>
    <p:extLst>
      <p:ext uri="{BB962C8B-B14F-4D97-AF65-F5344CB8AC3E}">
        <p14:creationId xmlns:p14="http://schemas.microsoft.com/office/powerpoint/2010/main" val="29830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ID numbers </a:t>
            </a:r>
          </a:p>
          <a:p>
            <a:pPr lvl="1"/>
            <a:r>
              <a:rPr lang="en-US" sz="2000" dirty="0"/>
              <a:t>Nominal, ordinal, or interval?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Number of cylinders in an automobile engine </a:t>
            </a:r>
          </a:p>
          <a:p>
            <a:pPr lvl="1"/>
            <a:r>
              <a:rPr lang="en-US" sz="2000" dirty="0"/>
              <a:t>Nominal, ordinal, or ratio?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Biased Scale </a:t>
            </a:r>
          </a:p>
          <a:p>
            <a:pPr lvl="1"/>
            <a:r>
              <a:rPr lang="en-US" sz="2000" dirty="0"/>
              <a:t>Interval or Ratio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 </a:t>
            </a:r>
            <a:endParaRPr lang="en-US" dirty="0" smtClean="0"/>
          </a:p>
          <a:p>
            <a:r>
              <a:rPr lang="en-US" dirty="0" smtClean="0"/>
              <a:t>Sampling </a:t>
            </a:r>
          </a:p>
          <a:p>
            <a:r>
              <a:rPr lang="en-US" dirty="0" smtClean="0"/>
              <a:t>Dimensionality </a:t>
            </a:r>
            <a:r>
              <a:rPr lang="en-US" dirty="0"/>
              <a:t>Reduction </a:t>
            </a:r>
            <a:endParaRPr lang="en-US" dirty="0" smtClean="0"/>
          </a:p>
          <a:p>
            <a:r>
              <a:rPr lang="en-US" dirty="0" smtClean="0"/>
              <a:t>Feature </a:t>
            </a:r>
            <a:r>
              <a:rPr lang="en-US" dirty="0"/>
              <a:t>subset selection </a:t>
            </a:r>
            <a:endParaRPr lang="en-US" dirty="0" smtClean="0"/>
          </a:p>
          <a:p>
            <a:r>
              <a:rPr lang="en-US" dirty="0" smtClean="0"/>
              <a:t>Feature </a:t>
            </a:r>
            <a:r>
              <a:rPr lang="en-US" dirty="0"/>
              <a:t>creation </a:t>
            </a:r>
            <a:endParaRPr lang="en-US" dirty="0" smtClean="0"/>
          </a:p>
          <a:p>
            <a:r>
              <a:rPr lang="en-US" dirty="0" smtClean="0"/>
              <a:t>Discretization </a:t>
            </a:r>
            <a:r>
              <a:rPr lang="en-US" dirty="0"/>
              <a:t>and </a:t>
            </a:r>
            <a:r>
              <a:rPr lang="en-US" dirty="0" err="1"/>
              <a:t>Binarization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Attribute </a:t>
            </a:r>
            <a:r>
              <a:rPr lang="en-US" dirty="0"/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8052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Preprocessing</a:t>
            </a:r>
          </a:p>
          <a:p>
            <a:r>
              <a:rPr lang="en-US" dirty="0" smtClean="0"/>
              <a:t>Dimensionality Reduction</a:t>
            </a:r>
            <a:endParaRPr lang="en-US" dirty="0" smtClean="0"/>
          </a:p>
          <a:p>
            <a:r>
              <a:rPr lang="en-US" dirty="0" smtClean="0"/>
              <a:t>Including class exercises</a:t>
            </a:r>
          </a:p>
          <a:p>
            <a:r>
              <a:rPr lang="en-US" dirty="0" smtClean="0"/>
              <a:t>Case study-1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two or more attributes (or objects) into a single attribute (or object) </a:t>
            </a:r>
            <a:endParaRPr lang="en-US" dirty="0" smtClean="0"/>
          </a:p>
          <a:p>
            <a:r>
              <a:rPr lang="en-US" dirty="0" smtClean="0"/>
              <a:t>Purpose 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reduction </a:t>
            </a:r>
            <a:endParaRPr lang="en-US" dirty="0" smtClean="0"/>
          </a:p>
          <a:p>
            <a:pPr lvl="2"/>
            <a:r>
              <a:rPr lang="en-US" dirty="0" smtClean="0"/>
              <a:t>Reduce </a:t>
            </a:r>
            <a:r>
              <a:rPr lang="en-US" dirty="0"/>
              <a:t>the number of attributes or objects </a:t>
            </a:r>
            <a:endParaRPr lang="en-US" dirty="0" smtClean="0"/>
          </a:p>
          <a:p>
            <a:pPr lvl="1"/>
            <a:r>
              <a:rPr lang="en-US" dirty="0" smtClean="0"/>
              <a:t>Change </a:t>
            </a:r>
            <a:r>
              <a:rPr lang="en-US" dirty="0"/>
              <a:t>of scale </a:t>
            </a:r>
            <a:endParaRPr lang="en-US" dirty="0" smtClean="0"/>
          </a:p>
          <a:p>
            <a:pPr lvl="2"/>
            <a:r>
              <a:rPr lang="en-US" dirty="0" smtClean="0"/>
              <a:t>Cities </a:t>
            </a:r>
            <a:r>
              <a:rPr lang="en-US" dirty="0"/>
              <a:t>aggregated into regions, states, countries, etc. </a:t>
            </a:r>
            <a:endParaRPr lang="en-US" dirty="0" smtClean="0"/>
          </a:p>
          <a:p>
            <a:pPr lvl="2"/>
            <a:r>
              <a:rPr lang="en-US" dirty="0" smtClean="0"/>
              <a:t>Days </a:t>
            </a:r>
            <a:r>
              <a:rPr lang="en-US" dirty="0"/>
              <a:t>aggregated into weeks, months, or years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“stable” data </a:t>
            </a:r>
            <a:endParaRPr lang="en-US" dirty="0" smtClean="0"/>
          </a:p>
          <a:p>
            <a:pPr lvl="2"/>
            <a:r>
              <a:rPr lang="en-US" dirty="0" smtClean="0"/>
              <a:t>Aggregated </a:t>
            </a:r>
            <a:r>
              <a:rPr lang="en-US" dirty="0"/>
              <a:t>data tends to have less variability</a:t>
            </a:r>
          </a:p>
        </p:txBody>
      </p:sp>
    </p:spTree>
    <p:extLst>
      <p:ext uri="{BB962C8B-B14F-4D97-AF65-F5344CB8AC3E}">
        <p14:creationId xmlns:p14="http://schemas.microsoft.com/office/powerpoint/2010/main" val="31737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Precipitation in Australia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example is based on precipitation in Australia from the period 1982 to 1993.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next slide shows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histogram for the standard deviation of average monthly precipitation for 3,030 0.5◦ by 0.5◦ grid cells in Australia, and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histogram for the standard deviation of the average yearly precipitation for the same locations.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average yearly precipitation has less variability than the average monthly precipitation.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precipitation measurements (and their standard deviations) are in centimeters.</a:t>
            </a:r>
          </a:p>
        </p:txBody>
      </p:sp>
    </p:spTree>
    <p:extLst>
      <p:ext uri="{BB962C8B-B14F-4D97-AF65-F5344CB8AC3E}">
        <p14:creationId xmlns:p14="http://schemas.microsoft.com/office/powerpoint/2010/main" val="27255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Precipitation in Australia..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Variation of precipitation in Australia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901455" y="6069345"/>
            <a:ext cx="403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Standard Deviation of Average Monthly Precipitation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397255" y="6069345"/>
            <a:ext cx="342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Standard Deviation of Average Yearly Precipitation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r="18164" b="5911"/>
          <a:stretch/>
        </p:blipFill>
        <p:spPr bwMode="auto">
          <a:xfrm>
            <a:off x="1672855" y="2183145"/>
            <a:ext cx="403860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" r="5850" b="6668"/>
          <a:stretch/>
        </p:blipFill>
        <p:spPr bwMode="auto">
          <a:xfrm>
            <a:off x="6168655" y="2183146"/>
            <a:ext cx="4495800" cy="358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7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is the main technique employed for data reduction.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often used for both the preliminary investigation of the data and the final data analysis. </a:t>
            </a:r>
            <a:endParaRPr lang="en-US" dirty="0" smtClean="0"/>
          </a:p>
          <a:p>
            <a:r>
              <a:rPr lang="en-US" dirty="0" smtClean="0"/>
              <a:t>Statisticians </a:t>
            </a:r>
            <a:r>
              <a:rPr lang="en-US" dirty="0"/>
              <a:t>often sample because </a:t>
            </a:r>
            <a:r>
              <a:rPr lang="en-US" dirty="0">
                <a:solidFill>
                  <a:srgbClr val="FF0000"/>
                </a:solidFill>
              </a:rPr>
              <a:t>obtaining</a:t>
            </a:r>
            <a:r>
              <a:rPr lang="en-US" dirty="0"/>
              <a:t> the entire set of data of interest is too expensive or time consuming. </a:t>
            </a:r>
            <a:endParaRPr lang="en-US" dirty="0" smtClean="0"/>
          </a:p>
          <a:p>
            <a:r>
              <a:rPr lang="en-US" dirty="0" smtClean="0"/>
              <a:t>Sampling </a:t>
            </a:r>
            <a:r>
              <a:rPr lang="en-US" dirty="0"/>
              <a:t>is typically used in data mining because </a:t>
            </a:r>
            <a:r>
              <a:rPr lang="en-US" dirty="0">
                <a:solidFill>
                  <a:srgbClr val="FF0000"/>
                </a:solidFill>
              </a:rPr>
              <a:t>processing</a:t>
            </a:r>
            <a:r>
              <a:rPr lang="en-US" dirty="0"/>
              <a:t> the entire set of data of interest is too expensive or time consuming.</a:t>
            </a:r>
          </a:p>
        </p:txBody>
      </p:sp>
    </p:spTree>
    <p:extLst>
      <p:ext uri="{BB962C8B-B14F-4D97-AF65-F5344CB8AC3E}">
        <p14:creationId xmlns:p14="http://schemas.microsoft.com/office/powerpoint/2010/main" val="425040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principle for effective sampling is the following: 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/>
              <a:t>a sample will work almost as well as using the entire data set, if the sample is </a:t>
            </a:r>
            <a:r>
              <a:rPr lang="en-US" dirty="0">
                <a:solidFill>
                  <a:srgbClr val="FF0000"/>
                </a:solidFill>
              </a:rPr>
              <a:t>representative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sample is </a:t>
            </a:r>
            <a:r>
              <a:rPr lang="en-US" dirty="0">
                <a:solidFill>
                  <a:srgbClr val="FF0000"/>
                </a:solidFill>
              </a:rPr>
              <a:t>representative</a:t>
            </a:r>
            <a:r>
              <a:rPr lang="en-US" dirty="0"/>
              <a:t> if it has approximately the same properties (of interest) as the original set of data</a:t>
            </a:r>
          </a:p>
        </p:txBody>
      </p:sp>
    </p:spTree>
    <p:extLst>
      <p:ext uri="{BB962C8B-B14F-4D97-AF65-F5344CB8AC3E}">
        <p14:creationId xmlns:p14="http://schemas.microsoft.com/office/powerpoint/2010/main" val="202900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size</a:t>
            </a:r>
            <a:endParaRPr lang="en-US" dirty="0"/>
          </a:p>
        </p:txBody>
      </p:sp>
      <p:pic>
        <p:nvPicPr>
          <p:cNvPr id="4" name="Picture 2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6" r="12498"/>
          <a:stretch>
            <a:fillRect/>
          </a:stretch>
        </p:blipFill>
        <p:spPr bwMode="auto">
          <a:xfrm>
            <a:off x="1604742" y="1844675"/>
            <a:ext cx="319881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6" t="13811" r="14642" b="10954"/>
          <a:stretch>
            <a:fillRect/>
          </a:stretch>
        </p:blipFill>
        <p:spPr bwMode="auto">
          <a:xfrm>
            <a:off x="4600354" y="2206625"/>
            <a:ext cx="3198813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05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6" r="13213"/>
          <a:stretch>
            <a:fillRect/>
          </a:stretch>
        </p:blipFill>
        <p:spPr bwMode="auto">
          <a:xfrm>
            <a:off x="7495954" y="1828800"/>
            <a:ext cx="3198813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055"/>
          <p:cNvSpPr txBox="1">
            <a:spLocks noChangeArrowheads="1"/>
          </p:cNvSpPr>
          <p:nvPr/>
        </p:nvSpPr>
        <p:spPr bwMode="auto">
          <a:xfrm>
            <a:off x="2466754" y="44958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8000 points		         2000 Points			500 Points</a:t>
            </a:r>
          </a:p>
        </p:txBody>
      </p:sp>
    </p:spTree>
    <p:extLst>
      <p:ext uri="{BB962C8B-B14F-4D97-AF65-F5344CB8AC3E}">
        <p14:creationId xmlns:p14="http://schemas.microsoft.com/office/powerpoint/2010/main" val="41534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Random Sampling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is an equal probability of selecting any particular item </a:t>
            </a:r>
            <a:endParaRPr lang="en-US" dirty="0" smtClean="0"/>
          </a:p>
          <a:p>
            <a:pPr lvl="1"/>
            <a:r>
              <a:rPr lang="en-US" dirty="0" smtClean="0"/>
              <a:t>Sampling </a:t>
            </a:r>
            <a:r>
              <a:rPr lang="en-US" dirty="0"/>
              <a:t>without replacement </a:t>
            </a:r>
            <a:endParaRPr lang="en-US" dirty="0" smtClean="0"/>
          </a:p>
          <a:p>
            <a:pPr lvl="2"/>
            <a:r>
              <a:rPr lang="en-US" dirty="0" smtClean="0"/>
              <a:t>As </a:t>
            </a:r>
            <a:r>
              <a:rPr lang="en-US" dirty="0"/>
              <a:t>each item is selected, it is removed from the population </a:t>
            </a:r>
            <a:endParaRPr lang="en-US" dirty="0" smtClean="0"/>
          </a:p>
          <a:p>
            <a:pPr lvl="1"/>
            <a:r>
              <a:rPr lang="en-US" dirty="0" smtClean="0"/>
              <a:t>Sampling </a:t>
            </a:r>
            <a:r>
              <a:rPr lang="en-US" dirty="0"/>
              <a:t>with replacement </a:t>
            </a:r>
            <a:endParaRPr lang="en-US" dirty="0" smtClean="0"/>
          </a:p>
          <a:p>
            <a:pPr lvl="2"/>
            <a:r>
              <a:rPr lang="en-US" dirty="0" smtClean="0"/>
              <a:t>Objects </a:t>
            </a:r>
            <a:r>
              <a:rPr lang="en-US" dirty="0"/>
              <a:t>are not removed from the population as they are selected for the sample. </a:t>
            </a:r>
            <a:endParaRPr lang="en-US" dirty="0" smtClean="0"/>
          </a:p>
          <a:p>
            <a:pPr lvl="2"/>
            <a:r>
              <a:rPr lang="en-US" dirty="0" smtClean="0"/>
              <a:t>In </a:t>
            </a:r>
            <a:r>
              <a:rPr lang="en-US" dirty="0"/>
              <a:t>sampling with replacement, the same object can be picked up more than once </a:t>
            </a:r>
            <a:endParaRPr lang="en-US" dirty="0" smtClean="0"/>
          </a:p>
          <a:p>
            <a:r>
              <a:rPr lang="en-US" dirty="0" smtClean="0"/>
              <a:t>Stratified </a:t>
            </a:r>
            <a:r>
              <a:rPr lang="en-US" dirty="0"/>
              <a:t>sampling </a:t>
            </a:r>
            <a:endParaRPr lang="en-US" dirty="0" smtClean="0"/>
          </a:p>
          <a:p>
            <a:pPr lvl="1"/>
            <a:r>
              <a:rPr lang="en-US" dirty="0" smtClean="0"/>
              <a:t>Split </a:t>
            </a:r>
            <a:r>
              <a:rPr lang="en-US" dirty="0"/>
              <a:t>the data into several partitions; then draw random samples from each partition</a:t>
            </a:r>
          </a:p>
        </p:txBody>
      </p:sp>
    </p:spTree>
    <p:extLst>
      <p:ext uri="{BB962C8B-B14F-4D97-AF65-F5344CB8AC3E}">
        <p14:creationId xmlns:p14="http://schemas.microsoft.com/office/powerpoint/2010/main" val="35534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Curse of dimensionality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47237"/>
            <a:ext cx="10515600" cy="3029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When dimensionality increases, data becomes increasingly sparse in the space that it </a:t>
            </a:r>
            <a:r>
              <a:rPr lang="en-US" sz="4000" dirty="0" smtClean="0"/>
              <a:t>occupies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678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Avoid curse of dimensionality</a:t>
            </a:r>
          </a:p>
          <a:p>
            <a:pPr lvl="1"/>
            <a:r>
              <a:rPr lang="en-US" dirty="0"/>
              <a:t>Reduce amount of time and memory required by data mining algorithms</a:t>
            </a:r>
          </a:p>
          <a:p>
            <a:pPr lvl="1"/>
            <a:r>
              <a:rPr lang="en-US" dirty="0"/>
              <a:t>Allow data to be more easily visualized</a:t>
            </a:r>
          </a:p>
          <a:p>
            <a:pPr lvl="1"/>
            <a:r>
              <a:rPr lang="en-US" dirty="0"/>
              <a:t>May help to eliminate irrelevant features or reduce noise</a:t>
            </a:r>
          </a:p>
          <a:p>
            <a:pPr lvl="4"/>
            <a:endParaRPr lang="en-US" dirty="0"/>
          </a:p>
          <a:p>
            <a:r>
              <a:rPr lang="en-US" dirty="0"/>
              <a:t>Techniques</a:t>
            </a:r>
          </a:p>
          <a:p>
            <a:pPr lvl="1"/>
            <a:r>
              <a:rPr lang="en-US" dirty="0"/>
              <a:t>Principal Components Analysis (PCA)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Others: supervised and non-linear techniques</a:t>
            </a:r>
          </a:p>
        </p:txBody>
      </p:sp>
    </p:spTree>
    <p:extLst>
      <p:ext uri="{BB962C8B-B14F-4D97-AF65-F5344CB8AC3E}">
        <p14:creationId xmlns:p14="http://schemas.microsoft.com/office/powerpoint/2010/main" val="141224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subset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reduce dimensionality of data</a:t>
            </a:r>
          </a:p>
          <a:p>
            <a:r>
              <a:rPr lang="en-US" dirty="0"/>
              <a:t>Redundant features </a:t>
            </a:r>
          </a:p>
          <a:p>
            <a:pPr lvl="1"/>
            <a:r>
              <a:rPr lang="en-US" dirty="0"/>
              <a:t>Duplicate much or all of the information contained in one or more other attributes</a:t>
            </a:r>
          </a:p>
          <a:p>
            <a:pPr lvl="1"/>
            <a:r>
              <a:rPr lang="en-US" dirty="0"/>
              <a:t>Example: purchase price of a product and the amount of sales tax paid</a:t>
            </a:r>
          </a:p>
          <a:p>
            <a:r>
              <a:rPr lang="en-US" dirty="0"/>
              <a:t>Irrelevant features</a:t>
            </a:r>
          </a:p>
          <a:p>
            <a:pPr lvl="1"/>
            <a:r>
              <a:rPr lang="en-US" dirty="0"/>
              <a:t>Contain no information that is useful for the data mining task at hand</a:t>
            </a:r>
          </a:p>
          <a:p>
            <a:pPr lvl="1"/>
            <a:r>
              <a:rPr lang="en-US" dirty="0"/>
              <a:t>Example: students' ID is often irrelevant to the task of predicting students' GPA</a:t>
            </a:r>
          </a:p>
          <a:p>
            <a:r>
              <a:rPr lang="en-US" dirty="0"/>
              <a:t>Many techniques developed, especially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690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attributes that can capture the important information in a data set much more efficiently than the original attributes</a:t>
            </a:r>
          </a:p>
          <a:p>
            <a:pPr lvl="4"/>
            <a:endParaRPr lang="en-US" dirty="0"/>
          </a:p>
          <a:p>
            <a:r>
              <a:rPr lang="en-US" dirty="0"/>
              <a:t>Three general methodologies:</a:t>
            </a:r>
          </a:p>
          <a:p>
            <a:pPr lvl="1"/>
            <a:r>
              <a:rPr lang="en-US" dirty="0"/>
              <a:t>Feature extraction</a:t>
            </a:r>
          </a:p>
          <a:p>
            <a:pPr marL="1147763" lvl="2" indent="-233363"/>
            <a:r>
              <a:rPr lang="en-US" sz="2400" dirty="0"/>
              <a:t> </a:t>
            </a:r>
            <a:r>
              <a:rPr lang="en-US" sz="2200" dirty="0"/>
              <a:t>Example: extracting edges from images</a:t>
            </a:r>
          </a:p>
          <a:p>
            <a:pPr lvl="1"/>
            <a:r>
              <a:rPr lang="en-US" dirty="0"/>
              <a:t>Feature construction</a:t>
            </a:r>
          </a:p>
          <a:p>
            <a:pPr marL="1147763" lvl="2" indent="-233363"/>
            <a:r>
              <a:rPr lang="en-US" sz="2200" dirty="0"/>
              <a:t> Example: dividing mass by volume to get density</a:t>
            </a:r>
            <a:r>
              <a:rPr lang="en-US" sz="2400" dirty="0"/>
              <a:t> </a:t>
            </a:r>
          </a:p>
          <a:p>
            <a:pPr lvl="1"/>
            <a:r>
              <a:rPr lang="en-US" dirty="0"/>
              <a:t>Mapping data to new space</a:t>
            </a:r>
          </a:p>
          <a:p>
            <a:pPr marL="1147763" lvl="2" indent="-233363"/>
            <a:r>
              <a:rPr lang="en-US" sz="2200" dirty="0"/>
              <a:t> Example: Fourier and wavelet analysis </a:t>
            </a:r>
          </a:p>
        </p:txBody>
      </p:sp>
    </p:spTree>
    <p:extLst>
      <p:ext uri="{BB962C8B-B14F-4D97-AF65-F5344CB8AC3E}">
        <p14:creationId xmlns:p14="http://schemas.microsoft.com/office/powerpoint/2010/main" val="4876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Discretization</a:t>
            </a:r>
            <a:r>
              <a:rPr lang="en-US" dirty="0"/>
              <a:t> is the process of converting a continuous attribute into an ordinal attribute</a:t>
            </a:r>
          </a:p>
          <a:p>
            <a:pPr lvl="1"/>
            <a:r>
              <a:rPr lang="en-US" dirty="0"/>
              <a:t>A potentially infinite number of values are mapped into  a small number of categories</a:t>
            </a:r>
          </a:p>
          <a:p>
            <a:pPr lvl="1"/>
            <a:r>
              <a:rPr lang="en-US" dirty="0"/>
              <a:t>Discretization is commonly used in classification</a:t>
            </a:r>
          </a:p>
          <a:p>
            <a:pPr lvl="1"/>
            <a:r>
              <a:rPr lang="en-US" sz="2600" dirty="0"/>
              <a:t>Many classification algorithms work best if both the independent and dependent variables have only a few </a:t>
            </a:r>
            <a:r>
              <a:rPr lang="en-US" sz="2600" dirty="0" smtClean="0"/>
              <a:t>values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1218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Binarization</a:t>
            </a:r>
            <a:r>
              <a:rPr lang="en-US" dirty="0"/>
              <a:t> maps a continuous or categorical attribute into one or more binary variables</a:t>
            </a:r>
          </a:p>
          <a:p>
            <a:endParaRPr lang="en-US" dirty="0"/>
          </a:p>
          <a:p>
            <a:r>
              <a:rPr lang="en-US" dirty="0"/>
              <a:t>Typically used for association analysis</a:t>
            </a:r>
          </a:p>
          <a:p>
            <a:endParaRPr lang="en-US" dirty="0"/>
          </a:p>
          <a:p>
            <a:r>
              <a:rPr lang="en-US" dirty="0"/>
              <a:t>Often convert a continuous attribute to a categorical attribute and then convert a categorical attribute to a set of binary attributes</a:t>
            </a:r>
          </a:p>
          <a:p>
            <a:pPr lvl="1"/>
            <a:r>
              <a:rPr lang="en-US" dirty="0"/>
              <a:t>Association analysis needs asymmetric binary attributes</a:t>
            </a:r>
          </a:p>
          <a:p>
            <a:pPr lvl="1"/>
            <a:r>
              <a:rPr lang="en-US" dirty="0"/>
              <a:t>Examples: eye color and height measured as </a:t>
            </a:r>
            <a:br>
              <a:rPr lang="en-US" dirty="0"/>
            </a:br>
            <a:r>
              <a:rPr lang="en-US" dirty="0"/>
              <a:t>{low, medium, high}</a:t>
            </a:r>
          </a:p>
        </p:txBody>
      </p:sp>
    </p:spTree>
    <p:extLst>
      <p:ext uri="{BB962C8B-B14F-4D97-AF65-F5344CB8AC3E}">
        <p14:creationId xmlns:p14="http://schemas.microsoft.com/office/powerpoint/2010/main" val="22129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attribute transform</a:t>
            </a:r>
            <a:r>
              <a:rPr lang="en-US" dirty="0"/>
              <a:t> is a function that maps the entire set of values of a given attribute to a new set of replacement values such that each old value can be identified with one of the new values</a:t>
            </a:r>
          </a:p>
          <a:p>
            <a:pPr lvl="1"/>
            <a:r>
              <a:rPr lang="en-US" sz="2600" dirty="0"/>
              <a:t>Simple functions: </a:t>
            </a:r>
            <a:r>
              <a:rPr lang="en-US" sz="2600" dirty="0" err="1"/>
              <a:t>x</a:t>
            </a:r>
            <a:r>
              <a:rPr lang="en-US" sz="2600" baseline="30000" dirty="0" err="1"/>
              <a:t>k</a:t>
            </a:r>
            <a:r>
              <a:rPr lang="en-US" sz="2600" dirty="0"/>
              <a:t>, log(x), e</a:t>
            </a:r>
            <a:r>
              <a:rPr lang="en-US" sz="2600" baseline="30000" dirty="0"/>
              <a:t>x</a:t>
            </a:r>
            <a:r>
              <a:rPr lang="en-US" sz="2600" dirty="0"/>
              <a:t>, |x|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</a:rPr>
              <a:t>Normalization</a:t>
            </a:r>
          </a:p>
          <a:p>
            <a:pPr marL="1257300" lvl="2" indent="-279400"/>
            <a:r>
              <a:rPr lang="en-US" sz="2400" dirty="0"/>
              <a:t>Refers to various techniques to adjust to differences among attributes in terms of frequency of occurrence, mean, variance, range</a:t>
            </a:r>
          </a:p>
          <a:p>
            <a:pPr marL="1257300" lvl="2" indent="-279400"/>
            <a:r>
              <a:rPr lang="en-US" sz="2400" dirty="0"/>
              <a:t>Take out unwanted, common signal, e.g., seasonality  </a:t>
            </a:r>
          </a:p>
          <a:p>
            <a:pPr lvl="1"/>
            <a:r>
              <a:rPr lang="en-US" dirty="0"/>
              <a:t>In statistics, </a:t>
            </a:r>
            <a:r>
              <a:rPr lang="en-US" dirty="0">
                <a:solidFill>
                  <a:srgbClr val="FF0000"/>
                </a:solidFill>
              </a:rPr>
              <a:t>standardization</a:t>
            </a:r>
            <a:r>
              <a:rPr lang="en-US" dirty="0"/>
              <a:t> refers to subtracting off the means and dividing by the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7147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Exercises-1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00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01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 and Eigenvectors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eigenvector is a vector </a:t>
            </a:r>
            <a:r>
              <a:rPr lang="en-US" dirty="0" smtClean="0"/>
              <a:t>whose </a:t>
            </a:r>
            <a:r>
              <a:rPr lang="en-US" dirty="0"/>
              <a:t>direction will not be affected by a</a:t>
            </a:r>
            <a:r>
              <a:rPr lang="en-US" dirty="0" smtClean="0"/>
              <a:t> </a:t>
            </a:r>
            <a:r>
              <a:rPr lang="en-US" dirty="0"/>
              <a:t>linear </a:t>
            </a:r>
            <a:r>
              <a:rPr lang="en-US" dirty="0" smtClean="0"/>
              <a:t>transformation. </a:t>
            </a:r>
          </a:p>
          <a:p>
            <a:r>
              <a:rPr lang="en-US" dirty="0"/>
              <a:t>H</a:t>
            </a:r>
            <a:r>
              <a:rPr lang="en-US" dirty="0" smtClean="0"/>
              <a:t>ence </a:t>
            </a:r>
            <a:r>
              <a:rPr lang="en-US" dirty="0"/>
              <a:t>eigenvectors represents the direction of largest variance of data while the eigenvalue decides the magnitude of this variance in those directions.</a:t>
            </a:r>
          </a:p>
        </p:txBody>
      </p:sp>
    </p:spTree>
    <p:extLst>
      <p:ext uri="{BB962C8B-B14F-4D97-AF65-F5344CB8AC3E}">
        <p14:creationId xmlns:p14="http://schemas.microsoft.com/office/powerpoint/2010/main" val="1842687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eigenvalues and eigenvectors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 be a linear transformation represented by a matrix </a:t>
            </a:r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there is a vector X </a:t>
            </a:r>
            <a:r>
              <a:rPr lang="en-US" dirty="0" smtClean="0"/>
              <a:t>∈ R ≠ 0 </a:t>
            </a:r>
            <a:r>
              <a:rPr lang="en-US" dirty="0"/>
              <a:t>such that </a:t>
            </a:r>
            <a:r>
              <a:rPr lang="en-US" dirty="0" smtClean="0"/>
              <a:t>AX=</a:t>
            </a:r>
            <a:r>
              <a:rPr lang="el-GR" dirty="0" smtClean="0"/>
              <a:t>λ</a:t>
            </a:r>
            <a:r>
              <a:rPr lang="en-US" dirty="0" smtClean="0"/>
              <a:t>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9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Step-1: Standardize the data</a:t>
            </a:r>
          </a:p>
          <a:p>
            <a:pPr lvl="1"/>
            <a:r>
              <a:rPr lang="en-US" dirty="0" smtClean="0"/>
              <a:t>To normalize the variances of data attributes </a:t>
            </a:r>
          </a:p>
          <a:p>
            <a:pPr lvl="1"/>
            <a:r>
              <a:rPr lang="en-US" dirty="0" smtClean="0"/>
              <a:t>Avoids biased results</a:t>
            </a:r>
          </a:p>
          <a:p>
            <a:pPr lvl="1"/>
            <a:r>
              <a:rPr lang="en-US" dirty="0" smtClean="0"/>
              <a:t>For any attribute, one way to do is to subtract the mean and divide by standard deviation</a:t>
            </a:r>
          </a:p>
          <a:p>
            <a:r>
              <a:rPr lang="en-US" dirty="0" smtClean="0"/>
              <a:t>Step-2: Covariance matrix computation</a:t>
            </a:r>
          </a:p>
          <a:p>
            <a:pPr lvl="1"/>
            <a:r>
              <a:rPr lang="en-US" dirty="0" smtClean="0"/>
              <a:t>How are the attributes related to each other</a:t>
            </a:r>
          </a:p>
          <a:p>
            <a:pPr lvl="1"/>
            <a:r>
              <a:rPr lang="en-US" dirty="0" smtClean="0"/>
              <a:t>Matrix is symmetric with diagonal values are variances</a:t>
            </a:r>
          </a:p>
          <a:p>
            <a:r>
              <a:rPr lang="en-US" dirty="0" smtClean="0"/>
              <a:t>Step-3: Compute Eigenvalues and Eigenvectors (that are principal components)</a:t>
            </a:r>
          </a:p>
          <a:p>
            <a:pPr lvl="1"/>
            <a:r>
              <a:rPr lang="en-US" dirty="0"/>
              <a:t>principal components represent the directions of the data that explain a </a:t>
            </a:r>
            <a:r>
              <a:rPr lang="en-US" b="1" dirty="0"/>
              <a:t>maximal amount of </a:t>
            </a:r>
            <a:r>
              <a:rPr lang="en-US" b="1" dirty="0" smtClean="0"/>
              <a:t>variance </a:t>
            </a:r>
          </a:p>
          <a:p>
            <a:pPr lvl="1"/>
            <a:r>
              <a:rPr lang="en-US" dirty="0"/>
              <a:t>10-dimensional data gives you 10 principal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component has the maximum information followed by 2</a:t>
            </a:r>
            <a:r>
              <a:rPr lang="en-US" baseline="30000" dirty="0" smtClean="0"/>
              <a:t>nd</a:t>
            </a:r>
            <a:r>
              <a:rPr lang="en-US" dirty="0" smtClean="0"/>
              <a:t> component and so on.</a:t>
            </a:r>
          </a:p>
        </p:txBody>
      </p:sp>
    </p:spTree>
    <p:extLst>
      <p:ext uri="{BB962C8B-B14F-4D97-AF65-F5344CB8AC3E}">
        <p14:creationId xmlns:p14="http://schemas.microsoft.com/office/powerpoint/2010/main" val="3437666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Using linear combinations to redistribute the variability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4491"/>
          </a:xfrm>
        </p:spPr>
        <p:txBody>
          <a:bodyPr/>
          <a:lstStyle/>
          <a:p>
            <a:r>
              <a:rPr lang="en-US" dirty="0" smtClean="0"/>
              <a:t>Z1 and Z2 are two linear combinations</a:t>
            </a:r>
          </a:p>
          <a:p>
            <a:r>
              <a:rPr lang="en-US" dirty="0" smtClean="0"/>
              <a:t>Z1 has the highest variation or spread of values</a:t>
            </a:r>
          </a:p>
          <a:p>
            <a:r>
              <a:rPr lang="en-US" dirty="0" smtClean="0"/>
              <a:t>Z2 has the lowest variation </a:t>
            </a:r>
            <a:endParaRPr lang="en-US" dirty="0"/>
          </a:p>
        </p:txBody>
      </p:sp>
      <p:pic>
        <p:nvPicPr>
          <p:cNvPr id="4" name="Google Shape;21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46422" y="3392131"/>
            <a:ext cx="5304288" cy="3491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972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Collection of </a:t>
            </a:r>
            <a:r>
              <a:rPr lang="en-US" b="1" dirty="0" smtClean="0"/>
              <a:t>data objects</a:t>
            </a:r>
            <a:r>
              <a:rPr lang="en-US" dirty="0" smtClean="0"/>
              <a:t> and their </a:t>
            </a:r>
            <a:br>
              <a:rPr lang="en-US" dirty="0" smtClean="0"/>
            </a:br>
            <a:r>
              <a:rPr lang="en-US" b="1" dirty="0" smtClean="0"/>
              <a:t>attributes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According to Tan et al., 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attribute</a:t>
            </a:r>
            <a:r>
              <a:rPr lang="en-US" dirty="0" smtClean="0"/>
              <a:t> is a property or </a:t>
            </a:r>
            <a:br>
              <a:rPr lang="en-US" dirty="0" smtClean="0"/>
            </a:br>
            <a:r>
              <a:rPr lang="en-US" dirty="0" smtClean="0"/>
              <a:t>characteristic of an object</a:t>
            </a:r>
            <a:endParaRPr lang="en-US" dirty="0"/>
          </a:p>
          <a:p>
            <a:pPr lvl="1"/>
            <a:r>
              <a:rPr lang="en-US" dirty="0" smtClean="0"/>
              <a:t>Also known as variable, field, characteristic,</a:t>
            </a:r>
            <a:br>
              <a:rPr lang="en-US" dirty="0" smtClean="0"/>
            </a:br>
            <a:r>
              <a:rPr lang="en-US" dirty="0" smtClean="0"/>
              <a:t>dimension, or feature</a:t>
            </a:r>
          </a:p>
          <a:p>
            <a:r>
              <a:rPr lang="en-US" dirty="0" smtClean="0"/>
              <a:t>A collection of attributes describe an </a:t>
            </a:r>
            <a:br>
              <a:rPr lang="en-US" dirty="0" smtClean="0"/>
            </a:br>
            <a:r>
              <a:rPr lang="en-US" b="1" dirty="0" smtClean="0"/>
              <a:t>object</a:t>
            </a:r>
          </a:p>
          <a:p>
            <a:pPr lvl="1"/>
            <a:r>
              <a:rPr lang="en-US" dirty="0" smtClean="0"/>
              <a:t>Also known as tuple, record, point, case, </a:t>
            </a:r>
            <a:br>
              <a:rPr lang="en-US" dirty="0" smtClean="0"/>
            </a:br>
            <a:r>
              <a:rPr lang="en-US" dirty="0" smtClean="0"/>
              <a:t>sample, etc.</a:t>
            </a:r>
            <a:endParaRPr lang="en-US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8298724" y="1181101"/>
            <a:ext cx="3513137" cy="5027612"/>
            <a:chOff x="3403" y="1104"/>
            <a:chExt cx="2213" cy="2640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3" y="1378"/>
              <a:ext cx="2213" cy="2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AutoShape 12"/>
            <p:cNvSpPr>
              <a:spLocks/>
            </p:cNvSpPr>
            <p:nvPr/>
          </p:nvSpPr>
          <p:spPr bwMode="auto">
            <a:xfrm rot="5400000">
              <a:off x="4340" y="240"/>
              <a:ext cx="240" cy="1968"/>
            </a:xfrm>
            <a:prstGeom prst="leftBrace">
              <a:avLst>
                <a:gd name="adj1" fmla="val 6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9144861" y="649288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9" name="AutoShape 15"/>
          <p:cNvSpPr>
            <a:spLocks/>
          </p:cNvSpPr>
          <p:nvPr/>
        </p:nvSpPr>
        <p:spPr bwMode="auto">
          <a:xfrm>
            <a:off x="7925661" y="2097088"/>
            <a:ext cx="381000" cy="3808413"/>
          </a:xfrm>
          <a:prstGeom prst="leftBrace">
            <a:avLst>
              <a:gd name="adj1" fmla="val 8329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 rot="16200000">
            <a:off x="7003324" y="3468688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4876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Exercises-2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53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Study-1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3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views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 may have parts</a:t>
            </a:r>
          </a:p>
          <a:p>
            <a:r>
              <a:rPr lang="en-US" sz="3600" dirty="0" smtClean="0"/>
              <a:t>The different parts of data may have relationships</a:t>
            </a:r>
          </a:p>
          <a:p>
            <a:r>
              <a:rPr lang="en-US" sz="3600" dirty="0" smtClean="0"/>
              <a:t>More generally, data may have structure</a:t>
            </a:r>
          </a:p>
          <a:p>
            <a:r>
              <a:rPr lang="en-US" sz="3600" dirty="0" smtClean="0"/>
              <a:t>Data can be incomplete</a:t>
            </a:r>
          </a:p>
        </p:txBody>
      </p:sp>
    </p:spTree>
    <p:extLst>
      <p:ext uri="{BB962C8B-B14F-4D97-AF65-F5344CB8AC3E}">
        <p14:creationId xmlns:p14="http://schemas.microsoft.com/office/powerpoint/2010/main" val="26493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values are numbers or symbols assigned to an attribute for a particular object </a:t>
            </a:r>
          </a:p>
          <a:p>
            <a:r>
              <a:rPr lang="en-US" dirty="0" smtClean="0"/>
              <a:t>Distinction between attributes and attribute values </a:t>
            </a:r>
          </a:p>
          <a:p>
            <a:pPr lvl="1"/>
            <a:r>
              <a:rPr lang="en-US" dirty="0" smtClean="0"/>
              <a:t>Same attribute can be mapped to different attribute values </a:t>
            </a:r>
          </a:p>
          <a:p>
            <a:pPr lvl="2"/>
            <a:r>
              <a:rPr lang="en-US" dirty="0" smtClean="0"/>
              <a:t>Example: Height can be measured in feet or meters</a:t>
            </a:r>
          </a:p>
          <a:p>
            <a:pPr lvl="1"/>
            <a:r>
              <a:rPr lang="en-US" dirty="0" smtClean="0"/>
              <a:t>Different attributes can be mapped to the same set of values</a:t>
            </a:r>
          </a:p>
          <a:p>
            <a:pPr lvl="2"/>
            <a:r>
              <a:rPr lang="en-US" dirty="0" smtClean="0"/>
              <a:t>Example: Attribute values for ID and age are integers</a:t>
            </a:r>
          </a:p>
          <a:p>
            <a:pPr lvl="2"/>
            <a:r>
              <a:rPr lang="en-US" dirty="0" smtClean="0"/>
              <a:t>But properties of attribute values can be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0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Nominal</a:t>
            </a:r>
          </a:p>
          <a:p>
            <a:pPr lvl="1"/>
            <a:r>
              <a:rPr lang="en-US" sz="3200" dirty="0" smtClean="0"/>
              <a:t> Examples: ID numbers, zip codes, eye color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Ordinal </a:t>
            </a:r>
          </a:p>
          <a:p>
            <a:pPr lvl="1"/>
            <a:r>
              <a:rPr lang="en-US" sz="3200" dirty="0" smtClean="0"/>
              <a:t>Examples: Rankings (expertise level on a scale of 1-10), grades, height {tall, medium, short}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Interval </a:t>
            </a:r>
          </a:p>
          <a:p>
            <a:pPr lvl="1"/>
            <a:r>
              <a:rPr lang="en-US" sz="3200" dirty="0" smtClean="0"/>
              <a:t>Examples: Calendar dates, temperature in Celsius or Fahrenheit 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Ratio</a:t>
            </a:r>
          </a:p>
          <a:p>
            <a:pPr lvl="1"/>
            <a:r>
              <a:rPr lang="en-US" sz="3200" dirty="0" smtClean="0"/>
              <a:t>Examples: Temperature in Kelvin, length, time, counts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68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and Continuous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Discrete Attribute: 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only a finite or countably infinite set of values </a:t>
            </a:r>
            <a:endParaRPr lang="en-US" dirty="0" smtClean="0"/>
          </a:p>
          <a:p>
            <a:pPr lvl="1"/>
            <a:r>
              <a:rPr lang="en-US" dirty="0" smtClean="0"/>
              <a:t>Examples</a:t>
            </a:r>
            <a:r>
              <a:rPr lang="en-US" dirty="0"/>
              <a:t>: zip codes, counts, or the set of words in a collection of documents </a:t>
            </a:r>
            <a:endParaRPr lang="en-US" dirty="0" smtClean="0"/>
          </a:p>
          <a:p>
            <a:pPr lvl="1"/>
            <a:r>
              <a:rPr lang="en-US" dirty="0" smtClean="0"/>
              <a:t>Often </a:t>
            </a:r>
            <a:r>
              <a:rPr lang="en-US" dirty="0"/>
              <a:t>represented as integer variables. </a:t>
            </a:r>
            <a:endParaRPr lang="en-US" dirty="0" smtClean="0"/>
          </a:p>
          <a:p>
            <a:pPr lvl="1"/>
            <a:r>
              <a:rPr lang="en-US" dirty="0" smtClean="0"/>
              <a:t>Note</a:t>
            </a:r>
            <a:r>
              <a:rPr lang="en-US" dirty="0"/>
              <a:t>: binary attributes are a special case of discrete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Continuous Attribute:</a:t>
            </a:r>
          </a:p>
          <a:p>
            <a:pPr lvl="1"/>
            <a:r>
              <a:rPr lang="en-US" dirty="0"/>
              <a:t>Has real numbers as attribute values </a:t>
            </a:r>
            <a:endParaRPr lang="en-US" dirty="0" smtClean="0"/>
          </a:p>
          <a:p>
            <a:pPr lvl="1"/>
            <a:r>
              <a:rPr lang="en-US" dirty="0" smtClean="0"/>
              <a:t>Examples</a:t>
            </a:r>
            <a:r>
              <a:rPr lang="en-US" dirty="0"/>
              <a:t>: temperature, height, or weight. </a:t>
            </a:r>
            <a:endParaRPr lang="en-US" dirty="0" smtClean="0"/>
          </a:p>
          <a:p>
            <a:pPr lvl="1"/>
            <a:r>
              <a:rPr lang="en-US" dirty="0" smtClean="0"/>
              <a:t>Practically</a:t>
            </a:r>
            <a:r>
              <a:rPr lang="en-US" dirty="0"/>
              <a:t>, real values can only be measured and represented using a finite number of digits. </a:t>
            </a:r>
            <a:endParaRPr lang="en-US" dirty="0" smtClean="0"/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attributes are typically represented as floating-point variables.</a:t>
            </a:r>
          </a:p>
        </p:txBody>
      </p:sp>
    </p:spTree>
    <p:extLst>
      <p:ext uri="{BB962C8B-B14F-4D97-AF65-F5344CB8AC3E}">
        <p14:creationId xmlns:p14="http://schemas.microsoft.com/office/powerpoint/2010/main" val="42299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datasets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Record 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Matrix </a:t>
            </a:r>
            <a:endParaRPr lang="en-US" dirty="0" smtClean="0"/>
          </a:p>
          <a:p>
            <a:pPr lvl="1"/>
            <a:r>
              <a:rPr lang="en-US" dirty="0" smtClean="0"/>
              <a:t>Document </a:t>
            </a:r>
            <a:r>
              <a:rPr lang="en-US" dirty="0"/>
              <a:t>Data </a:t>
            </a:r>
            <a:endParaRPr lang="en-US" dirty="0" smtClean="0"/>
          </a:p>
          <a:p>
            <a:pPr lvl="1"/>
            <a:r>
              <a:rPr lang="en-US" dirty="0" smtClean="0"/>
              <a:t>Transaction </a:t>
            </a:r>
            <a:r>
              <a:rPr lang="en-US" dirty="0"/>
              <a:t>Data </a:t>
            </a:r>
            <a:endParaRPr lang="en-US" dirty="0" smtClean="0"/>
          </a:p>
          <a:p>
            <a:r>
              <a:rPr lang="en-US" dirty="0" smtClean="0"/>
              <a:t>Graph </a:t>
            </a:r>
          </a:p>
          <a:p>
            <a:pPr lvl="1"/>
            <a:r>
              <a:rPr lang="en-US" dirty="0" smtClean="0"/>
              <a:t>World </a:t>
            </a:r>
            <a:r>
              <a:rPr lang="en-US" dirty="0"/>
              <a:t>Wide Web </a:t>
            </a:r>
            <a:endParaRPr lang="en-US" dirty="0" smtClean="0"/>
          </a:p>
          <a:p>
            <a:pPr lvl="1"/>
            <a:r>
              <a:rPr lang="en-US" dirty="0" smtClean="0"/>
              <a:t>Molecular </a:t>
            </a:r>
            <a:r>
              <a:rPr lang="en-US" dirty="0"/>
              <a:t>Structures </a:t>
            </a:r>
            <a:endParaRPr lang="en-US" dirty="0" smtClean="0"/>
          </a:p>
          <a:p>
            <a:r>
              <a:rPr lang="en-US" dirty="0" smtClean="0"/>
              <a:t>Ordered </a:t>
            </a:r>
          </a:p>
          <a:p>
            <a:pPr lvl="1"/>
            <a:r>
              <a:rPr lang="en-US" dirty="0" smtClean="0"/>
              <a:t>Spatial </a:t>
            </a:r>
            <a:r>
              <a:rPr lang="en-US" dirty="0"/>
              <a:t>Data </a:t>
            </a:r>
            <a:endParaRPr lang="en-US" dirty="0" smtClean="0"/>
          </a:p>
          <a:p>
            <a:pPr lvl="1"/>
            <a:r>
              <a:rPr lang="en-US" dirty="0" smtClean="0"/>
              <a:t>Temporal </a:t>
            </a:r>
            <a:r>
              <a:rPr lang="en-US" dirty="0"/>
              <a:t>Data </a:t>
            </a:r>
            <a:endParaRPr lang="en-US" dirty="0" smtClean="0"/>
          </a:p>
          <a:p>
            <a:pPr lvl="1"/>
            <a:r>
              <a:rPr lang="en-US" dirty="0" smtClean="0"/>
              <a:t>Sequential </a:t>
            </a:r>
            <a:r>
              <a:rPr lang="en-US" dirty="0"/>
              <a:t>Data </a:t>
            </a:r>
            <a:endParaRPr lang="en-US" dirty="0" smtClean="0"/>
          </a:p>
          <a:p>
            <a:pPr lvl="1"/>
            <a:r>
              <a:rPr lang="en-US" dirty="0" smtClean="0"/>
              <a:t>Genetic </a:t>
            </a:r>
            <a:r>
              <a:rPr lang="en-US" dirty="0"/>
              <a:t>Sequence Data</a:t>
            </a:r>
          </a:p>
        </p:txBody>
      </p:sp>
    </p:spTree>
    <p:extLst>
      <p:ext uri="{BB962C8B-B14F-4D97-AF65-F5344CB8AC3E}">
        <p14:creationId xmlns:p14="http://schemas.microsoft.com/office/powerpoint/2010/main" val="37026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6307</TotalTime>
  <Words>1559</Words>
  <Application>Microsoft Office PowerPoint</Application>
  <PresentationFormat>Widescreen</PresentationFormat>
  <Paragraphs>244</Paragraphs>
  <Slides>41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Monotype Sorts</vt:lpstr>
      <vt:lpstr>Office Theme</vt:lpstr>
      <vt:lpstr>Document</vt:lpstr>
      <vt:lpstr>Visio</vt:lpstr>
      <vt:lpstr>VISIO</vt:lpstr>
      <vt:lpstr>Applied Analytics and Predictive Modeling Spring 2020</vt:lpstr>
      <vt:lpstr>Today’s agenda</vt:lpstr>
      <vt:lpstr>Overview</vt:lpstr>
      <vt:lpstr>What is data? </vt:lpstr>
      <vt:lpstr>More views of data</vt:lpstr>
      <vt:lpstr>Attribute values</vt:lpstr>
      <vt:lpstr>Types of Attributes</vt:lpstr>
      <vt:lpstr>Discrete and Continuous attributes</vt:lpstr>
      <vt:lpstr>Types of datasets </vt:lpstr>
      <vt:lpstr>Important characteristics of data</vt:lpstr>
      <vt:lpstr>Record data</vt:lpstr>
      <vt:lpstr>Document data</vt:lpstr>
      <vt:lpstr>Transaction data</vt:lpstr>
      <vt:lpstr>Graph Data</vt:lpstr>
      <vt:lpstr>Ordered Data</vt:lpstr>
      <vt:lpstr>Ordered Data</vt:lpstr>
      <vt:lpstr>Ordered Data</vt:lpstr>
      <vt:lpstr>Examples</vt:lpstr>
      <vt:lpstr>Data Preprocessing</vt:lpstr>
      <vt:lpstr>Aggregation</vt:lpstr>
      <vt:lpstr>Example: Precipitation in Australia</vt:lpstr>
      <vt:lpstr>Example: Precipitation in Australia.. </vt:lpstr>
      <vt:lpstr>Sampling</vt:lpstr>
      <vt:lpstr>Sampling</vt:lpstr>
      <vt:lpstr>Sample size</vt:lpstr>
      <vt:lpstr>Types of Sampling</vt:lpstr>
      <vt:lpstr>Curse of dimensionality</vt:lpstr>
      <vt:lpstr>Dimensionality Reduction</vt:lpstr>
      <vt:lpstr>Feature subset Selection</vt:lpstr>
      <vt:lpstr>Feature Creation</vt:lpstr>
      <vt:lpstr>Discretization</vt:lpstr>
      <vt:lpstr>Binarization</vt:lpstr>
      <vt:lpstr>Attribute Transformation</vt:lpstr>
      <vt:lpstr>Exercises-1 </vt:lpstr>
      <vt:lpstr>Principal Component Analysis</vt:lpstr>
      <vt:lpstr>Eigenvalues and Eigenvectors</vt:lpstr>
      <vt:lpstr>Computing eigenvalues and eigenvectors</vt:lpstr>
      <vt:lpstr>LDA</vt:lpstr>
      <vt:lpstr>Using linear combinations to redistribute the variability </vt:lpstr>
      <vt:lpstr>Exercises-2</vt:lpstr>
      <vt:lpstr>Case Study-1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Analytics &amp; Predictive Modeling</dc:title>
  <dc:creator>Manikonda, Lydia</dc:creator>
  <cp:lastModifiedBy>Manikonda, Lydia</cp:lastModifiedBy>
  <cp:revision>225</cp:revision>
  <dcterms:created xsi:type="dcterms:W3CDTF">2020-01-08T20:21:16Z</dcterms:created>
  <dcterms:modified xsi:type="dcterms:W3CDTF">2020-02-03T19:17:38Z</dcterms:modified>
</cp:coreProperties>
</file>