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15" r:id="rId3"/>
    <p:sldId id="260" r:id="rId4"/>
    <p:sldId id="33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9" r:id="rId13"/>
    <p:sldId id="340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41" r:id="rId22"/>
    <p:sldId id="333" r:id="rId23"/>
    <p:sldId id="334" r:id="rId24"/>
    <p:sldId id="342" r:id="rId25"/>
    <p:sldId id="335" r:id="rId26"/>
    <p:sldId id="336" r:id="rId27"/>
    <p:sldId id="337" r:id="rId28"/>
    <p:sldId id="347" r:id="rId29"/>
    <p:sldId id="344" r:id="rId30"/>
    <p:sldId id="345" r:id="rId31"/>
    <p:sldId id="346" r:id="rId32"/>
    <p:sldId id="343" r:id="rId33"/>
    <p:sldId id="348" r:id="rId34"/>
    <p:sldId id="349" r:id="rId35"/>
    <p:sldId id="350" r:id="rId36"/>
    <p:sldId id="351" r:id="rId37"/>
    <p:sldId id="352" r:id="rId38"/>
    <p:sldId id="353" r:id="rId39"/>
    <p:sldId id="35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with 1</a:t>
            </a:r>
            <a:r>
              <a:rPr lang="en-US" baseline="30000" dirty="0"/>
              <a:t>st</a:t>
            </a:r>
            <a:r>
              <a:rPr lang="en-US" dirty="0"/>
              <a:t> 2 rows and alternate columns 0 and 2</a:t>
            </a:r>
          </a:p>
          <a:p>
            <a:r>
              <a:rPr lang="en-US" dirty="0"/>
              <a:t>[[1 3] [5 ]] sliced</a:t>
            </a:r>
          </a:p>
          <a:p>
            <a:endParaRPr lang="en-US" dirty="0"/>
          </a:p>
          <a:p>
            <a:r>
              <a:rPr lang="en-US" dirty="0"/>
              <a:t>[6 9 7 16]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E4BF5-24C4-40F7-AE46-DE65D55710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mathematical operations are performed element-wise on the array. These operations are applied both as operator overloads and as functions.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E4BF5-24C4-40F7-AE46-DE65D5571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sliced_arr</a:t>
            </a:r>
            <a:r>
              <a:rPr lang="en-US" dirty="0" smtClean="0"/>
              <a:t> 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arr</a:t>
            </a:r>
            <a:r>
              <a:rPr lang="en-US" dirty="0" smtClean="0"/>
              <a:t>[:2, ::2]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4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x.dtype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Applied Analytics and Predictive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Lecture-2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88D2F5-15B0-4E9E-B397-D0BE58D6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CA603-9FAB-47E4-A7A0-4AC70C5D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 of arrays need not be defined </a:t>
            </a:r>
            <a:r>
              <a:rPr lang="en-US" dirty="0" smtClean="0"/>
              <a:t>– </a:t>
            </a:r>
            <a:r>
              <a:rPr lang="en-US" dirty="0" err="1" smtClean="0"/>
              <a:t>numpy</a:t>
            </a:r>
            <a:r>
              <a:rPr lang="en-US" dirty="0" smtClean="0"/>
              <a:t> tries </a:t>
            </a:r>
            <a:r>
              <a:rPr lang="en-US" dirty="0"/>
              <a:t>to guess the datatype</a:t>
            </a:r>
          </a:p>
          <a:p>
            <a:pPr marL="0" indent="0">
              <a:buNone/>
            </a:pPr>
            <a:r>
              <a:rPr lang="en-US" dirty="0"/>
              <a:t>&gt;&gt; a = </a:t>
            </a:r>
            <a:r>
              <a:rPr lang="en-US" dirty="0" err="1"/>
              <a:t>np.array</a:t>
            </a:r>
            <a:r>
              <a:rPr lang="en-US" dirty="0"/>
              <a:t>([1.1, 2.2])</a:t>
            </a:r>
          </a:p>
          <a:p>
            <a:pPr marL="0" indent="0">
              <a:buNone/>
            </a:pPr>
            <a:r>
              <a:rPr lang="en-US" dirty="0"/>
              <a:t>&gt;&gt; print(</a:t>
            </a:r>
            <a:r>
              <a:rPr lang="en-US" dirty="0" err="1"/>
              <a:t>a.dtype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a = </a:t>
            </a:r>
            <a:r>
              <a:rPr lang="en-US" dirty="0" err="1"/>
              <a:t>np.array</a:t>
            </a:r>
            <a:r>
              <a:rPr lang="en-US" dirty="0"/>
              <a:t>([1, 2], </a:t>
            </a:r>
            <a:r>
              <a:rPr lang="en-US" dirty="0" err="1"/>
              <a:t>dtype</a:t>
            </a:r>
            <a:r>
              <a:rPr lang="en-US" dirty="0"/>
              <a:t>=np.int64)</a:t>
            </a:r>
          </a:p>
          <a:p>
            <a:pPr marL="0" indent="0">
              <a:buNone/>
            </a:pPr>
            <a:r>
              <a:rPr lang="en-US" dirty="0"/>
              <a:t>&gt;&gt; print(</a:t>
            </a:r>
            <a:r>
              <a:rPr lang="en-US" dirty="0" err="1"/>
              <a:t>a.dtype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93CD-60EA-48D2-B070-FCEA03A4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Math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EC50-E991-4D2F-A5DE-60C660D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a = </a:t>
            </a:r>
            <a:r>
              <a:rPr lang="en-US" dirty="0" err="1">
                <a:latin typeface="Bookman Old Style" panose="02050604050505020204" pitchFamily="18" charset="0"/>
              </a:rPr>
              <a:t>np.array</a:t>
            </a:r>
            <a:r>
              <a:rPr lang="en-US" dirty="0">
                <a:latin typeface="Bookman Old Style" panose="02050604050505020204" pitchFamily="18" charset="0"/>
              </a:rPr>
              <a:t>([[1, 2], [3, 4]], </a:t>
            </a:r>
            <a:r>
              <a:rPr lang="en-US" dirty="0" err="1">
                <a:latin typeface="Bookman Old Style" panose="02050604050505020204" pitchFamily="18" charset="0"/>
              </a:rPr>
              <a:t>dtype</a:t>
            </a:r>
            <a:r>
              <a:rPr lang="en-US" dirty="0">
                <a:latin typeface="Bookman Old Style" panose="02050604050505020204" pitchFamily="18" charset="0"/>
              </a:rPr>
              <a:t>=np.float64)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b = </a:t>
            </a:r>
            <a:r>
              <a:rPr lang="en-US" dirty="0" err="1">
                <a:latin typeface="Bookman Old Style" panose="02050604050505020204" pitchFamily="18" charset="0"/>
              </a:rPr>
              <a:t>np.array</a:t>
            </a:r>
            <a:r>
              <a:rPr lang="en-US" dirty="0">
                <a:latin typeface="Bookman Old Style" panose="02050604050505020204" pitchFamily="18" charset="0"/>
              </a:rPr>
              <a:t>([[4, 3], [2, 1]], </a:t>
            </a:r>
            <a:r>
              <a:rPr lang="en-US" dirty="0" err="1">
                <a:latin typeface="Bookman Old Style" panose="02050604050505020204" pitchFamily="18" charset="0"/>
              </a:rPr>
              <a:t>dtype</a:t>
            </a:r>
            <a:r>
              <a:rPr lang="en-US" dirty="0">
                <a:latin typeface="Bookman Old Style" panose="02050604050505020204" pitchFamily="18" charset="0"/>
              </a:rPr>
              <a:t>=np.float64)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</a:t>
            </a:r>
            <a:r>
              <a:rPr lang="en-US" dirty="0" err="1">
                <a:latin typeface="Bookman Old Style" panose="02050604050505020204" pitchFamily="18" charset="0"/>
              </a:rPr>
              <a:t>sum_ab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np.add</a:t>
            </a:r>
            <a:r>
              <a:rPr lang="en-US" dirty="0">
                <a:latin typeface="Bookman Old Style" panose="02050604050505020204" pitchFamily="18" charset="0"/>
              </a:rPr>
              <a:t>(a, b)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</a:t>
            </a:r>
            <a:r>
              <a:rPr lang="en-US" dirty="0" err="1">
                <a:latin typeface="Bookman Old Style" panose="02050604050505020204" pitchFamily="18" charset="0"/>
              </a:rPr>
              <a:t>sum_ab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</a:t>
            </a:r>
            <a:r>
              <a:rPr lang="en-US" dirty="0" err="1">
                <a:latin typeface="Bookman Old Style" panose="02050604050505020204" pitchFamily="18" charset="0"/>
              </a:rPr>
              <a:t>sum_a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np.sum</a:t>
            </a:r>
            <a:r>
              <a:rPr lang="en-US" dirty="0">
                <a:latin typeface="Bookman Old Style" panose="02050604050505020204" pitchFamily="18" charset="0"/>
              </a:rPr>
              <a:t>(a)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&gt;&gt; print(</a:t>
            </a:r>
            <a:r>
              <a:rPr lang="en-US" dirty="0" err="1">
                <a:latin typeface="Bookman Old Style" panose="02050604050505020204" pitchFamily="18" charset="0"/>
              </a:rPr>
              <a:t>sum_a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</a:t>
            </a:r>
            <a:r>
              <a:rPr lang="en-US" dirty="0" err="1">
                <a:latin typeface="Bookman Old Style" panose="02050604050505020204" pitchFamily="18" charset="0"/>
              </a:rPr>
              <a:t>sqrt_a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np.sqrt</a:t>
            </a:r>
            <a:r>
              <a:rPr lang="en-US" dirty="0">
                <a:latin typeface="Bookman Old Style" panose="02050604050505020204" pitchFamily="18" charset="0"/>
              </a:rPr>
              <a:t>(a)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&gt;&gt; print(</a:t>
            </a:r>
            <a:r>
              <a:rPr lang="en-US" dirty="0" err="1">
                <a:latin typeface="Bookman Old Style" panose="02050604050505020204" pitchFamily="18" charset="0"/>
              </a:rPr>
              <a:t>sqrt_a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&gt;&gt; </a:t>
            </a:r>
            <a:r>
              <a:rPr lang="en-US" dirty="0" err="1">
                <a:latin typeface="Bookman Old Style" panose="02050604050505020204" pitchFamily="18" charset="0"/>
              </a:rPr>
              <a:t>trans_a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a.T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</a:t>
            </a:r>
            <a:r>
              <a:rPr lang="en-US" dirty="0" err="1">
                <a:latin typeface="Bookman Old Style" panose="02050604050505020204" pitchFamily="18" charset="0"/>
              </a:rPr>
              <a:t>trans_a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4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an array, print only a range of the array using slicing method.</a:t>
            </a:r>
          </a:p>
          <a:p>
            <a:pPr marL="457200" lvl="1" indent="0">
              <a:buNone/>
            </a:pPr>
            <a:r>
              <a:rPr lang="en-US" dirty="0" smtClean="0"/>
              <a:t>Input</a:t>
            </a:r>
            <a:r>
              <a:rPr lang="en-US" dirty="0"/>
              <a:t>: [[-1, 2, 0, 4], [4, -0.5, 6, 0], [2.6, 0, 7, 8], [3, -7, 4, 2.0]]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</a:t>
            </a:r>
            <a:r>
              <a:rPr lang="en-US" dirty="0"/>
              <a:t>: [[-1.  0.] [ 4.  6.]]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Consider the array above and print elements at specific indices</a:t>
            </a:r>
          </a:p>
          <a:p>
            <a:pPr marL="457200" lvl="1" indent="0">
              <a:buNone/>
            </a:pPr>
            <a:r>
              <a:rPr lang="en-US" dirty="0" smtClean="0"/>
              <a:t>Input: </a:t>
            </a:r>
            <a:r>
              <a:rPr lang="en-US" dirty="0"/>
              <a:t>[[-1, 2, 0, 4], [4, -0.5, 6, 0], [2.6, 0, 7, 8], [3, -7, 4, 2.0</a:t>
            </a:r>
            <a:r>
              <a:rPr lang="en-US" dirty="0" smtClean="0"/>
              <a:t>]];[[</a:t>
            </a:r>
            <a:r>
              <a:rPr lang="en-US" dirty="0"/>
              <a:t>1, 1, 0, 3], [3, 2, 1, 0]]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Output: [</a:t>
            </a:r>
            <a:r>
              <a:rPr lang="en-US" dirty="0"/>
              <a:t>0., 6., 2., 3</a:t>
            </a:r>
            <a:r>
              <a:rPr lang="en-US" dirty="0" smtClean="0"/>
              <a:t>.]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two given arrays; a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 2], [3, 4]]) b = </a:t>
            </a:r>
            <a:r>
              <a:rPr lang="en-US" dirty="0" err="1"/>
              <a:t>np.array</a:t>
            </a:r>
            <a:r>
              <a:rPr lang="en-US" dirty="0"/>
              <a:t>([[4, 3], [2, 1]])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Given a </a:t>
            </a:r>
            <a:r>
              <a:rPr lang="en-US" dirty="0" err="1" smtClean="0"/>
              <a:t>numpy</a:t>
            </a:r>
            <a:r>
              <a:rPr lang="en-US" dirty="0" smtClean="0"/>
              <a:t> array, find the datatype</a:t>
            </a:r>
            <a:r>
              <a:rPr lang="en-US" dirty="0"/>
              <a:t>: </a:t>
            </a:r>
            <a:r>
              <a:rPr lang="en-US" dirty="0" err="1" smtClean="0"/>
              <a:t>np.array</a:t>
            </a:r>
            <a:r>
              <a:rPr lang="en-US" dirty="0" smtClean="0"/>
              <a:t>([4.0</a:t>
            </a:r>
            <a:r>
              <a:rPr lang="en-US" dirty="0"/>
              <a:t>, </a:t>
            </a:r>
            <a:r>
              <a:rPr lang="en-US" dirty="0" smtClean="0"/>
              <a:t>9.0])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Consider the previous array and perform the square root of an array.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Get unique values in a list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Multiply all the numbers in a given list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5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CFF4-37A7-4D8B-9FCA-CB12B445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D642-DF16-4E24-B4C2-9839AFBD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python library for data analysis</a:t>
            </a:r>
          </a:p>
          <a:p>
            <a:r>
              <a:rPr lang="en-US" dirty="0"/>
              <a:t>Highly optimized performance</a:t>
            </a:r>
          </a:p>
          <a:p>
            <a:endParaRPr lang="en-US" dirty="0"/>
          </a:p>
          <a:p>
            <a:r>
              <a:rPr lang="en-US" dirty="0"/>
              <a:t>Using: 1) </a:t>
            </a:r>
            <a:r>
              <a:rPr lang="en-US" b="1" dirty="0"/>
              <a:t>Series</a:t>
            </a:r>
            <a:r>
              <a:rPr lang="en-US" dirty="0"/>
              <a:t>; 2) </a:t>
            </a:r>
            <a:r>
              <a:rPr lang="en-US" b="1" dirty="0" err="1"/>
              <a:t>DataFrames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BE2-F2B8-40F5-82E2-205CBCD0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7972-086E-4785-A672-BD1BBBB5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 to store any data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import pandas as pd</a:t>
            </a:r>
          </a:p>
          <a:p>
            <a:pPr marL="0" indent="0">
              <a:buNone/>
            </a:pPr>
            <a:r>
              <a:rPr lang="en-US" dirty="0"/>
              <a:t>&gt;&gt; a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b="1" dirty="0"/>
              <a:t>data</a:t>
            </a:r>
            <a:r>
              <a:rPr lang="en-US" dirty="0"/>
              <a:t>, index = </a:t>
            </a:r>
            <a:r>
              <a:rPr lang="en-US" b="1" dirty="0"/>
              <a:t>Index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data</a:t>
            </a:r>
            <a:r>
              <a:rPr lang="en-US" dirty="0"/>
              <a:t> can be: </a:t>
            </a:r>
          </a:p>
          <a:p>
            <a:pPr lvl="1"/>
            <a:r>
              <a:rPr lang="en-US" dirty="0"/>
              <a:t>Scalar value – integer, string</a:t>
            </a:r>
          </a:p>
          <a:p>
            <a:pPr lvl="1"/>
            <a:r>
              <a:rPr lang="en-US" dirty="0"/>
              <a:t>Dictionary – &lt;key, value&gt; pair</a:t>
            </a:r>
          </a:p>
          <a:p>
            <a:pPr lvl="1"/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66FFA-5634-4EB2-84DC-445664AA4B56}"/>
              </a:ext>
            </a:extLst>
          </p:cNvPr>
          <p:cNvSpPr txBox="1"/>
          <p:nvPr/>
        </p:nvSpPr>
        <p:spPr>
          <a:xfrm>
            <a:off x="5608320" y="4328160"/>
            <a:ext cx="633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Index</a:t>
            </a:r>
            <a:r>
              <a:rPr lang="en-US" sz="2800" dirty="0"/>
              <a:t> by default is from 0, 1, 2, … (</a:t>
            </a:r>
            <a:r>
              <a:rPr lang="en-US" sz="2800" i="1" dirty="0"/>
              <a:t>n</a:t>
            </a:r>
            <a:r>
              <a:rPr lang="en-US" sz="2800" dirty="0"/>
              <a:t>-1) where </a:t>
            </a:r>
            <a:r>
              <a:rPr lang="en-US" sz="2800" i="1" dirty="0"/>
              <a:t>n</a:t>
            </a:r>
            <a:r>
              <a:rPr lang="en-US" sz="2800" dirty="0"/>
              <a:t> is the length of the data</a:t>
            </a:r>
          </a:p>
        </p:txBody>
      </p:sp>
    </p:spTree>
    <p:extLst>
      <p:ext uri="{BB962C8B-B14F-4D97-AF65-F5344CB8AC3E}">
        <p14:creationId xmlns:p14="http://schemas.microsoft.com/office/powerpoint/2010/main" val="140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13F0-2AD7-45F6-BB1D-B24C519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66C9-F737-48E4-A11E-F29D46D8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 data = [1, 2, 3, 4, 5, 6, 7]</a:t>
            </a:r>
          </a:p>
          <a:p>
            <a:pPr marL="0" indent="0">
              <a:buNone/>
            </a:pPr>
            <a:r>
              <a:rPr lang="en-US" dirty="0"/>
              <a:t>&gt;&gt; s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C90B-E4CE-4E70-B697-85715E2067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Index = [‘a’, ’b’, ‘c’, ‘d’, ‘e’, ‘f’, ‘g’]</a:t>
            </a:r>
          </a:p>
          <a:p>
            <a:pPr marL="0" indent="0">
              <a:buNone/>
            </a:pPr>
            <a:r>
              <a:rPr lang="en-US" dirty="0"/>
              <a:t>&gt;&gt; s1 = </a:t>
            </a:r>
            <a:r>
              <a:rPr lang="en-US" dirty="0" err="1"/>
              <a:t>pd.Series</a:t>
            </a:r>
            <a:r>
              <a:rPr lang="en-US" dirty="0"/>
              <a:t>(data, Index)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A2D01-8908-4862-A536-DC9F0E1ED3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5240" y="3286125"/>
          <a:ext cx="186944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184621560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215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5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603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A97CD5-A964-48FC-9023-26FD00C2C1B0}"/>
              </a:ext>
            </a:extLst>
          </p:cNvPr>
          <p:cNvSpPr txBox="1"/>
          <p:nvPr/>
        </p:nvSpPr>
        <p:spPr>
          <a:xfrm>
            <a:off x="1188720" y="6021705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dtype</a:t>
            </a:r>
            <a:r>
              <a:rPr lang="en-US" dirty="0"/>
              <a:t>: int64 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9FF063C-FB8D-452E-ACAB-7660B22C08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63080" y="3151188"/>
          <a:ext cx="186944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184621560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215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5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603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495B66-5023-45BF-8561-C5CF66EA68E3}"/>
              </a:ext>
            </a:extLst>
          </p:cNvPr>
          <p:cNvSpPr txBox="1"/>
          <p:nvPr/>
        </p:nvSpPr>
        <p:spPr>
          <a:xfrm>
            <a:off x="6766560" y="5886768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dtype</a:t>
            </a:r>
            <a:r>
              <a:rPr lang="en-US" dirty="0"/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103037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EB6023-F10E-4835-8A8E-E5DFD97A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Series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47830-AAB9-4577-AFB9-D8EA746C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diction = {‘a’: 1, ‘b’:2, ‘c’:3, ‘d’:4, ‘e’:5, ‘f’:6, ‘g’:7}</a:t>
            </a:r>
          </a:p>
          <a:p>
            <a:pPr marL="0" indent="0">
              <a:buNone/>
            </a:pPr>
            <a:r>
              <a:rPr lang="en-US" dirty="0"/>
              <a:t>&gt;&gt; s = </a:t>
            </a:r>
            <a:r>
              <a:rPr lang="en-US" dirty="0" err="1"/>
              <a:t>pd.Series</a:t>
            </a:r>
            <a:r>
              <a:rPr lang="en-US" dirty="0"/>
              <a:t>(dictionary)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3F1990A-3202-4FFD-9CD8-301AB10B9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26560" y="3206988"/>
          <a:ext cx="186944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184621560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215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8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5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8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603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AA54CF-7DFA-4063-A9F9-D837751F3518}"/>
              </a:ext>
            </a:extLst>
          </p:cNvPr>
          <p:cNvSpPr txBox="1"/>
          <p:nvPr/>
        </p:nvSpPr>
        <p:spPr>
          <a:xfrm>
            <a:off x="4130040" y="5942568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dtype</a:t>
            </a:r>
            <a:r>
              <a:rPr lang="en-US" dirty="0"/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1642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8FA-69DA-4024-A0C3-4F6B8A54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15A3-8D2D-42AC-9386-AD43C46F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is two-dimensional data structure that consists of rows and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import pandas as pd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&gt;&gt; s = </a:t>
            </a:r>
            <a:r>
              <a:rPr lang="en-US" dirty="0" err="1">
                <a:latin typeface="Bookman Old Style" panose="02050604050505020204" pitchFamily="18" charset="0"/>
              </a:rPr>
              <a:t>pd.DataFrame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b="1" dirty="0">
                <a:latin typeface="Bookman Old Style" panose="02050604050505020204" pitchFamily="18" charset="0"/>
              </a:rPr>
              <a:t>data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62911-5CD6-4D8F-A41B-9991F31A27E9}"/>
              </a:ext>
            </a:extLst>
          </p:cNvPr>
          <p:cNvSpPr txBox="1"/>
          <p:nvPr/>
        </p:nvSpPr>
        <p:spPr>
          <a:xfrm>
            <a:off x="6461760" y="3429000"/>
            <a:ext cx="515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</a:t>
            </a:r>
            <a:r>
              <a:rPr lang="en-US" sz="2800" dirty="0"/>
              <a:t> can be: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 or more dictionaries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 or more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2D-numpy </a:t>
            </a:r>
            <a:r>
              <a:rPr lang="en-US" sz="2400" dirty="0" err="1"/>
              <a:t>Ndarray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6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280E-70BA-4554-87B8-1A53ED7A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1C54-DC98-45B4-87A6-165396C1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diction1 ={'a':1, 'b':2, 'c':3, 'd':4}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diction2 ={'a':5, 'b':6, 'c':7, 'd':8, 'e’:9}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data = {'first':diction1, 'second':diction2}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df = </a:t>
            </a:r>
            <a:r>
              <a:rPr lang="en-US" dirty="0" err="1">
                <a:latin typeface="Bookman Old Style" panose="02050604050505020204" pitchFamily="18" charset="0"/>
              </a:rPr>
              <a:t>pd.DataFrame</a:t>
            </a:r>
            <a:r>
              <a:rPr lang="en-US" dirty="0">
                <a:latin typeface="Bookman Old Style" panose="02050604050505020204" pitchFamily="18" charset="0"/>
              </a:rPr>
              <a:t>(data)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A2B760-16E4-47BD-809A-525AE03570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0101" y="4086860"/>
          <a:ext cx="55117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1637558241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3798326043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3524334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8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1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Packages – </a:t>
            </a:r>
            <a:r>
              <a:rPr lang="en-US" dirty="0" err="1" smtClean="0"/>
              <a:t>Numpy</a:t>
            </a:r>
            <a:r>
              <a:rPr lang="en-US" dirty="0" smtClean="0"/>
              <a:t> and Pandas</a:t>
            </a:r>
          </a:p>
          <a:p>
            <a:r>
              <a:rPr lang="en-US" dirty="0" smtClean="0"/>
              <a:t>Including class exercises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In-class </a:t>
            </a:r>
            <a:r>
              <a:rPr lang="en-US" dirty="0" smtClean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31F4-D5DB-46AF-9A1F-92CC84CF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3494-D0E0-46CA-BF55-8636A62A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import pandas as pd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s1 = </a:t>
            </a:r>
            <a:r>
              <a:rPr lang="en-US" dirty="0" err="1">
                <a:latin typeface="Bookman Old Style" panose="02050604050505020204" pitchFamily="18" charset="0"/>
              </a:rPr>
              <a:t>pd.Series</a:t>
            </a:r>
            <a:r>
              <a:rPr lang="en-US" dirty="0">
                <a:latin typeface="Bookman Old Style" panose="02050604050505020204" pitchFamily="18" charset="0"/>
              </a:rPr>
              <a:t>([1, 3, 5, 7, 9, 11, 13])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s2 = </a:t>
            </a:r>
            <a:r>
              <a:rPr lang="en-US" dirty="0" err="1">
                <a:latin typeface="Bookman Old Style" panose="02050604050505020204" pitchFamily="18" charset="0"/>
              </a:rPr>
              <a:t>pd.Series</a:t>
            </a:r>
            <a:r>
              <a:rPr lang="en-US" dirty="0">
                <a:latin typeface="Bookman Old Style" panose="02050604050505020204" pitchFamily="18" charset="0"/>
              </a:rPr>
              <a:t>([1.1, 2.2, 3.3, 4.4, 5.5, 6.6])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s3 = </a:t>
            </a:r>
            <a:r>
              <a:rPr lang="en-US" dirty="0" err="1">
                <a:latin typeface="Bookman Old Style" panose="02050604050505020204" pitchFamily="18" charset="0"/>
              </a:rPr>
              <a:t>pd.Series</a:t>
            </a:r>
            <a:r>
              <a:rPr lang="en-US" dirty="0">
                <a:latin typeface="Bookman Old Style" panose="02050604050505020204" pitchFamily="18" charset="0"/>
              </a:rPr>
              <a:t>(['a', 'b', 'c', 'd', 'e'])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data ={'first':s1, 'second':s2, 'third':s3}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series = </a:t>
            </a:r>
            <a:r>
              <a:rPr lang="en-US" dirty="0" err="1">
                <a:latin typeface="Bookman Old Style" panose="02050604050505020204" pitchFamily="18" charset="0"/>
              </a:rPr>
              <a:t>pd.DataFrame</a:t>
            </a:r>
            <a:r>
              <a:rPr lang="en-US" dirty="0">
                <a:latin typeface="Bookman Old Style" panose="02050604050505020204" pitchFamily="18" charset="0"/>
              </a:rPr>
              <a:t>(data)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674755-2845-447A-84A4-5CE50570C1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44840" y="3036094"/>
          <a:ext cx="359664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63755824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79832604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52433490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913468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8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1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2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8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Series vs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 </a:t>
            </a:r>
            <a:r>
              <a:rPr lang="en-US" dirty="0"/>
              <a:t>is </a:t>
            </a:r>
            <a:r>
              <a:rPr lang="en-US" dirty="0" smtClean="0"/>
              <a:t>1-D </a:t>
            </a:r>
            <a:r>
              <a:rPr lang="en-US" dirty="0"/>
              <a:t>whereas a </a:t>
            </a:r>
            <a:r>
              <a:rPr lang="en-US" dirty="0" err="1"/>
              <a:t>DataFrame</a:t>
            </a:r>
            <a:r>
              <a:rPr lang="en-US" dirty="0"/>
              <a:t> is </a:t>
            </a:r>
            <a:r>
              <a:rPr lang="en-US" dirty="0" smtClean="0"/>
              <a:t>2-D.</a:t>
            </a:r>
          </a:p>
          <a:p>
            <a:r>
              <a:rPr lang="en-US" dirty="0" smtClean="0"/>
              <a:t>A one </a:t>
            </a:r>
            <a:r>
              <a:rPr lang="en-US" dirty="0"/>
              <a:t>column </a:t>
            </a:r>
            <a:r>
              <a:rPr lang="en-US" dirty="0" err="1"/>
              <a:t>DataFrame</a:t>
            </a:r>
            <a:r>
              <a:rPr lang="en-US" dirty="0"/>
              <a:t> can have a name for </a:t>
            </a:r>
            <a:r>
              <a:rPr lang="en-US" dirty="0" smtClean="0"/>
              <a:t>that one </a:t>
            </a:r>
            <a:r>
              <a:rPr lang="en-US" dirty="0"/>
              <a:t>column but a Series cannot have a column name.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column of a </a:t>
            </a:r>
            <a:r>
              <a:rPr lang="en-US" dirty="0" err="1"/>
              <a:t>DataFrame</a:t>
            </a:r>
            <a:r>
              <a:rPr lang="en-US" dirty="0"/>
              <a:t> can be converted to a series.</a:t>
            </a:r>
          </a:p>
        </p:txBody>
      </p:sp>
    </p:spTree>
    <p:extLst>
      <p:ext uri="{BB962C8B-B14F-4D97-AF65-F5344CB8AC3E}">
        <p14:creationId xmlns:p14="http://schemas.microsoft.com/office/powerpoint/2010/main" val="323238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B803-448B-4391-8EC4-E5503CB2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– Example1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9B58-ABE5-48A4-BAC2-60AFCCE8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using a list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import pandas as pd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</a:t>
            </a:r>
            <a:r>
              <a:rPr lang="en-US" dirty="0" err="1">
                <a:latin typeface="Bookman Old Style" panose="02050604050505020204" pitchFamily="18" charset="0"/>
              </a:rPr>
              <a:t>strlist</a:t>
            </a:r>
            <a:r>
              <a:rPr lang="en-US" dirty="0">
                <a:latin typeface="Bookman Old Style" panose="02050604050505020204" pitchFamily="18" charset="0"/>
              </a:rPr>
              <a:t> = [‘I’, ‘love’, ‘machine’, ‘learning’]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df = </a:t>
            </a:r>
            <a:r>
              <a:rPr lang="en-US" dirty="0" err="1">
                <a:latin typeface="Bookman Old Style" panose="02050604050505020204" pitchFamily="18" charset="0"/>
              </a:rPr>
              <a:t>pd.DataFrame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strlist</a:t>
            </a:r>
            <a:r>
              <a:rPr lang="en-US" dirty="0">
                <a:latin typeface="Bookman Old Style" panose="020506040505050202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print(df)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F4B9D57-32ED-430E-929E-A0F6E62A7D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429000"/>
          <a:ext cx="290406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1637558241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3798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8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7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0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0B13-2C0F-4CFA-9427-F2882E0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– 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C44E-6CC3-453E-8971-92EE8289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import pandas as pd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data = {'Name':[‘John', ‘William', ‘Ian', ‘Noah’],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'Age’:[12, 15, 13, 12]}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df = </a:t>
            </a:r>
            <a:r>
              <a:rPr lang="en-US" dirty="0" err="1">
                <a:latin typeface="Bookman Old Style" panose="02050604050505020204" pitchFamily="18" charset="0"/>
              </a:rPr>
              <a:t>pandas.DataFrame</a:t>
            </a:r>
            <a:r>
              <a:rPr lang="en-US" dirty="0">
                <a:latin typeface="Bookman Old Style" panose="02050604050505020204" pitchFamily="18" charset="0"/>
              </a:rPr>
              <a:t>(data)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print(df)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86FC9-9815-4E01-9D3D-62D2662EE7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1520" y="3429000"/>
          <a:ext cx="356616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637558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9832604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1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8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7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</a:t>
            </a:r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small dataset, create a </a:t>
            </a:r>
            <a:r>
              <a:rPr lang="en-US" dirty="0" err="1" smtClean="0"/>
              <a:t>dataframe</a:t>
            </a:r>
            <a:r>
              <a:rPr lang="en-US" dirty="0" smtClean="0"/>
              <a:t> and print only two columns Name and Address.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35387"/>
              </p:ext>
            </p:extLst>
          </p:nvPr>
        </p:nvGraphicFramePr>
        <p:xfrm>
          <a:off x="2032000" y="288877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7538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77602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31207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180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5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Arizona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3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Ashley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Minnesota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Aimee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3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1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10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138A-3B43-4931-833C-0656B6D9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– </a:t>
            </a:r>
            <a:r>
              <a:rPr lang="en-US" dirty="0" smtClean="0"/>
              <a:t>nba.csv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A92CD8-2C7C-484A-94A3-A3F8FF33E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020" y="1690688"/>
          <a:ext cx="11109960" cy="42914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355484165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52497929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5309438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51524703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16001494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11776033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848108506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90572592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502296264"/>
                    </a:ext>
                  </a:extLst>
                </a:gridCol>
              </a:tblGrid>
              <a:tr h="276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Team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Number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Position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Height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Weight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College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Salary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239514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Avery Bradley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Texas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7730337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06091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Jae Crowder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235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Marquette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6796117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949972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R.J. Hunter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185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Georgia 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1148640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240210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Jonas Jerebko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5000000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222799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Amir Johnson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90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9-Jun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12000000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981770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Jordan Mickey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8-Jun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235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LSU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1170960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230780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Kelly Olynyk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Jul-00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Gonzaga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2165160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546390"/>
                  </a:ext>
                </a:extLst>
              </a:tr>
              <a:tr h="500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Terry Rozier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Boston Celtics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2-Jun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190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Louisville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1824360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9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7932-6B57-4B17-BFDF-4D1095A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178B-26CD-421C-81D1-6B8FB95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Retrieving a player’s information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&gt;&gt; Import </a:t>
            </a:r>
            <a:r>
              <a:rPr lang="en-US" dirty="0">
                <a:latin typeface="Bookman Old Style" panose="02050604050505020204" pitchFamily="18" charset="0"/>
              </a:rPr>
              <a:t>pandas as pd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data = </a:t>
            </a:r>
            <a:r>
              <a:rPr lang="en-US" dirty="0" err="1">
                <a:latin typeface="Bookman Old Style" panose="02050604050505020204" pitchFamily="18" charset="0"/>
              </a:rPr>
              <a:t>pd.read_csv</a:t>
            </a:r>
            <a:r>
              <a:rPr lang="en-US" dirty="0">
                <a:latin typeface="Bookman Old Style" panose="02050604050505020204" pitchFamily="18" charset="0"/>
              </a:rPr>
              <a:t>(“nba.csv”,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err="1" smtClean="0">
                <a:latin typeface="Bookman Old Style" panose="02050604050505020204" pitchFamily="18" charset="0"/>
              </a:rPr>
              <a:t>index_col</a:t>
            </a:r>
            <a:r>
              <a:rPr lang="en-US" dirty="0">
                <a:latin typeface="Bookman Old Style" panose="02050604050505020204" pitchFamily="18" charset="0"/>
              </a:rPr>
              <a:t>=“Name”)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first = </a:t>
            </a:r>
            <a:r>
              <a:rPr lang="en-US" dirty="0" err="1">
                <a:latin typeface="Bookman Old Style" panose="02050604050505020204" pitchFamily="18" charset="0"/>
              </a:rPr>
              <a:t>data.loc</a:t>
            </a:r>
            <a:r>
              <a:rPr lang="en-US" dirty="0">
                <a:latin typeface="Bookman Old Style" panose="02050604050505020204" pitchFamily="18" charset="0"/>
              </a:rPr>
              <a:t>["Avery Bradley"]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second = </a:t>
            </a:r>
            <a:r>
              <a:rPr lang="en-US" dirty="0" err="1">
                <a:latin typeface="Bookman Old Style" panose="02050604050505020204" pitchFamily="18" charset="0"/>
              </a:rPr>
              <a:t>data.loc</a:t>
            </a:r>
            <a:r>
              <a:rPr lang="en-US" dirty="0">
                <a:latin typeface="Bookman Old Style" panose="02050604050505020204" pitchFamily="18" charset="0"/>
              </a:rPr>
              <a:t>["R.J. Hunter"]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print(first)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print(second)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76FA0-E86A-4A8C-8ED1-D50F3792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37784" r="71876" b="13981"/>
          <a:stretch/>
        </p:blipFill>
        <p:spPr>
          <a:xfrm>
            <a:off x="7344956" y="1027906"/>
            <a:ext cx="4008844" cy="49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9758-DC69-4505-8C62-6F0CAC08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12E1-B40B-4676-B0D9-402E2632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a single column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Import pandas as pd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data = </a:t>
            </a:r>
            <a:r>
              <a:rPr lang="en-US" dirty="0" err="1">
                <a:latin typeface="Bookman Old Style" panose="02050604050505020204" pitchFamily="18" charset="0"/>
              </a:rPr>
              <a:t>pd.read_csv</a:t>
            </a:r>
            <a:r>
              <a:rPr lang="en-US" dirty="0">
                <a:latin typeface="Bookman Old Style" panose="02050604050505020204" pitchFamily="18" charset="0"/>
              </a:rPr>
              <a:t>(“nba.csv”,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err="1" smtClean="0">
                <a:latin typeface="Bookman Old Style" panose="02050604050505020204" pitchFamily="18" charset="0"/>
              </a:rPr>
              <a:t>index_col</a:t>
            </a:r>
            <a:r>
              <a:rPr lang="en-US" dirty="0">
                <a:latin typeface="Bookman Old Style" panose="02050604050505020204" pitchFamily="18" charset="0"/>
              </a:rPr>
              <a:t>=“Name”)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first = data[“Age”]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9C10A-C646-4231-BB4A-3CBC89D27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3" t="24641" r="73780" b="6423"/>
          <a:stretch/>
        </p:blipFill>
        <p:spPr>
          <a:xfrm>
            <a:off x="7586594" y="143031"/>
            <a:ext cx="3327094" cy="63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</a:t>
            </a:r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print the entire </a:t>
            </a:r>
            <a:r>
              <a:rPr lang="en-US" dirty="0" err="1" smtClean="0"/>
              <a:t>dataframe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, j in </a:t>
            </a:r>
            <a:r>
              <a:rPr lang="en-US" dirty="0" err="1">
                <a:latin typeface="Bookman Old Style" panose="02050604050505020204" pitchFamily="18" charset="0"/>
              </a:rPr>
              <a:t>df.iterrows</a:t>
            </a:r>
            <a:r>
              <a:rPr lang="en-US" dirty="0">
                <a:latin typeface="Bookman Old Style" panose="02050604050505020204" pitchFamily="18" charset="0"/>
              </a:rPr>
              <a:t>():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dirty="0" smtClean="0">
                <a:latin typeface="Bookman Old Style" panose="02050604050505020204" pitchFamily="18" charset="0"/>
              </a:rPr>
              <a:t>print(</a:t>
            </a:r>
            <a:r>
              <a:rPr lang="en-US" dirty="0" err="1" smtClean="0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, j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4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if there are any missing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import </a:t>
            </a:r>
            <a:r>
              <a:rPr lang="en-US" dirty="0">
                <a:latin typeface="Bookman Old Style" panose="02050604050505020204" pitchFamily="18" charset="0"/>
              </a:rPr>
              <a:t>pandas as </a:t>
            </a:r>
            <a:r>
              <a:rPr lang="en-US" dirty="0" err="1">
                <a:latin typeface="Bookman Old Style" panose="02050604050505020204" pitchFamily="18" charset="0"/>
              </a:rPr>
              <a:t>pd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import </a:t>
            </a:r>
            <a:r>
              <a:rPr lang="en-US" dirty="0" err="1">
                <a:latin typeface="Bookman Old Style" panose="02050604050505020204" pitchFamily="18" charset="0"/>
              </a:rPr>
              <a:t>numpy</a:t>
            </a:r>
            <a:r>
              <a:rPr lang="en-US" dirty="0">
                <a:latin typeface="Bookman Old Style" panose="02050604050505020204" pitchFamily="18" charset="0"/>
              </a:rPr>
              <a:t> as </a:t>
            </a:r>
            <a:r>
              <a:rPr lang="en-US" dirty="0" smtClean="0">
                <a:latin typeface="Bookman Old Style" panose="02050604050505020204" pitchFamily="18" charset="0"/>
              </a:rPr>
              <a:t>np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dict1 </a:t>
            </a:r>
            <a:r>
              <a:rPr lang="en-US" dirty="0">
                <a:latin typeface="Bookman Old Style" panose="02050604050505020204" pitchFamily="18" charset="0"/>
              </a:rPr>
              <a:t>= {'First Score':[100, 90, 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, 95],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	'Second </a:t>
            </a:r>
            <a:r>
              <a:rPr lang="en-US" dirty="0">
                <a:latin typeface="Bookman Old Style" panose="02050604050505020204" pitchFamily="18" charset="0"/>
              </a:rPr>
              <a:t>Score': [30, 45, 56, 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],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	'Third </a:t>
            </a:r>
            <a:r>
              <a:rPr lang="en-US" dirty="0">
                <a:latin typeface="Bookman Old Style" panose="02050604050505020204" pitchFamily="18" charset="0"/>
              </a:rPr>
              <a:t>Score':[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, 40, 80, 98]}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man Old Style" panose="02050604050505020204" pitchFamily="18" charset="0"/>
              </a:rPr>
              <a:t>df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= </a:t>
            </a:r>
            <a:r>
              <a:rPr lang="en-US" dirty="0" err="1" smtClean="0">
                <a:latin typeface="Bookman Old Style" panose="02050604050505020204" pitchFamily="18" charset="0"/>
              </a:rPr>
              <a:t>pd.DataFrame</a:t>
            </a:r>
            <a:r>
              <a:rPr lang="en-US" dirty="0" smtClean="0">
                <a:latin typeface="Bookman Old Style" panose="02050604050505020204" pitchFamily="18" charset="0"/>
              </a:rPr>
              <a:t>(dict1) </a:t>
            </a:r>
          </a:p>
          <a:p>
            <a:pPr marL="0" indent="0">
              <a:buNone/>
            </a:pPr>
            <a:r>
              <a:rPr lang="en-US" dirty="0" err="1" smtClean="0">
                <a:latin typeface="Bookman Old Style" panose="02050604050505020204" pitchFamily="18" charset="0"/>
              </a:rPr>
              <a:t>df.isnull</a:t>
            </a:r>
            <a:r>
              <a:rPr lang="en-US" dirty="0">
                <a:latin typeface="Bookman Old Style" panose="0205060405050502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251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Loops, conditionals,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Fill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dict1</a:t>
            </a:r>
            <a:r>
              <a:rPr lang="en-US" dirty="0">
                <a:latin typeface="Bookman Old Style" panose="02050604050505020204" pitchFamily="18" charset="0"/>
              </a:rPr>
              <a:t> = {'First Score':[100, 90, 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, 95], 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 'Second Score': [30, 45, 56, 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], 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 'Third Score':[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, 40, 80, 98]}</a:t>
            </a: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man Old Style" panose="02050604050505020204" pitchFamily="18" charset="0"/>
              </a:rPr>
              <a:t>df</a:t>
            </a:r>
            <a:r>
              <a:rPr lang="en-US" dirty="0">
                <a:latin typeface="Bookman Old Style" panose="02050604050505020204" pitchFamily="18" charset="0"/>
              </a:rPr>
              <a:t> = </a:t>
            </a:r>
            <a:r>
              <a:rPr lang="en-US" dirty="0" err="1">
                <a:latin typeface="Bookman Old Style" panose="02050604050505020204" pitchFamily="18" charset="0"/>
              </a:rPr>
              <a:t>pd.DataFrame</a:t>
            </a:r>
            <a:r>
              <a:rPr lang="en-US" dirty="0">
                <a:latin typeface="Bookman Old Style" panose="02050604050505020204" pitchFamily="18" charset="0"/>
              </a:rPr>
              <a:t>(dict1)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df.fillna</a:t>
            </a:r>
            <a:r>
              <a:rPr lang="en-US" dirty="0">
                <a:latin typeface="Bookman Old Style" panose="02050604050505020204" pitchFamily="18" charset="0"/>
              </a:rPr>
              <a:t>(0)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Drop the rows with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dict1 = {'First Score':[100, 90, 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, 95], 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 'Second Score': [30, 45, 56, 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], 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 'Third Score':[</a:t>
            </a:r>
            <a:r>
              <a:rPr lang="en-US" dirty="0" err="1">
                <a:latin typeface="Bookman Old Style" panose="02050604050505020204" pitchFamily="18" charset="0"/>
              </a:rPr>
              <a:t>np.nan</a:t>
            </a:r>
            <a:r>
              <a:rPr lang="en-US" dirty="0">
                <a:latin typeface="Bookman Old Style" panose="02050604050505020204" pitchFamily="18" charset="0"/>
              </a:rPr>
              <a:t>, 40, 80, 98]}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df</a:t>
            </a:r>
            <a:r>
              <a:rPr lang="en-US" dirty="0">
                <a:latin typeface="Bookman Old Style" panose="02050604050505020204" pitchFamily="18" charset="0"/>
              </a:rPr>
              <a:t> = </a:t>
            </a:r>
            <a:r>
              <a:rPr lang="en-US" dirty="0" err="1">
                <a:latin typeface="Bookman Old Style" panose="02050604050505020204" pitchFamily="18" charset="0"/>
              </a:rPr>
              <a:t>pd.DataFrame</a:t>
            </a:r>
            <a:r>
              <a:rPr lang="en-US" dirty="0">
                <a:latin typeface="Bookman Old Style" panose="02050604050505020204" pitchFamily="18" charset="0"/>
              </a:rPr>
              <a:t>(dict1)</a:t>
            </a: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man Old Style" panose="02050604050505020204" pitchFamily="18" charset="0"/>
              </a:rPr>
              <a:t>df.dropna</a:t>
            </a:r>
            <a:r>
              <a:rPr lang="en-US" dirty="0">
                <a:latin typeface="Bookman Old Style" panose="0205060405050502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383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Class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retrieve a row by their index number? For example, index=3? </a:t>
            </a:r>
          </a:p>
          <a:p>
            <a:r>
              <a:rPr lang="en-US" dirty="0" smtClean="0"/>
              <a:t>How do you find the number of rows and number of columns in the </a:t>
            </a:r>
            <a:r>
              <a:rPr lang="en-US" dirty="0" err="1" smtClean="0"/>
              <a:t>dataframe</a:t>
            </a:r>
            <a:r>
              <a:rPr lang="en-US" dirty="0" smtClean="0"/>
              <a:t>? </a:t>
            </a:r>
          </a:p>
          <a:p>
            <a:r>
              <a:rPr lang="en-US" dirty="0" smtClean="0"/>
              <a:t>For nba.csv dataset, find the number of rows that have missing values.</a:t>
            </a:r>
          </a:p>
          <a:p>
            <a:r>
              <a:rPr lang="en-US" dirty="0" smtClean="0"/>
              <a:t>Replace all the missing values in nba.csv with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2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3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8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5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377B-33F4-409D-93B9-1C4A85D3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7677-BEB0-447D-BB53-A81C073B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package for scientific computing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is a general-purpose array-processing package</a:t>
            </a:r>
          </a:p>
          <a:p>
            <a:r>
              <a:rPr lang="en-US" dirty="0"/>
              <a:t>Used for high-performance multidimensional array computations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4D3C-1469-486D-85B1-EA7CDFD3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E9DA-197D-405D-B578-E8917C8C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numpy</a:t>
            </a:r>
            <a:r>
              <a:rPr lang="en-US" dirty="0"/>
              <a:t> array is a grid of values, all values are of same type </a:t>
            </a:r>
          </a:p>
          <a:p>
            <a:r>
              <a:rPr lang="en-US" dirty="0"/>
              <a:t>The number of dimensions is the </a:t>
            </a:r>
            <a:r>
              <a:rPr lang="en-US" b="1" dirty="0">
                <a:solidFill>
                  <a:srgbClr val="FF0000"/>
                </a:solidFill>
              </a:rPr>
              <a:t>rank</a:t>
            </a:r>
            <a:r>
              <a:rPr lang="en-US" dirty="0"/>
              <a:t> of an array </a:t>
            </a:r>
          </a:p>
          <a:p>
            <a:r>
              <a:rPr lang="en-US" dirty="0"/>
              <a:t>A tuple of integers giving the size of an array along each dimension is called the </a:t>
            </a:r>
            <a:r>
              <a:rPr lang="en-US" b="1" dirty="0">
                <a:solidFill>
                  <a:srgbClr val="FF0000"/>
                </a:solidFill>
              </a:rPr>
              <a:t>shape</a:t>
            </a:r>
            <a:r>
              <a:rPr lang="en-US" dirty="0"/>
              <a:t> of an array </a:t>
            </a:r>
          </a:p>
          <a:p>
            <a:endParaRPr lang="en-US" dirty="0"/>
          </a:p>
          <a:p>
            <a:r>
              <a:rPr lang="en-US" dirty="0"/>
              <a:t>Initialize using nested python lists</a:t>
            </a:r>
          </a:p>
          <a:p>
            <a:r>
              <a:rPr lang="en-US" dirty="0"/>
              <a:t>Access using square brackets</a:t>
            </a:r>
          </a:p>
        </p:txBody>
      </p:sp>
    </p:spTree>
    <p:extLst>
      <p:ext uri="{BB962C8B-B14F-4D97-AF65-F5344CB8AC3E}">
        <p14:creationId xmlns:p14="http://schemas.microsoft.com/office/powerpoint/2010/main" val="28455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9552-B09F-4DD5-93EB-58BE383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DB53-C084-4A78-B594-BEF4D9F1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the package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import </a:t>
            </a:r>
            <a:r>
              <a:rPr lang="en-US" dirty="0" err="1">
                <a:latin typeface="Bookman Old Style" panose="02050604050505020204" pitchFamily="18" charset="0"/>
              </a:rPr>
              <a:t>numpy</a:t>
            </a:r>
            <a:r>
              <a:rPr lang="en-US" dirty="0">
                <a:latin typeface="Bookman Old Style" panose="02050604050505020204" pitchFamily="18" charset="0"/>
              </a:rPr>
              <a:t> as np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/>
              <a:t>Creating an array of rank 1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arr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np.array</a:t>
            </a:r>
            <a:r>
              <a:rPr lang="en-US" dirty="0">
                <a:latin typeface="Bookman Old Style" panose="02050604050505020204" pitchFamily="18" charset="0"/>
              </a:rPr>
              <a:t>([1, 2, 3])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/>
              <a:t>Creating an array of rank 2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arr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np.array</a:t>
            </a:r>
            <a:r>
              <a:rPr lang="en-US" dirty="0">
                <a:latin typeface="Bookman Old Style" panose="02050604050505020204" pitchFamily="18" charset="0"/>
              </a:rPr>
              <a:t>([1, 2, 3], [4, 5, 6])</a:t>
            </a:r>
          </a:p>
        </p:txBody>
      </p:sp>
    </p:spTree>
    <p:extLst>
      <p:ext uri="{BB962C8B-B14F-4D97-AF65-F5344CB8AC3E}">
        <p14:creationId xmlns:p14="http://schemas.microsoft.com/office/powerpoint/2010/main" val="38710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2B6C-C35B-4810-A585-376F3A8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AC6D-D5CD-4628-BC2B-3EB63DDB8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array with rank 1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a = </a:t>
            </a:r>
            <a:r>
              <a:rPr lang="en-US" dirty="0" err="1">
                <a:latin typeface="Bookman Old Style" panose="02050604050505020204" pitchFamily="18" charset="0"/>
              </a:rPr>
              <a:t>np.array</a:t>
            </a:r>
            <a:r>
              <a:rPr lang="en-US" dirty="0">
                <a:latin typeface="Bookman Old Style" panose="02050604050505020204" pitchFamily="18" charset="0"/>
              </a:rPr>
              <a:t>([1, 2, 3])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/>
              <a:t>Print the shape of this array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</a:t>
            </a:r>
            <a:r>
              <a:rPr lang="en-US" dirty="0" err="1">
                <a:latin typeface="Bookman Old Style" panose="02050604050505020204" pitchFamily="18" charset="0"/>
              </a:rPr>
              <a:t>a.shape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(3, )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/>
              <a:t>Print the elements at different indices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print(a[0], a[1], a[2])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F1F2-8F79-42D1-84DC-3C304B44B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1 2 3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/>
              <a:t>Change an element of the array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a[0] = 10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/>
              <a:t>Print the array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print(a)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&gt;&gt; [10, 2, 3]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9A27-3C8F-4AC9-9C70-F8F06D81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27F0-FBD4-45F6-925C-8CE1D344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a = </a:t>
            </a:r>
            <a:r>
              <a:rPr lang="en-US" dirty="0" err="1">
                <a:latin typeface="Bookman Old Style" panose="02050604050505020204" pitchFamily="18" charset="0"/>
              </a:rPr>
              <a:t>np.array</a:t>
            </a:r>
            <a:r>
              <a:rPr lang="en-US" dirty="0">
                <a:latin typeface="Bookman Old Style" panose="02050604050505020204" pitchFamily="18" charset="0"/>
              </a:rPr>
              <a:t>([[1, 2, 3, 4], [5, 6, 7, 8], [9, 10, 11, 12], [13, 14, 15, 16]])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slicing method printing a range of array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</a:t>
            </a:r>
            <a:r>
              <a:rPr lang="en-US" dirty="0" err="1">
                <a:latin typeface="Bookman Old Style" panose="02050604050505020204" pitchFamily="18" charset="0"/>
              </a:rPr>
              <a:t>sliced_a</a:t>
            </a:r>
            <a:r>
              <a:rPr lang="en-US" dirty="0">
                <a:latin typeface="Bookman Old Style" panose="02050604050505020204" pitchFamily="18" charset="0"/>
              </a:rPr>
              <a:t> = a[:2, ::2]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</a:t>
            </a:r>
            <a:r>
              <a:rPr lang="en-US" dirty="0" err="1">
                <a:latin typeface="Bookman Old Style" panose="02050604050505020204" pitchFamily="18" charset="0"/>
              </a:rPr>
              <a:t>sliced_a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Printing elements at specific indices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print(a[[1, 2, 1, 3],[1, 0, 2, 3]])</a:t>
            </a:r>
          </a:p>
        </p:txBody>
      </p:sp>
    </p:spTree>
    <p:extLst>
      <p:ext uri="{BB962C8B-B14F-4D97-AF65-F5344CB8AC3E}">
        <p14:creationId xmlns:p14="http://schemas.microsoft.com/office/powerpoint/2010/main" val="125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561C-8FB4-479C-916A-BBC6EB2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DC48-E748-4F20-99D2-1769B4612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a = </a:t>
            </a:r>
            <a:r>
              <a:rPr lang="en-US" dirty="0" err="1">
                <a:latin typeface="Bookman Old Style" panose="02050604050505020204" pitchFamily="18" charset="0"/>
              </a:rPr>
              <a:t>np.zeros</a:t>
            </a:r>
            <a:r>
              <a:rPr lang="en-US" dirty="0">
                <a:latin typeface="Bookman Old Style" panose="02050604050505020204" pitchFamily="18" charset="0"/>
              </a:rPr>
              <a:t>((2, 2))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print(a)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[[0.  0.], [0.  0.]]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b = </a:t>
            </a:r>
            <a:r>
              <a:rPr lang="en-US" dirty="0" err="1">
                <a:latin typeface="Bookman Old Style" panose="02050604050505020204" pitchFamily="18" charset="0"/>
              </a:rPr>
              <a:t>np.ones</a:t>
            </a:r>
            <a:r>
              <a:rPr lang="en-US" dirty="0">
                <a:latin typeface="Bookman Old Style" panose="02050604050505020204" pitchFamily="18" charset="0"/>
              </a:rPr>
              <a:t>((1, 2))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print(b)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[[1.  1.]]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c = </a:t>
            </a:r>
            <a:r>
              <a:rPr lang="en-US" dirty="0" err="1">
                <a:latin typeface="Bookman Old Style" panose="02050604050505020204" pitchFamily="18" charset="0"/>
              </a:rPr>
              <a:t>np.full</a:t>
            </a:r>
            <a:r>
              <a:rPr lang="en-US" dirty="0">
                <a:latin typeface="Bookman Old Style" panose="02050604050505020204" pitchFamily="18" charset="0"/>
              </a:rPr>
              <a:t>((2,2), 7)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print(c)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[[7.  7.], [7.  7.]]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232E1-51B0-4241-A6EC-4331C3D0F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7677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d = </a:t>
            </a:r>
            <a:r>
              <a:rPr lang="en-US" dirty="0" err="1">
                <a:latin typeface="Bookman Old Style" panose="02050604050505020204" pitchFamily="18" charset="0"/>
              </a:rPr>
              <a:t>np.eye</a:t>
            </a:r>
            <a:r>
              <a:rPr lang="en-US" dirty="0">
                <a:latin typeface="Bookman Old Style" panose="02050604050505020204" pitchFamily="18" charset="0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print(d)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[[1.  0.], [0.  1.]]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e = </a:t>
            </a:r>
            <a:r>
              <a:rPr lang="en-US" dirty="0" err="1" smtClean="0">
                <a:latin typeface="Bookman Old Style" panose="02050604050505020204" pitchFamily="18" charset="0"/>
              </a:rPr>
              <a:t>np.random</a:t>
            </a:r>
            <a:r>
              <a:rPr lang="en-US" dirty="0" err="1">
                <a:latin typeface="Bookman Old Style" panose="02050604050505020204" pitchFamily="18" charset="0"/>
              </a:rPr>
              <a:t>.</a:t>
            </a:r>
            <a:r>
              <a:rPr lang="en-US" dirty="0" err="1" smtClean="0">
                <a:latin typeface="Bookman Old Style" panose="02050604050505020204" pitchFamily="18" charset="0"/>
              </a:rPr>
              <a:t>random</a:t>
            </a:r>
            <a:r>
              <a:rPr lang="en-US" dirty="0" smtClean="0">
                <a:latin typeface="Bookman Old Style" panose="02050604050505020204" pitchFamily="18" charset="0"/>
              </a:rPr>
              <a:t>(2</a:t>
            </a:r>
            <a:r>
              <a:rPr lang="en-US" dirty="0">
                <a:latin typeface="Bookman Old Style" panose="02050604050505020204" pitchFamily="18" charset="0"/>
              </a:rPr>
              <a:t>, 2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print(e)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&gt;&gt; [[], []]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1628</Words>
  <Application>Microsoft Office PowerPoint</Application>
  <PresentationFormat>Widescreen</PresentationFormat>
  <Paragraphs>451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Bookman Old Style</vt:lpstr>
      <vt:lpstr>Calibri</vt:lpstr>
      <vt:lpstr>Calibri Light</vt:lpstr>
      <vt:lpstr>Office Theme</vt:lpstr>
      <vt:lpstr>Applied Analytics and Predictive Modeling Spring 2020</vt:lpstr>
      <vt:lpstr>Today’s agenda</vt:lpstr>
      <vt:lpstr>Numpy</vt:lpstr>
      <vt:lpstr>Numpy</vt:lpstr>
      <vt:lpstr>Numpy – Arrays </vt:lpstr>
      <vt:lpstr>Numpy – Arrays </vt:lpstr>
      <vt:lpstr>Numpy – Arrays</vt:lpstr>
      <vt:lpstr>Numpy – Arrays </vt:lpstr>
      <vt:lpstr>Numpy – Arrays and Functions</vt:lpstr>
      <vt:lpstr>Numpy – Arrays </vt:lpstr>
      <vt:lpstr>Numpy – Math operations</vt:lpstr>
      <vt:lpstr>Numpy – Exercises </vt:lpstr>
      <vt:lpstr>Numpy – Exercises </vt:lpstr>
      <vt:lpstr>Pandas</vt:lpstr>
      <vt:lpstr>Pandas – Series </vt:lpstr>
      <vt:lpstr>Pandas – Series </vt:lpstr>
      <vt:lpstr>Pandas – Series </vt:lpstr>
      <vt:lpstr>Pandas – Dataframes </vt:lpstr>
      <vt:lpstr>Pandas – DataFrames </vt:lpstr>
      <vt:lpstr>Pandas – DataFrames </vt:lpstr>
      <vt:lpstr>Pandas – Series vs DataFrames</vt:lpstr>
      <vt:lpstr>Pandas – DataFrames – Example1  </vt:lpstr>
      <vt:lpstr>Pandas – DataFrames – Example2</vt:lpstr>
      <vt:lpstr>Pandas – Dataframes </vt:lpstr>
      <vt:lpstr>Pandas – DataFrames – nba.csv </vt:lpstr>
      <vt:lpstr>Pandas – DataFrames </vt:lpstr>
      <vt:lpstr>Pandas – DataFrames</vt:lpstr>
      <vt:lpstr>Pandas – DataFrames </vt:lpstr>
      <vt:lpstr>Pandas – Missing values</vt:lpstr>
      <vt:lpstr>Pandas – Fill Missing Values</vt:lpstr>
      <vt:lpstr>Pandas – Drop the rows with missing values</vt:lpstr>
      <vt:lpstr>Pandas – Class Exercise </vt:lpstr>
      <vt:lpstr>Data Preprocessing</vt:lpstr>
      <vt:lpstr>PowerPoint Presentation</vt:lpstr>
      <vt:lpstr>PowerPoint Presentation</vt:lpstr>
      <vt:lpstr>PowerPoint Presentation</vt:lpstr>
      <vt:lpstr>PowerPoint Presentation</vt:lpstr>
      <vt:lpstr>In-class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173</cp:revision>
  <dcterms:created xsi:type="dcterms:W3CDTF">2020-01-08T20:21:16Z</dcterms:created>
  <dcterms:modified xsi:type="dcterms:W3CDTF">2020-01-24T20:40:35Z</dcterms:modified>
</cp:coreProperties>
</file>