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3" r:id="rId6"/>
    <p:sldId id="307" r:id="rId7"/>
    <p:sldId id="308" r:id="rId8"/>
    <p:sldId id="309" r:id="rId9"/>
    <p:sldId id="310" r:id="rId10"/>
    <p:sldId id="311" r:id="rId11"/>
    <p:sldId id="312" r:id="rId12"/>
    <p:sldId id="260" r:id="rId13"/>
    <p:sldId id="261" r:id="rId14"/>
    <p:sldId id="271" r:id="rId15"/>
    <p:sldId id="272" r:id="rId16"/>
    <p:sldId id="273" r:id="rId17"/>
    <p:sldId id="274" r:id="rId18"/>
    <p:sldId id="276" r:id="rId19"/>
    <p:sldId id="275" r:id="rId20"/>
    <p:sldId id="284" r:id="rId21"/>
    <p:sldId id="285" r:id="rId22"/>
    <p:sldId id="277" r:id="rId23"/>
    <p:sldId id="278" r:id="rId24"/>
    <p:sldId id="291" r:id="rId25"/>
    <p:sldId id="292" r:id="rId26"/>
    <p:sldId id="279" r:id="rId27"/>
    <p:sldId id="280" r:id="rId28"/>
    <p:sldId id="294" r:id="rId29"/>
    <p:sldId id="293" r:id="rId30"/>
    <p:sldId id="281" r:id="rId31"/>
    <p:sldId id="282" r:id="rId32"/>
    <p:sldId id="295" r:id="rId33"/>
    <p:sldId id="283" r:id="rId34"/>
    <p:sldId id="286" r:id="rId35"/>
    <p:sldId id="287" r:id="rId36"/>
    <p:sldId id="264" r:id="rId37"/>
    <p:sldId id="299" r:id="rId38"/>
    <p:sldId id="289" r:id="rId39"/>
    <p:sldId id="298" r:id="rId40"/>
    <p:sldId id="296" r:id="rId41"/>
    <p:sldId id="290" r:id="rId42"/>
    <p:sldId id="300" r:id="rId43"/>
    <p:sldId id="301" r:id="rId44"/>
    <p:sldId id="297" r:id="rId45"/>
    <p:sldId id="265" r:id="rId46"/>
    <p:sldId id="288" r:id="rId47"/>
    <p:sldId id="266" r:id="rId48"/>
    <p:sldId id="303" r:id="rId49"/>
    <p:sldId id="304" r:id="rId50"/>
    <p:sldId id="305" r:id="rId51"/>
    <p:sldId id="302" r:id="rId52"/>
    <p:sldId id="313" r:id="rId53"/>
    <p:sldId id="314" r:id="rId54"/>
    <p:sldId id="267" r:id="rId55"/>
    <p:sldId id="269" r:id="rId56"/>
    <p:sldId id="306" r:id="rId57"/>
    <p:sldId id="268" r:id="rId58"/>
    <p:sldId id="27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53C18-6FB0-48A4-BE65-BC418673D72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89963-14D3-46B6-A4DD-773663C5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9963-14D3-46B6-A4DD-773663C541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num1 = int(input("Enter num1: "))  </a:t>
            </a:r>
          </a:p>
          <a:p>
            <a:pPr rtl="0"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num2 = int(input("Enter num2: ")) </a:t>
            </a:r>
          </a:p>
          <a:p>
            <a:pPr rtl="0"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rtl="0"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num3 = num1 * num2 </a:t>
            </a:r>
          </a:p>
          <a:p>
            <a:pPr rtl="0"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print("Product is: ", num3)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9963-14D3-46B6-A4DD-773663C541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1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filter() function in Python takes in a function and a list as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9963-14D3-46B6-A4DD-773663C541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4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lambdas are concise functions and thus, result = 6 *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9963-14D3-46B6-A4DD-773663C541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9F26-549C-4A29-8AFF-AAD68B8D7352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mailto:kuruzj@rpi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edictivemodeling.github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8.gif"/><Relationship Id="rId4" Type="http://schemas.openxmlformats.org/officeDocument/2006/relationships/image" Target="../media/image4.jpeg"/><Relationship Id="rId9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8D2930-66DC-4639-AB52-C4AAB7527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Applied Analytics 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Predictive Modeling</a:t>
            </a:r>
            <a:br>
              <a:rPr lang="en-US" dirty="0" smtClean="0"/>
            </a:br>
            <a:r>
              <a:rPr lang="en-US" sz="4000" dirty="0" smtClean="0"/>
              <a:t>Spring 2020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3E78DF-2C9B-46FC-98F3-29D4ABC36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67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Lecture-1</a:t>
            </a:r>
            <a:endParaRPr lang="en-US" sz="3200" dirty="0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4323286D-E52A-4364-8D05-5764BABDBEB6}"/>
              </a:ext>
            </a:extLst>
          </p:cNvPr>
          <p:cNvSpPr txBox="1">
            <a:spLocks/>
          </p:cNvSpPr>
          <p:nvPr/>
        </p:nvSpPr>
        <p:spPr>
          <a:xfrm>
            <a:off x="1050471" y="5114726"/>
            <a:ext cx="5045529" cy="124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/>
              <a:t>Lydia Manikonda</a:t>
            </a:r>
          </a:p>
          <a:p>
            <a:pPr algn="l"/>
            <a:r>
              <a:rPr lang="en-US" sz="3000">
                <a:hlinkClick r:id="rId2"/>
              </a:rPr>
              <a:t>manikl@rpi.edu</a:t>
            </a:r>
            <a:r>
              <a:rPr lang="en-US" sz="300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D7764-9785-41D2-B6E5-908529EF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16" y="4875789"/>
            <a:ext cx="6487884" cy="12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Data Mining? 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92880" y="1744766"/>
            <a:ext cx="5660920" cy="44607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/>
              <a:t> What is Data Mining</a:t>
            </a:r>
            <a:r>
              <a:rPr lang="en-US" altLang="en-US" dirty="0" smtClean="0"/>
              <a:t>?</a:t>
            </a:r>
            <a:endParaRPr lang="en-US" altLang="en-US" b="0" dirty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b="0" dirty="0"/>
              <a:t> Certain names are more prevalent in certain US locations (O’Brien, O’Rourke, O’Reilly… in Boston area)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b="0" dirty="0"/>
              <a:t> Group together similar documents returned by search engine according to their context (e.g., Amazon rainforest, Amazon.com)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78426" y="1743178"/>
            <a:ext cx="4785854" cy="38307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/>
              <a:t> What is not Data Mining?</a:t>
            </a:r>
          </a:p>
          <a:p>
            <a:pPr lvl="1">
              <a:lnSpc>
                <a:spcPct val="95000"/>
              </a:lnSpc>
              <a:spcBef>
                <a:spcPct val="60000"/>
              </a:spcBef>
            </a:pPr>
            <a:r>
              <a:rPr lang="en-US" altLang="en-US" b="0" dirty="0"/>
              <a:t> Look up phone number in phone directory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b="0" dirty="0"/>
              <a:t> 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altLang="en-US" b="0" dirty="0"/>
              <a:t> Query a Web search engine for information about “Amazon”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1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Great Opportunities to solve Society’s Major Problems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58" y="1794387"/>
            <a:ext cx="32004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ttp://countrylivingoffgrid.com/resources/aboutus_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58" y="4080387"/>
            <a:ext cx="32766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83"/>
          <a:stretch>
            <a:fillRect/>
          </a:stretch>
        </p:blipFill>
        <p:spPr bwMode="auto">
          <a:xfrm>
            <a:off x="6098458" y="1794387"/>
            <a:ext cx="3505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118596" y="3699387"/>
            <a:ext cx="3240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Improving health care and reducing costs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101133" y="6137787"/>
            <a:ext cx="3238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Finding alternative/ green energy sources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6281021" y="3651762"/>
            <a:ext cx="30940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Predicting the impact of climate change</a:t>
            </a:r>
          </a:p>
        </p:txBody>
      </p:sp>
      <p:pic>
        <p:nvPicPr>
          <p:cNvPr id="10" name="Content Placeholder 13" descr="basf-949686-plant-biotechnology-lg.jp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8458" y="4080387"/>
            <a:ext cx="3505200" cy="1949450"/>
          </a:xfrm>
        </p:spPr>
      </p:pic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6504858" y="6061587"/>
            <a:ext cx="264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Reducing hunger and poverty by </a:t>
            </a:r>
          </a:p>
          <a:p>
            <a:pPr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increasing agriculture production</a:t>
            </a:r>
          </a:p>
        </p:txBody>
      </p:sp>
    </p:spTree>
    <p:extLst>
      <p:ext uri="{BB962C8B-B14F-4D97-AF65-F5344CB8AC3E}">
        <p14:creationId xmlns:p14="http://schemas.microsoft.com/office/powerpoint/2010/main" val="11948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Basics, loops, conditionals, functions,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introduction, setup, variables,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Language </a:t>
            </a:r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General-purpose, high level programming language. </a:t>
            </a:r>
          </a:p>
          <a:p>
            <a:r>
              <a:rPr lang="en-US" dirty="0" smtClean="0"/>
              <a:t>Designed by Guido Van Rossum in 1991</a:t>
            </a:r>
          </a:p>
          <a:p>
            <a:endParaRPr lang="en-US" dirty="0" smtClean="0"/>
          </a:p>
          <a:p>
            <a:r>
              <a:rPr lang="en-US" dirty="0" smtClean="0"/>
              <a:t>Main emphasis on </a:t>
            </a:r>
          </a:p>
          <a:p>
            <a:pPr lvl="1"/>
            <a:r>
              <a:rPr lang="en-US" dirty="0" smtClean="0"/>
              <a:t>Code readability </a:t>
            </a:r>
          </a:p>
          <a:p>
            <a:pPr lvl="1"/>
            <a:r>
              <a:rPr lang="en-US" dirty="0" smtClean="0"/>
              <a:t>Simple syntax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 major versions – </a:t>
            </a:r>
            <a:r>
              <a:rPr lang="en-US" b="1" dirty="0" smtClean="0"/>
              <a:t>Python 2</a:t>
            </a:r>
            <a:r>
              <a:rPr lang="en-US" dirty="0" smtClean="0"/>
              <a:t> and </a:t>
            </a:r>
            <a:r>
              <a:rPr lang="en-US" b="1" dirty="0" smtClean="0"/>
              <a:t>Python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interpreter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Unix/Linux</a:t>
            </a:r>
            <a:endParaRPr lang="en-US" dirty="0"/>
          </a:p>
        </p:txBody>
      </p:sp>
      <p:pic>
        <p:nvPicPr>
          <p:cNvPr id="1026" name="Picture 2" descr="https://media.geeksforgeeks.org/wp-content/uploads/Python_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0" y="2582369"/>
            <a:ext cx="5924380" cy="29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geeksforgeeks.org/wp-content/uploads/Screenshot-from-2017-07-20-18-47-5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80" y="2463403"/>
            <a:ext cx="5075904" cy="31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3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 in Python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#Begins -- Comments</a:t>
            </a:r>
          </a:p>
          <a:p>
            <a:pPr marL="0" indent="0">
              <a:buNone/>
            </a:pPr>
            <a:r>
              <a:rPr lang="en-US" dirty="0" smtClean="0"/>
              <a:t>&gt;&gt; print(“Hello World”)</a:t>
            </a:r>
          </a:p>
          <a:p>
            <a:pPr marL="0" indent="0">
              <a:buNone/>
            </a:pPr>
            <a:r>
              <a:rPr lang="en-US" dirty="0" smtClean="0"/>
              <a:t>&gt;&gt; #Ends – 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# is used for single line comment in Python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""" </a:t>
            </a:r>
            <a:r>
              <a:rPr lang="en-US" dirty="0"/>
              <a:t>this is a comment """ is used for multi line comments</a:t>
            </a:r>
          </a:p>
        </p:txBody>
      </p:sp>
    </p:spTree>
    <p:extLst>
      <p:ext uri="{BB962C8B-B14F-4D97-AF65-F5344CB8AC3E}">
        <p14:creationId xmlns:p14="http://schemas.microsoft.com/office/powerpoint/2010/main" val="42387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In programming languages such as C, C++ or C#, you need to declare the </a:t>
            </a:r>
            <a:r>
              <a:rPr lang="en-US" sz="4000" b="1" dirty="0" smtClean="0"/>
              <a:t>type of variables</a:t>
            </a:r>
            <a:r>
              <a:rPr lang="en-US" sz="4000" dirty="0" smtClean="0"/>
              <a:t> exclusively. </a:t>
            </a:r>
          </a:p>
          <a:p>
            <a:pPr lvl="1"/>
            <a:r>
              <a:rPr lang="en-US" sz="3400" dirty="0" smtClean="0"/>
              <a:t>Data types can be </a:t>
            </a:r>
            <a:r>
              <a:rPr lang="en-US" sz="3400" dirty="0" err="1" smtClean="0"/>
              <a:t>int</a:t>
            </a:r>
            <a:r>
              <a:rPr lang="en-US" sz="3400" dirty="0" smtClean="0"/>
              <a:t>, float, char, String, etc. </a:t>
            </a:r>
            <a:endParaRPr lang="en-US" sz="3400" dirty="0"/>
          </a:p>
          <a:p>
            <a:r>
              <a:rPr lang="en-US" sz="4000" dirty="0" smtClean="0"/>
              <a:t>Python – take a variable and the value assigned to it automatically tells the data type.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myVar</a:t>
            </a:r>
            <a:r>
              <a:rPr lang="en-US" dirty="0" smtClean="0"/>
              <a:t> = 2 #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print(</a:t>
            </a:r>
            <a:r>
              <a:rPr lang="en-US" dirty="0" err="1" smtClean="0"/>
              <a:t>myVar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myVar2 = 2.5 #float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smtClean="0"/>
              <a:t>print(myVar2)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myVar3 = “Hello World!” #string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smtClean="0"/>
              <a:t>print(myVar3)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variable and assign any value you want! </a:t>
            </a:r>
          </a:p>
          <a:p>
            <a:endParaRPr lang="en-US" dirty="0"/>
          </a:p>
          <a:p>
            <a:r>
              <a:rPr lang="en-US" dirty="0" smtClean="0"/>
              <a:t>Python has 4 types of inbuilt data structures</a:t>
            </a:r>
          </a:p>
          <a:p>
            <a:r>
              <a:rPr lang="en-US" b="1" dirty="0" smtClean="0"/>
              <a:t>List</a:t>
            </a:r>
          </a:p>
          <a:p>
            <a:r>
              <a:rPr lang="en-US" b="1" dirty="0" smtClean="0"/>
              <a:t>Dictionary</a:t>
            </a:r>
          </a:p>
          <a:p>
            <a:r>
              <a:rPr lang="en-US" b="1" dirty="0" smtClean="0"/>
              <a:t>Tuple</a:t>
            </a:r>
          </a:p>
          <a:p>
            <a:r>
              <a:rPr lang="en-US" b="1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1134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basic data structure in Python programming language. </a:t>
            </a:r>
          </a:p>
          <a:p>
            <a:r>
              <a:rPr lang="en-US" dirty="0" smtClean="0"/>
              <a:t>Mutable data structure </a:t>
            </a:r>
          </a:p>
          <a:p>
            <a:pPr lvl="1"/>
            <a:r>
              <a:rPr lang="en-US" dirty="0" smtClean="0"/>
              <a:t>Elements of this list can be altered after creating the data structure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ppend() – used to add elements in the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nsert() – used to add elements in the list at a certain index till the last element</a:t>
            </a:r>
          </a:p>
        </p:txBody>
      </p:sp>
    </p:spTree>
    <p:extLst>
      <p:ext uri="{BB962C8B-B14F-4D97-AF65-F5344CB8AC3E}">
        <p14:creationId xmlns:p14="http://schemas.microsoft.com/office/powerpoint/2010/main" val="1561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</a:p>
          <a:p>
            <a:r>
              <a:rPr lang="en-US" dirty="0" smtClean="0"/>
              <a:t>Instructor Info</a:t>
            </a:r>
          </a:p>
          <a:p>
            <a:r>
              <a:rPr lang="en-US" dirty="0" smtClean="0"/>
              <a:t>Syllabus 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----------------------------------------------------------------------------------------------</a:t>
            </a:r>
          </a:p>
          <a:p>
            <a:r>
              <a:rPr lang="en-US" dirty="0" smtClean="0"/>
              <a:t>Introduction to Data Mining</a:t>
            </a:r>
          </a:p>
          <a:p>
            <a:r>
              <a:rPr lang="en-US" dirty="0" smtClean="0"/>
              <a:t>Python basics</a:t>
            </a:r>
          </a:p>
          <a:p>
            <a:r>
              <a:rPr lang="en-US" dirty="0" err="1" smtClean="0"/>
              <a:t>Colab</a:t>
            </a:r>
            <a:r>
              <a:rPr lang="en-US" dirty="0" smtClean="0"/>
              <a:t> – </a:t>
            </a:r>
            <a:r>
              <a:rPr lang="en-US" dirty="0" err="1" smtClean="0"/>
              <a:t>Jupyter</a:t>
            </a:r>
            <a:r>
              <a:rPr lang="en-US" dirty="0" smtClean="0"/>
              <a:t> notebook environment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ppend()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 #Create an empty list</a:t>
            </a:r>
          </a:p>
          <a:p>
            <a:pPr marL="0" indent="0">
              <a:buNone/>
            </a:pPr>
            <a:r>
              <a:rPr lang="en-US" dirty="0"/>
              <a:t>&gt;&gt; list1</a:t>
            </a:r>
            <a:r>
              <a:rPr lang="en-US" dirty="0" smtClean="0"/>
              <a:t>=[]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&gt;&gt; #Append elements to the list</a:t>
            </a:r>
          </a:p>
          <a:p>
            <a:pPr marL="0" indent="0">
              <a:buNone/>
            </a:pPr>
            <a:r>
              <a:rPr lang="en-US" dirty="0"/>
              <a:t>&gt;&gt; list1.append(2)</a:t>
            </a:r>
          </a:p>
          <a:p>
            <a:pPr marL="0" indent="0">
              <a:buNone/>
            </a:pPr>
            <a:r>
              <a:rPr lang="en-US" dirty="0"/>
              <a:t>&gt;&gt; list1.append(4.5)</a:t>
            </a:r>
          </a:p>
          <a:p>
            <a:pPr marL="0" indent="0">
              <a:buNone/>
            </a:pPr>
            <a:r>
              <a:rPr lang="en-US" dirty="0"/>
              <a:t>&gt;&gt; list1.append(“four</a:t>
            </a:r>
            <a:r>
              <a:rPr lang="en-US" dirty="0" smtClean="0"/>
              <a:t>”)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&gt;&gt; print(list1)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nsert()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list1 = [1, 2, 3, 4, 5]</a:t>
            </a:r>
          </a:p>
          <a:p>
            <a:pPr marL="0" indent="0">
              <a:buNone/>
            </a:pPr>
            <a:r>
              <a:rPr lang="en-US" dirty="0" smtClean="0"/>
              <a:t>&gt;&gt; list1.insert(5, 10)</a:t>
            </a:r>
          </a:p>
          <a:p>
            <a:pPr marL="0" indent="0">
              <a:buNone/>
            </a:pPr>
            <a:r>
              <a:rPr lang="en-US" dirty="0" smtClean="0"/>
              <a:t>&gt;&gt; print(list1)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list1.insert(1,10)</a:t>
            </a:r>
          </a:p>
          <a:p>
            <a:pPr marL="0" indent="0">
              <a:buNone/>
            </a:pPr>
            <a:r>
              <a:rPr lang="en-US" dirty="0" smtClean="0"/>
              <a:t>&gt;&gt; list1.insert(8,20)</a:t>
            </a:r>
          </a:p>
          <a:p>
            <a:pPr marL="0" indent="0">
              <a:buNone/>
            </a:pPr>
            <a:r>
              <a:rPr lang="en-US" dirty="0" smtClean="0"/>
              <a:t>&gt;&gt; print(list1)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sz="3600" dirty="0" smtClean="0"/>
              <a:t>Mixing append(), insert() and remove()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4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 list1</a:t>
            </a:r>
            <a:r>
              <a:rPr lang="en-US" dirty="0"/>
              <a:t>=[1,2,3,4,5]</a:t>
            </a:r>
          </a:p>
          <a:p>
            <a:pPr marL="0" indent="0">
              <a:buNone/>
            </a:pPr>
            <a:r>
              <a:rPr lang="en-US" dirty="0" smtClean="0"/>
              <a:t>&gt;&gt; list1.insert(5,12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&gt;&gt; list1.insert(1,14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&gt;&gt; print(list1) # </a:t>
            </a:r>
            <a:r>
              <a:rPr lang="en-US" dirty="0"/>
              <a:t>[1, 14, 2, 3, 4, 5, 12]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&gt;&gt; list1.insert(8,20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&gt;&gt; print(list1) # </a:t>
            </a:r>
            <a:r>
              <a:rPr lang="en-US" dirty="0"/>
              <a:t>[1, 14, 2, 3, 4, 5, 12, 20]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&gt;&gt; list1.append(11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&gt;&gt; print(list1) # </a:t>
            </a:r>
            <a:r>
              <a:rPr lang="en-US" dirty="0"/>
              <a:t>[1, 14, 2, 3, 4, 5, 12, 20, 11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list1.pop(5) #removes the element at index 5; if only pop() – removes the last element</a:t>
            </a:r>
          </a:p>
          <a:p>
            <a:pPr marL="0" indent="0">
              <a:buNone/>
            </a:pPr>
            <a:r>
              <a:rPr lang="en-US" dirty="0" smtClean="0"/>
              <a:t>&gt;&gt; print(list1)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–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list of size 5 containing 10,20,30,40,50 – one at a time by using the method insert().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the list.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element from index ‘3’ and print the list.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the last element and print the list.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unordered collection of data </a:t>
            </a:r>
            <a:r>
              <a:rPr lang="en-US" dirty="0" smtClean="0"/>
              <a:t>values in Python. </a:t>
            </a:r>
          </a:p>
          <a:p>
            <a:r>
              <a:rPr lang="en-US" dirty="0" smtClean="0"/>
              <a:t>It is used </a:t>
            </a:r>
            <a:r>
              <a:rPr lang="en-US" dirty="0"/>
              <a:t>to store data values like a </a:t>
            </a:r>
            <a:r>
              <a:rPr lang="en-US" dirty="0" smtClean="0"/>
              <a:t>map. </a:t>
            </a:r>
          </a:p>
          <a:p>
            <a:r>
              <a:rPr lang="en-US" dirty="0" smtClean="0"/>
              <a:t>Unlike </a:t>
            </a:r>
            <a:r>
              <a:rPr lang="en-US" dirty="0"/>
              <a:t>other Data Types that hold only single value as an element, Dictionary holds </a:t>
            </a:r>
            <a:r>
              <a:rPr lang="en-US" dirty="0" smtClean="0"/>
              <a:t>&lt;</a:t>
            </a:r>
            <a:r>
              <a:rPr lang="en-US" dirty="0" err="1" smtClean="0"/>
              <a:t>key:value</a:t>
            </a:r>
            <a:r>
              <a:rPr lang="en-US" dirty="0" smtClean="0"/>
              <a:t>&gt; </a:t>
            </a:r>
            <a:r>
              <a:rPr lang="en-US" dirty="0"/>
              <a:t>pair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Dictionary values can be of any datatype – can be duplicated no repeated keys.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diction1={}</a:t>
            </a:r>
          </a:p>
          <a:p>
            <a:pPr marL="0" indent="0">
              <a:buNone/>
            </a:pPr>
            <a:r>
              <a:rPr lang="en-US" dirty="0" smtClean="0"/>
              <a:t>&gt;&gt; print(diction1)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diction1 = {1: ‘First’, 2: ‘Python’, 3: ‘Dictionary’}</a:t>
            </a:r>
          </a:p>
          <a:p>
            <a:pPr marL="0" indent="0">
              <a:buNone/>
            </a:pPr>
            <a:r>
              <a:rPr lang="en-US" dirty="0" smtClean="0"/>
              <a:t>&gt;&gt; print(diction1)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/>
              <a:t>diction1 = {1: ‘First</a:t>
            </a:r>
            <a:r>
              <a:rPr lang="en-US" dirty="0" smtClean="0"/>
              <a:t>’, 2: [1,2,3,4]}</a:t>
            </a:r>
          </a:p>
          <a:p>
            <a:pPr marL="0" indent="0">
              <a:buNone/>
            </a:pPr>
            <a:r>
              <a:rPr lang="en-US" dirty="0" smtClean="0"/>
              <a:t>&gt;&gt; print(diction1)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/>
              <a:t>diction1</a:t>
            </a:r>
            <a:r>
              <a:rPr lang="en-US" dirty="0" smtClean="0"/>
              <a:t>={}</a:t>
            </a:r>
          </a:p>
          <a:p>
            <a:pPr marL="0" indent="0">
              <a:buNone/>
            </a:pPr>
            <a:r>
              <a:rPr lang="en-US" dirty="0" smtClean="0"/>
              <a:t>&gt;&gt; diction1[0]=2</a:t>
            </a:r>
          </a:p>
          <a:p>
            <a:pPr marL="0" indent="0">
              <a:buNone/>
            </a:pPr>
            <a:r>
              <a:rPr lang="en-US" dirty="0" smtClean="0"/>
              <a:t>&gt;&gt; diction1[1]=4</a:t>
            </a:r>
          </a:p>
          <a:p>
            <a:pPr marL="0" indent="0">
              <a:buNone/>
            </a:pPr>
            <a:r>
              <a:rPr lang="en-US" dirty="0" smtClean="0"/>
              <a:t>&gt;&gt; diction1[2]=“Hello”</a:t>
            </a:r>
          </a:p>
          <a:p>
            <a:pPr marL="0" indent="0">
              <a:buNone/>
            </a:pPr>
            <a:r>
              <a:rPr lang="en-US" dirty="0" smtClean="0"/>
              <a:t>&gt;&gt; diction1[“3”]=“It is possible”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9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–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dictionary (d1) of size 10 where the keys are from 1 to 10 and their associated values are twice the key value.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example, d1[3]=6 because the key is 3 and the value is twice the value of key which is 2*3.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is a collection of Python objects much like a list.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sequence of values stored in a tuple can be of any type, and they are indexed by integers.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important difference between a list and a tuple is that </a:t>
            </a:r>
            <a:r>
              <a:rPr lang="en-US" b="1" dirty="0"/>
              <a:t>tuples are immutable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77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tuple1=()</a:t>
            </a:r>
          </a:p>
          <a:p>
            <a:pPr marL="0" indent="0">
              <a:buNone/>
            </a:pPr>
            <a:r>
              <a:rPr lang="en-US" dirty="0" smtClean="0"/>
              <a:t>&gt;&gt; print(tuple1)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tuple1=(1,2,3,4,5)</a:t>
            </a:r>
          </a:p>
          <a:p>
            <a:pPr marL="0" indent="0">
              <a:buNone/>
            </a:pPr>
            <a:r>
              <a:rPr lang="en-US" dirty="0" smtClean="0"/>
              <a:t>&gt;&gt; print(tuple1)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tuple1=(‘hello’, ‘world’)</a:t>
            </a:r>
          </a:p>
          <a:p>
            <a:pPr marL="0" indent="0">
              <a:buNone/>
            </a:pPr>
            <a:r>
              <a:rPr lang="en-US" dirty="0" smtClean="0"/>
              <a:t>&gt;&gt; print(tuple1)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6138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&gt;&gt; list1=[1,2,3,4,5]</a:t>
            </a:r>
          </a:p>
          <a:p>
            <a:pPr marL="0" indent="0">
              <a:buNone/>
            </a:pPr>
            <a:r>
              <a:rPr lang="en-US" dirty="0" smtClean="0"/>
              <a:t>&gt;&gt; list1[1]=3</a:t>
            </a:r>
          </a:p>
          <a:p>
            <a:pPr marL="0" indent="0">
              <a:buNone/>
            </a:pPr>
            <a:r>
              <a:rPr lang="en-US" dirty="0" smtClean="0"/>
              <a:t>&gt;&gt; print(list1)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/>
              <a:t>list1=[7,6,5,4,3,2,1,0</a:t>
            </a:r>
            <a:r>
              <a:rPr lang="en-US" dirty="0" smtClean="0"/>
              <a:t>] </a:t>
            </a:r>
          </a:p>
          <a:p>
            <a:pPr marL="0" indent="0">
              <a:buNone/>
            </a:pPr>
            <a:r>
              <a:rPr lang="en-US" dirty="0" smtClean="0"/>
              <a:t>&gt;&gt; print(list1)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mytuple</a:t>
            </a:r>
            <a:r>
              <a:rPr lang="en-US" dirty="0" smtClean="0"/>
              <a:t>=(0,1,2,3,4,5,6,7)</a:t>
            </a:r>
          </a:p>
          <a:p>
            <a:pPr marL="0" indent="0">
              <a:buNone/>
            </a:pPr>
            <a:r>
              <a:rPr lang="en-US" dirty="0" smtClean="0"/>
              <a:t>&gt;&gt; print(</a:t>
            </a:r>
            <a:r>
              <a:rPr lang="en-US" dirty="0" err="1" smtClean="0"/>
              <a:t>mytuple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mytuple</a:t>
            </a:r>
            <a:r>
              <a:rPr lang="en-US" dirty="0" smtClean="0"/>
              <a:t>[1]=3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94090" y="2348751"/>
            <a:ext cx="44736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Concatenate tuples</a:t>
            </a:r>
          </a:p>
          <a:p>
            <a:r>
              <a:rPr lang="en-US" sz="2800" dirty="0" smtClean="0"/>
              <a:t>&gt;&gt; Tuple1 </a:t>
            </a:r>
            <a:r>
              <a:rPr lang="en-US" sz="2800" dirty="0"/>
              <a:t>= (0, 1, 2, 3) </a:t>
            </a:r>
            <a:endParaRPr lang="en-US" sz="2800" dirty="0" smtClean="0"/>
          </a:p>
          <a:p>
            <a:r>
              <a:rPr lang="en-US" sz="2800" dirty="0" smtClean="0"/>
              <a:t>&gt;&gt; Tuple2 </a:t>
            </a:r>
            <a:r>
              <a:rPr lang="en-US" sz="2800" dirty="0"/>
              <a:t>= </a:t>
            </a:r>
            <a:r>
              <a:rPr lang="en-US" sz="2800" dirty="0" smtClean="0"/>
              <a:t>(‘hello’, ‘world’) </a:t>
            </a:r>
          </a:p>
          <a:p>
            <a:r>
              <a:rPr lang="en-US" sz="2800" dirty="0" smtClean="0"/>
              <a:t>&gt;&gt; Tuple3 </a:t>
            </a:r>
            <a:r>
              <a:rPr lang="en-US" sz="2800" dirty="0"/>
              <a:t>= Tuple1 + </a:t>
            </a:r>
            <a:r>
              <a:rPr lang="en-US" sz="2800" dirty="0" smtClean="0"/>
              <a:t>Tuple2</a:t>
            </a:r>
          </a:p>
          <a:p>
            <a:r>
              <a:rPr lang="en-US" sz="2800" dirty="0" smtClean="0"/>
              <a:t>&gt;&gt; print(Tuple3)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24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Lectures: Every Monday 3 pm to 5:50 pm</a:t>
            </a:r>
          </a:p>
          <a:p>
            <a:r>
              <a:rPr lang="en-US" dirty="0" smtClean="0"/>
              <a:t>Location: </a:t>
            </a:r>
            <a:r>
              <a:rPr lang="en-US" dirty="0" smtClean="0"/>
              <a:t>SAGE 2715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https://predictivemodeling.github.io/</a:t>
            </a:r>
            <a:r>
              <a:rPr lang="en-US" dirty="0" smtClean="0"/>
              <a:t> </a:t>
            </a:r>
          </a:p>
          <a:p>
            <a:r>
              <a:rPr lang="en-US" dirty="0" smtClean="0"/>
              <a:t>Piazza for course-related discussions.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–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tuple t1 that contains 1,2,3,4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tuple t2 that contains ‘</a:t>
            </a:r>
            <a:r>
              <a:rPr lang="en-US" dirty="0"/>
              <a:t>I</a:t>
            </a:r>
            <a:r>
              <a:rPr lang="en-US" dirty="0" smtClean="0"/>
              <a:t>’, ‘love’, ‘analytics’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Concatenate t1 and t2 to form t3 and print t3.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is an unordered collection of data type that is </a:t>
            </a:r>
            <a:r>
              <a:rPr lang="en-US" dirty="0" err="1"/>
              <a:t>iterable</a:t>
            </a:r>
            <a:r>
              <a:rPr lang="en-US" dirty="0"/>
              <a:t>, mutable and has no duplicate elements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Highly optimized method compared to list because it is very easy to check whether an element is present or not.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 set1 = set()</a:t>
            </a:r>
          </a:p>
          <a:p>
            <a:pPr marL="0" indent="0">
              <a:buNone/>
            </a:pPr>
            <a:r>
              <a:rPr lang="en-US" dirty="0" smtClean="0"/>
              <a:t>&gt;&gt; print(set1)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set1 = set(“Predictive”)</a:t>
            </a:r>
          </a:p>
          <a:p>
            <a:pPr marL="0" indent="0">
              <a:buNone/>
            </a:pPr>
            <a:r>
              <a:rPr lang="en-US" dirty="0" smtClean="0"/>
              <a:t>&gt;&gt; print(set1)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s1=“Predictive”</a:t>
            </a:r>
          </a:p>
          <a:p>
            <a:pPr marL="0" indent="0">
              <a:buNone/>
            </a:pPr>
            <a:r>
              <a:rPr lang="en-US" dirty="0" smtClean="0"/>
              <a:t>&gt;&gt; set1 = set(s1)</a:t>
            </a:r>
          </a:p>
          <a:p>
            <a:pPr marL="0" indent="0">
              <a:buNone/>
            </a:pPr>
            <a:r>
              <a:rPr lang="en-US" dirty="0" smtClean="0"/>
              <a:t>&gt;&gt; print(set1)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set1=set([“I”, “love”, “analytics”])</a:t>
            </a:r>
          </a:p>
          <a:p>
            <a:pPr marL="0" indent="0">
              <a:buNone/>
            </a:pPr>
            <a:r>
              <a:rPr lang="en-US" dirty="0" smtClean="0"/>
              <a:t>&gt;&gt; print(set1)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–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S1=“Predictive”</a:t>
            </a:r>
          </a:p>
          <a:p>
            <a:r>
              <a:rPr lang="en-US" dirty="0" smtClean="0"/>
              <a:t>Create a set that has only one element which is S1. In other words, create a set that is {“Predictive”}.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94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input from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input() function is used to take input from the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r>
              <a:rPr lang="en-US" dirty="0" smtClean="0"/>
              <a:t>&gt;&gt; # </a:t>
            </a:r>
            <a:r>
              <a:rPr lang="en-US" dirty="0"/>
              <a:t>Python program to </a:t>
            </a:r>
            <a:r>
              <a:rPr lang="en-US" dirty="0" smtClean="0"/>
              <a:t>get </a:t>
            </a:r>
            <a:r>
              <a:rPr lang="en-US" dirty="0"/>
              <a:t>input from user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name </a:t>
            </a:r>
            <a:r>
              <a:rPr lang="en-US" dirty="0"/>
              <a:t>= input("Enter </a:t>
            </a:r>
            <a:r>
              <a:rPr lang="en-US" dirty="0" smtClean="0"/>
              <a:t>the course </a:t>
            </a:r>
            <a:r>
              <a:rPr lang="en-US" dirty="0"/>
              <a:t>name: ")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# </a:t>
            </a:r>
            <a:r>
              <a:rPr lang="en-US" dirty="0"/>
              <a:t>user entered the name </a:t>
            </a:r>
            <a:r>
              <a:rPr lang="en-US" dirty="0" smtClean="0"/>
              <a:t>‘</a:t>
            </a:r>
            <a:r>
              <a:rPr lang="en-US" dirty="0" err="1" smtClean="0"/>
              <a:t>PredictiveModel</a:t>
            </a:r>
            <a:r>
              <a:rPr lang="en-US" dirty="0" smtClean="0"/>
              <a:t>' 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/>
              <a:t>print("I registered for ", 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–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7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Taking 2 integers as input from the user </a:t>
            </a:r>
            <a:r>
              <a:rPr lang="en-US" dirty="0" smtClean="0"/>
              <a:t>and print their product.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71083"/>
            <a:ext cx="10515600" cy="2938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pt-BR" dirty="0" smtClean="0"/>
              <a:t>&gt;&gt; num1 </a:t>
            </a:r>
            <a:r>
              <a:rPr lang="pt-BR" dirty="0"/>
              <a:t>= int(input("Enter num1: "))  </a:t>
            </a: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&gt;&gt; num2 </a:t>
            </a:r>
            <a:r>
              <a:rPr lang="pt-BR" dirty="0"/>
              <a:t>= int(input("Enter num2: ")) </a:t>
            </a:r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&gt;&gt; num3 </a:t>
            </a:r>
            <a:r>
              <a:rPr lang="pt-BR" dirty="0"/>
              <a:t>= num1 * num2 </a:t>
            </a:r>
          </a:p>
          <a:p>
            <a:pPr marL="0" indent="0" fontAlgn="base">
              <a:buNone/>
            </a:pPr>
            <a:r>
              <a:rPr lang="pt-BR" dirty="0" smtClean="0"/>
              <a:t>&gt;&gt; print</a:t>
            </a:r>
            <a:r>
              <a:rPr lang="pt-BR" dirty="0"/>
              <a:t>("Product is: ", num3)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2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Python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iterator_var</a:t>
            </a:r>
            <a:r>
              <a:rPr lang="en-US" dirty="0"/>
              <a:t> in sequence: </a:t>
            </a:r>
            <a:r>
              <a:rPr lang="en-US" dirty="0" smtClean="0"/>
              <a:t>	statements(s</a:t>
            </a:r>
            <a:r>
              <a:rPr lang="en-US" dirty="0"/>
              <a:t>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expression: </a:t>
            </a:r>
            <a:br>
              <a:rPr lang="en-US" dirty="0"/>
            </a:br>
            <a:r>
              <a:rPr lang="en-US" dirty="0" smtClean="0"/>
              <a:t>	statement(s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79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6146" name="Picture 2" descr="for loop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71" y="1690688"/>
            <a:ext cx="7474257" cy="459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6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 print</a:t>
            </a:r>
            <a:r>
              <a:rPr lang="en-US" dirty="0"/>
              <a:t>("List Iteration")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list1 </a:t>
            </a:r>
            <a:r>
              <a:rPr lang="en-US" dirty="0"/>
              <a:t>= </a:t>
            </a:r>
            <a:r>
              <a:rPr lang="en-US" dirty="0" smtClean="0"/>
              <a:t>[“hello", “world”] </a:t>
            </a:r>
          </a:p>
          <a:p>
            <a:pPr marL="0" indent="0">
              <a:buNone/>
            </a:pPr>
            <a:r>
              <a:rPr lang="en-US" dirty="0" smtClean="0"/>
              <a:t>&gt;&gt;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smtClean="0"/>
              <a:t>list1: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smtClean="0"/>
              <a:t>range(0,10,1):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for </a:t>
            </a:r>
            <a:r>
              <a:rPr lang="en-US" dirty="0"/>
              <a:t>letter in </a:t>
            </a:r>
            <a:r>
              <a:rPr lang="en-US" dirty="0" smtClean="0"/>
              <a:t>‘</a:t>
            </a:r>
            <a:r>
              <a:rPr lang="en-US" dirty="0" err="1" smtClean="0"/>
              <a:t>predictiveanalytics</a:t>
            </a:r>
            <a:r>
              <a:rPr lang="en-US" dirty="0" smtClean="0"/>
              <a:t>': </a:t>
            </a:r>
            <a:br>
              <a:rPr lang="en-US" dirty="0" smtClean="0"/>
            </a:br>
            <a:r>
              <a:rPr lang="en-US" dirty="0" smtClean="0"/>
              <a:t>	if </a:t>
            </a:r>
            <a:r>
              <a:rPr lang="en-US" dirty="0"/>
              <a:t>letter == 'e' or letter == 's':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continue </a:t>
            </a:r>
            <a:br>
              <a:rPr lang="en-US" dirty="0" smtClean="0"/>
            </a:br>
            <a:r>
              <a:rPr lang="en-US" dirty="0" smtClean="0"/>
              <a:t>	print</a:t>
            </a:r>
            <a:r>
              <a:rPr lang="en-US" dirty="0"/>
              <a:t>('Current Letter :', letter)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Assistant Professor in Lally School of Management</a:t>
            </a:r>
          </a:p>
          <a:p>
            <a:endParaRPr lang="en-US" dirty="0"/>
          </a:p>
          <a:p>
            <a:r>
              <a:rPr lang="en-US" dirty="0" smtClean="0"/>
              <a:t>PhD in Computer Science</a:t>
            </a:r>
          </a:p>
          <a:p>
            <a:r>
              <a:rPr lang="en-US" dirty="0" smtClean="0"/>
              <a:t>AI &amp; Machine Learning with a focus on Social Media Analytics</a:t>
            </a:r>
          </a:p>
          <a:p>
            <a:endParaRPr lang="en-US" dirty="0" smtClean="0"/>
          </a:p>
          <a:p>
            <a:r>
              <a:rPr lang="en-US" dirty="0" smtClean="0"/>
              <a:t>Office hours: </a:t>
            </a:r>
            <a:r>
              <a:rPr lang="en-US" u="sng" dirty="0" smtClean="0"/>
              <a:t>Thursday </a:t>
            </a:r>
            <a:r>
              <a:rPr lang="en-US" u="sng" dirty="0" smtClean="0"/>
              <a:t>2 pm </a:t>
            </a:r>
            <a:r>
              <a:rPr lang="en-US" u="sng" dirty="0" smtClean="0"/>
              <a:t>to </a:t>
            </a:r>
            <a:r>
              <a:rPr lang="en-US" u="sng" dirty="0" smtClean="0"/>
              <a:t>4 </a:t>
            </a:r>
            <a:r>
              <a:rPr lang="en-US" u="sng" dirty="0" smtClean="0"/>
              <a:t>pm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Location: </a:t>
            </a:r>
            <a:r>
              <a:rPr lang="en-US" u="sng" dirty="0" smtClean="0"/>
              <a:t>PITTS 1212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810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loop --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 list l1= [1,2,3,4,5,6,7,8,9,10], print only the even numbers using a </a:t>
            </a:r>
            <a:r>
              <a:rPr lang="en-US" i="1" dirty="0" smtClean="0"/>
              <a:t>for</a:t>
            </a:r>
            <a:r>
              <a:rPr lang="en-US" dirty="0" smtClean="0"/>
              <a:t> loop.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</a:t>
            </a:r>
            <a:endParaRPr lang="en-US" dirty="0"/>
          </a:p>
        </p:txBody>
      </p:sp>
      <p:pic>
        <p:nvPicPr>
          <p:cNvPr id="5122" name="Picture 2" descr="python while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333" y="1386350"/>
            <a:ext cx="7799333" cy="479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5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count </a:t>
            </a:r>
            <a:r>
              <a:rPr lang="en-US" dirty="0"/>
              <a:t>= 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while </a:t>
            </a:r>
            <a:r>
              <a:rPr lang="en-US" dirty="0"/>
              <a:t>(count &lt; 3):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count </a:t>
            </a:r>
            <a:r>
              <a:rPr lang="en-US" dirty="0"/>
              <a:t>= count + 1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</a:t>
            </a:r>
            <a:r>
              <a:rPr lang="en-US" dirty="0"/>
              <a:t>("Hello </a:t>
            </a:r>
            <a:r>
              <a:rPr lang="en-US" dirty="0" smtClean="0"/>
              <a:t>world!")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i</a:t>
            </a:r>
            <a:r>
              <a:rPr lang="en-US" dirty="0"/>
              <a:t> = 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a </a:t>
            </a:r>
            <a:r>
              <a:rPr lang="en-US" dirty="0"/>
              <a:t>= </a:t>
            </a:r>
            <a:r>
              <a:rPr lang="en-US" dirty="0" smtClean="0"/>
              <a:t>‘</a:t>
            </a:r>
            <a:r>
              <a:rPr lang="en-US" dirty="0" err="1" smtClean="0"/>
              <a:t>predictiveanalytics</a:t>
            </a:r>
            <a:r>
              <a:rPr lang="en-US" dirty="0" smtClean="0"/>
              <a:t>' </a:t>
            </a:r>
          </a:p>
          <a:p>
            <a:pPr marL="0" indent="0">
              <a:buNone/>
            </a:pPr>
            <a:r>
              <a:rPr lang="en-US" dirty="0" smtClean="0"/>
              <a:t>&gt;&gt; while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(a):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== 'e' or a[</a:t>
            </a:r>
            <a:r>
              <a:rPr lang="en-US" dirty="0" err="1"/>
              <a:t>i</a:t>
            </a:r>
            <a:r>
              <a:rPr lang="en-US" dirty="0"/>
              <a:t>] == 's': 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+= 1 </a:t>
            </a:r>
            <a:br>
              <a:rPr lang="en-US" dirty="0"/>
            </a:br>
            <a:r>
              <a:rPr lang="en-US" dirty="0" smtClean="0"/>
              <a:t>		continue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</a:t>
            </a:r>
            <a:r>
              <a:rPr lang="en-US" dirty="0"/>
              <a:t>('Current Letter :', a[</a:t>
            </a:r>
            <a:r>
              <a:rPr lang="en-US" dirty="0" err="1"/>
              <a:t>i</a:t>
            </a:r>
            <a:r>
              <a:rPr lang="en-US" dirty="0"/>
              <a:t>])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+= 1</a:t>
            </a:r>
          </a:p>
        </p:txBody>
      </p:sp>
    </p:spTree>
    <p:extLst>
      <p:ext uri="{BB962C8B-B14F-4D97-AF65-F5344CB8AC3E}">
        <p14:creationId xmlns:p14="http://schemas.microsoft.com/office/powerpoint/2010/main" val="4529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loop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list l1= [1,2,3,4,5,6,7,8,9,10], print only the </a:t>
            </a:r>
            <a:r>
              <a:rPr lang="en-US" dirty="0" smtClean="0"/>
              <a:t>odd numbers using a </a:t>
            </a:r>
            <a:r>
              <a:rPr lang="en-US" i="1" dirty="0" smtClean="0"/>
              <a:t>while</a:t>
            </a:r>
            <a:r>
              <a:rPr lang="en-US" dirty="0" smtClean="0"/>
              <a:t> loop.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f-else-if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num1 </a:t>
            </a:r>
            <a:r>
              <a:rPr lang="en-US" dirty="0"/>
              <a:t>= </a:t>
            </a:r>
            <a:r>
              <a:rPr lang="en-US" dirty="0" smtClean="0"/>
              <a:t>4 </a:t>
            </a:r>
          </a:p>
          <a:p>
            <a:pPr marL="0" indent="0">
              <a:buNone/>
            </a:pPr>
            <a:r>
              <a:rPr lang="en-US" dirty="0" smtClean="0"/>
              <a:t>&gt;&gt; if(num1%2 == 0):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</a:t>
            </a:r>
            <a:r>
              <a:rPr lang="en-US" dirty="0"/>
              <a:t>("Num1 </a:t>
            </a:r>
            <a:r>
              <a:rPr lang="en-US" dirty="0" smtClean="0"/>
              <a:t>is even") </a:t>
            </a:r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elif</a:t>
            </a:r>
            <a:r>
              <a:rPr lang="en-US" dirty="0" smtClean="0"/>
              <a:t>(num1%2==1):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</a:t>
            </a:r>
            <a:r>
              <a:rPr lang="en-US" dirty="0"/>
              <a:t>("</a:t>
            </a:r>
            <a:r>
              <a:rPr lang="en-US" dirty="0" smtClean="0"/>
              <a:t>Num1 </a:t>
            </a:r>
            <a:r>
              <a:rPr lang="en-US" dirty="0"/>
              <a:t>is </a:t>
            </a:r>
            <a:r>
              <a:rPr lang="en-US" dirty="0" smtClean="0"/>
              <a:t>odd") </a:t>
            </a:r>
          </a:p>
          <a:p>
            <a:pPr marL="0" indent="0">
              <a:buNone/>
            </a:pPr>
            <a:r>
              <a:rPr lang="en-US" dirty="0" smtClean="0"/>
              <a:t>&gt;&gt; 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smtClean="0"/>
              <a:t>	print(“It never comes to this section")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statements that take inputs and perform certain computations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FindEven</a:t>
            </a:r>
            <a:r>
              <a:rPr lang="en-US" dirty="0" smtClean="0"/>
              <a:t>( </a:t>
            </a:r>
            <a:r>
              <a:rPr lang="en-US" dirty="0"/>
              <a:t>x ):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(x % 2 == 0):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print </a:t>
            </a:r>
            <a:r>
              <a:rPr lang="en-US" dirty="0"/>
              <a:t>"even"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else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print </a:t>
            </a:r>
            <a:r>
              <a:rPr lang="en-US" dirty="0"/>
              <a:t>"odd"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FindEven</a:t>
            </a:r>
            <a:r>
              <a:rPr lang="en-US" dirty="0" smtClean="0"/>
              <a:t> (2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FindEven</a:t>
            </a:r>
            <a:r>
              <a:rPr lang="en-US" dirty="0" smtClean="0"/>
              <a:t> (3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28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– 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lambda arguments: </a:t>
            </a:r>
            <a:r>
              <a:rPr lang="en-US" b="1" i="1" dirty="0" smtClean="0"/>
              <a:t>expression </a:t>
            </a:r>
          </a:p>
          <a:p>
            <a:pPr marL="0" indent="0">
              <a:buNone/>
            </a:pPr>
            <a:r>
              <a:rPr lang="es-ES" dirty="0" smtClean="0"/>
              <a:t>&gt;&gt; </a:t>
            </a:r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/>
              <a:t>cube(y):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/>
              <a:t>y*y*y;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&gt;&gt; g </a:t>
            </a:r>
            <a:r>
              <a:rPr lang="es-ES" dirty="0"/>
              <a:t>= lambda x: x*x*x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&gt;&gt; </a:t>
            </a:r>
            <a:r>
              <a:rPr lang="es-ES" dirty="0" err="1" smtClean="0"/>
              <a:t>print</a:t>
            </a:r>
            <a:r>
              <a:rPr lang="es-ES" dirty="0" smtClean="0"/>
              <a:t>(g(7</a:t>
            </a:r>
            <a:r>
              <a:rPr lang="es-ES" dirty="0"/>
              <a:t>))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&gt;&gt; </a:t>
            </a:r>
            <a:r>
              <a:rPr lang="es-ES" dirty="0" err="1" smtClean="0"/>
              <a:t>print</a:t>
            </a:r>
            <a:r>
              <a:rPr lang="es-ES" dirty="0" smtClean="0"/>
              <a:t>(cube(5</a:t>
            </a:r>
            <a:r>
              <a:rPr lang="es-ES" dirty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basics</a:t>
            </a:r>
          </a:p>
          <a:p>
            <a:r>
              <a:rPr lang="en-US" dirty="0" smtClean="0"/>
              <a:t>Data cleaning and pre-processing</a:t>
            </a:r>
          </a:p>
          <a:p>
            <a:r>
              <a:rPr lang="en-US" dirty="0" smtClean="0"/>
              <a:t>Data analysis including dimensionality reduction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K-Nearest Neighbor algorithm</a:t>
            </a:r>
          </a:p>
          <a:p>
            <a:r>
              <a:rPr lang="en-US" dirty="0" smtClean="0"/>
              <a:t>Association rules, Market basket analysis</a:t>
            </a:r>
          </a:p>
          <a:p>
            <a:r>
              <a:rPr lang="en-US" dirty="0" smtClean="0"/>
              <a:t>Cluster analysis including NLP applications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30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Intersection of 2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ArrIntersect</a:t>
            </a:r>
            <a:r>
              <a:rPr lang="en-US" dirty="0" smtClean="0"/>
              <a:t>(a1</a:t>
            </a:r>
            <a:r>
              <a:rPr lang="en-US" dirty="0"/>
              <a:t>, a2):</a:t>
            </a:r>
            <a:br>
              <a:rPr lang="en-US" dirty="0"/>
            </a:br>
            <a:r>
              <a:rPr lang="en-US" dirty="0"/>
              <a:t>	result = list(filter(lambda x: x in arr1, arr2))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print </a:t>
            </a:r>
            <a:r>
              <a:rPr lang="en-US" dirty="0"/>
              <a:t>("Intersection : ",result)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arr1 </a:t>
            </a:r>
            <a:r>
              <a:rPr lang="en-US" dirty="0"/>
              <a:t>= [1, 3, 4, 5, 7]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&gt;&gt; arr2 </a:t>
            </a:r>
            <a:r>
              <a:rPr lang="en-US" dirty="0"/>
              <a:t>= [2, 3, 5, 6]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ArrIntersect</a:t>
            </a:r>
            <a:r>
              <a:rPr lang="en-US" dirty="0" smtClean="0"/>
              <a:t> (arr1,arr2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52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function Square that takes an integer argument and outputs the square value of this argument. For example, if the input is 3, output should be 9.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 </a:t>
            </a:r>
            <a:r>
              <a:rPr lang="en-US" dirty="0"/>
              <a:t>= 8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z </a:t>
            </a:r>
            <a:r>
              <a:rPr lang="en-US" dirty="0"/>
              <a:t>= lambda x : x * 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 </a:t>
            </a:r>
            <a:r>
              <a:rPr lang="en-US" dirty="0"/>
              <a:t>z(6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03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all the concepts – 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Given a list of keywords, create a dictionary of the keywords and their frequencies as the values in an ascending order of the frequencies.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>
                <a:sym typeface="Wingdings" panose="05000000000000000000" pitchFamily="2" charset="2"/>
              </a:rPr>
              <a:t>Input: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 smtClean="0"/>
              <a:t>Keywords = [‘hello’, ‘I’, ‘am’, ‘fine’, ‘but’, ‘fine’, ‘is’, ‘fine’, ’hello’, ‘to’, ‘you’, ‘fine’]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Dictionary: {‘hello’: 2, ‘I’:1, ‘am’:1, ‘fine’:4, ‘but’:1, ‘is’:1, ‘to’:1, ‘you’:1 }</a:t>
            </a:r>
          </a:p>
          <a:p>
            <a:pPr marL="457200" lvl="1" indent="0">
              <a:buNone/>
            </a:pPr>
            <a:r>
              <a:rPr lang="en-US" dirty="0" smtClean="0"/>
              <a:t>Sorted dictionary: { ‘</a:t>
            </a:r>
            <a:r>
              <a:rPr lang="en-US" dirty="0"/>
              <a:t>I’:1, ‘am’:1</a:t>
            </a:r>
            <a:r>
              <a:rPr lang="en-US" dirty="0" smtClean="0"/>
              <a:t>, ‘</a:t>
            </a:r>
            <a:r>
              <a:rPr lang="en-US" dirty="0"/>
              <a:t>but’:1, ‘is’:1, ‘to’:1, ‘you’:</a:t>
            </a:r>
            <a:r>
              <a:rPr lang="en-US" dirty="0" smtClean="0"/>
              <a:t>1‘, hello</a:t>
            </a:r>
            <a:r>
              <a:rPr lang="en-US" dirty="0"/>
              <a:t>’: </a:t>
            </a:r>
            <a:r>
              <a:rPr lang="en-US" dirty="0" smtClean="0"/>
              <a:t>2, </a:t>
            </a:r>
            <a:r>
              <a:rPr lang="en-US" dirty="0"/>
              <a:t>‘fine’:</a:t>
            </a:r>
            <a:r>
              <a:rPr lang="en-US" dirty="0" smtClean="0"/>
              <a:t>4}</a:t>
            </a:r>
          </a:p>
        </p:txBody>
      </p:sp>
    </p:spTree>
    <p:extLst>
      <p:ext uri="{BB962C8B-B14F-4D97-AF65-F5344CB8AC3E}">
        <p14:creationId xmlns:p14="http://schemas.microsoft.com/office/powerpoint/2010/main" val="10577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code to split a list into a list of lists of size 3. l1 = [‘hello’, ‘hi’, ’hey’, ‘howdy’, ‘</a:t>
            </a:r>
            <a:r>
              <a:rPr lang="en-US" dirty="0" err="1"/>
              <a:t>hola</a:t>
            </a:r>
            <a:r>
              <a:rPr lang="en-US" dirty="0"/>
              <a:t>’, ‘greetings’, ‘bonjour’, ‘good day’, ‘welcome’]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[</a:t>
            </a:r>
            <a:r>
              <a:rPr lang="en-US" dirty="0"/>
              <a:t>[‘hello’, ‘hi’, ’hey’], [‘howdy’, ‘</a:t>
            </a:r>
            <a:r>
              <a:rPr lang="en-US" dirty="0" err="1"/>
              <a:t>hola</a:t>
            </a:r>
            <a:r>
              <a:rPr lang="en-US" dirty="0"/>
              <a:t>’, ‘greetings’], [‘bonjour’, ‘good day’, ‘welcome’]</a:t>
            </a:r>
            <a:r>
              <a:rPr lang="en-US" dirty="0">
                <a:sym typeface="Wingdings" panose="05000000000000000000" pitchFamily="2" charset="2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3 different packages that we will use in this class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08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– Pandas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import </a:t>
            </a:r>
            <a:r>
              <a:rPr lang="en-US" dirty="0"/>
              <a:t>pandas as </a:t>
            </a:r>
            <a:r>
              <a:rPr lang="en-US" dirty="0" err="1"/>
              <a:t>pd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/>
              <a:t>list of strings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lst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[‘I’, ‘am’, ‘excited’, ‘for’, ‘the’, ‘spring’, ‘semester’] 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Calling </a:t>
            </a:r>
            <a:r>
              <a:rPr lang="en-US" dirty="0" err="1"/>
              <a:t>DataFrame</a:t>
            </a:r>
            <a:r>
              <a:rPr lang="en-US" dirty="0"/>
              <a:t> constructor on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&gt;&gt; print(</a:t>
            </a:r>
            <a:r>
              <a:rPr lang="en-US" dirty="0" err="1" smtClean="0"/>
              <a:t>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26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–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Numerical computations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–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Data is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86832" cy="435133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There has been enormous data growth in both commercial and scientific databases due to advances in data generation and collection technologies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New mantra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Gather whatever data you can whenever and wherever possible.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Expectations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Gathered data will have value either for the purpose collected or for a purpose not envisioned</a:t>
            </a:r>
            <a:r>
              <a:rPr lang="en-US" altLang="en-US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endParaRPr lang="en-US" altLang="en-US" sz="1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25" descr="story-3dimensional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961" y="1195388"/>
            <a:ext cx="1676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96624" y="6019800"/>
            <a:ext cx="2293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>
                <a:latin typeface="Helvetica" panose="020B0604020202020204" pitchFamily="34" charset="0"/>
                <a:cs typeface="Arial" panose="020B0604020202020204" pitchFamily="34" charset="0"/>
              </a:rPr>
              <a:t>Computational Simulations</a:t>
            </a:r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325186" y="4267200"/>
            <a:ext cx="236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200" i="1">
                <a:latin typeface="Helvetica" panose="020B0604020202020204" pitchFamily="34" charset="0"/>
                <a:cs typeface="Arial" panose="020B0604020202020204" pitchFamily="34" charset="0"/>
              </a:rPr>
              <a:t>Social Networking: Twitter 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 descr="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61" y="4876800"/>
            <a:ext cx="190500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t="2650" r="946" b="2745"/>
          <a:stretch>
            <a:fillRect/>
          </a:stretch>
        </p:blipFill>
        <p:spPr bwMode="auto">
          <a:xfrm>
            <a:off x="7370974" y="4800600"/>
            <a:ext cx="1500187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423361" y="6019800"/>
            <a:ext cx="1577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>
                <a:latin typeface="Helvetica" panose="020B0604020202020204" pitchFamily="34" charset="0"/>
                <a:cs typeface="Arial" panose="020B0604020202020204" pitchFamily="34" charset="0"/>
              </a:rPr>
              <a:t>Sensor Networks</a:t>
            </a:r>
            <a:r>
              <a:rPr lang="en-US" altLang="en-US" sz="1200" i="1">
                <a:latin typeface="Helvetica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1334" r="5765" b="969"/>
          <a:stretch>
            <a:fillRect/>
          </a:stretch>
        </p:blipFill>
        <p:spPr bwMode="auto">
          <a:xfrm>
            <a:off x="7423361" y="1219200"/>
            <a:ext cx="17780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270961" y="4267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>
                <a:latin typeface="Helvetica" panose="020B0604020202020204" pitchFamily="34" charset="0"/>
                <a:cs typeface="Arial" panose="020B0604020202020204" pitchFamily="34" charset="0"/>
              </a:rPr>
              <a:t>Traffic Patterns</a:t>
            </a:r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7118561" y="2514600"/>
            <a:ext cx="2365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>
                <a:latin typeface="Helvetica" panose="020B0604020202020204" pitchFamily="34" charset="0"/>
                <a:cs typeface="Arial" panose="020B0604020202020204" pitchFamily="34" charset="0"/>
              </a:rPr>
              <a:t>Cyber Security</a:t>
            </a:r>
            <a:r>
              <a:rPr lang="en-US" altLang="en-US" sz="1200" i="1">
                <a:latin typeface="Helvetica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9480761" y="1681163"/>
          <a:ext cx="6477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VISIO" r:id="rId7" imgW="617220" imgH="615696" progId="Visio.Drawing.11">
                  <p:embed/>
                </p:oleObj>
              </mc:Choice>
              <mc:Fallback>
                <p:oleObj name="VISIO" r:id="rId7" imgW="617220" imgH="615696" progId="Visio.Drawing.11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0761" y="1681163"/>
                        <a:ext cx="6477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8872749" y="2355850"/>
            <a:ext cx="2365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>
                <a:latin typeface="Helvetica" panose="020B0604020202020204" pitchFamily="34" charset="0"/>
                <a:cs typeface="Arial" panose="020B0604020202020204" pitchFamily="34" charset="0"/>
              </a:rPr>
              <a:t>E-Commerce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5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224" y="2955925"/>
            <a:ext cx="237807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http://images.ezgif.com/tmp/gif_232x188_6af960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61" y="2944813"/>
            <a:ext cx="1436688" cy="1163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9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Mining? Commercial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Lots of data is being collected </a:t>
            </a:r>
            <a:br>
              <a:rPr lang="en-US" altLang="en-US" sz="2400" dirty="0"/>
            </a:br>
            <a:r>
              <a:rPr lang="en-US" altLang="en-US" sz="2400" dirty="0"/>
              <a:t>and warehoused </a:t>
            </a:r>
          </a:p>
          <a:p>
            <a:pPr lvl="1"/>
            <a:r>
              <a:rPr lang="en-US" altLang="en-US" sz="2000" dirty="0"/>
              <a:t>Web data</a:t>
            </a:r>
          </a:p>
          <a:p>
            <a:pPr lvl="2"/>
            <a:r>
              <a:rPr lang="en-US" altLang="en-US" sz="1800" dirty="0"/>
              <a:t>Yahoo has Peta Bytes of web data</a:t>
            </a:r>
          </a:p>
          <a:p>
            <a:pPr lvl="2"/>
            <a:r>
              <a:rPr lang="en-US" altLang="en-US" sz="1800" dirty="0"/>
              <a:t>Facebook has billions of active users</a:t>
            </a:r>
          </a:p>
          <a:p>
            <a:pPr lvl="1"/>
            <a:r>
              <a:rPr lang="en-US" altLang="en-US" sz="2000" dirty="0"/>
              <a:t>purchases at department/</a:t>
            </a:r>
            <a:br>
              <a:rPr lang="en-US" altLang="en-US" sz="2000" dirty="0"/>
            </a:br>
            <a:r>
              <a:rPr lang="en-US" altLang="en-US" sz="2000" dirty="0"/>
              <a:t>grocery stores, e-commerce</a:t>
            </a:r>
          </a:p>
          <a:p>
            <a:pPr lvl="2"/>
            <a:r>
              <a:rPr lang="en-US" altLang="en-US" sz="1800" dirty="0"/>
              <a:t> Amazon handles millions of visits/day</a:t>
            </a:r>
          </a:p>
          <a:p>
            <a:pPr lvl="1"/>
            <a:r>
              <a:rPr lang="en-US" altLang="en-US" sz="2000" dirty="0"/>
              <a:t>Bank/Credit Card transactions</a:t>
            </a:r>
          </a:p>
          <a:p>
            <a:r>
              <a:rPr lang="en-US" altLang="en-US" sz="2400" dirty="0"/>
              <a:t>Computers have become cheaper and more powerful</a:t>
            </a:r>
          </a:p>
          <a:p>
            <a:r>
              <a:rPr lang="en-US" altLang="en-US" sz="2400" dirty="0"/>
              <a:t>Competitive Pressure is Strong </a:t>
            </a:r>
          </a:p>
          <a:p>
            <a:pPr lvl="1"/>
            <a:r>
              <a:rPr lang="en-US" altLang="en-US" sz="2000" dirty="0"/>
              <a:t>Provide better, customized services for an edge (e.g. in Customer Relationship Management)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495" y="2057400"/>
            <a:ext cx="12001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295" y="2209800"/>
            <a:ext cx="1428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95" y="2997200"/>
            <a:ext cx="1143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45" y="2906713"/>
            <a:ext cx="1143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1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Mining?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altLang="en-US" sz="3200" dirty="0"/>
              <a:t>Many Definitions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/>
              <a:t>Non-trivial extraction of implicit, previously unknown and potentially useful information from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/>
              <a:t>Exploration &amp; analysis, by automatic or semi-automatic means, of large quantities of data in order to discover </a:t>
            </a:r>
            <a:br>
              <a:rPr lang="en-US" altLang="en-US" dirty="0"/>
            </a:br>
            <a:r>
              <a:rPr lang="en-US" altLang="en-US" dirty="0"/>
              <a:t>meaningful patterns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endParaRPr lang="en-US" altLang="en-US" b="1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871" y="4171335"/>
            <a:ext cx="8226425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8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1827</Words>
  <Application>Microsoft Office PowerPoint</Application>
  <PresentationFormat>Widescreen</PresentationFormat>
  <Paragraphs>344</Paragraphs>
  <Slides>58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Calibri Light</vt:lpstr>
      <vt:lpstr>Helvetica</vt:lpstr>
      <vt:lpstr>Monotype Sorts</vt:lpstr>
      <vt:lpstr>Times New Roman</vt:lpstr>
      <vt:lpstr>Wingdings</vt:lpstr>
      <vt:lpstr>Office Theme</vt:lpstr>
      <vt:lpstr>VISIO</vt:lpstr>
      <vt:lpstr>Applied Analytics &amp;  Predictive Modeling Spring 2020</vt:lpstr>
      <vt:lpstr>Agenda</vt:lpstr>
      <vt:lpstr>Course Logistics</vt:lpstr>
      <vt:lpstr>Instructor</vt:lpstr>
      <vt:lpstr>Syllabus</vt:lpstr>
      <vt:lpstr>Overview of Data Mining</vt:lpstr>
      <vt:lpstr>Large-Scale Data is Everywhere</vt:lpstr>
      <vt:lpstr>Why Data Mining? Commercial Viewpoint</vt:lpstr>
      <vt:lpstr>What is Data Mining? </vt:lpstr>
      <vt:lpstr>What is NOT Data Mining? </vt:lpstr>
      <vt:lpstr>Great Opportunities to solve Society’s Major Problems</vt:lpstr>
      <vt:lpstr>Python fundamentals</vt:lpstr>
      <vt:lpstr>Basics</vt:lpstr>
      <vt:lpstr>Python Language Introduction</vt:lpstr>
      <vt:lpstr>Finding an interpreter</vt:lpstr>
      <vt:lpstr>First program in Python</vt:lpstr>
      <vt:lpstr>Variables and Data Structures</vt:lpstr>
      <vt:lpstr>Data Structures</vt:lpstr>
      <vt:lpstr>List</vt:lpstr>
      <vt:lpstr>List</vt:lpstr>
      <vt:lpstr>Example – Mixing append(), insert() and remove() </vt:lpstr>
      <vt:lpstr>List – Exercise </vt:lpstr>
      <vt:lpstr>Dictionary</vt:lpstr>
      <vt:lpstr>Dictionary</vt:lpstr>
      <vt:lpstr>Dictionary</vt:lpstr>
      <vt:lpstr>Dictionary – Exercise </vt:lpstr>
      <vt:lpstr>Tuple</vt:lpstr>
      <vt:lpstr>Tuple</vt:lpstr>
      <vt:lpstr>Tuple</vt:lpstr>
      <vt:lpstr>Tuple – Exercise </vt:lpstr>
      <vt:lpstr>Set </vt:lpstr>
      <vt:lpstr>Set</vt:lpstr>
      <vt:lpstr>Set – Exercise </vt:lpstr>
      <vt:lpstr>Take input from the user</vt:lpstr>
      <vt:lpstr>User input – Exercise </vt:lpstr>
      <vt:lpstr>Loops</vt:lpstr>
      <vt:lpstr>Loops in Python</vt:lpstr>
      <vt:lpstr>for</vt:lpstr>
      <vt:lpstr>for</vt:lpstr>
      <vt:lpstr>for loop -- Example</vt:lpstr>
      <vt:lpstr>while </vt:lpstr>
      <vt:lpstr>while</vt:lpstr>
      <vt:lpstr>While</vt:lpstr>
      <vt:lpstr>while loop – Example </vt:lpstr>
      <vt:lpstr>Conditionals</vt:lpstr>
      <vt:lpstr>if-else-if</vt:lpstr>
      <vt:lpstr>Functions</vt:lpstr>
      <vt:lpstr>Functions</vt:lpstr>
      <vt:lpstr>Lambda Functions – Anonymous functions</vt:lpstr>
      <vt:lpstr>Example – Intersection of 2 lists</vt:lpstr>
      <vt:lpstr>Functions examples</vt:lpstr>
      <vt:lpstr>Revising all the concepts – Exercises </vt:lpstr>
      <vt:lpstr>PowerPoint Presentation</vt:lpstr>
      <vt:lpstr>Packages</vt:lpstr>
      <vt:lpstr>Packages – Pandas </vt:lpstr>
      <vt:lpstr>Data Frame</vt:lpstr>
      <vt:lpstr>Packages – Numpy </vt:lpstr>
      <vt:lpstr>Packages – Seaborn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Analytics &amp; Predictive Modeling</dc:title>
  <dc:creator>Manikonda, Lydia</dc:creator>
  <cp:lastModifiedBy>Manikonda, Lydia</cp:lastModifiedBy>
  <cp:revision>96</cp:revision>
  <dcterms:created xsi:type="dcterms:W3CDTF">2020-01-08T20:21:16Z</dcterms:created>
  <dcterms:modified xsi:type="dcterms:W3CDTF">2020-01-13T22:59:21Z</dcterms:modified>
</cp:coreProperties>
</file>