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70" r:id="rId3"/>
    <p:sldId id="278" r:id="rId4"/>
    <p:sldId id="292" r:id="rId5"/>
    <p:sldId id="277" r:id="rId6"/>
    <p:sldId id="293" r:id="rId7"/>
    <p:sldId id="272" r:id="rId8"/>
    <p:sldId id="279" r:id="rId9"/>
    <p:sldId id="296" r:id="rId10"/>
    <p:sldId id="282" r:id="rId11"/>
    <p:sldId id="297" r:id="rId12"/>
    <p:sldId id="289" r:id="rId13"/>
    <p:sldId id="294" r:id="rId14"/>
    <p:sldId id="291" r:id="rId15"/>
    <p:sldId id="290" r:id="rId16"/>
    <p:sldId id="299" r:id="rId17"/>
    <p:sldId id="284" r:id="rId18"/>
    <p:sldId id="283" r:id="rId19"/>
    <p:sldId id="288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F86C5E-4806-A606-327A-876D6CB33D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4F940-B2C5-733D-F3D5-7ABF9FD332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2C4A-617A-4048-8A03-187CA877CF8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081505-7A03-7C6F-667D-E4087E05CD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03EA29-283A-F74B-CCF7-5F8E7C5448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4E082-9970-434A-BC1B-68B3C68CD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4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0DF4-3E3B-4C68-9EAB-E7EB5606E76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B623-1252-402E-BC1E-C7E66A9E7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3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7878-B426-DBA9-FA57-BE0732B6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E9E16-BADB-7171-FC50-62F4D5FF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1301C-BBAE-E0AE-838A-7CA807B5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9C09C-C767-9EE4-7837-E9095FD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2D628-1985-D33D-C6C5-3F4045BB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1E7C-9CCA-DB02-B86E-39BF1DAD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21204-B29A-5803-44E1-99E4DAD67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555CC-7A51-0ED1-CF5E-4E124406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C9B1B-6759-E6D9-9819-195FC0CA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4EC1B-DC10-3409-3B9D-8681F046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D62BC-B06F-05D5-7B7E-B8FD867E3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E8F12-07D5-FDE3-5E33-28A8068B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055D2-81FF-4A21-0DD1-8E39CC9C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F82F-A325-EFFF-313A-B877E910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D0F57-50B1-86C1-1D7D-D13F48EE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4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09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54B1-D028-FA1D-73D6-88ADF868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A9A6-670F-F4A9-791E-221B0E94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6B12A-18FA-A499-1F97-6CC28A75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8C164-5A10-14C0-CE12-4CAEEA92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415EE-615A-F28A-D2C7-7F9D41AC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4949-F203-2796-DFB6-307E65B1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DCC59-7588-0FE4-CBC4-570E4E09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1E2E-5745-6B01-F411-D32CDB64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8311-D4B7-2161-8826-3C85517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76E55-3970-3889-5DB2-5F0B6D39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4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A091-A387-F777-48C5-A5690EC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64FCE-80D2-0CF5-1D57-6A6C5878B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9D144-BE39-44C9-919E-41AEE797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5E7A2-80CC-6183-9820-34A9A963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37EAE-4ACE-4898-7FE0-E2891035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9C240-206F-F68B-6BF5-44059DD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6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8FAFA-2E8C-36DA-BA6B-C368E992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A8BC2-E49A-A76A-C3A8-3FC16F26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02D7D-7AA0-A802-396B-85246162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DB2BA8-D979-1627-2ADE-B10BBF553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2D7D80-CAE0-1F28-8348-5B76D9918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EF8016-52C4-6F34-F6B6-E27406E5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10E73-04D0-AD47-E89F-02ED748C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494D6-2FA8-A029-74FC-3D034103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0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3979-9ADB-7E6D-F03F-2363E97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09171-9393-B7AD-1FA9-333C975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307A8F-6B4B-D2AA-C1AA-7D4B0DF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CCE9E3-CC22-6B97-3453-E8942836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62D981-6BCB-2251-6CC9-42BF033D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C2C27-2DBA-F934-1997-16ED414B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B503B-5053-9527-4BAE-17A5056D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A859-1F94-B347-AC04-E36A56E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8C92D-F767-9BAA-2817-5E3E338E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BEFC7-0E00-20DC-6D05-9257FCE26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2C1E8-B3DD-CD68-01A6-DE3151F2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1642A-8170-DFA8-A7A3-80282D42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48CDC-5A6B-7212-3910-FD93F52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9289-8B5F-C91D-9378-C5425DC3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010311-BD7B-23EC-FCBF-7DE6714B0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CA059-43CA-F568-7895-603C3419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BD3E-76A8-08BB-2EE1-F0AF345A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E495BD-3503-5636-0208-E35FB9D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A3450-C1DD-893E-EA8F-087518BD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D5ED9-4A20-D2B2-4DFD-6010EB66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3031B-B6FA-C6B5-D9DF-E7E2A0F6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C9049-F818-FA6B-B982-0CA54473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81901-CBFB-BF48-132A-75105E862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DE267-DDB2-CD37-6EE1-F103756BC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4B04-EFCD-4962-B3BE-FB42D4B22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03BB78-9F24-4F96-BA00-15F0AB857274}"/>
              </a:ext>
            </a:extLst>
          </p:cNvPr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E575D8-6C03-4D9D-8DE7-75CD1102FA81}"/>
                </a:ext>
              </a:extLst>
            </p:cNvPr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BFF2A81A-8C0B-4EC1-92B0-9366EB622C2E}"/>
                </a:ext>
              </a:extLst>
            </p:cNvPr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E759286-184C-4A4D-8E9E-7BD646C98EB6}"/>
                </a:ext>
              </a:extLst>
            </p:cNvPr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4EE5D809-39C5-4284-85EB-66FB72E7B193}"/>
                </a:ext>
              </a:extLst>
            </p:cNvPr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A70E3A25-C5A8-4148-A896-CE814447E37F}"/>
                </a:ext>
              </a:extLst>
            </p:cNvPr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7FD06B5-859D-4D09-94BF-89AE3A1B31E5}"/>
                </a:ext>
              </a:extLst>
            </p:cNvPr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96D6A1B-FCAE-4437-AA55-3AA91C9D8691}"/>
              </a:ext>
            </a:extLst>
          </p:cNvPr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86A223-3577-4DF1-9F9B-FF257E591DBD}"/>
              </a:ext>
            </a:extLst>
          </p:cNvPr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06FD5A-802C-4B36-ADD8-7B42CB51D592}"/>
                </a:ext>
              </a:extLst>
            </p:cNvPr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2D964D3-1918-4277-AFBD-5311BD4FB3A9}"/>
                </a:ext>
              </a:extLst>
            </p:cNvPr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0152C93C-3C97-4BC2-A3B0-2498B7C78EDC}"/>
                </a:ext>
              </a:extLst>
            </p:cNvPr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0A6078E6-D27A-4A88-ABE7-D143AF9F4BF9}"/>
                </a:ext>
              </a:extLst>
            </p:cNvPr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C3657A43-F45F-43E0-BC6C-E202BB578321}"/>
                </a:ext>
              </a:extLst>
            </p:cNvPr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7A5A113C-55AF-4967-ADA9-FDE7D7AFD7E1}"/>
                </a:ext>
              </a:extLst>
            </p:cNvPr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양쪽 모서리가 둥근 사각형 4">
            <a:extLst>
              <a:ext uri="{FF2B5EF4-FFF2-40B4-BE49-F238E27FC236}">
                <a16:creationId xmlns:a16="http://schemas.microsoft.com/office/drawing/2014/main" id="{0741A3AA-2159-4C46-8AC0-FEF0FC99E377}"/>
              </a:ext>
            </a:extLst>
          </p:cNvPr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altLang="ko-KR" sz="1800" i="1" dirty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 latinLnBrk="1"/>
            <a:endParaRPr lang="en-US" altLang="ko-KR" i="1" dirty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 latinLnBrk="1"/>
            <a:endParaRPr lang="en-US" altLang="ko-KR" sz="1800" i="1" dirty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 latinLnBrk="1"/>
            <a:endParaRPr lang="en-US" altLang="ko-KR" i="1" dirty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 latinLnBrk="1"/>
            <a:endParaRPr lang="en-US" altLang="ko-KR" i="1" dirty="0">
              <a:solidFill>
                <a:schemeClr val="bg1">
                  <a:lumMod val="8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atinLnBrk="1"/>
            <a:r>
              <a:rPr lang="en-US" altLang="ko-KR" sz="1800" i="1" dirty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출연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6BE822-65E4-4DB3-BF2E-75725383BB41}"/>
              </a:ext>
            </a:extLst>
          </p:cNvPr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3F5ACD-A3D2-4B98-B123-80404D960960}"/>
                </a:ext>
              </a:extLst>
            </p:cNvPr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95E0F551-DD48-49F6-8FFD-FC9274CA29A7}"/>
                </a:ext>
              </a:extLst>
            </p:cNvPr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C1C8811B-DBD3-4A14-A253-E19B86AB7167}"/>
                </a:ext>
              </a:extLst>
            </p:cNvPr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B18D0A8F-26B6-47E0-9983-C38A461A714C}"/>
                </a:ext>
              </a:extLst>
            </p:cNvPr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074B0839-8EE0-49FD-BF1B-0CB58A4C9F42}"/>
                </a:ext>
              </a:extLst>
            </p:cNvPr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65880DD7-6693-45A0-9CAA-CB999E8BCE17}"/>
                </a:ext>
              </a:extLst>
            </p:cNvPr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한쪽 모서리가 잘린 사각형 13">
            <a:extLst>
              <a:ext uri="{FF2B5EF4-FFF2-40B4-BE49-F238E27FC236}">
                <a16:creationId xmlns:a16="http://schemas.microsoft.com/office/drawing/2014/main" id="{512E3426-FE10-4132-8484-EBD3BCFC31D6}"/>
              </a:ext>
            </a:extLst>
          </p:cNvPr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79279C-B28B-4CD4-A7F4-0CE16CB72D31}"/>
              </a:ext>
            </a:extLst>
          </p:cNvPr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B2379E-E877-4A09-898A-2B4240F0C855}"/>
              </a:ext>
            </a:extLst>
          </p:cNvPr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C03070-3B27-4D8C-9EAD-40BB45C4365B}"/>
              </a:ext>
            </a:extLst>
          </p:cNvPr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652AF3-6D1C-4BE3-BF97-76C11BB23ED4}"/>
              </a:ext>
            </a:extLst>
          </p:cNvPr>
          <p:cNvSpPr/>
          <p:nvPr/>
        </p:nvSpPr>
        <p:spPr>
          <a:xfrm>
            <a:off x="3334559" y="2993833"/>
            <a:ext cx="5514257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500" b="1" i="1" kern="0" dirty="0">
                <a:solidFill>
                  <a:schemeClr val="bg1"/>
                </a:solidFill>
                <a:effectLst>
                  <a:outerShdw blurRad="50800" dist="88900" algn="l" rotWithShape="0">
                    <a:prstClr val="black">
                      <a:alpha val="40000"/>
                    </a:prstClr>
                  </a:outerShdw>
                </a:effectLst>
              </a:rPr>
              <a:t>기획 발표</a:t>
            </a:r>
            <a:endParaRPr lang="en-US" altLang="ko-KR" sz="4500" b="1" i="1" kern="0" dirty="0">
              <a:solidFill>
                <a:schemeClr val="bg1"/>
              </a:solidFill>
              <a:effectLst>
                <a:outerShdw blurRad="50800" dist="889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250C609-DFEA-4393-9F98-BC1B3AE3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33180"/>
              </p:ext>
            </p:extLst>
          </p:nvPr>
        </p:nvGraphicFramePr>
        <p:xfrm>
          <a:off x="4443188" y="4850860"/>
          <a:ext cx="2621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고원태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홍성일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서수아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2811580-B680-44E9-8FEC-0F1E638D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01846"/>
              </p:ext>
            </p:extLst>
          </p:nvPr>
        </p:nvGraphicFramePr>
        <p:xfrm>
          <a:off x="7064678" y="4850860"/>
          <a:ext cx="814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김정우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EBC7D8E2-4EAF-4EEF-9A8F-374A8DEEC79E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80CDC-FB0D-48D9-BAA9-DB6B29FDAA5E}"/>
              </a:ext>
            </a:extLst>
          </p:cNvPr>
          <p:cNvSpPr txBox="1"/>
          <p:nvPr/>
        </p:nvSpPr>
        <p:spPr>
          <a:xfrm>
            <a:off x="138847" y="855747"/>
            <a:ext cx="203581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관련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2C46F7-0882-4E4D-8405-D6E2A3931795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DC92B-E591-47C8-963C-CFF182949526}"/>
              </a:ext>
            </a:extLst>
          </p:cNvPr>
          <p:cNvSpPr/>
          <p:nvPr/>
        </p:nvSpPr>
        <p:spPr>
          <a:xfrm>
            <a:off x="6853948" y="740331"/>
            <a:ext cx="48829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 Ground &amp; Motivation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CA353-A97C-4294-85CB-36DF84FC0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6" y="2382136"/>
            <a:ext cx="5555671" cy="3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2AEEB-4255-4393-8C25-2CEA70766831}"/>
              </a:ext>
            </a:extLst>
          </p:cNvPr>
          <p:cNvSpPr txBox="1"/>
          <p:nvPr/>
        </p:nvSpPr>
        <p:spPr>
          <a:xfrm>
            <a:off x="3701128" y="2065556"/>
            <a:ext cx="436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92929"/>
                </a:solidFill>
                <a:effectLst/>
                <a:latin typeface="sohne"/>
              </a:rPr>
              <a:t>멱함수란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0AD8A-9591-4A23-962B-6438DA592692}"/>
              </a:ext>
            </a:extLst>
          </p:cNvPr>
          <p:cNvSpPr txBox="1"/>
          <p:nvPr/>
        </p:nvSpPr>
        <p:spPr>
          <a:xfrm>
            <a:off x="4572772" y="6320169"/>
            <a:ext cx="71416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300" dirty="0"/>
              <a:t>출처</a:t>
            </a:r>
            <a:r>
              <a:rPr lang="en-US" altLang="ko-KR" sz="1300" dirty="0"/>
              <a:t>: https://www.midashri.com/blog/google-workrules2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C40A2C-0403-466C-84DA-A5D4A68C474B}"/>
              </a:ext>
            </a:extLst>
          </p:cNvPr>
          <p:cNvCxnSpPr>
            <a:cxnSpLocks/>
          </p:cNvCxnSpPr>
          <p:nvPr/>
        </p:nvCxnSpPr>
        <p:spPr>
          <a:xfrm>
            <a:off x="3441803" y="5678662"/>
            <a:ext cx="22619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F5073B-FA99-40B6-A999-555FD3BBC96D}"/>
              </a:ext>
            </a:extLst>
          </p:cNvPr>
          <p:cNvCxnSpPr>
            <a:cxnSpLocks/>
          </p:cNvCxnSpPr>
          <p:nvPr/>
        </p:nvCxnSpPr>
        <p:spPr>
          <a:xfrm>
            <a:off x="1506399" y="5858770"/>
            <a:ext cx="8874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3AC8284-CD16-4E12-B595-51F794285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48" y="2693650"/>
            <a:ext cx="4748140" cy="274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AD816-CEF9-978E-9486-E08609C8F4A9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- 9 -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445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CB0551-E0CE-4547-9256-3FC1C535D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08" y="2256037"/>
            <a:ext cx="6081608" cy="157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4285E-7658-41AD-A40F-74ECFE652D98}"/>
              </a:ext>
            </a:extLst>
          </p:cNvPr>
          <p:cNvSpPr txBox="1"/>
          <p:nvPr/>
        </p:nvSpPr>
        <p:spPr>
          <a:xfrm>
            <a:off x="4247105" y="4353308"/>
            <a:ext cx="34932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0" i="0" dirty="0">
                <a:solidFill>
                  <a:srgbClr val="000000"/>
                </a:solidFill>
                <a:effectLst/>
                <a:latin typeface="noto"/>
              </a:rPr>
              <a:t>영화 개봉이 주식 수익에 미치는 영향</a:t>
            </a:r>
            <a:br>
              <a:rPr lang="ko-KR" altLang="en-US" sz="1500" dirty="0"/>
            </a:br>
            <a:r>
              <a:rPr lang="ko-KR" altLang="en-US" sz="1500" b="0" i="0" dirty="0">
                <a:solidFill>
                  <a:srgbClr val="000000"/>
                </a:solidFill>
                <a:effectLst/>
                <a:latin typeface="noto"/>
              </a:rPr>
              <a:t>할리우드 스튜디오의 경험적 분석</a:t>
            </a:r>
            <a:br>
              <a:rPr lang="ko-KR" altLang="en-US" sz="1500" dirty="0"/>
            </a:br>
            <a:r>
              <a:rPr lang="ko-KR" altLang="en-US" sz="1500" b="0" i="0" dirty="0">
                <a:solidFill>
                  <a:srgbClr val="000000"/>
                </a:solidFill>
                <a:effectLst/>
                <a:latin typeface="noto"/>
              </a:rPr>
              <a:t>영화의 상연에 영향을 미치는 요소들</a:t>
            </a:r>
            <a:endParaRPr lang="en-US" altLang="ko-KR" sz="1500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5B25776F-6D2D-4DC4-8058-A0F2480AFEF9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CC6B2-5A2E-417B-9057-354881927B3B}"/>
              </a:ext>
            </a:extLst>
          </p:cNvPr>
          <p:cNvSpPr txBox="1"/>
          <p:nvPr/>
        </p:nvSpPr>
        <p:spPr>
          <a:xfrm>
            <a:off x="138849" y="855747"/>
            <a:ext cx="203581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관련 논문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69502F-935A-448E-A407-0BDBC957E891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FBBEE0-5C25-49FA-90FB-71ACE6A56B68}"/>
              </a:ext>
            </a:extLst>
          </p:cNvPr>
          <p:cNvSpPr/>
          <p:nvPr/>
        </p:nvSpPr>
        <p:spPr>
          <a:xfrm>
            <a:off x="6853948" y="740331"/>
            <a:ext cx="48829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 Ground &amp; Motivation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A9A34-E9BD-6DA2-3BAE-DF3550C4737E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- 10 -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A2C8E-B5A4-43BF-9B2F-1C5E7EA78AE2}"/>
              </a:ext>
            </a:extLst>
          </p:cNvPr>
          <p:cNvSpPr txBox="1"/>
          <p:nvPr/>
        </p:nvSpPr>
        <p:spPr>
          <a:xfrm>
            <a:off x="9374904" y="6267231"/>
            <a:ext cx="628072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0000"/>
                </a:solidFill>
                <a:latin typeface="noto"/>
              </a:rPr>
              <a:t>출처</a:t>
            </a:r>
            <a:r>
              <a:rPr lang="en-US" altLang="ko-KR" sz="1300" dirty="0">
                <a:solidFill>
                  <a:srgbClr val="000000"/>
                </a:solidFill>
                <a:latin typeface="noto"/>
              </a:rPr>
              <a:t>: https://www.jetir.org/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42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42F3549A-D32D-4CFD-8F9F-A1EBD7E2012E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F6E8C-52B2-4E41-A05D-144F066896D7}"/>
              </a:ext>
            </a:extLst>
          </p:cNvPr>
          <p:cNvSpPr txBox="1"/>
          <p:nvPr/>
        </p:nvSpPr>
        <p:spPr>
          <a:xfrm>
            <a:off x="417129" y="855747"/>
            <a:ext cx="147925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06DAD2-7DF8-4EBD-A252-9868F0AD9490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532E9-A017-4506-9CB0-40AEBF49D861}"/>
              </a:ext>
            </a:extLst>
          </p:cNvPr>
          <p:cNvSpPr/>
          <p:nvPr/>
        </p:nvSpPr>
        <p:spPr>
          <a:xfrm>
            <a:off x="8925147" y="740331"/>
            <a:ext cx="279480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Topic Selection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EE8ED-FFA0-475C-A502-637EE2921F48}"/>
              </a:ext>
            </a:extLst>
          </p:cNvPr>
          <p:cNvSpPr/>
          <p:nvPr/>
        </p:nvSpPr>
        <p:spPr>
          <a:xfrm>
            <a:off x="1603118" y="2648660"/>
            <a:ext cx="9078126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영화산업기반 코스닥 수익률 예측 </a:t>
            </a:r>
            <a:br>
              <a:rPr lang="en-US" altLang="ko-KR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ko-KR" alt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및 </a:t>
            </a:r>
            <a:br>
              <a:rPr lang="en-US" altLang="ko-KR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ko-KR" alt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분류 모형을 통한 투자 전략 수립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1970D-610A-792F-6465-2D42D0B675A8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- 11 -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763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1ABE759-3456-400C-8081-6FD4B72769E1}"/>
              </a:ext>
            </a:extLst>
          </p:cNvPr>
          <p:cNvGrpSpPr/>
          <p:nvPr/>
        </p:nvGrpSpPr>
        <p:grpSpPr>
          <a:xfrm>
            <a:off x="533399" y="145408"/>
            <a:ext cx="11153775" cy="103594"/>
            <a:chOff x="533399" y="-4904"/>
            <a:chExt cx="11153775" cy="1035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70C22F-FECD-491C-AE23-FE30F60DC2E9}"/>
                </a:ext>
              </a:extLst>
            </p:cNvPr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640AAE-3201-40B3-9B1B-4143F0335237}"/>
                </a:ext>
              </a:extLst>
            </p:cNvPr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8D378668-3A85-45B7-AF86-55E1F39E9D1F}"/>
                </a:ext>
              </a:extLst>
            </p:cNvPr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2CA1A962-C91D-4122-AC31-DC36DC45ED95}"/>
                </a:ext>
              </a:extLst>
            </p:cNvPr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759556DA-D1BE-40B6-9CD5-F270D71A5102}"/>
                </a:ext>
              </a:extLst>
            </p:cNvPr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4063815C-5AE2-4B20-A604-CB380070866D}"/>
                </a:ext>
              </a:extLst>
            </p:cNvPr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7BFE97B1-C26E-43D4-A2FB-376993BBDD35}"/>
                </a:ext>
              </a:extLst>
            </p:cNvPr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양쪽 모서리가 둥근 사각형 4">
            <a:extLst>
              <a:ext uri="{FF2B5EF4-FFF2-40B4-BE49-F238E27FC236}">
                <a16:creationId xmlns:a16="http://schemas.microsoft.com/office/drawing/2014/main" id="{7E1B0DA1-D925-4FF2-ADC3-6BF418971D77}"/>
              </a:ext>
            </a:extLst>
          </p:cNvPr>
          <p:cNvSpPr/>
          <p:nvPr/>
        </p:nvSpPr>
        <p:spPr>
          <a:xfrm>
            <a:off x="533400" y="758103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effectLst>
                  <a:outerShdw blurRad="50800" dist="101600" algn="l" rotWithShape="0">
                    <a:prstClr val="black">
                      <a:alpha val="40000"/>
                    </a:prstClr>
                  </a:outerShdw>
                </a:effectLst>
              </a:rPr>
              <a:t>데이터 소개</a:t>
            </a:r>
            <a:endParaRPr lang="ko-KR" altLang="en-US" sz="5800" dirty="0">
              <a:solidFill>
                <a:schemeClr val="bg1"/>
              </a:solidFill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BD58E-B563-4F53-9F4B-C1EEB7FF9CDA}"/>
              </a:ext>
            </a:extLst>
          </p:cNvPr>
          <p:cNvSpPr/>
          <p:nvPr/>
        </p:nvSpPr>
        <p:spPr>
          <a:xfrm>
            <a:off x="533399" y="302713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LITERACY(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문해력 남자들</a:t>
            </a: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)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4780F0FF-D516-4315-A62C-F8BF81DD1714}"/>
              </a:ext>
            </a:extLst>
          </p:cNvPr>
          <p:cNvSpPr/>
          <p:nvPr/>
        </p:nvSpPr>
        <p:spPr>
          <a:xfrm>
            <a:off x="6425991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DC17E5C8-3D83-4871-A5CE-48741455386C}"/>
              </a:ext>
            </a:extLst>
          </p:cNvPr>
          <p:cNvSpPr/>
          <p:nvPr/>
        </p:nvSpPr>
        <p:spPr>
          <a:xfrm>
            <a:off x="7220750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423B06E9-2621-4C8B-828A-1C81C40A4E4F}"/>
              </a:ext>
            </a:extLst>
          </p:cNvPr>
          <p:cNvSpPr/>
          <p:nvPr/>
        </p:nvSpPr>
        <p:spPr>
          <a:xfrm>
            <a:off x="801550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43C399D-7945-49D3-90E2-B695FB713563}"/>
              </a:ext>
            </a:extLst>
          </p:cNvPr>
          <p:cNvSpPr/>
          <p:nvPr/>
        </p:nvSpPr>
        <p:spPr>
          <a:xfrm>
            <a:off x="881026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0F444825-0DA9-4D7F-95F1-BF987DDA4090}"/>
              </a:ext>
            </a:extLst>
          </p:cNvPr>
          <p:cNvSpPr/>
          <p:nvPr/>
        </p:nvSpPr>
        <p:spPr>
          <a:xfrm>
            <a:off x="9605028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93520BC5-5B53-4706-A849-10261BDA6857}"/>
              </a:ext>
            </a:extLst>
          </p:cNvPr>
          <p:cNvSpPr/>
          <p:nvPr/>
        </p:nvSpPr>
        <p:spPr>
          <a:xfrm>
            <a:off x="10399787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044AC-FD52-40A2-A0FB-C0CA0B36E7CD}"/>
              </a:ext>
            </a:extLst>
          </p:cNvPr>
          <p:cNvSpPr/>
          <p:nvPr/>
        </p:nvSpPr>
        <p:spPr>
          <a:xfrm>
            <a:off x="700201" y="150312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9F8CDA-C95E-4B26-9139-9561F44A0656}"/>
              </a:ext>
            </a:extLst>
          </p:cNvPr>
          <p:cNvSpPr/>
          <p:nvPr/>
        </p:nvSpPr>
        <p:spPr>
          <a:xfrm>
            <a:off x="835114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893ED2-23C2-454D-AAA9-C7A14DC6627C}"/>
              </a:ext>
            </a:extLst>
          </p:cNvPr>
          <p:cNvSpPr/>
          <p:nvPr/>
        </p:nvSpPr>
        <p:spPr>
          <a:xfrm>
            <a:off x="1387030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8D2A95-D81E-4FF2-B20C-7631D86CFA7B}"/>
              </a:ext>
            </a:extLst>
          </p:cNvPr>
          <p:cNvSpPr txBox="1"/>
          <p:nvPr/>
        </p:nvSpPr>
        <p:spPr>
          <a:xfrm rot="20507363">
            <a:off x="1294806" y="1681712"/>
            <a:ext cx="11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prstClr val="white">
                    <a:lumMod val="85000"/>
                  </a:prstClr>
                </a:solidFill>
              </a:rPr>
              <a:t>TAKE4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ED6FC-C8B2-FED6-1550-74737CA560B7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- 12 -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AC246C36-5AF3-4F4B-8E9E-D1F0DA44F575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331B7-96A2-48B3-88C2-D27CB41DED7A}"/>
              </a:ext>
            </a:extLst>
          </p:cNvPr>
          <p:cNvSpPr txBox="1"/>
          <p:nvPr/>
        </p:nvSpPr>
        <p:spPr>
          <a:xfrm>
            <a:off x="323354" y="855747"/>
            <a:ext cx="16668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점검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4EB842-4BD6-4D7A-B113-C2A4F754672F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5E40-6AA5-47C7-9E03-5ED5CBCA4132}"/>
              </a:ext>
            </a:extLst>
          </p:cNvPr>
          <p:cNvSpPr/>
          <p:nvPr/>
        </p:nvSpPr>
        <p:spPr>
          <a:xfrm>
            <a:off x="6853948" y="740331"/>
            <a:ext cx="48829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 Ground &amp; Motivation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6C7C28A-9182-4373-BEBB-CF51F7D7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66275"/>
              </p:ext>
            </p:extLst>
          </p:nvPr>
        </p:nvGraphicFramePr>
        <p:xfrm>
          <a:off x="1738625" y="2346041"/>
          <a:ext cx="9118949" cy="218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291">
                  <a:extLst>
                    <a:ext uri="{9D8B030D-6E8A-4147-A177-3AD203B41FA5}">
                      <a16:colId xmlns:a16="http://schemas.microsoft.com/office/drawing/2014/main" val="401714621"/>
                    </a:ext>
                  </a:extLst>
                </a:gridCol>
                <a:gridCol w="1194886">
                  <a:extLst>
                    <a:ext uri="{9D8B030D-6E8A-4147-A177-3AD203B41FA5}">
                      <a16:colId xmlns:a16="http://schemas.microsoft.com/office/drawing/2014/main" val="1560287248"/>
                    </a:ext>
                  </a:extLst>
                </a:gridCol>
                <a:gridCol w="2451107">
                  <a:extLst>
                    <a:ext uri="{9D8B030D-6E8A-4147-A177-3AD203B41FA5}">
                      <a16:colId xmlns:a16="http://schemas.microsoft.com/office/drawing/2014/main" val="587144017"/>
                    </a:ext>
                  </a:extLst>
                </a:gridCol>
                <a:gridCol w="1670589">
                  <a:extLst>
                    <a:ext uri="{9D8B030D-6E8A-4147-A177-3AD203B41FA5}">
                      <a16:colId xmlns:a16="http://schemas.microsoft.com/office/drawing/2014/main" val="1882314751"/>
                    </a:ext>
                  </a:extLst>
                </a:gridCol>
                <a:gridCol w="2598076">
                  <a:extLst>
                    <a:ext uri="{9D8B030D-6E8A-4147-A177-3AD203B41FA5}">
                      <a16:colId xmlns:a16="http://schemas.microsoft.com/office/drawing/2014/main" val="1896230081"/>
                    </a:ext>
                  </a:extLst>
                </a:gridCol>
              </a:tblGrid>
              <a:tr h="3570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Target(Y label)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98436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영화명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KOSDAQ </a:t>
                      </a:r>
                      <a:r>
                        <a:rPr lang="ko-KR" altLang="en-US" sz="1500" dirty="0"/>
                        <a:t>수익률</a:t>
                      </a:r>
                      <a:r>
                        <a:rPr lang="en-US" altLang="ko-KR" sz="1500" dirty="0"/>
                        <a:t>&gt;</a:t>
                      </a:r>
                      <a:r>
                        <a:rPr lang="ko-KR" altLang="en-US" sz="1500" dirty="0"/>
                        <a:t>벤치마크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54418"/>
                  </a:ext>
                </a:extLst>
              </a:tr>
              <a:tr h="48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명량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 err="1"/>
                        <a:t>세이상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: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27678"/>
                  </a:ext>
                </a:extLst>
              </a:tr>
              <a:tr h="48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극한직업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 err="1"/>
                        <a:t>세이상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: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88388"/>
                  </a:ext>
                </a:extLst>
              </a:tr>
              <a:tr h="483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: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713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C71DDB-A450-49E6-B1BE-57F05EABEC9B}"/>
              </a:ext>
            </a:extLst>
          </p:cNvPr>
          <p:cNvSpPr txBox="1"/>
          <p:nvPr/>
        </p:nvSpPr>
        <p:spPr>
          <a:xfrm>
            <a:off x="1853800" y="4903400"/>
            <a:ext cx="8866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Target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1: </a:t>
            </a:r>
            <a:r>
              <a:rPr lang="en-US" altLang="ko-KR" sz="1800" dirty="0"/>
              <a:t>KOSDAQ </a:t>
            </a:r>
            <a:r>
              <a:rPr lang="ko-KR" altLang="en-US" sz="1800" dirty="0"/>
              <a:t>수익률</a:t>
            </a:r>
            <a:r>
              <a:rPr lang="en-US" altLang="ko-KR" sz="1800" dirty="0"/>
              <a:t>&gt;</a:t>
            </a:r>
            <a:r>
              <a:rPr lang="ko-KR" altLang="en-US" sz="1800" dirty="0"/>
              <a:t>벤치마크</a:t>
            </a:r>
            <a:r>
              <a:rPr lang="en-US" altLang="ko-KR" sz="1800" dirty="0"/>
              <a:t>(</a:t>
            </a:r>
            <a:r>
              <a:rPr lang="ko-KR" altLang="en-US" sz="1800" dirty="0"/>
              <a:t>후보</a:t>
            </a:r>
            <a:r>
              <a:rPr lang="en-US" altLang="ko-KR" sz="1800" dirty="0"/>
              <a:t>: </a:t>
            </a:r>
            <a:r>
              <a:rPr lang="ko-KR" altLang="en-US" sz="1800" dirty="0"/>
              <a:t>코스피 수익률</a:t>
            </a:r>
            <a:r>
              <a:rPr lang="en-US" altLang="ko-KR" sz="1800" dirty="0"/>
              <a:t>, 10</a:t>
            </a:r>
            <a:r>
              <a:rPr lang="ko-KR" altLang="en-US" sz="1800" dirty="0"/>
              <a:t>년 국채수익률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0: </a:t>
            </a:r>
            <a:r>
              <a:rPr lang="en-US" altLang="ko-KR" sz="1800" dirty="0"/>
              <a:t>KOSDAQ </a:t>
            </a:r>
            <a:r>
              <a:rPr lang="ko-KR" altLang="en-US" sz="1800" dirty="0"/>
              <a:t>수익률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ko-KR" altLang="en-US" sz="1800" dirty="0"/>
              <a:t>벤치마크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영화진흥 위원회 통합 전산망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Data </a:t>
            </a:r>
            <a:r>
              <a:rPr lang="ko-KR" altLang="en-US" dirty="0"/>
              <a:t>형태 </a:t>
            </a:r>
            <a:r>
              <a:rPr lang="en-US" altLang="ko-KR" dirty="0"/>
              <a:t>: 11,894 Rows, 17 Columns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0440B-D4FA-4F15-8665-815C9FF6C8EF}"/>
              </a:ext>
            </a:extLst>
          </p:cNvPr>
          <p:cNvSpPr txBox="1"/>
          <p:nvPr/>
        </p:nvSpPr>
        <p:spPr>
          <a:xfrm>
            <a:off x="8635529" y="4536807"/>
            <a:ext cx="24964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292929"/>
                </a:solidFill>
                <a:latin typeface="sohne"/>
              </a:rPr>
              <a:t>(</a:t>
            </a:r>
            <a:r>
              <a:rPr lang="ko-KR" altLang="en-US" sz="1300" b="1" dirty="0">
                <a:solidFill>
                  <a:srgbClr val="292929"/>
                </a:solidFill>
                <a:latin typeface="sohne"/>
              </a:rPr>
              <a:t>데이터 기간</a:t>
            </a:r>
            <a:r>
              <a:rPr lang="en-US" altLang="ko-KR" sz="1300" b="1" dirty="0">
                <a:solidFill>
                  <a:srgbClr val="292929"/>
                </a:solidFill>
                <a:latin typeface="sohne"/>
              </a:rPr>
              <a:t>: 2010~2019)</a:t>
            </a:r>
            <a:endParaRPr lang="en-US" altLang="ko-KR" sz="13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26E5B-16B1-A5DA-5F0C-B01A5DAFD165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- 13 -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249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111CFA36-C406-4FD6-9193-28835BD9192B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64027-32DE-4345-8596-76549F69377C}"/>
              </a:ext>
            </a:extLst>
          </p:cNvPr>
          <p:cNvSpPr txBox="1"/>
          <p:nvPr/>
        </p:nvSpPr>
        <p:spPr>
          <a:xfrm>
            <a:off x="462494" y="855747"/>
            <a:ext cx="1388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E396B3-8887-4647-B6EF-E4423BFC4ED1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73149-3EC6-4D20-9DBF-6BB78DBB538F}"/>
              </a:ext>
            </a:extLst>
          </p:cNvPr>
          <p:cNvSpPr/>
          <p:nvPr/>
        </p:nvSpPr>
        <p:spPr>
          <a:xfrm>
            <a:off x="6853948" y="740331"/>
            <a:ext cx="48829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 Ground &amp; Motivation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297DB-A316-40C5-9A68-0EEBF79E8325}"/>
              </a:ext>
            </a:extLst>
          </p:cNvPr>
          <p:cNvSpPr txBox="1"/>
          <p:nvPr/>
        </p:nvSpPr>
        <p:spPr>
          <a:xfrm>
            <a:off x="1877416" y="3222156"/>
            <a:ext cx="8866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altLang="ko-KR" sz="10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dirty="0" err="1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영화중에서</a:t>
            </a:r>
            <a:r>
              <a:rPr lang="ko-KR" altLang="en-US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 단기적으로 코스닥 지수에 유의미한 영향을 미치는 영화들이 없다</a:t>
            </a: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altLang="ko-KR" sz="10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dirty="0" err="1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영화중에서</a:t>
            </a:r>
            <a:r>
              <a:rPr lang="ko-KR" altLang="en-US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 단기적으로 코스닥 지수에 유의미한 영향을 미치는 영화들이 있다</a:t>
            </a: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C7C14-8BDF-79C6-29DC-3FDCE99CF5C6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- 14 -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F66B13-E2FE-43AD-AEB9-E40314189FE8}"/>
              </a:ext>
            </a:extLst>
          </p:cNvPr>
          <p:cNvSpPr/>
          <p:nvPr/>
        </p:nvSpPr>
        <p:spPr>
          <a:xfrm>
            <a:off x="1748589" y="2554003"/>
            <a:ext cx="9216190" cy="20703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7CC26-AD00-497D-A762-22E2D1637DBA}"/>
              </a:ext>
            </a:extLst>
          </p:cNvPr>
          <p:cNvSpPr txBox="1"/>
          <p:nvPr/>
        </p:nvSpPr>
        <p:spPr>
          <a:xfrm>
            <a:off x="4929569" y="2372009"/>
            <a:ext cx="24318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92929"/>
                </a:solidFill>
                <a:latin typeface="sohne"/>
              </a:rPr>
              <a:t>귀무가설과</a:t>
            </a:r>
            <a:r>
              <a:rPr lang="ko-KR" altLang="en-US" b="1" dirty="0">
                <a:solidFill>
                  <a:srgbClr val="292929"/>
                </a:solidFill>
                <a:latin typeface="sohne"/>
              </a:rPr>
              <a:t> 대립가설</a:t>
            </a:r>
            <a:endParaRPr lang="en-US" altLang="ko-KR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1735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04D3A5-9544-481E-9DAA-A4E3A167A331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C9D8DD-04D1-449C-8ED2-16652AECE352}"/>
              </a:ext>
            </a:extLst>
          </p:cNvPr>
          <p:cNvSpPr/>
          <p:nvPr/>
        </p:nvSpPr>
        <p:spPr>
          <a:xfrm>
            <a:off x="10051339" y="740331"/>
            <a:ext cx="13596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nsight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0B7C7E-345F-4F0D-ABC0-F78E35003E5C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5B7DC-2B9A-440F-9831-DEF8BAB94E1E}"/>
              </a:ext>
            </a:extLst>
          </p:cNvPr>
          <p:cNvSpPr txBox="1"/>
          <p:nvPr/>
        </p:nvSpPr>
        <p:spPr>
          <a:xfrm>
            <a:off x="323358" y="855747"/>
            <a:ext cx="16668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우려되는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B08B2-ECAE-44FF-8685-AEAADB11A62B}"/>
              </a:ext>
            </a:extLst>
          </p:cNvPr>
          <p:cNvSpPr txBox="1"/>
          <p:nvPr/>
        </p:nvSpPr>
        <p:spPr>
          <a:xfrm>
            <a:off x="2951438" y="2849299"/>
            <a:ext cx="7192453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FEATURE(</a:t>
            </a:r>
            <a:r>
              <a:rPr lang="ko-KR" altLang="en-US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변수</a:t>
            </a: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 수가 상대적으로 적은 편</a:t>
            </a: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전처리</a:t>
            </a:r>
            <a:r>
              <a:rPr lang="ko-KR" altLang="en-US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 과정에서 파생변수 생성 기준의 설정에 대한 어려움</a:t>
            </a: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70E97-BC2F-4346-5686-F02561C8DAD4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- 15 -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E2B137-7408-43A0-9293-3928BD09C646}"/>
              </a:ext>
            </a:extLst>
          </p:cNvPr>
          <p:cNvSpPr/>
          <p:nvPr/>
        </p:nvSpPr>
        <p:spPr>
          <a:xfrm>
            <a:off x="2617940" y="2576945"/>
            <a:ext cx="7192453" cy="1477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62F35-2804-47C4-9C37-A62FB6B93D29}"/>
              </a:ext>
            </a:extLst>
          </p:cNvPr>
          <p:cNvSpPr txBox="1"/>
          <p:nvPr/>
        </p:nvSpPr>
        <p:spPr>
          <a:xfrm>
            <a:off x="5612474" y="2392276"/>
            <a:ext cx="12033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292929"/>
                </a:solidFill>
                <a:effectLst/>
                <a:latin typeface="sohne"/>
              </a:rPr>
              <a:t>I</a:t>
            </a:r>
            <a:r>
              <a:rPr lang="en-US" altLang="ko-KR" b="1" dirty="0">
                <a:solidFill>
                  <a:srgbClr val="292929"/>
                </a:solidFill>
                <a:latin typeface="sohne"/>
              </a:rPr>
              <a:t>nsight</a:t>
            </a:r>
            <a:endParaRPr lang="en-US" altLang="ko-KR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6413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1ABE759-3456-400C-8081-6FD4B72769E1}"/>
              </a:ext>
            </a:extLst>
          </p:cNvPr>
          <p:cNvGrpSpPr/>
          <p:nvPr/>
        </p:nvGrpSpPr>
        <p:grpSpPr>
          <a:xfrm>
            <a:off x="533399" y="145408"/>
            <a:ext cx="11153775" cy="103594"/>
            <a:chOff x="533399" y="-4904"/>
            <a:chExt cx="11153775" cy="1035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70C22F-FECD-491C-AE23-FE30F60DC2E9}"/>
                </a:ext>
              </a:extLst>
            </p:cNvPr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640AAE-3201-40B3-9B1B-4143F0335237}"/>
                </a:ext>
              </a:extLst>
            </p:cNvPr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8D378668-3A85-45B7-AF86-55E1F39E9D1F}"/>
                </a:ext>
              </a:extLst>
            </p:cNvPr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2CA1A962-C91D-4122-AC31-DC36DC45ED95}"/>
                </a:ext>
              </a:extLst>
            </p:cNvPr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759556DA-D1BE-40B6-9CD5-F270D71A5102}"/>
                </a:ext>
              </a:extLst>
            </p:cNvPr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4063815C-5AE2-4B20-A604-CB380070866D}"/>
                </a:ext>
              </a:extLst>
            </p:cNvPr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7BFE97B1-C26E-43D4-A2FB-376993BBDD35}"/>
                </a:ext>
              </a:extLst>
            </p:cNvPr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양쪽 모서리가 둥근 사각형 4">
            <a:extLst>
              <a:ext uri="{FF2B5EF4-FFF2-40B4-BE49-F238E27FC236}">
                <a16:creationId xmlns:a16="http://schemas.microsoft.com/office/drawing/2014/main" id="{7E1B0DA1-D925-4FF2-ADC3-6BF418971D77}"/>
              </a:ext>
            </a:extLst>
          </p:cNvPr>
          <p:cNvSpPr/>
          <p:nvPr/>
        </p:nvSpPr>
        <p:spPr>
          <a:xfrm>
            <a:off x="533400" y="758103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50800" dist="101600" algn="l" rotWithShape="0">
                    <a:prstClr val="black">
                      <a:alpha val="40000"/>
                    </a:prstClr>
                  </a:outerShdw>
                </a:effectLst>
              </a:rPr>
              <a:t>Reference </a:t>
            </a:r>
            <a:endParaRPr lang="ko-KR" altLang="en-US" sz="5800" dirty="0">
              <a:solidFill>
                <a:schemeClr val="bg1"/>
              </a:solidFill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BD58E-B563-4F53-9F4B-C1EEB7FF9CDA}"/>
              </a:ext>
            </a:extLst>
          </p:cNvPr>
          <p:cNvSpPr/>
          <p:nvPr/>
        </p:nvSpPr>
        <p:spPr>
          <a:xfrm>
            <a:off x="533399" y="302713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LITERACY(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문해력 남자들</a:t>
            </a: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)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4780F0FF-D516-4315-A62C-F8BF81DD1714}"/>
              </a:ext>
            </a:extLst>
          </p:cNvPr>
          <p:cNvSpPr/>
          <p:nvPr/>
        </p:nvSpPr>
        <p:spPr>
          <a:xfrm>
            <a:off x="6425991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DC17E5C8-3D83-4871-A5CE-48741455386C}"/>
              </a:ext>
            </a:extLst>
          </p:cNvPr>
          <p:cNvSpPr/>
          <p:nvPr/>
        </p:nvSpPr>
        <p:spPr>
          <a:xfrm>
            <a:off x="7220750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423B06E9-2621-4C8B-828A-1C81C40A4E4F}"/>
              </a:ext>
            </a:extLst>
          </p:cNvPr>
          <p:cNvSpPr/>
          <p:nvPr/>
        </p:nvSpPr>
        <p:spPr>
          <a:xfrm>
            <a:off x="801550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D43C399D-7945-49D3-90E2-B695FB713563}"/>
              </a:ext>
            </a:extLst>
          </p:cNvPr>
          <p:cNvSpPr/>
          <p:nvPr/>
        </p:nvSpPr>
        <p:spPr>
          <a:xfrm>
            <a:off x="881026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0F444825-0DA9-4D7F-95F1-BF987DDA4090}"/>
              </a:ext>
            </a:extLst>
          </p:cNvPr>
          <p:cNvSpPr/>
          <p:nvPr/>
        </p:nvSpPr>
        <p:spPr>
          <a:xfrm>
            <a:off x="9605028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93520BC5-5B53-4706-A849-10261BDA6857}"/>
              </a:ext>
            </a:extLst>
          </p:cNvPr>
          <p:cNvSpPr/>
          <p:nvPr/>
        </p:nvSpPr>
        <p:spPr>
          <a:xfrm>
            <a:off x="10399787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044AC-FD52-40A2-A0FB-C0CA0B36E7CD}"/>
              </a:ext>
            </a:extLst>
          </p:cNvPr>
          <p:cNvSpPr/>
          <p:nvPr/>
        </p:nvSpPr>
        <p:spPr>
          <a:xfrm>
            <a:off x="700201" y="150312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9F8CDA-C95E-4B26-9139-9561F44A0656}"/>
              </a:ext>
            </a:extLst>
          </p:cNvPr>
          <p:cNvSpPr/>
          <p:nvPr/>
        </p:nvSpPr>
        <p:spPr>
          <a:xfrm>
            <a:off x="835114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893ED2-23C2-454D-AAA9-C7A14DC6627C}"/>
              </a:ext>
            </a:extLst>
          </p:cNvPr>
          <p:cNvSpPr/>
          <p:nvPr/>
        </p:nvSpPr>
        <p:spPr>
          <a:xfrm>
            <a:off x="1387030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8D2A95-D81E-4FF2-B20C-7631D86CFA7B}"/>
              </a:ext>
            </a:extLst>
          </p:cNvPr>
          <p:cNvSpPr txBox="1"/>
          <p:nvPr/>
        </p:nvSpPr>
        <p:spPr>
          <a:xfrm rot="20507363">
            <a:off x="1294806" y="1681712"/>
            <a:ext cx="11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prstClr val="white">
                    <a:lumMod val="85000"/>
                  </a:prstClr>
                </a:solidFill>
              </a:rPr>
              <a:t>TAKE5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6E1F74-BE4C-A3B4-8283-9B66E5D1C4D4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- 16-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01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04D3A5-9544-481E-9DAA-A4E3A167A331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C9D8DD-04D1-449C-8ED2-16652AECE352}"/>
              </a:ext>
            </a:extLst>
          </p:cNvPr>
          <p:cNvSpPr/>
          <p:nvPr/>
        </p:nvSpPr>
        <p:spPr>
          <a:xfrm>
            <a:off x="9788993" y="740331"/>
            <a:ext cx="188436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Reference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0B7C7E-345F-4F0D-ABC0-F78E35003E5C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5B7DC-2B9A-440F-9831-DEF8BAB94E1E}"/>
              </a:ext>
            </a:extLst>
          </p:cNvPr>
          <p:cNvSpPr txBox="1"/>
          <p:nvPr/>
        </p:nvSpPr>
        <p:spPr>
          <a:xfrm>
            <a:off x="323355" y="855747"/>
            <a:ext cx="16668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62F35-2804-47C4-9C37-A62FB6B93D29}"/>
              </a:ext>
            </a:extLst>
          </p:cNvPr>
          <p:cNvSpPr txBox="1"/>
          <p:nvPr/>
        </p:nvSpPr>
        <p:spPr>
          <a:xfrm>
            <a:off x="3608762" y="2372009"/>
            <a:ext cx="436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292929"/>
                </a:solidFill>
                <a:latin typeface="sohne"/>
              </a:rPr>
              <a:t>자료 출처</a:t>
            </a:r>
            <a:endParaRPr lang="en-US" altLang="ko-K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B08B2-ECAE-44FF-8685-AEAADB11A62B}"/>
              </a:ext>
            </a:extLst>
          </p:cNvPr>
          <p:cNvSpPr txBox="1"/>
          <p:nvPr/>
        </p:nvSpPr>
        <p:spPr>
          <a:xfrm>
            <a:off x="1893458" y="3206114"/>
            <a:ext cx="8866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https://www.kobis.or.kr/kobis/business/main/main.do</a:t>
            </a:r>
            <a:r>
              <a:rPr lang="en-US" altLang="ko-KR" sz="15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5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영화진흥 위원회 통합 전산망</a:t>
            </a:r>
            <a:r>
              <a:rPr lang="en-US" altLang="ko-KR" sz="15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https://eiec.kdi.re.kr/material/clickView.do?click_yymm=201512&amp;cidx=1126</a:t>
            </a:r>
            <a:endParaRPr lang="en-US" altLang="ko-KR" sz="1800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https://www.midashri.com/blog/google-workrules2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https://www.kmdb.or.kr/db/have/detailSearch/filmSearch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https://www.kci.go.kr/kciportal/ci/sereArticleSearch/ciSereArtiView.kci?sereArticleSearchBean.artiId=ART001679906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70E97-BC2F-4346-5686-F02561C8DAD4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- 17 -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7725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C5F02EB7-D1EC-452B-8B37-DD8BCA902FCA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10E70-1083-452F-8A42-743A68BE429A}"/>
              </a:ext>
            </a:extLst>
          </p:cNvPr>
          <p:cNvSpPr txBox="1"/>
          <p:nvPr/>
        </p:nvSpPr>
        <p:spPr>
          <a:xfrm>
            <a:off x="647000" y="855747"/>
            <a:ext cx="101951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끝마침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07F381-3E95-4AB8-A484-C57C01E5DD58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9DF91-EE1E-4299-878A-0A76A4EF0570}"/>
              </a:ext>
            </a:extLst>
          </p:cNvPr>
          <p:cNvSpPr/>
          <p:nvPr/>
        </p:nvSpPr>
        <p:spPr>
          <a:xfrm>
            <a:off x="10743415" y="740331"/>
            <a:ext cx="9541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F24A8-462A-48BB-B05C-9BE6B03F1A2A}"/>
              </a:ext>
            </a:extLst>
          </p:cNvPr>
          <p:cNvSpPr txBox="1"/>
          <p:nvPr/>
        </p:nvSpPr>
        <p:spPr>
          <a:xfrm>
            <a:off x="2553771" y="3324545"/>
            <a:ext cx="628048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감사합니다</a:t>
            </a:r>
            <a:endParaRPr lang="en-US" altLang="ko-KR" sz="5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AA2D6-88E3-DB35-B6D6-E90E2B42B562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- 18 -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20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3E47A9-0050-640E-C0C2-C7DF8E0DDD99}"/>
              </a:ext>
            </a:extLst>
          </p:cNvPr>
          <p:cNvGrpSpPr/>
          <p:nvPr/>
        </p:nvGrpSpPr>
        <p:grpSpPr>
          <a:xfrm>
            <a:off x="1621373" y="2220701"/>
            <a:ext cx="8802954" cy="560472"/>
            <a:chOff x="1660748" y="2205554"/>
            <a:chExt cx="8802954" cy="5604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06A31A-2E7E-C797-114F-CA78B9E1BF78}"/>
                </a:ext>
              </a:extLst>
            </p:cNvPr>
            <p:cNvSpPr/>
            <p:nvPr/>
          </p:nvSpPr>
          <p:spPr>
            <a:xfrm>
              <a:off x="1660748" y="2205554"/>
              <a:ext cx="1349516" cy="560472"/>
            </a:xfrm>
            <a:prstGeom prst="rect">
              <a:avLst/>
            </a:prstGeom>
            <a:solidFill>
              <a:srgbClr val="0951BD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376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23" b="0" i="0" u="none" strike="noStrike" kern="1200" cap="none" spc="-13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06F682-694D-960A-5BE0-05DC1C557819}"/>
                </a:ext>
              </a:extLst>
            </p:cNvPr>
            <p:cNvSpPr/>
            <p:nvPr/>
          </p:nvSpPr>
          <p:spPr>
            <a:xfrm>
              <a:off x="3209240" y="2205554"/>
              <a:ext cx="7254462" cy="560472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팀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8C661-14DA-F6B0-0799-22CC714712FF}"/>
                </a:ext>
              </a:extLst>
            </p:cNvPr>
            <p:cNvSpPr txBox="1"/>
            <p:nvPr/>
          </p:nvSpPr>
          <p:spPr>
            <a:xfrm>
              <a:off x="3419380" y="2291140"/>
              <a:ext cx="184731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75314">
                <a:defRPr/>
              </a:pPr>
              <a:endParaRPr lang="ko-KR" altLang="en-US" sz="1915" spc="-138" dirty="0">
                <a:ln>
                  <a:solidFill>
                    <a:srgbClr val="2D2D2D">
                      <a:alpha val="20000"/>
                    </a:srgbClr>
                  </a:solidFill>
                </a:ln>
                <a:solidFill>
                  <a:srgbClr val="2D2D2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C359FC-D4F8-D114-FC32-36116951DAAA}"/>
                </a:ext>
              </a:extLst>
            </p:cNvPr>
            <p:cNvSpPr txBox="1"/>
            <p:nvPr/>
          </p:nvSpPr>
          <p:spPr>
            <a:xfrm>
              <a:off x="1929306" y="2291140"/>
              <a:ext cx="812403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5314">
                <a:defRPr/>
              </a:pPr>
              <a:r>
                <a:rPr lang="en-US" altLang="ko-KR" sz="1915" spc="-8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TAKE1</a:t>
              </a:r>
              <a:endParaRPr lang="ko-KR" altLang="en-US" sz="1915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5B4962-C488-BAFE-DDCC-0F3D50DD6DE3}"/>
              </a:ext>
            </a:extLst>
          </p:cNvPr>
          <p:cNvGrpSpPr/>
          <p:nvPr/>
        </p:nvGrpSpPr>
        <p:grpSpPr>
          <a:xfrm>
            <a:off x="1621373" y="4596474"/>
            <a:ext cx="8802954" cy="568493"/>
            <a:chOff x="1660748" y="5342141"/>
            <a:chExt cx="8802954" cy="5684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374E4D4-8A1F-665C-ED5A-F24B16369A43}"/>
                </a:ext>
              </a:extLst>
            </p:cNvPr>
            <p:cNvSpPr/>
            <p:nvPr/>
          </p:nvSpPr>
          <p:spPr>
            <a:xfrm>
              <a:off x="1660748" y="5342141"/>
              <a:ext cx="1349516" cy="560472"/>
            </a:xfrm>
            <a:prstGeom prst="rect">
              <a:avLst/>
            </a:prstGeom>
            <a:solidFill>
              <a:srgbClr val="0951BD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376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23" b="0" i="0" u="none" strike="noStrike" kern="1200" cap="none" spc="-13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EF23DC-5BE6-C0C0-7419-D01C137DAF11}"/>
                </a:ext>
              </a:extLst>
            </p:cNvPr>
            <p:cNvSpPr/>
            <p:nvPr/>
          </p:nvSpPr>
          <p:spPr>
            <a:xfrm>
              <a:off x="3209240" y="5350162"/>
              <a:ext cx="7254462" cy="560472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 소개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28DBE6D-3481-3FD6-2387-1DFF447D3591}"/>
                </a:ext>
              </a:extLst>
            </p:cNvPr>
            <p:cNvSpPr txBox="1"/>
            <p:nvPr/>
          </p:nvSpPr>
          <p:spPr>
            <a:xfrm>
              <a:off x="1929307" y="5435748"/>
              <a:ext cx="812402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5314">
                <a:defRPr/>
              </a:pPr>
              <a:r>
                <a:rPr lang="en-US" altLang="ko-KR" sz="1915" spc="-8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TAKE4</a:t>
              </a:r>
              <a:endParaRPr lang="ko-KR" altLang="en-US" sz="1915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FE1FB8-16A4-4D54-1325-B99372163CCF}"/>
              </a:ext>
            </a:extLst>
          </p:cNvPr>
          <p:cNvGrpSpPr/>
          <p:nvPr/>
        </p:nvGrpSpPr>
        <p:grpSpPr>
          <a:xfrm>
            <a:off x="1621373" y="3798559"/>
            <a:ext cx="8802954" cy="560472"/>
            <a:chOff x="1660748" y="3777858"/>
            <a:chExt cx="8802954" cy="56047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C5A1575-3556-C451-F917-C1FF6189B09B}"/>
                </a:ext>
              </a:extLst>
            </p:cNvPr>
            <p:cNvSpPr/>
            <p:nvPr/>
          </p:nvSpPr>
          <p:spPr>
            <a:xfrm>
              <a:off x="1660748" y="3777858"/>
              <a:ext cx="1349516" cy="560472"/>
            </a:xfrm>
            <a:prstGeom prst="rect">
              <a:avLst/>
            </a:prstGeom>
            <a:solidFill>
              <a:srgbClr val="0951BD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376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23" b="0" i="0" u="none" strike="noStrike" kern="1200" cap="none" spc="-13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D7BDED-36CB-175D-7F9E-11A8ACB41A63}"/>
                </a:ext>
              </a:extLst>
            </p:cNvPr>
            <p:cNvSpPr/>
            <p:nvPr/>
          </p:nvSpPr>
          <p:spPr>
            <a:xfrm>
              <a:off x="3209240" y="3777858"/>
              <a:ext cx="7254462" cy="560472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Back Ground &amp; Motivation(</a:t>
              </a:r>
              <a:r>
                <a:rPr lang="ko-KR" altLang="en-US" dirty="0">
                  <a:solidFill>
                    <a:schemeClr val="tx1"/>
                  </a:solidFill>
                </a:rPr>
                <a:t>주제 선정 배경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2A04D9-BC3C-CEB4-9101-C60D9C1C32A8}"/>
                </a:ext>
              </a:extLst>
            </p:cNvPr>
            <p:cNvSpPr txBox="1"/>
            <p:nvPr/>
          </p:nvSpPr>
          <p:spPr>
            <a:xfrm>
              <a:off x="1929306" y="3863444"/>
              <a:ext cx="812403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5314">
                <a:defRPr/>
              </a:pPr>
              <a:r>
                <a:rPr lang="en-US" altLang="ko-KR" sz="1915" spc="-8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TAKE3</a:t>
              </a:r>
              <a:endParaRPr lang="ko-KR" altLang="en-US" sz="1915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직사각형 5">
            <a:extLst>
              <a:ext uri="{FF2B5EF4-FFF2-40B4-BE49-F238E27FC236}">
                <a16:creationId xmlns:a16="http://schemas.microsoft.com/office/drawing/2014/main" id="{2BE6AFBD-CB7A-D793-D8D7-4BB39A714437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3903B-634F-FF83-CACC-12E04F2FF190}"/>
              </a:ext>
            </a:extLst>
          </p:cNvPr>
          <p:cNvSpPr txBox="1"/>
          <p:nvPr/>
        </p:nvSpPr>
        <p:spPr>
          <a:xfrm>
            <a:off x="355254" y="855747"/>
            <a:ext cx="16030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en-US" altLang="ko-KR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25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902719-2256-41E8-BDB0-6E0355864FA3}"/>
              </a:ext>
            </a:extLst>
          </p:cNvPr>
          <p:cNvGrpSpPr/>
          <p:nvPr/>
        </p:nvGrpSpPr>
        <p:grpSpPr>
          <a:xfrm>
            <a:off x="1621373" y="3000644"/>
            <a:ext cx="8802954" cy="560472"/>
            <a:chOff x="1660748" y="3777858"/>
            <a:chExt cx="8802954" cy="56047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608D23-F817-4867-ACCD-E083C43DEBFE}"/>
                </a:ext>
              </a:extLst>
            </p:cNvPr>
            <p:cNvSpPr/>
            <p:nvPr/>
          </p:nvSpPr>
          <p:spPr>
            <a:xfrm>
              <a:off x="1660748" y="3777858"/>
              <a:ext cx="1349516" cy="560472"/>
            </a:xfrm>
            <a:prstGeom prst="rect">
              <a:avLst/>
            </a:prstGeom>
            <a:solidFill>
              <a:srgbClr val="0951BD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376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23" b="0" i="0" u="none" strike="noStrike" kern="1200" cap="none" spc="-13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B5FF49-BAD2-4746-AD89-6B7FC539178B}"/>
                </a:ext>
              </a:extLst>
            </p:cNvPr>
            <p:cNvSpPr/>
            <p:nvPr/>
          </p:nvSpPr>
          <p:spPr>
            <a:xfrm>
              <a:off x="3209240" y="3777858"/>
              <a:ext cx="7254462" cy="560472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Time Line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CB9320-1E9A-43A7-81D4-8CFE53BE695E}"/>
                </a:ext>
              </a:extLst>
            </p:cNvPr>
            <p:cNvSpPr txBox="1"/>
            <p:nvPr/>
          </p:nvSpPr>
          <p:spPr>
            <a:xfrm>
              <a:off x="1929307" y="3863444"/>
              <a:ext cx="812402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5314">
                <a:defRPr/>
              </a:pPr>
              <a:r>
                <a:rPr lang="en-US" altLang="ko-KR" sz="1915" spc="-8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TAKE2</a:t>
              </a:r>
              <a:endParaRPr lang="ko-KR" altLang="en-US" sz="1915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462A52-1305-45E9-B065-C7387D22C358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137197-B107-4A39-A2DD-7D50DBC8780A}"/>
              </a:ext>
            </a:extLst>
          </p:cNvPr>
          <p:cNvGrpSpPr/>
          <p:nvPr/>
        </p:nvGrpSpPr>
        <p:grpSpPr>
          <a:xfrm>
            <a:off x="1621373" y="5410431"/>
            <a:ext cx="8802954" cy="568493"/>
            <a:chOff x="1660748" y="5342141"/>
            <a:chExt cx="8802954" cy="56849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6146BD5-DBB0-4B2A-9985-C7638191EEEC}"/>
                </a:ext>
              </a:extLst>
            </p:cNvPr>
            <p:cNvSpPr/>
            <p:nvPr/>
          </p:nvSpPr>
          <p:spPr>
            <a:xfrm>
              <a:off x="1660748" y="5342141"/>
              <a:ext cx="1349516" cy="560472"/>
            </a:xfrm>
            <a:prstGeom prst="rect">
              <a:avLst/>
            </a:prstGeom>
            <a:solidFill>
              <a:srgbClr val="0951BD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376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23" b="0" i="0" u="none" strike="noStrike" kern="1200" cap="none" spc="-13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836DEC-3093-4959-8ECB-6D3C4A6E53CF}"/>
                </a:ext>
              </a:extLst>
            </p:cNvPr>
            <p:cNvSpPr/>
            <p:nvPr/>
          </p:nvSpPr>
          <p:spPr>
            <a:xfrm>
              <a:off x="3209240" y="5350162"/>
              <a:ext cx="7254462" cy="560472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rgbClr val="0951BD"/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Reference(</a:t>
              </a:r>
              <a:r>
                <a:rPr lang="ko-KR" altLang="en-US" dirty="0">
                  <a:solidFill>
                    <a:schemeClr val="tx1"/>
                  </a:solidFill>
                </a:rPr>
                <a:t>참고 문헌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132FC6-2497-4116-B3D1-BEDE6B0713F3}"/>
                </a:ext>
              </a:extLst>
            </p:cNvPr>
            <p:cNvSpPr txBox="1"/>
            <p:nvPr/>
          </p:nvSpPr>
          <p:spPr>
            <a:xfrm>
              <a:off x="1929306" y="5435748"/>
              <a:ext cx="812403" cy="387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75314">
                <a:defRPr/>
              </a:pPr>
              <a:r>
                <a:rPr lang="en-US" altLang="ko-KR" sz="1915" spc="-8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TAKE5</a:t>
              </a:r>
              <a:endParaRPr lang="ko-KR" altLang="en-US" sz="1915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73CB74-56E7-82C2-52EF-C4081C02E2E7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337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E8E5343D-5307-4029-BB8D-1EF8E348CDDA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7213-27F6-42EA-B8AD-8DAFC47F919B}"/>
              </a:ext>
            </a:extLst>
          </p:cNvPr>
          <p:cNvSpPr txBox="1"/>
          <p:nvPr/>
        </p:nvSpPr>
        <p:spPr>
          <a:xfrm>
            <a:off x="138848" y="855747"/>
            <a:ext cx="203581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6DFB82-C518-49A3-988C-7E749144739C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34FB-8143-4053-B919-8180A098BCCB}"/>
              </a:ext>
            </a:extLst>
          </p:cNvPr>
          <p:cNvSpPr/>
          <p:nvPr/>
        </p:nvSpPr>
        <p:spPr>
          <a:xfrm>
            <a:off x="10376188" y="740331"/>
            <a:ext cx="13195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0F125-EFB3-4578-B953-E6DF54D9A0FC}"/>
              </a:ext>
            </a:extLst>
          </p:cNvPr>
          <p:cNvSpPr txBox="1"/>
          <p:nvPr/>
        </p:nvSpPr>
        <p:spPr>
          <a:xfrm>
            <a:off x="2771274" y="3244334"/>
            <a:ext cx="628048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  <a:endParaRPr lang="en-US" altLang="ko-KR" sz="5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3C052-34B5-395D-3968-638238DCB3A2}"/>
              </a:ext>
            </a:extLst>
          </p:cNvPr>
          <p:cNvSpPr txBox="1"/>
          <p:nvPr/>
        </p:nvSpPr>
        <p:spPr>
          <a:xfrm>
            <a:off x="5722912" y="626723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- 19 -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11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D75EFA8-3103-40AD-A90B-99298BBA1DE1}"/>
              </a:ext>
            </a:extLst>
          </p:cNvPr>
          <p:cNvGrpSpPr/>
          <p:nvPr/>
        </p:nvGrpSpPr>
        <p:grpSpPr>
          <a:xfrm>
            <a:off x="533399" y="145408"/>
            <a:ext cx="11153775" cy="103594"/>
            <a:chOff x="533399" y="-4904"/>
            <a:chExt cx="11153775" cy="1035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60C346-B369-46A1-86BB-F44EB3CEBD47}"/>
                </a:ext>
              </a:extLst>
            </p:cNvPr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6EFD47E6-12B3-4E11-B3EB-A7A4F84326DF}"/>
                </a:ext>
              </a:extLst>
            </p:cNvPr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66041C0E-CCD5-4B7A-A893-5421F5C005E9}"/>
                </a:ext>
              </a:extLst>
            </p:cNvPr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66CBB4A9-926A-46BC-890F-2262834F223D}"/>
                </a:ext>
              </a:extLst>
            </p:cNvPr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F0E33B44-F50A-4A43-9769-632E6C25B9B9}"/>
                </a:ext>
              </a:extLst>
            </p:cNvPr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AF364D50-D6E6-443B-A4AA-246D4EAD2745}"/>
                </a:ext>
              </a:extLst>
            </p:cNvPr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0209F83-99E6-4908-BDB3-2C949988A83D}"/>
                </a:ext>
              </a:extLst>
            </p:cNvPr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양쪽 모서리가 둥근 사각형 4">
            <a:extLst>
              <a:ext uri="{FF2B5EF4-FFF2-40B4-BE49-F238E27FC236}">
                <a16:creationId xmlns:a16="http://schemas.microsoft.com/office/drawing/2014/main" id="{9EB8569B-6C95-40CD-85C9-078D1AB1AAE9}"/>
              </a:ext>
            </a:extLst>
          </p:cNvPr>
          <p:cNvSpPr/>
          <p:nvPr/>
        </p:nvSpPr>
        <p:spPr>
          <a:xfrm>
            <a:off x="533400" y="758103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prstClr val="white"/>
                </a:solidFill>
                <a:effectLst>
                  <a:outerShdw blurRad="50800" dist="101600" algn="l" rotWithShape="0">
                    <a:prstClr val="black">
                      <a:alpha val="40000"/>
                    </a:prstClr>
                  </a:outerShdw>
                </a:effectLst>
              </a:rPr>
              <a:t>팀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400F8-4FAE-4999-B084-C43D1A8B18FC}"/>
              </a:ext>
            </a:extLst>
          </p:cNvPr>
          <p:cNvSpPr/>
          <p:nvPr/>
        </p:nvSpPr>
        <p:spPr>
          <a:xfrm>
            <a:off x="533399" y="302713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LITERACY(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문해력 남자들</a:t>
            </a: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)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210B053B-1E65-45C1-BC0C-4F9B3DF3C6A8}"/>
              </a:ext>
            </a:extLst>
          </p:cNvPr>
          <p:cNvSpPr/>
          <p:nvPr/>
        </p:nvSpPr>
        <p:spPr>
          <a:xfrm>
            <a:off x="6425991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1E5426F0-882B-411A-9F5A-794BDAE08A5B}"/>
              </a:ext>
            </a:extLst>
          </p:cNvPr>
          <p:cNvSpPr/>
          <p:nvPr/>
        </p:nvSpPr>
        <p:spPr>
          <a:xfrm>
            <a:off x="7220750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933169AC-0370-46CA-B3F5-1B6A975BC3A2}"/>
              </a:ext>
            </a:extLst>
          </p:cNvPr>
          <p:cNvSpPr/>
          <p:nvPr/>
        </p:nvSpPr>
        <p:spPr>
          <a:xfrm>
            <a:off x="801550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4ED6FDC2-541E-4BEF-907E-62E6D2D2FF9E}"/>
              </a:ext>
            </a:extLst>
          </p:cNvPr>
          <p:cNvSpPr/>
          <p:nvPr/>
        </p:nvSpPr>
        <p:spPr>
          <a:xfrm>
            <a:off x="881026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EFF6BCCA-87C1-4719-BC6B-3413574EBB16}"/>
              </a:ext>
            </a:extLst>
          </p:cNvPr>
          <p:cNvSpPr/>
          <p:nvPr/>
        </p:nvSpPr>
        <p:spPr>
          <a:xfrm>
            <a:off x="9605028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4859FA55-AF2C-4C69-A921-1533B64AEC47}"/>
              </a:ext>
            </a:extLst>
          </p:cNvPr>
          <p:cNvSpPr/>
          <p:nvPr/>
        </p:nvSpPr>
        <p:spPr>
          <a:xfrm>
            <a:off x="10399787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49F0AB-0BDD-4812-AF60-EB8B72347BB9}"/>
              </a:ext>
            </a:extLst>
          </p:cNvPr>
          <p:cNvSpPr/>
          <p:nvPr/>
        </p:nvSpPr>
        <p:spPr>
          <a:xfrm>
            <a:off x="700201" y="150312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C9B542-A022-4B19-B195-BEABE2368B4E}"/>
              </a:ext>
            </a:extLst>
          </p:cNvPr>
          <p:cNvSpPr/>
          <p:nvPr/>
        </p:nvSpPr>
        <p:spPr>
          <a:xfrm>
            <a:off x="835114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6863DC8-11E7-423E-B4A0-072B67FFD650}"/>
              </a:ext>
            </a:extLst>
          </p:cNvPr>
          <p:cNvSpPr/>
          <p:nvPr/>
        </p:nvSpPr>
        <p:spPr>
          <a:xfrm>
            <a:off x="1387030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D9EEA-DA28-4EB0-9771-722015C67C27}"/>
              </a:ext>
            </a:extLst>
          </p:cNvPr>
          <p:cNvSpPr txBox="1"/>
          <p:nvPr/>
        </p:nvSpPr>
        <p:spPr>
          <a:xfrm rot="20507363">
            <a:off x="1294806" y="1681712"/>
            <a:ext cx="11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prstClr val="white">
                    <a:lumMod val="85000"/>
                  </a:prstClr>
                </a:solidFill>
              </a:rPr>
              <a:t>TAKE1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BEF2B-010B-E777-5B73-440193D9FC57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- 2 -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96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512A0D94-EA8C-4751-AB02-3347BD125DEB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00C6E-F95F-49E9-990F-BF0FC87A066A}"/>
              </a:ext>
            </a:extLst>
          </p:cNvPr>
          <p:cNvSpPr txBox="1"/>
          <p:nvPr/>
        </p:nvSpPr>
        <p:spPr>
          <a:xfrm>
            <a:off x="269045" y="855747"/>
            <a:ext cx="17754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en-US" altLang="ko-KR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NAME</a:t>
            </a:r>
            <a:endParaRPr lang="ko-KR" altLang="en-US" sz="225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9AF787-3E86-4EDF-AE62-7B251DEDDCF7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206BD3-205D-4364-8D1D-3535A8F65C82}"/>
              </a:ext>
            </a:extLst>
          </p:cNvPr>
          <p:cNvSpPr/>
          <p:nvPr/>
        </p:nvSpPr>
        <p:spPr>
          <a:xfrm>
            <a:off x="2307295" y="5076823"/>
            <a:ext cx="7725193" cy="1015663"/>
          </a:xfrm>
          <a:prstGeom prst="rect">
            <a:avLst/>
          </a:prstGeom>
          <a:noFill/>
          <a:ln cap="sq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문해력 남자들</a:t>
            </a:r>
            <a:endParaRPr lang="en-US" altLang="ko-KR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altLang="ko-KR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데이터 분석을 통한 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제 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해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결을 위해 </a:t>
            </a:r>
            <a:r>
              <a:rPr lang="ko-KR" altLang="en-US" sz="2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모인 </a:t>
            </a:r>
            <a:r>
              <a:rPr lang="ko-KR" altLang="en-US" sz="2500" b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남</a:t>
            </a:r>
            <a:r>
              <a:rPr lang="ko-KR" altLang="en-US" sz="2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자들</a:t>
            </a:r>
            <a:r>
              <a:rPr lang="en-US" altLang="ko-KR" sz="2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r>
              <a:rPr lang="ko-KR" alt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2E80EA-7327-4550-8392-A91D079856EB}"/>
              </a:ext>
            </a:extLst>
          </p:cNvPr>
          <p:cNvSpPr/>
          <p:nvPr/>
        </p:nvSpPr>
        <p:spPr>
          <a:xfrm>
            <a:off x="8727026" y="657825"/>
            <a:ext cx="30098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BEFAD-3CE5-68A0-BF22-ACD199BE2C2A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- 3 -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4D888A-0097-41A7-8404-28A11D5A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33" y="1510881"/>
            <a:ext cx="6149873" cy="32921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C976DF-C1C7-4B2C-94AD-6B064CE17571}"/>
              </a:ext>
            </a:extLst>
          </p:cNvPr>
          <p:cNvSpPr/>
          <p:nvPr/>
        </p:nvSpPr>
        <p:spPr>
          <a:xfrm>
            <a:off x="3525518" y="2038180"/>
            <a:ext cx="200555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LITERACY</a:t>
            </a:r>
            <a:endParaRPr lang="en-US" altLang="ko-KR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81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FC0C6C4-488B-49DA-9A8D-4C55C7AB0F07}"/>
              </a:ext>
            </a:extLst>
          </p:cNvPr>
          <p:cNvGrpSpPr/>
          <p:nvPr/>
        </p:nvGrpSpPr>
        <p:grpSpPr>
          <a:xfrm>
            <a:off x="2810559" y="1711146"/>
            <a:ext cx="3031120" cy="2911644"/>
            <a:chOff x="4039080" y="1538571"/>
            <a:chExt cx="3334232" cy="320280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12F31A0-D309-43FC-8EA3-4F65A24B2236}"/>
                </a:ext>
              </a:extLst>
            </p:cNvPr>
            <p:cNvSpPr/>
            <p:nvPr/>
          </p:nvSpPr>
          <p:spPr>
            <a:xfrm>
              <a:off x="4039080" y="1538571"/>
              <a:ext cx="3202808" cy="320280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5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BC9327-78F6-4FB4-ADEC-796071E720F5}"/>
                </a:ext>
              </a:extLst>
            </p:cNvPr>
            <p:cNvSpPr/>
            <p:nvPr/>
          </p:nvSpPr>
          <p:spPr>
            <a:xfrm>
              <a:off x="4833408" y="1554352"/>
              <a:ext cx="2539904" cy="2539904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445793-97AE-49F1-AFF4-54CBC1A21ABB}"/>
                </a:ext>
              </a:extLst>
            </p:cNvPr>
            <p:cNvSpPr/>
            <p:nvPr/>
          </p:nvSpPr>
          <p:spPr>
            <a:xfrm>
              <a:off x="5004754" y="1725698"/>
              <a:ext cx="2197213" cy="2197213"/>
            </a:xfrm>
            <a:prstGeom prst="ellipse">
              <a:avLst/>
            </a:prstGeom>
            <a:solidFill>
              <a:srgbClr val="F8F8F8"/>
            </a:solidFill>
            <a:ln w="57150">
              <a:solidFill>
                <a:srgbClr val="C01913"/>
              </a:solidFill>
            </a:ln>
            <a:effectLst>
              <a:outerShdw blurRad="50800" dist="38100" dir="8100000" algn="tr" rotWithShape="0">
                <a:srgbClr val="B7B7B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DE413A"/>
                  </a:solidFill>
                </a:ln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8A3F88-96D4-453A-9850-1A2AD62CB624}"/>
              </a:ext>
            </a:extLst>
          </p:cNvPr>
          <p:cNvGrpSpPr/>
          <p:nvPr/>
        </p:nvGrpSpPr>
        <p:grpSpPr>
          <a:xfrm>
            <a:off x="100126" y="1711146"/>
            <a:ext cx="3031120" cy="2911644"/>
            <a:chOff x="547725" y="1538571"/>
            <a:chExt cx="3334232" cy="320280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773BCF-19F8-4D9A-9748-5513B35F7163}"/>
                </a:ext>
              </a:extLst>
            </p:cNvPr>
            <p:cNvSpPr/>
            <p:nvPr/>
          </p:nvSpPr>
          <p:spPr>
            <a:xfrm>
              <a:off x="547725" y="1538571"/>
              <a:ext cx="3202808" cy="320280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5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542AF-6681-40B3-A4BD-F8BA9B253EE1}"/>
                </a:ext>
              </a:extLst>
            </p:cNvPr>
            <p:cNvSpPr/>
            <p:nvPr/>
          </p:nvSpPr>
          <p:spPr>
            <a:xfrm>
              <a:off x="1342053" y="1554352"/>
              <a:ext cx="2539904" cy="2539904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D0481B-C98B-4B3A-8BBD-63DE45D0A903}"/>
                </a:ext>
              </a:extLst>
            </p:cNvPr>
            <p:cNvSpPr/>
            <p:nvPr/>
          </p:nvSpPr>
          <p:spPr>
            <a:xfrm>
              <a:off x="1513400" y="1725699"/>
              <a:ext cx="2197213" cy="2197213"/>
            </a:xfrm>
            <a:prstGeom prst="ellipse">
              <a:avLst/>
            </a:prstGeom>
            <a:solidFill>
              <a:srgbClr val="F8F8F8"/>
            </a:solidFill>
            <a:ln w="57150">
              <a:solidFill>
                <a:srgbClr val="C01913"/>
              </a:solidFill>
            </a:ln>
            <a:effectLst>
              <a:outerShdw blurRad="50800" dist="38100" dir="8100000" algn="tr" rotWithShape="0">
                <a:srgbClr val="B7B7B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DE413A"/>
                  </a:solidFill>
                </a:ln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0661BF-EB93-4692-AE16-A68716B8336D}"/>
              </a:ext>
            </a:extLst>
          </p:cNvPr>
          <p:cNvSpPr txBox="1"/>
          <p:nvPr/>
        </p:nvSpPr>
        <p:spPr>
          <a:xfrm>
            <a:off x="1434614" y="4483005"/>
            <a:ext cx="1057982" cy="453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350" spc="-80" dirty="0" err="1">
                <a:ln>
                  <a:solidFill>
                    <a:srgbClr val="181818">
                      <a:alpha val="30000"/>
                    </a:srgbClr>
                  </a:solidFill>
                </a:ln>
                <a:solidFill>
                  <a:srgbClr val="18181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고원태</a:t>
            </a:r>
            <a:endParaRPr lang="ko-KR" altLang="en-US" sz="2350" spc="-80" dirty="0">
              <a:ln>
                <a:solidFill>
                  <a:srgbClr val="181818">
                    <a:alpha val="30000"/>
                  </a:srgbClr>
                </a:solidFill>
              </a:ln>
              <a:solidFill>
                <a:srgbClr val="18181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77250-9ED1-406E-917E-38BC77033D8E}"/>
              </a:ext>
            </a:extLst>
          </p:cNvPr>
          <p:cNvSpPr txBox="1"/>
          <p:nvPr/>
        </p:nvSpPr>
        <p:spPr>
          <a:xfrm>
            <a:off x="4182627" y="4483005"/>
            <a:ext cx="1057982" cy="453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350" spc="-80" dirty="0" err="1">
                <a:ln>
                  <a:solidFill>
                    <a:srgbClr val="181818">
                      <a:alpha val="30000"/>
                    </a:srgbClr>
                  </a:solidFill>
                </a:ln>
                <a:solidFill>
                  <a:srgbClr val="18181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서수아</a:t>
            </a:r>
            <a:endParaRPr lang="ko-KR" altLang="en-US" sz="2350" spc="-80" dirty="0">
              <a:ln>
                <a:solidFill>
                  <a:srgbClr val="181818">
                    <a:alpha val="30000"/>
                  </a:srgbClr>
                </a:solidFill>
              </a:ln>
              <a:solidFill>
                <a:srgbClr val="18181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49CD8C-C086-4B94-9334-7FC1B775D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743" y="2309203"/>
            <a:ext cx="1484676" cy="1119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5678C7-B9EB-440A-B9B3-C3E657DFE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b="5087"/>
          <a:stretch/>
        </p:blipFill>
        <p:spPr>
          <a:xfrm>
            <a:off x="3998267" y="2052526"/>
            <a:ext cx="1347667" cy="1584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231F2A-9474-4E81-95D1-7D62D652FC8D}"/>
              </a:ext>
            </a:extLst>
          </p:cNvPr>
          <p:cNvGrpSpPr/>
          <p:nvPr/>
        </p:nvGrpSpPr>
        <p:grpSpPr>
          <a:xfrm>
            <a:off x="8343138" y="1711146"/>
            <a:ext cx="3031120" cy="2911644"/>
            <a:chOff x="7530435" y="1538571"/>
            <a:chExt cx="3334232" cy="320280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0D192-64C6-4D4C-BF60-029541A57BE7}"/>
                </a:ext>
              </a:extLst>
            </p:cNvPr>
            <p:cNvSpPr/>
            <p:nvPr/>
          </p:nvSpPr>
          <p:spPr>
            <a:xfrm>
              <a:off x="7530435" y="1538571"/>
              <a:ext cx="3202808" cy="320280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5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7C090B6-6729-4243-B39E-2A73E14D5FE3}"/>
                </a:ext>
              </a:extLst>
            </p:cNvPr>
            <p:cNvSpPr/>
            <p:nvPr/>
          </p:nvSpPr>
          <p:spPr>
            <a:xfrm>
              <a:off x="8324763" y="1554352"/>
              <a:ext cx="2539904" cy="2539904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89FD866-C9D9-424F-A52E-05307A6C1391}"/>
                </a:ext>
              </a:extLst>
            </p:cNvPr>
            <p:cNvSpPr/>
            <p:nvPr/>
          </p:nvSpPr>
          <p:spPr>
            <a:xfrm>
              <a:off x="8496110" y="1725699"/>
              <a:ext cx="2197213" cy="2197213"/>
            </a:xfrm>
            <a:prstGeom prst="ellipse">
              <a:avLst/>
            </a:prstGeom>
            <a:solidFill>
              <a:srgbClr val="F8F8F8"/>
            </a:solidFill>
            <a:ln w="57150">
              <a:solidFill>
                <a:srgbClr val="C01913"/>
              </a:solidFill>
            </a:ln>
            <a:effectLst>
              <a:outerShdw blurRad="50800" dist="38100" dir="8100000" algn="tr" rotWithShape="0">
                <a:srgbClr val="B7B7B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DE413A"/>
                  </a:solidFill>
                </a:ln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44DFA4C-5FF9-44AA-984B-ECC707A991E7}"/>
              </a:ext>
            </a:extLst>
          </p:cNvPr>
          <p:cNvSpPr txBox="1"/>
          <p:nvPr/>
        </p:nvSpPr>
        <p:spPr>
          <a:xfrm>
            <a:off x="9152594" y="5044228"/>
            <a:ext cx="2433981" cy="883960"/>
          </a:xfrm>
          <a:prstGeom prst="rect">
            <a:avLst/>
          </a:prstGeom>
          <a:noFill/>
          <a:ln cmpd="sng">
            <a:solidFill>
              <a:srgbClr val="32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82058"/>
                      <a:gd name="connsiteY0" fmla="*/ 0 h 610360"/>
                      <a:gd name="connsiteX1" fmla="*/ 643694 w 2682058"/>
                      <a:gd name="connsiteY1" fmla="*/ 0 h 610360"/>
                      <a:gd name="connsiteX2" fmla="*/ 1233747 w 2682058"/>
                      <a:gd name="connsiteY2" fmla="*/ 0 h 610360"/>
                      <a:gd name="connsiteX3" fmla="*/ 1957902 w 2682058"/>
                      <a:gd name="connsiteY3" fmla="*/ 0 h 610360"/>
                      <a:gd name="connsiteX4" fmla="*/ 2682058 w 2682058"/>
                      <a:gd name="connsiteY4" fmla="*/ 0 h 610360"/>
                      <a:gd name="connsiteX5" fmla="*/ 2682058 w 2682058"/>
                      <a:gd name="connsiteY5" fmla="*/ 610360 h 610360"/>
                      <a:gd name="connsiteX6" fmla="*/ 2065185 w 2682058"/>
                      <a:gd name="connsiteY6" fmla="*/ 610360 h 610360"/>
                      <a:gd name="connsiteX7" fmla="*/ 1448311 w 2682058"/>
                      <a:gd name="connsiteY7" fmla="*/ 610360 h 610360"/>
                      <a:gd name="connsiteX8" fmla="*/ 724156 w 2682058"/>
                      <a:gd name="connsiteY8" fmla="*/ 610360 h 610360"/>
                      <a:gd name="connsiteX9" fmla="*/ 0 w 2682058"/>
                      <a:gd name="connsiteY9" fmla="*/ 610360 h 610360"/>
                      <a:gd name="connsiteX10" fmla="*/ 0 w 2682058"/>
                      <a:gd name="connsiteY10" fmla="*/ 0 h 610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82058" h="610360" extrusionOk="0">
                        <a:moveTo>
                          <a:pt x="0" y="0"/>
                        </a:moveTo>
                        <a:cubicBezTo>
                          <a:pt x="198843" y="14407"/>
                          <a:pt x="412763" y="17080"/>
                          <a:pt x="643694" y="0"/>
                        </a:cubicBezTo>
                        <a:cubicBezTo>
                          <a:pt x="874625" y="-17080"/>
                          <a:pt x="982678" y="24521"/>
                          <a:pt x="1233747" y="0"/>
                        </a:cubicBezTo>
                        <a:cubicBezTo>
                          <a:pt x="1484816" y="-24521"/>
                          <a:pt x="1802587" y="13158"/>
                          <a:pt x="1957902" y="0"/>
                        </a:cubicBezTo>
                        <a:cubicBezTo>
                          <a:pt x="2113217" y="-13158"/>
                          <a:pt x="2429519" y="8512"/>
                          <a:pt x="2682058" y="0"/>
                        </a:cubicBezTo>
                        <a:cubicBezTo>
                          <a:pt x="2678703" y="300699"/>
                          <a:pt x="2709272" y="468955"/>
                          <a:pt x="2682058" y="610360"/>
                        </a:cubicBezTo>
                        <a:cubicBezTo>
                          <a:pt x="2427650" y="587065"/>
                          <a:pt x="2250053" y="591511"/>
                          <a:pt x="2065185" y="610360"/>
                        </a:cubicBezTo>
                        <a:cubicBezTo>
                          <a:pt x="1880317" y="629209"/>
                          <a:pt x="1676220" y="636319"/>
                          <a:pt x="1448311" y="610360"/>
                        </a:cubicBezTo>
                        <a:cubicBezTo>
                          <a:pt x="1220402" y="584401"/>
                          <a:pt x="918798" y="623330"/>
                          <a:pt x="724156" y="610360"/>
                        </a:cubicBezTo>
                        <a:cubicBezTo>
                          <a:pt x="529514" y="597390"/>
                          <a:pt x="349099" y="619150"/>
                          <a:pt x="0" y="610360"/>
                        </a:cubicBezTo>
                        <a:cubicBezTo>
                          <a:pt x="1004" y="457140"/>
                          <a:pt x="-17024" y="2604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2000"/>
              </a:prstClr>
            </a:outerShdw>
          </a:effectLst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50" spc="-80">
                <a:ln>
                  <a:solidFill>
                    <a:srgbClr val="484848">
                      <a:alpha val="2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</a:t>
            </a: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일지 작성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수집 및 코딩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서브 </a:t>
            </a:r>
            <a:r>
              <a:rPr lang="ko-KR" altLang="en-US" sz="1400" dirty="0" err="1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코더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2394-5D12-4B5B-9FB2-BE086286DBA8}"/>
              </a:ext>
            </a:extLst>
          </p:cNvPr>
          <p:cNvSpPr txBox="1"/>
          <p:nvPr/>
        </p:nvSpPr>
        <p:spPr>
          <a:xfrm>
            <a:off x="9719964" y="4483005"/>
            <a:ext cx="1057982" cy="453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350" spc="-80" dirty="0">
                <a:ln>
                  <a:solidFill>
                    <a:srgbClr val="181818">
                      <a:alpha val="30000"/>
                    </a:srgbClr>
                  </a:solidFill>
                </a:ln>
                <a:solidFill>
                  <a:srgbClr val="18181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김정우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042D1-C238-4387-ACFF-0F560B7981F5}"/>
              </a:ext>
            </a:extLst>
          </p:cNvPr>
          <p:cNvSpPr txBox="1"/>
          <p:nvPr/>
        </p:nvSpPr>
        <p:spPr>
          <a:xfrm>
            <a:off x="6950047" y="4483005"/>
            <a:ext cx="1057982" cy="453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350" spc="-80" dirty="0">
                <a:ln>
                  <a:solidFill>
                    <a:srgbClr val="181818">
                      <a:alpha val="30000"/>
                    </a:srgbClr>
                  </a:solidFill>
                </a:ln>
                <a:solidFill>
                  <a:srgbClr val="18181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홍성일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178059-E653-4053-8291-4D9107316C05}"/>
              </a:ext>
            </a:extLst>
          </p:cNvPr>
          <p:cNvGrpSpPr/>
          <p:nvPr/>
        </p:nvGrpSpPr>
        <p:grpSpPr>
          <a:xfrm>
            <a:off x="5580614" y="1711146"/>
            <a:ext cx="3031120" cy="2911644"/>
            <a:chOff x="4039080" y="1538571"/>
            <a:chExt cx="3334232" cy="32028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3EDBB5B-DF54-4B31-9518-2A4FE2538C03}"/>
                </a:ext>
              </a:extLst>
            </p:cNvPr>
            <p:cNvSpPr/>
            <p:nvPr/>
          </p:nvSpPr>
          <p:spPr>
            <a:xfrm>
              <a:off x="4039080" y="1538571"/>
              <a:ext cx="3202808" cy="320280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5000"/>
              </a:schemeClr>
            </a:solidFill>
            <a:ln>
              <a:noFill/>
            </a:ln>
            <a:effectLst>
              <a:softEdge rad="571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1EDF7A-E6D4-4F6D-AACD-01B39C14AFC6}"/>
                </a:ext>
              </a:extLst>
            </p:cNvPr>
            <p:cNvSpPr/>
            <p:nvPr/>
          </p:nvSpPr>
          <p:spPr>
            <a:xfrm>
              <a:off x="4833408" y="1554352"/>
              <a:ext cx="2539904" cy="2539904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390D66E-0B0F-4186-A7E5-B788B1E2950E}"/>
                </a:ext>
              </a:extLst>
            </p:cNvPr>
            <p:cNvSpPr/>
            <p:nvPr/>
          </p:nvSpPr>
          <p:spPr>
            <a:xfrm>
              <a:off x="5004754" y="1725698"/>
              <a:ext cx="2197213" cy="2197213"/>
            </a:xfrm>
            <a:prstGeom prst="ellipse">
              <a:avLst/>
            </a:prstGeom>
            <a:solidFill>
              <a:srgbClr val="F8F8F8"/>
            </a:solidFill>
            <a:ln w="57150">
              <a:solidFill>
                <a:srgbClr val="C01913"/>
              </a:solidFill>
            </a:ln>
            <a:effectLst>
              <a:outerShdw blurRad="50800" dist="38100" dir="8100000" algn="tr" rotWithShape="0">
                <a:srgbClr val="B7B7B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DE413A"/>
                  </a:solidFill>
                </a:ln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BD8337E-77C2-42B0-B7A7-880E5E63B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r="9725"/>
          <a:stretch/>
        </p:blipFill>
        <p:spPr>
          <a:xfrm>
            <a:off x="6795097" y="2196905"/>
            <a:ext cx="1376474" cy="13764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DFA2D29-256D-4710-8B67-9DD71141A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r="18751"/>
          <a:stretch/>
        </p:blipFill>
        <p:spPr>
          <a:xfrm>
            <a:off x="9631022" y="2125089"/>
            <a:ext cx="1201983" cy="15098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직사각형 5">
            <a:extLst>
              <a:ext uri="{FF2B5EF4-FFF2-40B4-BE49-F238E27FC236}">
                <a16:creationId xmlns:a16="http://schemas.microsoft.com/office/drawing/2014/main" id="{9437FDCE-1FA1-4DE0-AEAA-770B57675A52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A50F0-4D19-4C52-B38E-38286203155B}"/>
              </a:ext>
            </a:extLst>
          </p:cNvPr>
          <p:cNvSpPr txBox="1"/>
          <p:nvPr/>
        </p:nvSpPr>
        <p:spPr>
          <a:xfrm>
            <a:off x="105378" y="855747"/>
            <a:ext cx="210275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en-US" altLang="ko-KR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MEMBER</a:t>
            </a:r>
            <a:endParaRPr lang="ko-KR" altLang="en-US" sz="225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F0C1E-4B39-46FE-9C76-9367EAB34614}"/>
              </a:ext>
            </a:extLst>
          </p:cNvPr>
          <p:cNvSpPr txBox="1"/>
          <p:nvPr/>
        </p:nvSpPr>
        <p:spPr>
          <a:xfrm>
            <a:off x="6280686" y="5044228"/>
            <a:ext cx="2682058" cy="883960"/>
          </a:xfrm>
          <a:prstGeom prst="rect">
            <a:avLst/>
          </a:prstGeom>
          <a:noFill/>
          <a:ln cmpd="sng">
            <a:solidFill>
              <a:srgbClr val="32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82058"/>
                      <a:gd name="connsiteY0" fmla="*/ 0 h 610360"/>
                      <a:gd name="connsiteX1" fmla="*/ 643694 w 2682058"/>
                      <a:gd name="connsiteY1" fmla="*/ 0 h 610360"/>
                      <a:gd name="connsiteX2" fmla="*/ 1233747 w 2682058"/>
                      <a:gd name="connsiteY2" fmla="*/ 0 h 610360"/>
                      <a:gd name="connsiteX3" fmla="*/ 1957902 w 2682058"/>
                      <a:gd name="connsiteY3" fmla="*/ 0 h 610360"/>
                      <a:gd name="connsiteX4" fmla="*/ 2682058 w 2682058"/>
                      <a:gd name="connsiteY4" fmla="*/ 0 h 610360"/>
                      <a:gd name="connsiteX5" fmla="*/ 2682058 w 2682058"/>
                      <a:gd name="connsiteY5" fmla="*/ 610360 h 610360"/>
                      <a:gd name="connsiteX6" fmla="*/ 2065185 w 2682058"/>
                      <a:gd name="connsiteY6" fmla="*/ 610360 h 610360"/>
                      <a:gd name="connsiteX7" fmla="*/ 1448311 w 2682058"/>
                      <a:gd name="connsiteY7" fmla="*/ 610360 h 610360"/>
                      <a:gd name="connsiteX8" fmla="*/ 724156 w 2682058"/>
                      <a:gd name="connsiteY8" fmla="*/ 610360 h 610360"/>
                      <a:gd name="connsiteX9" fmla="*/ 0 w 2682058"/>
                      <a:gd name="connsiteY9" fmla="*/ 610360 h 610360"/>
                      <a:gd name="connsiteX10" fmla="*/ 0 w 2682058"/>
                      <a:gd name="connsiteY10" fmla="*/ 0 h 610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82058" h="610360" extrusionOk="0">
                        <a:moveTo>
                          <a:pt x="0" y="0"/>
                        </a:moveTo>
                        <a:cubicBezTo>
                          <a:pt x="198843" y="14407"/>
                          <a:pt x="412763" y="17080"/>
                          <a:pt x="643694" y="0"/>
                        </a:cubicBezTo>
                        <a:cubicBezTo>
                          <a:pt x="874625" y="-17080"/>
                          <a:pt x="982678" y="24521"/>
                          <a:pt x="1233747" y="0"/>
                        </a:cubicBezTo>
                        <a:cubicBezTo>
                          <a:pt x="1484816" y="-24521"/>
                          <a:pt x="1802587" y="13158"/>
                          <a:pt x="1957902" y="0"/>
                        </a:cubicBezTo>
                        <a:cubicBezTo>
                          <a:pt x="2113217" y="-13158"/>
                          <a:pt x="2429519" y="8512"/>
                          <a:pt x="2682058" y="0"/>
                        </a:cubicBezTo>
                        <a:cubicBezTo>
                          <a:pt x="2678703" y="300699"/>
                          <a:pt x="2709272" y="468955"/>
                          <a:pt x="2682058" y="610360"/>
                        </a:cubicBezTo>
                        <a:cubicBezTo>
                          <a:pt x="2427650" y="587065"/>
                          <a:pt x="2250053" y="591511"/>
                          <a:pt x="2065185" y="610360"/>
                        </a:cubicBezTo>
                        <a:cubicBezTo>
                          <a:pt x="1880317" y="629209"/>
                          <a:pt x="1676220" y="636319"/>
                          <a:pt x="1448311" y="610360"/>
                        </a:cubicBezTo>
                        <a:cubicBezTo>
                          <a:pt x="1220402" y="584401"/>
                          <a:pt x="918798" y="623330"/>
                          <a:pt x="724156" y="610360"/>
                        </a:cubicBezTo>
                        <a:cubicBezTo>
                          <a:pt x="529514" y="597390"/>
                          <a:pt x="349099" y="619150"/>
                          <a:pt x="0" y="610360"/>
                        </a:cubicBezTo>
                        <a:cubicBezTo>
                          <a:pt x="1004" y="457140"/>
                          <a:pt x="-17024" y="2604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2000"/>
              </a:prstClr>
            </a:outerShdw>
          </a:effectLst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50" spc="-80">
                <a:ln>
                  <a:solidFill>
                    <a:srgbClr val="484848">
                      <a:alpha val="2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코딩</a:t>
            </a:r>
            <a:r>
              <a:rPr lang="en-US" altLang="ko-KR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</a:t>
            </a:r>
            <a:r>
              <a:rPr lang="ko-KR" altLang="en-US" sz="1400" dirty="0" err="1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 러닝 적용 및 메인 </a:t>
            </a:r>
            <a:r>
              <a:rPr lang="ko-KR" altLang="en-US" sz="1400" dirty="0" err="1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코더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수집 및 검토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FC4EEE-8443-4977-8D11-58CE026BE1ED}"/>
              </a:ext>
            </a:extLst>
          </p:cNvPr>
          <p:cNvSpPr txBox="1"/>
          <p:nvPr/>
        </p:nvSpPr>
        <p:spPr>
          <a:xfrm>
            <a:off x="3383726" y="5044228"/>
            <a:ext cx="2682058" cy="883960"/>
          </a:xfrm>
          <a:prstGeom prst="rect">
            <a:avLst/>
          </a:prstGeom>
          <a:noFill/>
          <a:ln cmpd="sng">
            <a:solidFill>
              <a:srgbClr val="32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82058"/>
                      <a:gd name="connsiteY0" fmla="*/ 0 h 610360"/>
                      <a:gd name="connsiteX1" fmla="*/ 643694 w 2682058"/>
                      <a:gd name="connsiteY1" fmla="*/ 0 h 610360"/>
                      <a:gd name="connsiteX2" fmla="*/ 1233747 w 2682058"/>
                      <a:gd name="connsiteY2" fmla="*/ 0 h 610360"/>
                      <a:gd name="connsiteX3" fmla="*/ 1957902 w 2682058"/>
                      <a:gd name="connsiteY3" fmla="*/ 0 h 610360"/>
                      <a:gd name="connsiteX4" fmla="*/ 2682058 w 2682058"/>
                      <a:gd name="connsiteY4" fmla="*/ 0 h 610360"/>
                      <a:gd name="connsiteX5" fmla="*/ 2682058 w 2682058"/>
                      <a:gd name="connsiteY5" fmla="*/ 610360 h 610360"/>
                      <a:gd name="connsiteX6" fmla="*/ 2065185 w 2682058"/>
                      <a:gd name="connsiteY6" fmla="*/ 610360 h 610360"/>
                      <a:gd name="connsiteX7" fmla="*/ 1448311 w 2682058"/>
                      <a:gd name="connsiteY7" fmla="*/ 610360 h 610360"/>
                      <a:gd name="connsiteX8" fmla="*/ 724156 w 2682058"/>
                      <a:gd name="connsiteY8" fmla="*/ 610360 h 610360"/>
                      <a:gd name="connsiteX9" fmla="*/ 0 w 2682058"/>
                      <a:gd name="connsiteY9" fmla="*/ 610360 h 610360"/>
                      <a:gd name="connsiteX10" fmla="*/ 0 w 2682058"/>
                      <a:gd name="connsiteY10" fmla="*/ 0 h 610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82058" h="610360" extrusionOk="0">
                        <a:moveTo>
                          <a:pt x="0" y="0"/>
                        </a:moveTo>
                        <a:cubicBezTo>
                          <a:pt x="198843" y="14407"/>
                          <a:pt x="412763" y="17080"/>
                          <a:pt x="643694" y="0"/>
                        </a:cubicBezTo>
                        <a:cubicBezTo>
                          <a:pt x="874625" y="-17080"/>
                          <a:pt x="982678" y="24521"/>
                          <a:pt x="1233747" y="0"/>
                        </a:cubicBezTo>
                        <a:cubicBezTo>
                          <a:pt x="1484816" y="-24521"/>
                          <a:pt x="1802587" y="13158"/>
                          <a:pt x="1957902" y="0"/>
                        </a:cubicBezTo>
                        <a:cubicBezTo>
                          <a:pt x="2113217" y="-13158"/>
                          <a:pt x="2429519" y="8512"/>
                          <a:pt x="2682058" y="0"/>
                        </a:cubicBezTo>
                        <a:cubicBezTo>
                          <a:pt x="2678703" y="300699"/>
                          <a:pt x="2709272" y="468955"/>
                          <a:pt x="2682058" y="610360"/>
                        </a:cubicBezTo>
                        <a:cubicBezTo>
                          <a:pt x="2427650" y="587065"/>
                          <a:pt x="2250053" y="591511"/>
                          <a:pt x="2065185" y="610360"/>
                        </a:cubicBezTo>
                        <a:cubicBezTo>
                          <a:pt x="1880317" y="629209"/>
                          <a:pt x="1676220" y="636319"/>
                          <a:pt x="1448311" y="610360"/>
                        </a:cubicBezTo>
                        <a:cubicBezTo>
                          <a:pt x="1220402" y="584401"/>
                          <a:pt x="918798" y="623330"/>
                          <a:pt x="724156" y="610360"/>
                        </a:cubicBezTo>
                        <a:cubicBezTo>
                          <a:pt x="529514" y="597390"/>
                          <a:pt x="349099" y="619150"/>
                          <a:pt x="0" y="610360"/>
                        </a:cubicBezTo>
                        <a:cubicBezTo>
                          <a:pt x="1004" y="457140"/>
                          <a:pt x="-17024" y="2604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2000"/>
              </a:prstClr>
            </a:outerShdw>
          </a:effectLst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50" spc="-80">
                <a:ln>
                  <a:solidFill>
                    <a:srgbClr val="484848">
                      <a:alpha val="2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경제 기초 관련 도메인 지식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이론 분석을 통한 주제 선정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메인 </a:t>
            </a:r>
            <a:r>
              <a:rPr lang="ko-KR" altLang="en-US" sz="1400" dirty="0" err="1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코더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D484F-26A8-475D-A8DF-0E253FB21543}"/>
              </a:ext>
            </a:extLst>
          </p:cNvPr>
          <p:cNvSpPr txBox="1"/>
          <p:nvPr/>
        </p:nvSpPr>
        <p:spPr>
          <a:xfrm>
            <a:off x="486766" y="5044228"/>
            <a:ext cx="2682058" cy="883960"/>
          </a:xfrm>
          <a:prstGeom prst="rect">
            <a:avLst/>
          </a:prstGeom>
          <a:noFill/>
          <a:ln cap="rnd" cmpd="sng">
            <a:solidFill>
              <a:srgbClr val="32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82058"/>
                      <a:gd name="connsiteY0" fmla="*/ 0 h 610360"/>
                      <a:gd name="connsiteX1" fmla="*/ 643694 w 2682058"/>
                      <a:gd name="connsiteY1" fmla="*/ 0 h 610360"/>
                      <a:gd name="connsiteX2" fmla="*/ 1233747 w 2682058"/>
                      <a:gd name="connsiteY2" fmla="*/ 0 h 610360"/>
                      <a:gd name="connsiteX3" fmla="*/ 1957902 w 2682058"/>
                      <a:gd name="connsiteY3" fmla="*/ 0 h 610360"/>
                      <a:gd name="connsiteX4" fmla="*/ 2682058 w 2682058"/>
                      <a:gd name="connsiteY4" fmla="*/ 0 h 610360"/>
                      <a:gd name="connsiteX5" fmla="*/ 2682058 w 2682058"/>
                      <a:gd name="connsiteY5" fmla="*/ 610360 h 610360"/>
                      <a:gd name="connsiteX6" fmla="*/ 2065185 w 2682058"/>
                      <a:gd name="connsiteY6" fmla="*/ 610360 h 610360"/>
                      <a:gd name="connsiteX7" fmla="*/ 1448311 w 2682058"/>
                      <a:gd name="connsiteY7" fmla="*/ 610360 h 610360"/>
                      <a:gd name="connsiteX8" fmla="*/ 724156 w 2682058"/>
                      <a:gd name="connsiteY8" fmla="*/ 610360 h 610360"/>
                      <a:gd name="connsiteX9" fmla="*/ 0 w 2682058"/>
                      <a:gd name="connsiteY9" fmla="*/ 610360 h 610360"/>
                      <a:gd name="connsiteX10" fmla="*/ 0 w 2682058"/>
                      <a:gd name="connsiteY10" fmla="*/ 0 h 610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82058" h="610360" extrusionOk="0">
                        <a:moveTo>
                          <a:pt x="0" y="0"/>
                        </a:moveTo>
                        <a:cubicBezTo>
                          <a:pt x="198843" y="14407"/>
                          <a:pt x="412763" y="17080"/>
                          <a:pt x="643694" y="0"/>
                        </a:cubicBezTo>
                        <a:cubicBezTo>
                          <a:pt x="874625" y="-17080"/>
                          <a:pt x="982678" y="24521"/>
                          <a:pt x="1233747" y="0"/>
                        </a:cubicBezTo>
                        <a:cubicBezTo>
                          <a:pt x="1484816" y="-24521"/>
                          <a:pt x="1802587" y="13158"/>
                          <a:pt x="1957902" y="0"/>
                        </a:cubicBezTo>
                        <a:cubicBezTo>
                          <a:pt x="2113217" y="-13158"/>
                          <a:pt x="2429519" y="8512"/>
                          <a:pt x="2682058" y="0"/>
                        </a:cubicBezTo>
                        <a:cubicBezTo>
                          <a:pt x="2678703" y="300699"/>
                          <a:pt x="2709272" y="468955"/>
                          <a:pt x="2682058" y="610360"/>
                        </a:cubicBezTo>
                        <a:cubicBezTo>
                          <a:pt x="2427650" y="587065"/>
                          <a:pt x="2250053" y="591511"/>
                          <a:pt x="2065185" y="610360"/>
                        </a:cubicBezTo>
                        <a:cubicBezTo>
                          <a:pt x="1880317" y="629209"/>
                          <a:pt x="1676220" y="636319"/>
                          <a:pt x="1448311" y="610360"/>
                        </a:cubicBezTo>
                        <a:cubicBezTo>
                          <a:pt x="1220402" y="584401"/>
                          <a:pt x="918798" y="623330"/>
                          <a:pt x="724156" y="610360"/>
                        </a:cubicBezTo>
                        <a:cubicBezTo>
                          <a:pt x="529514" y="597390"/>
                          <a:pt x="349099" y="619150"/>
                          <a:pt x="0" y="610360"/>
                        </a:cubicBezTo>
                        <a:cubicBezTo>
                          <a:pt x="1004" y="457140"/>
                          <a:pt x="-17024" y="2604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2000"/>
              </a:prstClr>
            </a:outerShdw>
          </a:effectLst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R="0" lvl="0" indent="0"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50" spc="-80">
                <a:ln>
                  <a:solidFill>
                    <a:srgbClr val="484848">
                      <a:alpha val="2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기획</a:t>
            </a:r>
            <a:r>
              <a:rPr lang="en-US" altLang="ko-KR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도메인 실전 지식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이론 분석을 통한 주제 선정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lnSpc>
                <a:spcPct val="127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323232">
                      <a:alpha val="20000"/>
                    </a:srgbClr>
                  </a:solidFill>
                </a:ln>
                <a:solidFill>
                  <a:srgbClr val="32323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수집 및 검토</a:t>
            </a:r>
            <a:endParaRPr lang="en-US" altLang="ko-KR" sz="1400" dirty="0">
              <a:ln>
                <a:solidFill>
                  <a:srgbClr val="323232">
                    <a:alpha val="20000"/>
                  </a:srgbClr>
                </a:solidFill>
              </a:ln>
              <a:solidFill>
                <a:srgbClr val="32323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CE52000-0070-457A-B8C1-A018BC8D81A9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318ABC-775B-4BEC-B40C-73AFDD024EEC}"/>
              </a:ext>
            </a:extLst>
          </p:cNvPr>
          <p:cNvSpPr/>
          <p:nvPr/>
        </p:nvSpPr>
        <p:spPr>
          <a:xfrm>
            <a:off x="8727026" y="657825"/>
            <a:ext cx="30098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2681-2236-7723-1C23-16E35190D01F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- 4 -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71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B8D285D-A114-4807-B387-C8D3BC367E0C}"/>
              </a:ext>
            </a:extLst>
          </p:cNvPr>
          <p:cNvGrpSpPr/>
          <p:nvPr/>
        </p:nvGrpSpPr>
        <p:grpSpPr>
          <a:xfrm>
            <a:off x="533399" y="145408"/>
            <a:ext cx="11153775" cy="103594"/>
            <a:chOff x="533399" y="-4904"/>
            <a:chExt cx="11153775" cy="1035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B67C520-9773-4D85-BE67-957FA83D0A94}"/>
                </a:ext>
              </a:extLst>
            </p:cNvPr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DA21E33-DF0A-4DFA-A390-D5B83DBD1F0B}"/>
                </a:ext>
              </a:extLst>
            </p:cNvPr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47FFD7FD-0034-4BB3-A162-78716CF9CB83}"/>
                </a:ext>
              </a:extLst>
            </p:cNvPr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1BFE22C8-4E64-4A38-8705-8F6470DDBCC3}"/>
                </a:ext>
              </a:extLst>
            </p:cNvPr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2AAEAF6D-F81D-4C87-B802-4B4655EF18F9}"/>
                </a:ext>
              </a:extLst>
            </p:cNvPr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4BCF6CF-FEB4-4CF1-9FB9-FB3E831C58E9}"/>
                </a:ext>
              </a:extLst>
            </p:cNvPr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06A6B6F3-DFF9-4B8F-B6CC-C49D83D37223}"/>
                </a:ext>
              </a:extLst>
            </p:cNvPr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양쪽 모서리가 둥근 사각형 4">
            <a:extLst>
              <a:ext uri="{FF2B5EF4-FFF2-40B4-BE49-F238E27FC236}">
                <a16:creationId xmlns:a16="http://schemas.microsoft.com/office/drawing/2014/main" id="{50F407A0-0D5C-4C41-9A06-18327AB254F6}"/>
              </a:ext>
            </a:extLst>
          </p:cNvPr>
          <p:cNvSpPr/>
          <p:nvPr/>
        </p:nvSpPr>
        <p:spPr>
          <a:xfrm>
            <a:off x="533400" y="758103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0" dirty="0">
                <a:solidFill>
                  <a:prstClr val="white"/>
                </a:solidFill>
                <a:effectLst>
                  <a:outerShdw blurRad="50800" dist="101600" algn="l" rotWithShape="0">
                    <a:prstClr val="black">
                      <a:alpha val="40000"/>
                    </a:prstClr>
                  </a:outerShdw>
                </a:effectLst>
              </a:rPr>
              <a:t>Time Line</a:t>
            </a:r>
            <a:endParaRPr lang="ko-KR" altLang="en-US" sz="5800" dirty="0">
              <a:solidFill>
                <a:prstClr val="white"/>
              </a:solidFill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83D15-FA0E-4535-8653-83DB7685EA76}"/>
              </a:ext>
            </a:extLst>
          </p:cNvPr>
          <p:cNvSpPr/>
          <p:nvPr/>
        </p:nvSpPr>
        <p:spPr>
          <a:xfrm>
            <a:off x="533399" y="302713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LITERACY(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문해력 남자들</a:t>
            </a: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)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8C263634-8830-44F9-9397-2C0780A51386}"/>
              </a:ext>
            </a:extLst>
          </p:cNvPr>
          <p:cNvSpPr/>
          <p:nvPr/>
        </p:nvSpPr>
        <p:spPr>
          <a:xfrm>
            <a:off x="6425991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983739A-FC30-4175-95FE-20031A940319}"/>
              </a:ext>
            </a:extLst>
          </p:cNvPr>
          <p:cNvSpPr/>
          <p:nvPr/>
        </p:nvSpPr>
        <p:spPr>
          <a:xfrm>
            <a:off x="7220750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52537233-D39E-444D-977A-B76F3C7D2BBF}"/>
              </a:ext>
            </a:extLst>
          </p:cNvPr>
          <p:cNvSpPr/>
          <p:nvPr/>
        </p:nvSpPr>
        <p:spPr>
          <a:xfrm>
            <a:off x="801550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A2429B0F-2647-4DF1-BFE2-289C60A3D766}"/>
              </a:ext>
            </a:extLst>
          </p:cNvPr>
          <p:cNvSpPr/>
          <p:nvPr/>
        </p:nvSpPr>
        <p:spPr>
          <a:xfrm>
            <a:off x="881026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22E7C50-2904-4AC9-A95B-75463C3F4D27}"/>
              </a:ext>
            </a:extLst>
          </p:cNvPr>
          <p:cNvSpPr/>
          <p:nvPr/>
        </p:nvSpPr>
        <p:spPr>
          <a:xfrm>
            <a:off x="9605028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389B6564-9B7E-4B68-A2FA-AAAF6E833D2A}"/>
              </a:ext>
            </a:extLst>
          </p:cNvPr>
          <p:cNvSpPr/>
          <p:nvPr/>
        </p:nvSpPr>
        <p:spPr>
          <a:xfrm>
            <a:off x="10399787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1AF112-1554-4596-A818-AA94B9C0F597}"/>
              </a:ext>
            </a:extLst>
          </p:cNvPr>
          <p:cNvSpPr/>
          <p:nvPr/>
        </p:nvSpPr>
        <p:spPr>
          <a:xfrm>
            <a:off x="700201" y="150312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7F327-B4C3-46C9-8B22-126F5E4F917D}"/>
              </a:ext>
            </a:extLst>
          </p:cNvPr>
          <p:cNvSpPr/>
          <p:nvPr/>
        </p:nvSpPr>
        <p:spPr>
          <a:xfrm>
            <a:off x="835114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B316E1-87DE-40D8-ADBE-3355E4A1D0C2}"/>
              </a:ext>
            </a:extLst>
          </p:cNvPr>
          <p:cNvSpPr/>
          <p:nvPr/>
        </p:nvSpPr>
        <p:spPr>
          <a:xfrm>
            <a:off x="1387030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A846E-6B8E-4F1F-AE4E-481B7A9EF982}"/>
              </a:ext>
            </a:extLst>
          </p:cNvPr>
          <p:cNvSpPr txBox="1"/>
          <p:nvPr/>
        </p:nvSpPr>
        <p:spPr>
          <a:xfrm rot="20507363">
            <a:off x="1294806" y="1681712"/>
            <a:ext cx="11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prstClr val="white">
                    <a:lumMod val="85000"/>
                  </a:prstClr>
                </a:solidFill>
              </a:rPr>
              <a:t>TAKE2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825BC-298B-B944-8385-917E66A09AC2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- 5 -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5">
            <a:extLst>
              <a:ext uri="{FF2B5EF4-FFF2-40B4-BE49-F238E27FC236}">
                <a16:creationId xmlns:a16="http://schemas.microsoft.com/office/drawing/2014/main" id="{2BE6AFBD-CB7A-D793-D8D7-4BB39A714437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3903B-634F-FF83-CACC-12E04F2FF190}"/>
              </a:ext>
            </a:extLst>
          </p:cNvPr>
          <p:cNvSpPr txBox="1"/>
          <p:nvPr/>
        </p:nvSpPr>
        <p:spPr>
          <a:xfrm>
            <a:off x="489106" y="855747"/>
            <a:ext cx="133530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en-US" altLang="ko-KR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TIMELINE</a:t>
            </a:r>
            <a:endParaRPr lang="ko-KR" altLang="en-US" sz="2250" spc="-8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F0B367-2851-4584-9AFB-A18BD50EDAC2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29EB26-791E-4954-A7AF-0DEAAE0BFC40}"/>
              </a:ext>
            </a:extLst>
          </p:cNvPr>
          <p:cNvSpPr/>
          <p:nvPr/>
        </p:nvSpPr>
        <p:spPr>
          <a:xfrm>
            <a:off x="8727026" y="657825"/>
            <a:ext cx="30098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17A3FF-7963-0EAC-025A-EB272B0D7C0C}"/>
              </a:ext>
            </a:extLst>
          </p:cNvPr>
          <p:cNvGrpSpPr/>
          <p:nvPr/>
        </p:nvGrpSpPr>
        <p:grpSpPr>
          <a:xfrm>
            <a:off x="1601984" y="1547446"/>
            <a:ext cx="9585969" cy="4746677"/>
            <a:chOff x="1601984" y="1547446"/>
            <a:chExt cx="9596286" cy="52657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9D03C1-2276-9DA7-1F48-BBBADAE30650}"/>
                </a:ext>
              </a:extLst>
            </p:cNvPr>
            <p:cNvGrpSpPr/>
            <p:nvPr/>
          </p:nvGrpSpPr>
          <p:grpSpPr>
            <a:xfrm>
              <a:off x="1601984" y="1547446"/>
              <a:ext cx="9596286" cy="5265729"/>
              <a:chOff x="2633932" y="1185931"/>
              <a:chExt cx="7617042" cy="510647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749728D-BAEF-AA49-D732-74D0281607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</a:blip>
              <a:srcRect l="947" t="1984" r="1236" b="1225"/>
              <a:stretch/>
            </p:blipFill>
            <p:spPr>
              <a:xfrm>
                <a:off x="2633932" y="1185931"/>
                <a:ext cx="7617042" cy="5106471"/>
              </a:xfrm>
              <a:prstGeom prst="rect">
                <a:avLst/>
              </a:prstGeom>
              <a:ln w="3175">
                <a:noFill/>
              </a:ln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9917576-E970-FB1E-9DB8-0401D575A9FF}"/>
                  </a:ext>
                </a:extLst>
              </p:cNvPr>
              <p:cNvSpPr/>
              <p:nvPr/>
            </p:nvSpPr>
            <p:spPr>
              <a:xfrm>
                <a:off x="3752850" y="2638425"/>
                <a:ext cx="514350" cy="476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5C824DB-45B1-0940-42C6-CBC4A3CA8877}"/>
                  </a:ext>
                </a:extLst>
              </p:cNvPr>
              <p:cNvSpPr/>
              <p:nvPr/>
            </p:nvSpPr>
            <p:spPr>
              <a:xfrm>
                <a:off x="4838700" y="4629150"/>
                <a:ext cx="514350" cy="476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13D2ED2-2809-E730-9924-77F3D31C398F}"/>
                  </a:ext>
                </a:extLst>
              </p:cNvPr>
              <p:cNvSpPr/>
              <p:nvPr/>
            </p:nvSpPr>
            <p:spPr>
              <a:xfrm>
                <a:off x="5924550" y="1657350"/>
                <a:ext cx="514350" cy="476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A0812F-00AB-BBCA-AFC8-398252BC83B7}"/>
                </a:ext>
              </a:extLst>
            </p:cNvPr>
            <p:cNvSpPr/>
            <p:nvPr/>
          </p:nvSpPr>
          <p:spPr>
            <a:xfrm>
              <a:off x="3078071" y="2000128"/>
              <a:ext cx="6689089" cy="2396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주제선정 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/ 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자료 조사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/ 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데이터 수집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FDB40A7-529C-84E9-23A0-768C83206F1D}"/>
                </a:ext>
              </a:extLst>
            </p:cNvPr>
            <p:cNvSpPr/>
            <p:nvPr/>
          </p:nvSpPr>
          <p:spPr>
            <a:xfrm>
              <a:off x="1650539" y="3005243"/>
              <a:ext cx="4029825" cy="2310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EDA</a:t>
              </a:r>
              <a:endParaRPr lang="ko-KR" altLang="en-US" sz="1500" b="1" dirty="0">
                <a:solidFill>
                  <a:schemeClr val="tx1"/>
                </a:solidFill>
                <a:latin typeface="나눔스퀘어"/>
                <a:ea typeface="에스코어 드림 6 Bold" panose="020B0703030302020204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0939CA-D363-7619-33BF-46CE82B871DE}"/>
                </a:ext>
              </a:extLst>
            </p:cNvPr>
            <p:cNvSpPr/>
            <p:nvPr/>
          </p:nvSpPr>
          <p:spPr>
            <a:xfrm>
              <a:off x="5780803" y="3280355"/>
              <a:ext cx="5335686" cy="2471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데이터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전처리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피쳐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선정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8AEF222-E66F-7A5C-9337-1BEA0CF34628}"/>
                </a:ext>
              </a:extLst>
            </p:cNvPr>
            <p:cNvSpPr/>
            <p:nvPr/>
          </p:nvSpPr>
          <p:spPr>
            <a:xfrm>
              <a:off x="1627034" y="4026637"/>
              <a:ext cx="5456020" cy="2471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데이터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전처리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피쳐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선정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65AF748-B840-9780-9932-CC211C6C067A}"/>
                </a:ext>
              </a:extLst>
            </p:cNvPr>
            <p:cNvSpPr/>
            <p:nvPr/>
          </p:nvSpPr>
          <p:spPr>
            <a:xfrm>
              <a:off x="8546744" y="2291602"/>
              <a:ext cx="1212891" cy="212573"/>
            </a:xfrm>
            <a:prstGeom prst="roundRect">
              <a:avLst/>
            </a:prstGeom>
            <a:solidFill>
              <a:srgbClr val="FE5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</a:rPr>
                <a:t>기획발표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E920607-B0B6-03CF-3359-D48FF8D4EC0B}"/>
                </a:ext>
              </a:extLst>
            </p:cNvPr>
            <p:cNvSpPr/>
            <p:nvPr/>
          </p:nvSpPr>
          <p:spPr>
            <a:xfrm>
              <a:off x="7183653" y="4026638"/>
              <a:ext cx="3939074" cy="2471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모델링 성능 평가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검증 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992D7A-70BD-90E2-A3B6-5C0EF5E83F5D}"/>
                </a:ext>
              </a:extLst>
            </p:cNvPr>
            <p:cNvSpPr/>
            <p:nvPr/>
          </p:nvSpPr>
          <p:spPr>
            <a:xfrm>
              <a:off x="1650540" y="5064135"/>
              <a:ext cx="4029824" cy="24641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모델링 성능 평가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검증 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B21BD96-6EC4-47E8-8CAC-E99E1C4DAB97}"/>
                </a:ext>
              </a:extLst>
            </p:cNvPr>
            <p:cNvSpPr/>
            <p:nvPr/>
          </p:nvSpPr>
          <p:spPr>
            <a:xfrm>
              <a:off x="5818909" y="5070328"/>
              <a:ext cx="5275682" cy="24715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tx1"/>
                  </a:solidFill>
                </a:rPr>
                <a:t>백테스팅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인사이트 도출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A46C8E-2680-469A-9E60-2A221C6A84F1}"/>
                </a:ext>
              </a:extLst>
            </p:cNvPr>
            <p:cNvSpPr/>
            <p:nvPr/>
          </p:nvSpPr>
          <p:spPr>
            <a:xfrm>
              <a:off x="1650540" y="6014220"/>
              <a:ext cx="2670099" cy="24715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인사이트 도출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236FD09-7231-45E4-ADB7-78C8B19E6588}"/>
                </a:ext>
              </a:extLst>
            </p:cNvPr>
            <p:cNvSpPr/>
            <p:nvPr/>
          </p:nvSpPr>
          <p:spPr>
            <a:xfrm>
              <a:off x="3078071" y="6304673"/>
              <a:ext cx="1212891" cy="253145"/>
            </a:xfrm>
            <a:prstGeom prst="roundRect">
              <a:avLst/>
            </a:prstGeom>
            <a:solidFill>
              <a:srgbClr val="FE5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</a:rPr>
                <a:t>최종발표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CACC02C-8736-4C6A-A649-414432B9DFFF}"/>
                </a:ext>
              </a:extLst>
            </p:cNvPr>
            <p:cNvSpPr/>
            <p:nvPr/>
          </p:nvSpPr>
          <p:spPr>
            <a:xfrm>
              <a:off x="1627033" y="4334932"/>
              <a:ext cx="9489455" cy="2471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데이터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전처리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피쳐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선정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39D1131-15CA-4CD8-A729-F4BB3B5EC6A9}"/>
                </a:ext>
              </a:extLst>
            </p:cNvPr>
            <p:cNvSpPr/>
            <p:nvPr/>
          </p:nvSpPr>
          <p:spPr>
            <a:xfrm>
              <a:off x="1627034" y="5360781"/>
              <a:ext cx="6805766" cy="2471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모델링 성능 평가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검증 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A108D89-BC77-4A2A-9ED7-2DFF54481A73}"/>
                </a:ext>
              </a:extLst>
            </p:cNvPr>
            <p:cNvSpPr/>
            <p:nvPr/>
          </p:nvSpPr>
          <p:spPr>
            <a:xfrm>
              <a:off x="1645506" y="6310022"/>
              <a:ext cx="1291657" cy="24715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인사이트 도출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0F91ADB-8679-4D0F-BA06-027575E3EAC6}"/>
                </a:ext>
              </a:extLst>
            </p:cNvPr>
            <p:cNvSpPr/>
            <p:nvPr/>
          </p:nvSpPr>
          <p:spPr>
            <a:xfrm>
              <a:off x="8546744" y="5360780"/>
              <a:ext cx="2546240" cy="2471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chemeClr val="tx1"/>
                  </a:solidFill>
                </a:rPr>
                <a:t>백테스팅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인사이트 도출 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7B9F203-1246-40A6-A481-8C252C3E8A43}"/>
                </a:ext>
              </a:extLst>
            </p:cNvPr>
            <p:cNvSpPr/>
            <p:nvPr/>
          </p:nvSpPr>
          <p:spPr>
            <a:xfrm>
              <a:off x="5780803" y="3000937"/>
              <a:ext cx="5335686" cy="2310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데이터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전처리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/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</a:t>
              </a:r>
              <a:r>
                <a:rPr lang="ko-KR" altLang="en-US" sz="1500" b="1" dirty="0" err="1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피쳐</a:t>
              </a:r>
              <a:r>
                <a:rPr lang="ko-KR" altLang="en-US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 선정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BAD4732-C073-4BCB-A470-0B3C34091D3F}"/>
                </a:ext>
              </a:extLst>
            </p:cNvPr>
            <p:cNvSpPr/>
            <p:nvPr/>
          </p:nvSpPr>
          <p:spPr>
            <a:xfrm>
              <a:off x="1654262" y="3298826"/>
              <a:ext cx="4026102" cy="2471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  <a:latin typeface="나눔스퀘어"/>
                  <a:ea typeface="에스코어 드림 6 Bold" panose="020B0703030302020204"/>
                </a:rPr>
                <a:t>EDA</a:t>
              </a:r>
              <a:endParaRPr lang="ko-KR" altLang="en-US" sz="1500" b="1" dirty="0">
                <a:solidFill>
                  <a:schemeClr val="tx1"/>
                </a:solidFill>
                <a:latin typeface="나눔스퀘어"/>
                <a:ea typeface="에스코어 드림 6 Bold" panose="020B070303030202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2753C8-E514-6B0C-3CF6-33E8392DC729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- 6 -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49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823560-0A33-4622-AB1E-BC9616AA08EE}"/>
              </a:ext>
            </a:extLst>
          </p:cNvPr>
          <p:cNvGrpSpPr/>
          <p:nvPr/>
        </p:nvGrpSpPr>
        <p:grpSpPr>
          <a:xfrm>
            <a:off x="533399" y="145408"/>
            <a:ext cx="11153775" cy="103594"/>
            <a:chOff x="533399" y="-4904"/>
            <a:chExt cx="11153775" cy="1035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95D990-A1D4-4B2B-8A86-0655466AC58F}"/>
                </a:ext>
              </a:extLst>
            </p:cNvPr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6B38721-4428-4743-AFD4-8EC39C163E78}"/>
                </a:ext>
              </a:extLst>
            </p:cNvPr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0BB0D19E-B985-4EDE-9FAD-63DD62C94603}"/>
                </a:ext>
              </a:extLst>
            </p:cNvPr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308EA20-8C8D-4786-9580-70CB2AAA58D7}"/>
                </a:ext>
              </a:extLst>
            </p:cNvPr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9EF17D5E-7049-4F85-BD57-689E9D150F23}"/>
                </a:ext>
              </a:extLst>
            </p:cNvPr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C59ACC18-9248-4BA2-9A2B-81A8F410AD21}"/>
                </a:ext>
              </a:extLst>
            </p:cNvPr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CC4EC03C-850D-4AC8-AE2A-447D08C64220}"/>
                </a:ext>
              </a:extLst>
            </p:cNvPr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양쪽 모서리가 둥근 사각형 4">
            <a:extLst>
              <a:ext uri="{FF2B5EF4-FFF2-40B4-BE49-F238E27FC236}">
                <a16:creationId xmlns:a16="http://schemas.microsoft.com/office/drawing/2014/main" id="{82FAD68F-4482-4E3D-9D7F-E425ABFC6F2A}"/>
              </a:ext>
            </a:extLst>
          </p:cNvPr>
          <p:cNvSpPr/>
          <p:nvPr/>
        </p:nvSpPr>
        <p:spPr>
          <a:xfrm>
            <a:off x="533400" y="758103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outerShdw blurRad="50800" dist="101600" algn="l" rotWithShape="0">
                    <a:prstClr val="black">
                      <a:alpha val="40000"/>
                    </a:prstClr>
                  </a:outerShdw>
                </a:effectLst>
              </a:rPr>
              <a:t>Back Ground &amp; Motivation</a:t>
            </a:r>
            <a:endParaRPr lang="ko-KR" altLang="en-US" sz="5800" dirty="0">
              <a:solidFill>
                <a:schemeClr val="bg1"/>
              </a:solidFill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502EC-D010-4432-BE42-D96413D1CAE8}"/>
              </a:ext>
            </a:extLst>
          </p:cNvPr>
          <p:cNvSpPr/>
          <p:nvPr/>
        </p:nvSpPr>
        <p:spPr>
          <a:xfrm>
            <a:off x="533399" y="302713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LITERACY(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문해력 남자들</a:t>
            </a: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)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A0A9759-FCF6-41B6-B594-4CEFC9B40CD5}"/>
              </a:ext>
            </a:extLst>
          </p:cNvPr>
          <p:cNvSpPr/>
          <p:nvPr/>
        </p:nvSpPr>
        <p:spPr>
          <a:xfrm>
            <a:off x="6425991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413E7FE-3F1C-4132-9AD1-B0AE1B5F2AFC}"/>
              </a:ext>
            </a:extLst>
          </p:cNvPr>
          <p:cNvSpPr/>
          <p:nvPr/>
        </p:nvSpPr>
        <p:spPr>
          <a:xfrm>
            <a:off x="7220750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64F0595-6685-4C8B-A653-4D647C3B6A4C}"/>
              </a:ext>
            </a:extLst>
          </p:cNvPr>
          <p:cNvSpPr/>
          <p:nvPr/>
        </p:nvSpPr>
        <p:spPr>
          <a:xfrm>
            <a:off x="801550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2B0752DF-068F-48D6-ACE5-55016CD3E311}"/>
              </a:ext>
            </a:extLst>
          </p:cNvPr>
          <p:cNvSpPr/>
          <p:nvPr/>
        </p:nvSpPr>
        <p:spPr>
          <a:xfrm>
            <a:off x="8810269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2FDABC4C-AA46-43DD-A396-D1C7E7B7C55C}"/>
              </a:ext>
            </a:extLst>
          </p:cNvPr>
          <p:cNvSpPr/>
          <p:nvPr/>
        </p:nvSpPr>
        <p:spPr>
          <a:xfrm>
            <a:off x="9605028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2E3E037D-9351-46F1-8BC6-10F554D8B645}"/>
              </a:ext>
            </a:extLst>
          </p:cNvPr>
          <p:cNvSpPr/>
          <p:nvPr/>
        </p:nvSpPr>
        <p:spPr>
          <a:xfrm>
            <a:off x="10399787" y="297809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66827F-31A5-48F5-A8FC-82C725B079B0}"/>
              </a:ext>
            </a:extLst>
          </p:cNvPr>
          <p:cNvSpPr/>
          <p:nvPr/>
        </p:nvSpPr>
        <p:spPr>
          <a:xfrm>
            <a:off x="700201" y="150312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228133-B7D4-4EE8-8083-AD143FE20B4C}"/>
              </a:ext>
            </a:extLst>
          </p:cNvPr>
          <p:cNvSpPr/>
          <p:nvPr/>
        </p:nvSpPr>
        <p:spPr>
          <a:xfrm>
            <a:off x="835114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BB1D38-E60C-492C-99CD-6BD661114133}"/>
              </a:ext>
            </a:extLst>
          </p:cNvPr>
          <p:cNvSpPr/>
          <p:nvPr/>
        </p:nvSpPr>
        <p:spPr>
          <a:xfrm>
            <a:off x="1387030" y="665393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54248-04B0-40C4-B372-B99042C3B10C}"/>
              </a:ext>
            </a:extLst>
          </p:cNvPr>
          <p:cNvSpPr txBox="1"/>
          <p:nvPr/>
        </p:nvSpPr>
        <p:spPr>
          <a:xfrm rot="20507363">
            <a:off x="1294806" y="1681712"/>
            <a:ext cx="11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kern="0" dirty="0">
                <a:solidFill>
                  <a:prstClr val="white">
                    <a:lumMod val="85000"/>
                  </a:prstClr>
                </a:solidFill>
              </a:rPr>
              <a:t>TAKE3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82BEA-0DD7-BD1A-10D6-BFA1BCC51C6B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- 7 -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60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C5F02EB7-D1EC-452B-8B37-DD8BCA902FCA}"/>
              </a:ext>
            </a:extLst>
          </p:cNvPr>
          <p:cNvSpPr/>
          <p:nvPr/>
        </p:nvSpPr>
        <p:spPr>
          <a:xfrm rot="21224698">
            <a:off x="-269823" y="538329"/>
            <a:ext cx="2705451" cy="1076592"/>
          </a:xfrm>
          <a:custGeom>
            <a:avLst/>
            <a:gdLst>
              <a:gd name="connsiteX0" fmla="*/ 0 w 3038475"/>
              <a:gd name="connsiteY0" fmla="*/ 0 h 1933575"/>
              <a:gd name="connsiteX1" fmla="*/ 3038475 w 3038475"/>
              <a:gd name="connsiteY1" fmla="*/ 0 h 1933575"/>
              <a:gd name="connsiteX2" fmla="*/ 3038475 w 3038475"/>
              <a:gd name="connsiteY2" fmla="*/ 1933575 h 1933575"/>
              <a:gd name="connsiteX3" fmla="*/ 0 w 3038475"/>
              <a:gd name="connsiteY3" fmla="*/ 1933575 h 1933575"/>
              <a:gd name="connsiteX4" fmla="*/ 0 w 3038475"/>
              <a:gd name="connsiteY4" fmla="*/ 0 h 1933575"/>
              <a:gd name="connsiteX0" fmla="*/ 3175 w 3041650"/>
              <a:gd name="connsiteY0" fmla="*/ 0 h 1933575"/>
              <a:gd name="connsiteX1" fmla="*/ 3041650 w 3041650"/>
              <a:gd name="connsiteY1" fmla="*/ 0 h 1933575"/>
              <a:gd name="connsiteX2" fmla="*/ 3041650 w 3041650"/>
              <a:gd name="connsiteY2" fmla="*/ 1933575 h 1933575"/>
              <a:gd name="connsiteX3" fmla="*/ 0 w 3041650"/>
              <a:gd name="connsiteY3" fmla="*/ 1892300 h 1933575"/>
              <a:gd name="connsiteX4" fmla="*/ 3175 w 3041650"/>
              <a:gd name="connsiteY4" fmla="*/ 0 h 1933575"/>
              <a:gd name="connsiteX0" fmla="*/ 3175 w 3041650"/>
              <a:gd name="connsiteY0" fmla="*/ 0 h 1892300"/>
              <a:gd name="connsiteX1" fmla="*/ 3041650 w 3041650"/>
              <a:gd name="connsiteY1" fmla="*/ 0 h 1892300"/>
              <a:gd name="connsiteX2" fmla="*/ 2930525 w 3041650"/>
              <a:gd name="connsiteY2" fmla="*/ 1568450 h 1892300"/>
              <a:gd name="connsiteX3" fmla="*/ 0 w 3041650"/>
              <a:gd name="connsiteY3" fmla="*/ 1892300 h 1892300"/>
              <a:gd name="connsiteX4" fmla="*/ 3175 w 3041650"/>
              <a:gd name="connsiteY4" fmla="*/ 0 h 1892300"/>
              <a:gd name="connsiteX0" fmla="*/ 3175 w 2930525"/>
              <a:gd name="connsiteY0" fmla="*/ 0 h 1892300"/>
              <a:gd name="connsiteX1" fmla="*/ 2755900 w 2930525"/>
              <a:gd name="connsiteY1" fmla="*/ 3175 h 1892300"/>
              <a:gd name="connsiteX2" fmla="*/ 2930525 w 2930525"/>
              <a:gd name="connsiteY2" fmla="*/ 1568450 h 1892300"/>
              <a:gd name="connsiteX3" fmla="*/ 0 w 2930525"/>
              <a:gd name="connsiteY3" fmla="*/ 1892300 h 1892300"/>
              <a:gd name="connsiteX4" fmla="*/ 3175 w 2930525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525" h="1892300">
                <a:moveTo>
                  <a:pt x="3175" y="0"/>
                </a:moveTo>
                <a:lnTo>
                  <a:pt x="2755900" y="3175"/>
                </a:lnTo>
                <a:lnTo>
                  <a:pt x="2930525" y="1568450"/>
                </a:lnTo>
                <a:lnTo>
                  <a:pt x="0" y="1892300"/>
                </a:lnTo>
                <a:cubicBezTo>
                  <a:pt x="1058" y="1261533"/>
                  <a:pt x="2117" y="630767"/>
                  <a:pt x="3175" y="0"/>
                </a:cubicBezTo>
                <a:close/>
              </a:path>
            </a:pathLst>
          </a:custGeom>
          <a:solidFill>
            <a:srgbClr val="06004C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10E70-1083-452F-8A42-743A68BE429A}"/>
              </a:ext>
            </a:extLst>
          </p:cNvPr>
          <p:cNvSpPr txBox="1"/>
          <p:nvPr/>
        </p:nvSpPr>
        <p:spPr>
          <a:xfrm>
            <a:off x="138847" y="855747"/>
            <a:ext cx="203581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5314">
              <a:defRPr/>
            </a:pPr>
            <a:r>
              <a:rPr lang="ko-KR" altLang="en-US" sz="2250" spc="-8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관련 논문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07F381-3E95-4AB8-A484-C57C01E5DD58}"/>
              </a:ext>
            </a:extLst>
          </p:cNvPr>
          <p:cNvCxnSpPr/>
          <p:nvPr/>
        </p:nvCxnSpPr>
        <p:spPr>
          <a:xfrm>
            <a:off x="2617940" y="1294329"/>
            <a:ext cx="9118948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63500" dist="38100" dir="5400000" algn="t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9DF91-EE1E-4299-878A-0A76A4EF0570}"/>
              </a:ext>
            </a:extLst>
          </p:cNvPr>
          <p:cNvSpPr/>
          <p:nvPr/>
        </p:nvSpPr>
        <p:spPr>
          <a:xfrm>
            <a:off x="6853948" y="740331"/>
            <a:ext cx="48829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 Ground &amp; Motivation</a:t>
            </a:r>
            <a:endParaRPr lang="ko-KR" alt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ADA53-7543-49F0-A021-A0F1D1BAEE41}"/>
              </a:ext>
            </a:extLst>
          </p:cNvPr>
          <p:cNvSpPr txBox="1"/>
          <p:nvPr/>
        </p:nvSpPr>
        <p:spPr>
          <a:xfrm>
            <a:off x="3759043" y="5786294"/>
            <a:ext cx="843295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ko-KR" sz="1300" dirty="0"/>
          </a:p>
          <a:p>
            <a:pPr algn="r"/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ko-KR" altLang="en-US" sz="1200" dirty="0"/>
              <a:t>https://www.kci.go.kr/kciportal/ci/sereArticleSearch/ciSereArtiView.kci?sereArticleSearchBean.artiId=ART001679906</a:t>
            </a:r>
          </a:p>
          <a:p>
            <a:pPr algn="r"/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6FA43D-85B9-4298-88A1-6F7F4144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0" y="1848327"/>
            <a:ext cx="4008804" cy="41539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FC59B3-5FCB-4976-A518-0C6AE7188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5" y="2107319"/>
            <a:ext cx="4403558" cy="381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A654E-65E8-83EC-CE6A-D12D6C137D00}"/>
              </a:ext>
            </a:extLst>
          </p:cNvPr>
          <p:cNvSpPr txBox="1"/>
          <p:nvPr/>
        </p:nvSpPr>
        <p:spPr>
          <a:xfrm>
            <a:off x="6020070" y="6294125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  <a:cs typeface="Aharoni" panose="020B0604020202020204" pitchFamily="2" charset="-79"/>
              </a:rPr>
              <a:t>- 8 -</a:t>
            </a:r>
            <a:endParaRPr lang="ko-KR" altLang="en-US" dirty="0"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603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889</TotalTime>
  <Words>620</Words>
  <Application>Microsoft Office PowerPoint</Application>
  <PresentationFormat>와이드스크린</PresentationFormat>
  <Paragraphs>167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Adobe 고딕 Std B</vt:lpstr>
      <vt:lpstr>noto</vt:lpstr>
      <vt:lpstr>sohne</vt:lpstr>
      <vt:lpstr>나눔스퀘어</vt:lpstr>
      <vt:lpstr>나눔스퀘어 ExtraBold</vt:lpstr>
      <vt:lpstr>나눔스퀘어_ac ExtraBold</vt:lpstr>
      <vt:lpstr>맑은 고딕</vt:lpstr>
      <vt:lpstr>에스코어 드림 4 Regular</vt:lpstr>
      <vt:lpstr>에스코어 드림 5 Medium</vt:lpstr>
      <vt:lpstr>Arial</vt:lpstr>
      <vt:lpstr>Arial Rounded MT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rakes</cp:lastModifiedBy>
  <cp:revision>73</cp:revision>
  <dcterms:created xsi:type="dcterms:W3CDTF">2023-03-02T03:22:49Z</dcterms:created>
  <dcterms:modified xsi:type="dcterms:W3CDTF">2023-03-13T23:40:00Z</dcterms:modified>
</cp:coreProperties>
</file>