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5" r:id="rId3"/>
    <p:sldId id="272" r:id="rId4"/>
    <p:sldId id="258" r:id="rId5"/>
    <p:sldId id="262" r:id="rId6"/>
    <p:sldId id="263" r:id="rId7"/>
    <p:sldId id="259" r:id="rId8"/>
    <p:sldId id="264" r:id="rId9"/>
    <p:sldId id="265" r:id="rId10"/>
    <p:sldId id="260" r:id="rId11"/>
    <p:sldId id="261" r:id="rId12"/>
    <p:sldId id="266" r:id="rId13"/>
    <p:sldId id="267" r:id="rId14"/>
    <p:sldId id="268" r:id="rId15"/>
    <p:sldId id="274" r:id="rId16"/>
    <p:sldId id="269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E28EFF0-79EB-4F02-A4E8-25423541268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1F12785-245D-48E1-80F3-E78D5117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EFF0-79EB-4F02-A4E8-25423541268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2785-245D-48E1-80F3-E78D5117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9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EFF0-79EB-4F02-A4E8-25423541268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2785-245D-48E1-80F3-E78D5117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34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EFF0-79EB-4F02-A4E8-25423541268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2785-245D-48E1-80F3-E78D5117864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702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EFF0-79EB-4F02-A4E8-25423541268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2785-245D-48E1-80F3-E78D5117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01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EFF0-79EB-4F02-A4E8-25423541268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2785-245D-48E1-80F3-E78D5117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23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EFF0-79EB-4F02-A4E8-25423541268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2785-245D-48E1-80F3-E78D5117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82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EFF0-79EB-4F02-A4E8-25423541268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2785-245D-48E1-80F3-E78D5117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43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EFF0-79EB-4F02-A4E8-25423541268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2785-245D-48E1-80F3-E78D5117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1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EFF0-79EB-4F02-A4E8-25423541268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2785-245D-48E1-80F3-E78D5117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0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EFF0-79EB-4F02-A4E8-25423541268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2785-245D-48E1-80F3-E78D5117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0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EFF0-79EB-4F02-A4E8-25423541268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2785-245D-48E1-80F3-E78D5117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3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EFF0-79EB-4F02-A4E8-25423541268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2785-245D-48E1-80F3-E78D5117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6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EFF0-79EB-4F02-A4E8-25423541268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2785-245D-48E1-80F3-E78D5117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1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EFF0-79EB-4F02-A4E8-25423541268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2785-245D-48E1-80F3-E78D5117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4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EFF0-79EB-4F02-A4E8-25423541268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2785-245D-48E1-80F3-E78D5117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EFF0-79EB-4F02-A4E8-25423541268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2785-245D-48E1-80F3-E78D5117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6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8EFF0-79EB-4F02-A4E8-25423541268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12785-245D-48E1-80F3-E78D5117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02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8E70-0994-5C11-BE4D-28FB7D342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Final Project: </a:t>
            </a:r>
            <a:br>
              <a:rPr lang="en-US" sz="5400" dirty="0"/>
            </a:br>
            <a:r>
              <a:rPr lang="en-US" sz="5400" dirty="0"/>
              <a:t>Data Science Salaries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C5A9A-B8B5-B163-965D-2AC103A60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Patrick Redington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DSC530-T302</a:t>
            </a:r>
          </a:p>
        </p:txBody>
      </p:sp>
    </p:spTree>
    <p:extLst>
      <p:ext uri="{BB962C8B-B14F-4D97-AF65-F5344CB8AC3E}">
        <p14:creationId xmlns:p14="http://schemas.microsoft.com/office/powerpoint/2010/main" val="4047312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9" name="Rectangle 311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2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9CB009-D1E5-412C-91B1-C9D9FF91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51" y="323243"/>
            <a:ext cx="10015537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PMF –Salary compared by experience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A9D3-2F4B-029A-50D0-9A4979E14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Majority of data points are from senior level positions.</a:t>
            </a:r>
          </a:p>
          <a:p>
            <a:r>
              <a:rPr lang="en-US" sz="2000" dirty="0"/>
              <a:t>As expected, the higher the level of experience of the position the father salary probability is pushed to the right on the pay scale.</a:t>
            </a:r>
          </a:p>
          <a:p>
            <a:r>
              <a:rPr lang="en-US" sz="2000" dirty="0"/>
              <a:t>Means:</a:t>
            </a:r>
          </a:p>
          <a:p>
            <a:pPr lvl="1"/>
            <a:r>
              <a:rPr lang="en-US" sz="1600" dirty="0"/>
              <a:t>EN - $80,192.33</a:t>
            </a:r>
          </a:p>
          <a:p>
            <a:pPr lvl="1"/>
            <a:r>
              <a:rPr lang="en-US" sz="1600" dirty="0"/>
              <a:t>MI - $107,652.77</a:t>
            </a:r>
          </a:p>
          <a:p>
            <a:pPr lvl="1"/>
            <a:r>
              <a:rPr lang="en-US" sz="1600" dirty="0"/>
              <a:t>SE - $154,698.15</a:t>
            </a:r>
          </a:p>
          <a:p>
            <a:pPr lvl="1"/>
            <a:r>
              <a:rPr lang="en-US" sz="1600" dirty="0"/>
              <a:t>EX - $193,833.15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7C4FD76-EAAB-F6F9-92DF-E5F3A1FA6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7336" y="1985411"/>
            <a:ext cx="5456279" cy="4255898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12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2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3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43226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41" name="Rectangle 824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4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4B3634-5961-8F6B-799F-1216098F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210658"/>
            <a:ext cx="10533062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PMF- Salaries compared by remote work ratio</a:t>
            </a:r>
          </a:p>
        </p:txBody>
      </p:sp>
      <p:sp>
        <p:nvSpPr>
          <p:cNvPr id="8198" name="Content Placeholder 8197">
            <a:extLst>
              <a:ext uri="{FF2B5EF4-FFF2-40B4-BE49-F238E27FC236}">
                <a16:creationId xmlns:a16="http://schemas.microsoft.com/office/drawing/2014/main" id="{7B6966C0-8DBB-4137-8BAD-BEDDB119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474" y="2450131"/>
            <a:ext cx="4459287" cy="3142014"/>
          </a:xfrm>
        </p:spPr>
        <p:txBody>
          <a:bodyPr>
            <a:normAutofit/>
          </a:bodyPr>
          <a:lstStyle/>
          <a:p>
            <a:r>
              <a:rPr lang="en-US" sz="2000" dirty="0"/>
              <a:t>Majority of data points come either 0% remote work or 100%.</a:t>
            </a:r>
          </a:p>
          <a:p>
            <a:r>
              <a:rPr lang="en-US" sz="2000" dirty="0"/>
              <a:t>Hybrid work seems to be on the lower end of the pay range.</a:t>
            </a:r>
          </a:p>
          <a:p>
            <a:r>
              <a:rPr lang="en-US" sz="2000" dirty="0"/>
              <a:t>0% vs 100% seems to be normally distributed across the pay range.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6F3F7A6-06AB-4FD2-6136-59ED45541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2186" y="1834724"/>
            <a:ext cx="5456279" cy="4460508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45" name="Group 824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24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4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4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4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5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5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5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5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5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5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5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5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25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5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6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6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6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6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6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6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6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6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6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6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7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7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7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109351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CB50-7668-A55A-43A3-2DA1D50C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CDF- Reported Salary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643FB50-5FDF-AA71-2628-EB859400C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8389" y="2249487"/>
            <a:ext cx="4655277" cy="354965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4" name="Content Placeholder 9221">
            <a:extLst>
              <a:ext uri="{FF2B5EF4-FFF2-40B4-BE49-F238E27FC236}">
                <a16:creationId xmlns:a16="http://schemas.microsoft.com/office/drawing/2014/main" id="{19D3643C-C465-95C5-9F61-4D0B83829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Around 60% of the salaries are between 100K and 200K. With a somewhat linear distribution in this range.</a:t>
            </a:r>
          </a:p>
          <a:p>
            <a:r>
              <a:rPr lang="en-US" dirty="0"/>
              <a:t>After 200K the distribution begin to level out.</a:t>
            </a:r>
          </a:p>
          <a:p>
            <a:r>
              <a:rPr lang="en-US" dirty="0"/>
              <a:t>Less than 5-7% make below 50K, which may be due to bad data or third world countries.</a:t>
            </a:r>
          </a:p>
        </p:txBody>
      </p:sp>
    </p:spTree>
    <p:extLst>
      <p:ext uri="{BB962C8B-B14F-4D97-AF65-F5344CB8AC3E}">
        <p14:creationId xmlns:p14="http://schemas.microsoft.com/office/powerpoint/2010/main" val="194207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1829-8C1B-38F1-EEC0-5B80DDBB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782443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/>
              <a:t>Distribution </a:t>
            </a:r>
          </a:p>
        </p:txBody>
      </p:sp>
      <p:sp>
        <p:nvSpPr>
          <p:cNvPr id="10440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C36FDD1-2FDF-C025-ABB0-28561BF3D0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5"/>
          <a:stretch/>
        </p:blipFill>
        <p:spPr bwMode="auto">
          <a:xfrm>
            <a:off x="1118988" y="2325684"/>
            <a:ext cx="2974328" cy="220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02CDCBEA-F891-85AD-7C28-2B25D623D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91" b="1193"/>
          <a:stretch/>
        </p:blipFill>
        <p:spPr bwMode="auto">
          <a:xfrm>
            <a:off x="4257042" y="2236563"/>
            <a:ext cx="2974328" cy="237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399F4-05A5-6F29-4638-F2A859511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1551963"/>
            <a:ext cx="3281004" cy="4239238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The salaries are mostly normal distributed. </a:t>
            </a:r>
          </a:p>
          <a:p>
            <a:r>
              <a:rPr lang="en-US" sz="1800" dirty="0"/>
              <a:t>As can be seen in the distribution plot and the CDF plot comparing it against the model.</a:t>
            </a:r>
          </a:p>
          <a:p>
            <a:r>
              <a:rPr lang="en-US" sz="1800" dirty="0"/>
              <a:t>There is deviation on the lower end, as expected from the original CDF. Which may be cause by bad data or a few outliers.</a:t>
            </a:r>
          </a:p>
          <a:p>
            <a:r>
              <a:rPr lang="en-US" sz="1800" dirty="0"/>
              <a:t> The data also increases quicker in the middle that may be an affect caused by the lower end data.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1576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43" name="Rectangle 1134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4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2BE0C4-A3EF-C435-682D-8F7195AD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726" y="263601"/>
            <a:ext cx="10015537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Scatter Plots: Salary Vs. Work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8117-78EA-9E56-F58F-C238C22B6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/>
              <a:t>The data points increase over the years, but there is a clear trend to the right as the years progress.</a:t>
            </a:r>
          </a:p>
          <a:p>
            <a:r>
              <a:rPr lang="en-US" sz="2000"/>
              <a:t>There is a correlation of 0.230 as well which shows there is some correlation even if minor.</a:t>
            </a:r>
          </a:p>
          <a:p>
            <a:r>
              <a:rPr lang="en-US" sz="2000"/>
              <a:t>This is expected due to the overall wage increases over the years and the increase in demand for data scientist.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A348623-1471-2117-76C6-DF51EF3A6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0" b="2"/>
          <a:stretch/>
        </p:blipFill>
        <p:spPr bwMode="auto">
          <a:xfrm>
            <a:off x="6072186" y="1957388"/>
            <a:ext cx="5456279" cy="4034238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347" name="Group 1134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34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4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5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5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5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5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5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5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5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5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5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5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136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6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6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6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6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6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6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6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6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6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7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7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7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7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7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629161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2BE0C4-A3EF-C435-682D-8F7195AD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37531"/>
            <a:ext cx="10222299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Scatter Plots: Salary Vs. Company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8117-78EA-9E56-F58F-C238C22B6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The majority of the data points are from medium and large companies.</a:t>
            </a:r>
          </a:p>
          <a:p>
            <a:r>
              <a:rPr lang="en-US" sz="2000" dirty="0"/>
              <a:t>There initially looks to be a correlation between small and medium/large companies on pay ranges.</a:t>
            </a:r>
          </a:p>
          <a:p>
            <a:r>
              <a:rPr lang="en-US" sz="2000" dirty="0"/>
              <a:t>The actual correlation is -0.005 though, so this just looks like there is due to the distribution of the data.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61FF79-33B8-8E4E-6BED-49E44DAE3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" b="-1"/>
          <a:stretch/>
        </p:blipFill>
        <p:spPr bwMode="auto">
          <a:xfrm>
            <a:off x="6096000" y="1804095"/>
            <a:ext cx="5456279" cy="420222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02927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E6A4-81E2-5A66-AD48-CD0EBB24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 Test – Pearson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2473-6CA0-9C36-2CFC-1C99309D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Hypothesis 1 – The amount of remote work affects the employee’s salary.</a:t>
            </a:r>
          </a:p>
          <a:p>
            <a:pPr lvl="1"/>
            <a:r>
              <a:rPr lang="en-US" dirty="0"/>
              <a:t>After 1000 iterations the largest correlation was -0.121 and the largest P-value was 0.690. </a:t>
            </a:r>
          </a:p>
          <a:p>
            <a:pPr lvl="1"/>
            <a:r>
              <a:rPr lang="en-US" dirty="0"/>
              <a:t>Due to the low correlation and rather large P-Value the correlation coefficient is not statistically significant. </a:t>
            </a:r>
          </a:p>
          <a:p>
            <a:r>
              <a:rPr lang="en-US" dirty="0"/>
              <a:t>Hypothesis 2 – The employee’s experience level affects their salary.</a:t>
            </a:r>
          </a:p>
          <a:p>
            <a:pPr lvl="1"/>
            <a:r>
              <a:rPr lang="en-US" dirty="0"/>
              <a:t>After 1000 iterations the largest correlation was 0.470 and the largest P-value was 5.25e-72</a:t>
            </a:r>
          </a:p>
          <a:p>
            <a:pPr lvl="1"/>
            <a:r>
              <a:rPr lang="en-US" dirty="0"/>
              <a:t> The correlation is rather large, and the P-value is extremely low. So, the correlation coefficient is statistically significant.</a:t>
            </a:r>
          </a:p>
        </p:txBody>
      </p:sp>
    </p:spTree>
    <p:extLst>
      <p:ext uri="{BB962C8B-B14F-4D97-AF65-F5344CB8AC3E}">
        <p14:creationId xmlns:p14="http://schemas.microsoft.com/office/powerpoint/2010/main" val="2022382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0D83-F9ED-B85B-86B5-E1108049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3718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Linear Regression Model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EF9C905-6833-D8B2-3073-95F999C712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102" y="3041779"/>
            <a:ext cx="8205795" cy="361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6C4326-EED2-C03F-9F8A-BB339D085F1A}"/>
              </a:ext>
            </a:extLst>
          </p:cNvPr>
          <p:cNvSpPr txBox="1"/>
          <p:nvPr/>
        </p:nvSpPr>
        <p:spPr>
          <a:xfrm>
            <a:off x="1240971" y="1772816"/>
            <a:ext cx="9367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R-Squared = 0.297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MAE = 40962.34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model is not a good fit and only explains 29% of the variances.</a:t>
            </a:r>
          </a:p>
        </p:txBody>
      </p:sp>
    </p:spTree>
    <p:extLst>
      <p:ext uri="{BB962C8B-B14F-4D97-AF65-F5344CB8AC3E}">
        <p14:creationId xmlns:p14="http://schemas.microsoft.com/office/powerpoint/2010/main" val="3503636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0D83-F9ED-B85B-86B5-E1108049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 Regression Model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36C5A9F-BE19-A970-9FCA-175B8B2864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951" y="3166999"/>
            <a:ext cx="7104921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B9FC79-AC83-AEA2-1D0E-DC0E877DE3A1}"/>
              </a:ext>
            </a:extLst>
          </p:cNvPr>
          <p:cNvSpPr txBox="1"/>
          <p:nvPr/>
        </p:nvSpPr>
        <p:spPr>
          <a:xfrm>
            <a:off x="1240971" y="1772816"/>
            <a:ext cx="9367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R-Squared = 0.560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MAE = 36727.56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model still isn’t acceptable but drastically better than the linear regression with 56% of the variances accounted for.</a:t>
            </a:r>
          </a:p>
        </p:txBody>
      </p:sp>
    </p:spTree>
    <p:extLst>
      <p:ext uri="{BB962C8B-B14F-4D97-AF65-F5344CB8AC3E}">
        <p14:creationId xmlns:p14="http://schemas.microsoft.com/office/powerpoint/2010/main" val="61240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EDEB-DE34-37F3-853E-EB4293DB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Data Science Salaries EDA/Regression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1379-21D9-F4A3-22BE-4ED0DED3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734811"/>
            <a:ext cx="9905999" cy="3056390"/>
          </a:xfrm>
        </p:spPr>
        <p:txBody>
          <a:bodyPr/>
          <a:lstStyle/>
          <a:p>
            <a:r>
              <a:rPr lang="en-US" dirty="0"/>
              <a:t>Overall goal is to discover what variables affect the salary of a position.</a:t>
            </a:r>
          </a:p>
          <a:p>
            <a:r>
              <a:rPr lang="en-US" dirty="0"/>
              <a:t>Including how experience level, remote work ratio, company size, and the company’s location affect the positions salary.</a:t>
            </a:r>
          </a:p>
          <a:p>
            <a:r>
              <a:rPr lang="en-US" dirty="0"/>
              <a:t>Using these variables and others can a regression be built that can accurately predict salaries.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3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8AE4-7450-5F4A-D2C1-F713B0B3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Set – Data Science Salaries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AF9F2-0BDE-270C-4147-1605BCC63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96581"/>
            <a:ext cx="9905999" cy="135901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data set was obtained from Kaggle and is available for public domain use.</a:t>
            </a:r>
          </a:p>
          <a:p>
            <a:r>
              <a:rPr lang="en-US" dirty="0"/>
              <a:t>Data was acquired from worldwide contributors and has been updated weekly since 2020. </a:t>
            </a:r>
          </a:p>
          <a:p>
            <a:r>
              <a:rPr lang="en-US" dirty="0"/>
              <a:t>Summary of the data set is below.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5A0FC-F161-DF9B-6CC6-910E58A86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50" y="3502404"/>
            <a:ext cx="8299124" cy="308361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7230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8" name="Rectangle 1117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0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89C064-9AB7-E36F-E29D-6A80F672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2" y="889337"/>
            <a:ext cx="4350541" cy="100693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Salary in </a:t>
            </a:r>
            <a:r>
              <a:rPr lang="en-US" sz="3200" dirty="0" err="1"/>
              <a:t>usd</a:t>
            </a:r>
            <a:endParaRPr lang="en-US" sz="3200" dirty="0"/>
          </a:p>
        </p:txBody>
      </p:sp>
      <p:sp>
        <p:nvSpPr>
          <p:cNvPr id="1034" name="Content Placeholder 1033">
            <a:extLst>
              <a:ext uri="{FF2B5EF4-FFF2-40B4-BE49-F238E27FC236}">
                <a16:creationId xmlns:a16="http://schemas.microsoft.com/office/drawing/2014/main" id="{DCF3BD9F-5360-3A93-FB08-3F21B18BB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8813"/>
            <a:ext cx="4459287" cy="42857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Inter"/>
              </a:rPr>
              <a:t>States the salary reported converted to USD, if not reported as USD already.</a:t>
            </a:r>
          </a:p>
          <a:p>
            <a:r>
              <a:rPr lang="en-US" dirty="0">
                <a:latin typeface="Inter"/>
              </a:rPr>
              <a:t>Statistics: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latin typeface="Inter"/>
              </a:rPr>
              <a:t>count      4093.000000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latin typeface="Inter"/>
              </a:rPr>
              <a:t>mean     140116.351332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latin typeface="Inter"/>
              </a:rPr>
              <a:t>std       62983.078569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latin typeface="Inter"/>
              </a:rPr>
              <a:t>variance  3966868186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latin typeface="Inter"/>
              </a:rPr>
              <a:t>min        5132.000000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latin typeface="Inter"/>
              </a:rPr>
              <a:t>25%       99050.000000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latin typeface="Inter"/>
              </a:rPr>
              <a:t>50%      136000.000000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latin typeface="Inter"/>
              </a:rPr>
              <a:t>75%      180000.000000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latin typeface="Inter"/>
              </a:rPr>
              <a:t>max      450000.000000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latin typeface="Inter"/>
              </a:rPr>
              <a:t>Name: </a:t>
            </a:r>
            <a:r>
              <a:rPr lang="en-US" sz="1400" dirty="0" err="1">
                <a:latin typeface="Inter"/>
              </a:rPr>
              <a:t>salary_in_usd</a:t>
            </a:r>
            <a:endParaRPr lang="en-US" sz="1400" dirty="0">
              <a:latin typeface="Inter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400" dirty="0" err="1">
                <a:latin typeface="Inter"/>
              </a:rPr>
              <a:t>dtype</a:t>
            </a:r>
            <a:r>
              <a:rPr lang="en-US" sz="1400" dirty="0">
                <a:latin typeface="Inter"/>
              </a:rPr>
              <a:t>: float64</a:t>
            </a:r>
          </a:p>
          <a:p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550588-361F-7E53-4988-44B2CAAE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349960"/>
            <a:ext cx="5456279" cy="413313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22" name="Group 1121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23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4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5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6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7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8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9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0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1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2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3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4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135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6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7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8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9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40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1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2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3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4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5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6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7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8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9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9989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8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7" name="Group 1040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54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55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6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7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8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9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0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1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2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3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4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5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66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7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8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9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0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71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2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3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4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5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6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7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8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9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0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4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5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6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7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8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9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0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1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2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3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38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89C064-9AB7-E36F-E29D-6A80F672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Work Year</a:t>
            </a:r>
          </a:p>
        </p:txBody>
      </p:sp>
      <p:sp useBgFill="1">
        <p:nvSpPr>
          <p:cNvPr id="1040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A5051C0-2155-4211-3AA4-5EBC42700D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5" r="-3" b="780"/>
          <a:stretch/>
        </p:blipFill>
        <p:spPr bwMode="auto">
          <a:xfrm>
            <a:off x="1126617" y="2387244"/>
            <a:ext cx="3178638" cy="207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Content Placeholder 1033">
            <a:extLst>
              <a:ext uri="{FF2B5EF4-FFF2-40B4-BE49-F238E27FC236}">
                <a16:creationId xmlns:a16="http://schemas.microsoft.com/office/drawing/2014/main" id="{DCF3BD9F-5360-3A93-FB08-3F21B18BB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1849438"/>
            <a:ext cx="6188402" cy="39417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Inter"/>
              </a:rPr>
              <a:t>States 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Inter"/>
              </a:rPr>
              <a:t>he year the salary was paid to the employee.</a:t>
            </a:r>
          </a:p>
          <a:p>
            <a:r>
              <a:rPr lang="en-US" dirty="0">
                <a:solidFill>
                  <a:schemeClr val="bg1"/>
                </a:solidFill>
                <a:latin typeface="Inter"/>
              </a:rPr>
              <a:t>Statistics: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Inter"/>
              </a:rPr>
              <a:t>count    4093.000000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Inter"/>
              </a:rPr>
              <a:t>mean     2022.437332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Inter"/>
              </a:rPr>
              <a:t>std         0.676584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Inter"/>
              </a:rPr>
              <a:t>variance  0.457765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Inter"/>
              </a:rPr>
              <a:t>min      2020.000000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Inter"/>
              </a:rPr>
              <a:t>25%      2022.000000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Inter"/>
              </a:rPr>
              <a:t>50%      2023.000000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Inter"/>
              </a:rPr>
              <a:t>75%      2023.000000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Inter"/>
              </a:rPr>
              <a:t>max      2023.000000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Inter"/>
              </a:rPr>
              <a:t>Name: </a:t>
            </a:r>
            <a:r>
              <a:rPr lang="en-US" sz="1400" dirty="0" err="1">
                <a:solidFill>
                  <a:schemeClr val="bg1"/>
                </a:solidFill>
                <a:latin typeface="Inter"/>
              </a:rPr>
              <a:t>work_year</a:t>
            </a:r>
            <a:endParaRPr lang="en-US" sz="1400" dirty="0">
              <a:solidFill>
                <a:schemeClr val="bg1"/>
              </a:solidFill>
              <a:latin typeface="Inter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400" dirty="0" err="1">
                <a:solidFill>
                  <a:schemeClr val="bg1"/>
                </a:solidFill>
                <a:latin typeface="Inter"/>
              </a:rPr>
              <a:t>dtype</a:t>
            </a:r>
            <a:r>
              <a:rPr lang="en-US" sz="1400" dirty="0">
                <a:solidFill>
                  <a:schemeClr val="bg1"/>
                </a:solidFill>
                <a:latin typeface="Inter"/>
              </a:rPr>
              <a:t>: float64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002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89C064-9AB7-E36F-E29D-6A80F672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Inter"/>
              </a:rPr>
              <a:t>Experience level</a:t>
            </a:r>
            <a:endParaRPr lang="en-US" sz="3200" dirty="0"/>
          </a:p>
        </p:txBody>
      </p:sp>
      <p:sp>
        <p:nvSpPr>
          <p:cNvPr id="1034" name="Content Placeholder 1033">
            <a:extLst>
              <a:ext uri="{FF2B5EF4-FFF2-40B4-BE49-F238E27FC236}">
                <a16:creationId xmlns:a16="http://schemas.microsoft.com/office/drawing/2014/main" id="{DCF3BD9F-5360-3A93-FB08-3F21B18BB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4459287" cy="411744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Inter"/>
              </a:rPr>
              <a:t>States the experience level of the position ; EN (Entry-level), MI (Mid-level), SE (Senior-level), and EX (Executive-level).</a:t>
            </a:r>
          </a:p>
          <a:p>
            <a:r>
              <a:rPr lang="en-US" sz="2000" dirty="0">
                <a:latin typeface="Inter"/>
              </a:rPr>
              <a:t>Statistics: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Inter"/>
              </a:rPr>
              <a:t>count     4093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Inter"/>
              </a:rPr>
              <a:t>unique       4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Inter"/>
              </a:rPr>
              <a:t>variance  0.440626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Inter"/>
              </a:rPr>
              <a:t>top         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>
                <a:latin typeface="Inter"/>
              </a:rPr>
              <a:t>freq</a:t>
            </a:r>
            <a:r>
              <a:rPr lang="en-US" sz="1400" dirty="0">
                <a:latin typeface="Inter"/>
              </a:rPr>
              <a:t>      2784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Inter"/>
              </a:rPr>
              <a:t>Name: </a:t>
            </a:r>
            <a:r>
              <a:rPr lang="en-US" sz="1400" dirty="0" err="1">
                <a:latin typeface="Inter"/>
              </a:rPr>
              <a:t>experience_level</a:t>
            </a:r>
            <a:endParaRPr lang="en-US" sz="1400" dirty="0">
              <a:latin typeface="Inter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>
                <a:latin typeface="Inter"/>
              </a:rPr>
              <a:t>dtype</a:t>
            </a:r>
            <a:r>
              <a:rPr lang="en-US" sz="1400" dirty="0">
                <a:latin typeface="Inter"/>
              </a:rPr>
              <a:t>: object</a:t>
            </a:r>
          </a:p>
          <a:p>
            <a:endParaRPr lang="en-US" sz="20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C7BE968-71DB-917F-7DD6-7504A1DDD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377241"/>
            <a:ext cx="5456279" cy="4078568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4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5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18837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2058" name="Group 2057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70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71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2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3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4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5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6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7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8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9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0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1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082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3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4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5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6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87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8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9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0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1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2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3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4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5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6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60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1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2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3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4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5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6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7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8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9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2098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8598F0-B323-6258-D1F0-E3C253AB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Inter"/>
              </a:rPr>
              <a:t>Company size</a:t>
            </a:r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2100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043D60-B703-C077-849A-A471339CD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698483"/>
            <a:ext cx="4635583" cy="346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7F057-41C4-04FB-17F5-8192E3423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776" y="1801813"/>
            <a:ext cx="5449805" cy="398938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Inter"/>
              </a:rPr>
              <a:t>The average number of people that worked for the company during the year: S (less than 50) M (50 	to 250) L (more than 250).</a:t>
            </a:r>
          </a:p>
          <a:p>
            <a:r>
              <a:rPr lang="en-US" sz="2000" dirty="0">
                <a:solidFill>
                  <a:schemeClr val="bg1"/>
                </a:solidFill>
                <a:latin typeface="Inter"/>
              </a:rPr>
              <a:t>Statistics: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</a:rPr>
              <a:t>count     4093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</a:rPr>
              <a:t>unique       3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</a:rPr>
              <a:t>variance  0.14212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</a:rPr>
              <a:t>top          M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400" dirty="0" err="1">
                <a:solidFill>
                  <a:schemeClr val="bg1"/>
                </a:solidFill>
              </a:rPr>
              <a:t>freq</a:t>
            </a:r>
            <a:r>
              <a:rPr lang="en-US" sz="1400" dirty="0">
                <a:solidFill>
                  <a:schemeClr val="bg1"/>
                </a:solidFill>
              </a:rPr>
              <a:t>      3484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</a:rPr>
              <a:t>Name: </a:t>
            </a:r>
            <a:r>
              <a:rPr lang="en-US" sz="1400" dirty="0" err="1">
                <a:solidFill>
                  <a:schemeClr val="bg1"/>
                </a:solidFill>
              </a:rPr>
              <a:t>company_size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400" dirty="0" err="1">
                <a:solidFill>
                  <a:schemeClr val="bg1"/>
                </a:solidFill>
              </a:rPr>
              <a:t>dtype</a:t>
            </a:r>
            <a:r>
              <a:rPr lang="en-US" sz="1400" dirty="0">
                <a:solidFill>
                  <a:schemeClr val="bg1"/>
                </a:solidFill>
              </a:rPr>
              <a:t>: object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232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8598F0-B323-6258-D1F0-E3C253AB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Inter"/>
              </a:rPr>
              <a:t>Remote ratio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7F057-41C4-04FB-17F5-8192E3423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1813"/>
            <a:ext cx="4459287" cy="441272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latin typeface="Inter"/>
              </a:rPr>
              <a:t>States the amount of remote work; 0 (less than 20%) 50 (20%-80%) 100 (more than 80%).</a:t>
            </a:r>
          </a:p>
          <a:p>
            <a:r>
              <a:rPr lang="en-US" sz="2200" dirty="0">
                <a:latin typeface="Inter"/>
              </a:rPr>
              <a:t>Statistics: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Inter"/>
              </a:rPr>
              <a:t>count     4093.000000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Inter"/>
              </a:rPr>
              <a:t>mean     45.614464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Inter"/>
              </a:rPr>
              <a:t>std          48.671951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Inter"/>
              </a:rPr>
              <a:t>variance  0.236895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Inter"/>
              </a:rPr>
              <a:t>min         0.000000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Inter"/>
              </a:rPr>
              <a:t>25%        0.000000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Inter"/>
              </a:rPr>
              <a:t>50%        0.000000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Inter"/>
              </a:rPr>
              <a:t>75%       100.000000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Inter"/>
              </a:rPr>
              <a:t>max       100.000000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Inter"/>
              </a:rPr>
              <a:t>Name: </a:t>
            </a:r>
            <a:r>
              <a:rPr lang="en-US" sz="1600" dirty="0" err="1">
                <a:latin typeface="Inter"/>
              </a:rPr>
              <a:t>remote_ratio</a:t>
            </a:r>
            <a:endParaRPr lang="en-US" sz="1600" dirty="0">
              <a:latin typeface="Inter"/>
            </a:endParaRPr>
          </a:p>
          <a:p>
            <a:pPr lvl="1">
              <a:spcBef>
                <a:spcPts val="0"/>
              </a:spcBef>
            </a:pPr>
            <a:r>
              <a:rPr lang="en-US" sz="1600" dirty="0" err="1">
                <a:latin typeface="Inter"/>
              </a:rPr>
              <a:t>dtype</a:t>
            </a:r>
            <a:r>
              <a:rPr lang="en-US" sz="1600" dirty="0">
                <a:latin typeface="Inter"/>
              </a:rPr>
              <a:t>: float64</a:t>
            </a:r>
          </a:p>
          <a:p>
            <a:endParaRPr lang="en-US" sz="200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7A7BB3E-97AB-57DB-E843-F81C98331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377241"/>
            <a:ext cx="5456279" cy="4078568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6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07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83943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2060" name="Group 2059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72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73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4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5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6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7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8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9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0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1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2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3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084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5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6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7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8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89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0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1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2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3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4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5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6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7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8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061" name="Group 2060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62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3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4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5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6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7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8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9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0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1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2100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8598F0-B323-6258-D1F0-E3C253AB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Inter"/>
              </a:rPr>
              <a:t>Company location</a:t>
            </a:r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2102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15C023E-AD4B-A60F-CFAA-CF7F48A03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617" y="2238254"/>
            <a:ext cx="3178638" cy="237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7F057-41C4-04FB-17F5-8192E3423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Inter"/>
              </a:rPr>
              <a:t>Sates the country of the employer's main office or contracting branch as an ISO 3166 country code.</a:t>
            </a:r>
          </a:p>
          <a:p>
            <a:r>
              <a:rPr lang="en-US" sz="2000" dirty="0">
                <a:solidFill>
                  <a:schemeClr val="bg1"/>
                </a:solidFill>
                <a:latin typeface="Inter"/>
              </a:rPr>
              <a:t>Statistics: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Inter"/>
              </a:rPr>
              <a:t>count     4093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Inter"/>
              </a:rPr>
              <a:t>unique      70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Inter"/>
              </a:rPr>
              <a:t>variance  297.09829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Inter"/>
              </a:rPr>
              <a:t>top         US</a:t>
            </a:r>
          </a:p>
          <a:p>
            <a:pPr lvl="1">
              <a:spcBef>
                <a:spcPts val="0"/>
              </a:spcBef>
            </a:pPr>
            <a:r>
              <a:rPr lang="en-US" sz="1400" dirty="0" err="1">
                <a:solidFill>
                  <a:schemeClr val="bg1"/>
                </a:solidFill>
                <a:latin typeface="Inter"/>
              </a:rPr>
              <a:t>freq</a:t>
            </a:r>
            <a:r>
              <a:rPr lang="en-US" sz="1400" dirty="0">
                <a:solidFill>
                  <a:schemeClr val="bg1"/>
                </a:solidFill>
                <a:latin typeface="Inter"/>
              </a:rPr>
              <a:t>      3326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Inter"/>
              </a:rPr>
              <a:t>Name: </a:t>
            </a:r>
            <a:r>
              <a:rPr lang="en-US" sz="1400" dirty="0" err="1">
                <a:solidFill>
                  <a:schemeClr val="bg1"/>
                </a:solidFill>
                <a:latin typeface="Inter"/>
              </a:rPr>
              <a:t>company_location</a:t>
            </a:r>
            <a:endParaRPr lang="en-US" sz="1400" dirty="0">
              <a:solidFill>
                <a:schemeClr val="bg1"/>
              </a:solidFill>
              <a:latin typeface="Inter"/>
            </a:endParaRPr>
          </a:p>
          <a:p>
            <a:pPr lvl="1">
              <a:spcBef>
                <a:spcPts val="0"/>
              </a:spcBef>
            </a:pPr>
            <a:r>
              <a:rPr lang="en-US" sz="1400" dirty="0" err="1">
                <a:solidFill>
                  <a:schemeClr val="bg1"/>
                </a:solidFill>
                <a:latin typeface="Inter"/>
              </a:rPr>
              <a:t>dtype</a:t>
            </a:r>
            <a:r>
              <a:rPr lang="en-US" sz="1400" dirty="0">
                <a:solidFill>
                  <a:schemeClr val="bg1"/>
                </a:solidFill>
                <a:latin typeface="Inter"/>
              </a:rPr>
              <a:t>: object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03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13087</TotalTime>
  <Words>930</Words>
  <Application>Microsoft Office PowerPoint</Application>
  <PresentationFormat>Widescreen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Inter</vt:lpstr>
      <vt:lpstr>Tw Cen MT</vt:lpstr>
      <vt:lpstr>Circuit</vt:lpstr>
      <vt:lpstr>Final Project:  Data Science Salaries</vt:lpstr>
      <vt:lpstr>Data Science Salaries EDA/Regression Goals</vt:lpstr>
      <vt:lpstr>Data Set – Data Science Salaries</vt:lpstr>
      <vt:lpstr>Salary in usd</vt:lpstr>
      <vt:lpstr>Work Year</vt:lpstr>
      <vt:lpstr>Experience level</vt:lpstr>
      <vt:lpstr>Company size</vt:lpstr>
      <vt:lpstr>Remote ratio</vt:lpstr>
      <vt:lpstr>Company location</vt:lpstr>
      <vt:lpstr>PMF –Salary compared by experience levels</vt:lpstr>
      <vt:lpstr>PMF- Salaries compared by remote work ratio</vt:lpstr>
      <vt:lpstr>CDF- Reported Salary</vt:lpstr>
      <vt:lpstr>Distribution </vt:lpstr>
      <vt:lpstr>Scatter Plots: Salary Vs. Work year</vt:lpstr>
      <vt:lpstr>Scatter Plots: Salary Vs. Company Size</vt:lpstr>
      <vt:lpstr>Hypothesis Test – Pearson correlation</vt:lpstr>
      <vt:lpstr>Linear Regression Model</vt:lpstr>
      <vt:lpstr>Random Forest Regression Model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 Data Science Salaries</dc:title>
  <dc:creator>patrick redington</dc:creator>
  <cp:lastModifiedBy>patrick redington</cp:lastModifiedBy>
  <cp:revision>7</cp:revision>
  <dcterms:created xsi:type="dcterms:W3CDTF">2023-05-24T23:55:10Z</dcterms:created>
  <dcterms:modified xsi:type="dcterms:W3CDTF">2023-06-03T02:02:46Z</dcterms:modified>
</cp:coreProperties>
</file>