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59" r:id="rId4"/>
    <p:sldId id="261" r:id="rId5"/>
    <p:sldId id="265" r:id="rId6"/>
    <p:sldId id="266" r:id="rId7"/>
    <p:sldId id="262" r:id="rId8"/>
    <p:sldId id="256" r:id="rId9"/>
    <p:sldId id="260" r:id="rId10"/>
    <p:sldId id="263" r:id="rId11"/>
    <p:sldId id="267" r:id="rId12"/>
    <p:sldId id="264" r:id="rId13"/>
    <p:sldId id="269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901" autoAdjust="0"/>
  </p:normalViewPr>
  <p:slideViewPr>
    <p:cSldViewPr snapToGrid="0" snapToObjects="1">
      <p:cViewPr>
        <p:scale>
          <a:sx n="100" d="100"/>
          <a:sy n="100" d="100"/>
        </p:scale>
        <p:origin x="-16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341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764E9-0EA1-D04A-88DF-A3BA3B3D4A5D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4EE32-5930-D04E-82BD-1EFDFF5B3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8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EE32-5930-D04E-82BD-1EFDFF5B30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EE32-5930-D04E-82BD-1EFDFF5B30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EE32-5930-D04E-82BD-1EFDFF5B30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EE32-5930-D04E-82BD-1EFDFF5B30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3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7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9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6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E9052-349C-054D-9711-2324705B880B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5801"/>
            <a:ext cx="4559267" cy="1139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1248" y="1121561"/>
            <a:ext cx="897275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A Stage of a Pipeline defines:</a:t>
            </a:r>
          </a:p>
          <a:p>
            <a:r>
              <a:rPr lang="en-US" sz="1600" smtClean="0"/>
              <a:t>   </a:t>
            </a:r>
            <a:r>
              <a:rPr lang="en-US" sz="1600"/>
              <a:t>- A task (and concrete configuration </a:t>
            </a:r>
            <a:r>
              <a:rPr lang="en-US" sz="1600" smtClean="0"/>
              <a:t>parameters)						</a:t>
            </a:r>
            <a:r>
              <a:rPr lang="en-US" sz="1400" i="1" err="1" smtClean="0"/>
              <a:t>KMeans</a:t>
            </a:r>
            <a:r>
              <a:rPr lang="en-US" sz="1400" i="1" smtClean="0"/>
              <a:t>, </a:t>
            </a:r>
            <a:r>
              <a:rPr lang="en-US" sz="1400" i="1" err="1" smtClean="0"/>
              <a:t>SumSVM</a:t>
            </a:r>
            <a:endParaRPr lang="en-US" sz="1400" i="1"/>
          </a:p>
          <a:p>
            <a:r>
              <a:rPr lang="en-US" sz="1600"/>
              <a:t>   - A list (hierarchy) of </a:t>
            </a:r>
            <a:r>
              <a:rPr lang="en-US" sz="1600" smtClean="0"/>
              <a:t>Task-Containers (and </a:t>
            </a:r>
            <a:r>
              <a:rPr lang="en-US" sz="1600"/>
              <a:t>concrete configuration parameters</a:t>
            </a:r>
            <a:r>
              <a:rPr lang="en-US" sz="1600" smtClean="0"/>
              <a:t>)	</a:t>
            </a:r>
            <a:r>
              <a:rPr lang="en-US" sz="1400" i="1" smtClean="0"/>
              <a:t>Iterative, </a:t>
            </a:r>
            <a:r>
              <a:rPr lang="en-US" sz="1400" i="1" err="1" smtClean="0"/>
              <a:t>CrossValidation</a:t>
            </a:r>
            <a:endParaRPr lang="en-US" sz="1600"/>
          </a:p>
          <a:p>
            <a:r>
              <a:rPr lang="en-US" sz="1600"/>
              <a:t>   - An input </a:t>
            </a:r>
            <a:r>
              <a:rPr lang="en-US" sz="1600" u="sng" err="1"/>
              <a:t>datasource</a:t>
            </a:r>
            <a:endParaRPr lang="en-US" sz="1600" u="sng"/>
          </a:p>
          <a:p>
            <a:r>
              <a:rPr lang="en-US" sz="1600"/>
              <a:t>   - An output </a:t>
            </a:r>
            <a:r>
              <a:rPr lang="en-US" sz="1600" u="sng" err="1"/>
              <a:t>datasource</a:t>
            </a:r>
            <a:endParaRPr lang="en-US" sz="1600" u="sng"/>
          </a:p>
          <a:p>
            <a:r>
              <a:rPr lang="en-US" sz="1600"/>
              <a:t>   </a:t>
            </a:r>
          </a:p>
          <a:p>
            <a:r>
              <a:rPr lang="en-US" sz="1600"/>
              <a:t>   For instance</a:t>
            </a:r>
            <a:r>
              <a:rPr lang="en-US" sz="1600" smtClean="0"/>
              <a:t>:   </a:t>
            </a:r>
            <a:endParaRPr lang="en-US" sz="1600"/>
          </a:p>
          <a:p>
            <a:pPr lvl="2"/>
            <a:r>
              <a:rPr lang="da-DK" sz="1400" smtClean="0">
                <a:latin typeface="Lucida Console"/>
                <a:cs typeface="Lucida Console"/>
              </a:rPr>
              <a:t>stage.01.task</a:t>
            </a:r>
            <a:r>
              <a:rPr lang="da-DK" sz="1400">
                <a:latin typeface="Lucida Console"/>
                <a:cs typeface="Lucida Console"/>
              </a:rPr>
              <a:t>: bigs.modules.ml.KMeans</a:t>
            </a:r>
          </a:p>
          <a:p>
            <a:pPr lvl="2"/>
            <a:r>
              <a:rPr lang="en-US" sz="1400" smtClean="0">
                <a:latin typeface="Lucida Console"/>
                <a:cs typeface="Lucida Console"/>
              </a:rPr>
              <a:t>stage.01.container.01</a:t>
            </a:r>
            <a:r>
              <a:rPr lang="en-US" sz="1400">
                <a:latin typeface="Lucida Console"/>
                <a:cs typeface="Lucida Console"/>
              </a:rPr>
              <a:t>: </a:t>
            </a:r>
            <a:r>
              <a:rPr lang="en-US" sz="1400" err="1" smtClean="0">
                <a:latin typeface="Lucida Console"/>
                <a:cs typeface="Lucida Console"/>
              </a:rPr>
              <a:t>bigs.modules.containers.IterativeTaskContainer</a:t>
            </a:r>
            <a:endParaRPr lang="en-US" sz="1400">
              <a:latin typeface="Lucida Console"/>
              <a:cs typeface="Lucida Console"/>
            </a:endParaRPr>
          </a:p>
          <a:p>
            <a:pPr lvl="2"/>
            <a:r>
              <a:rPr lang="en-US" sz="1400" smtClean="0">
                <a:latin typeface="Lucida Console"/>
                <a:cs typeface="Lucida Console"/>
              </a:rPr>
              <a:t>stage.01.container.02</a:t>
            </a:r>
            <a:r>
              <a:rPr lang="en-US" sz="1400">
                <a:latin typeface="Lucida Console"/>
                <a:cs typeface="Lucida Console"/>
              </a:rPr>
              <a:t>: </a:t>
            </a:r>
            <a:r>
              <a:rPr lang="en-US" sz="1400" err="1" smtClean="0">
                <a:latin typeface="Lucida Console"/>
                <a:cs typeface="Lucida Console"/>
              </a:rPr>
              <a:t>bigs.modules.containers.DataPartitionTaskContainer</a:t>
            </a:r>
            <a:endParaRPr lang="en-US" sz="1400">
              <a:latin typeface="Lucida Console"/>
              <a:cs typeface="Lucida Console"/>
            </a:endParaRPr>
          </a:p>
          <a:p>
            <a:pPr lvl="2"/>
            <a:r>
              <a:rPr lang="pl-PL" sz="1400" smtClean="0">
                <a:latin typeface="Lucida Console"/>
                <a:cs typeface="Lucida Console"/>
              </a:rPr>
              <a:t>stage.01.input.source</a:t>
            </a:r>
            <a:r>
              <a:rPr lang="pl-PL" sz="1400">
                <a:latin typeface="Lucida Console"/>
                <a:cs typeface="Lucida Console"/>
              </a:rPr>
              <a:t>: bigs.modules.storage.HBaseDataSource</a:t>
            </a:r>
          </a:p>
          <a:p>
            <a:pPr lvl="2"/>
            <a:r>
              <a:rPr lang="pl-PL" sz="1400" smtClean="0">
                <a:latin typeface="Lucida Console"/>
                <a:cs typeface="Lucida Console"/>
              </a:rPr>
              <a:t>stage.01.input.table</a:t>
            </a:r>
            <a:r>
              <a:rPr lang="pl-PL" sz="1400">
                <a:latin typeface="Lucida Console"/>
                <a:cs typeface="Lucida Console"/>
              </a:rPr>
              <a:t>: dataset.CLEF2012</a:t>
            </a:r>
          </a:p>
          <a:p>
            <a:pPr lvl="2"/>
            <a:r>
              <a:rPr lang="en-US" sz="1400" smtClean="0">
                <a:latin typeface="Lucida Console"/>
                <a:cs typeface="Lucida Console"/>
              </a:rPr>
              <a:t>stage.01.output.source</a:t>
            </a:r>
            <a:r>
              <a:rPr lang="en-US" sz="1400">
                <a:latin typeface="Lucida Console"/>
                <a:cs typeface="Lucida Console"/>
              </a:rPr>
              <a:t>: </a:t>
            </a:r>
            <a:r>
              <a:rPr lang="en-US" sz="1400" err="1">
                <a:latin typeface="Lucida Console"/>
                <a:cs typeface="Lucida Console"/>
              </a:rPr>
              <a:t>bigs.modules.storage.HBaseDataSource</a:t>
            </a:r>
            <a:endParaRPr lang="en-US" sz="1400">
              <a:latin typeface="Lucida Console"/>
              <a:cs typeface="Lucida Console"/>
            </a:endParaRPr>
          </a:p>
          <a:p>
            <a:pPr lvl="2"/>
            <a:r>
              <a:rPr lang="da-DK" sz="1400" smtClean="0">
                <a:latin typeface="Lucida Console"/>
                <a:cs typeface="Lucida Console"/>
              </a:rPr>
              <a:t>stage.01.output.table</a:t>
            </a:r>
            <a:r>
              <a:rPr lang="da-DK" sz="1400">
                <a:latin typeface="Lucida Console"/>
                <a:cs typeface="Lucida Console"/>
              </a:rPr>
              <a:t>: models.CLEF2012</a:t>
            </a:r>
          </a:p>
          <a:p>
            <a:pPr lvl="2"/>
            <a:endParaRPr lang="en-US" sz="1400">
              <a:latin typeface="Lucida Console"/>
              <a:cs typeface="Lucida Console"/>
            </a:endParaRPr>
          </a:p>
          <a:p>
            <a:pPr lvl="2"/>
            <a:r>
              <a:rPr lang="en-US" sz="1400" smtClean="0">
                <a:latin typeface="Lucida Console"/>
                <a:cs typeface="Lucida Console"/>
              </a:rPr>
              <a:t>stage.01.KMeans.numberOfCentroids</a:t>
            </a:r>
            <a:r>
              <a:rPr lang="en-US" sz="1400">
                <a:latin typeface="Lucida Console"/>
                <a:cs typeface="Lucida Console"/>
              </a:rPr>
              <a:t>: 20</a:t>
            </a:r>
          </a:p>
          <a:p>
            <a:pPr lvl="2"/>
            <a:r>
              <a:rPr lang="en-US" sz="1400" smtClean="0">
                <a:latin typeface="Lucida Console"/>
                <a:cs typeface="Lucida Console"/>
              </a:rPr>
              <a:t>stage.01.Iteration.numberOfIterations</a:t>
            </a:r>
            <a:r>
              <a:rPr lang="en-US" sz="1400">
                <a:latin typeface="Lucida Console"/>
                <a:cs typeface="Lucida Console"/>
              </a:rPr>
              <a:t>: 2</a:t>
            </a:r>
          </a:p>
          <a:p>
            <a:pPr lvl="2"/>
            <a:r>
              <a:rPr lang="en-US" sz="1400" smtClean="0">
                <a:latin typeface="Lucida Console"/>
                <a:cs typeface="Lucida Console"/>
              </a:rPr>
              <a:t>stage.01.DataPartition.numberOfPartitions</a:t>
            </a:r>
            <a:r>
              <a:rPr lang="en-US" sz="1400">
                <a:latin typeface="Lucida Console"/>
                <a:cs typeface="Lucida Console"/>
              </a:rPr>
              <a:t>: 2</a:t>
            </a:r>
          </a:p>
          <a:p>
            <a:r>
              <a:rPr lang="en-US"/>
              <a:t> </a:t>
            </a:r>
            <a:r>
              <a:rPr lang="en-US" sz="1600"/>
              <a:t>     </a:t>
            </a:r>
          </a:p>
          <a:p>
            <a:r>
              <a:rPr lang="en-US" sz="1600"/>
              <a:t>From this, BIGS</a:t>
            </a:r>
          </a:p>
          <a:p>
            <a:r>
              <a:rPr lang="en-US" sz="1600"/>
              <a:t>   (1) allows each </a:t>
            </a:r>
            <a:r>
              <a:rPr lang="en-US" sz="1600" err="1" smtClean="0"/>
              <a:t>TaskContainer</a:t>
            </a:r>
            <a:r>
              <a:rPr lang="en-US" sz="1600" smtClean="0"/>
              <a:t> to </a:t>
            </a:r>
            <a:r>
              <a:rPr lang="en-US" sz="1600"/>
              <a:t>tag input data as desired</a:t>
            </a:r>
          </a:p>
          <a:p>
            <a:r>
              <a:rPr lang="en-US" sz="1600"/>
              <a:t>   (2) establishes a schedule to process all input data grouped by tags</a:t>
            </a:r>
          </a:p>
          <a:p>
            <a:r>
              <a:rPr lang="en-US" sz="1600"/>
              <a:t>   (3) establishes execution priorities according to whether </a:t>
            </a:r>
            <a:r>
              <a:rPr lang="en-US" sz="1600" err="1" smtClean="0"/>
              <a:t>TaskContainers</a:t>
            </a:r>
            <a:r>
              <a:rPr lang="en-US" sz="1600" smtClean="0"/>
              <a:t> are </a:t>
            </a:r>
            <a:r>
              <a:rPr lang="en-US" sz="1600"/>
              <a:t>parallel or sequential</a:t>
            </a:r>
          </a:p>
          <a:p>
            <a:r>
              <a:rPr lang="en-US" sz="1600"/>
              <a:t>   (4) provides workers to to execute the schedule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/>
              <a:t>PROCESS MODEL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233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6930" y="411742"/>
            <a:ext cx="2161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/>
              <a:t>DATA FLOW</a:t>
            </a:r>
          </a:p>
        </p:txBody>
      </p:sp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394" y="1267480"/>
            <a:ext cx="8262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Each </a:t>
            </a:r>
            <a:r>
              <a:rPr lang="en-US" b="1" err="1" smtClean="0"/>
              <a:t>TaskContainer</a:t>
            </a:r>
            <a:r>
              <a:rPr lang="en-US" smtClean="0"/>
              <a:t> is given the chance to produce tags for the data</a:t>
            </a:r>
            <a:endParaRPr lang="en-US" b="1" smtClean="0"/>
          </a:p>
          <a:p>
            <a:endParaRPr lang="en-US"/>
          </a:p>
        </p:txBody>
      </p:sp>
      <p:sp>
        <p:nvSpPr>
          <p:cNvPr id="7" name="Rectangle 2"/>
          <p:cNvSpPr/>
          <p:nvPr/>
        </p:nvSpPr>
        <p:spPr>
          <a:xfrm>
            <a:off x="606119" y="1967214"/>
            <a:ext cx="47349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>
                <a:latin typeface="Lucida Console"/>
                <a:cs typeface="Lucida Console"/>
              </a:rPr>
              <a:t>Key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1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2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3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4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5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6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7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8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9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10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11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12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13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14</a:t>
            </a:r>
          </a:p>
        </p:txBody>
      </p:sp>
      <p:sp>
        <p:nvSpPr>
          <p:cNvPr id="8" name="Rectangle 2"/>
          <p:cNvSpPr/>
          <p:nvPr/>
        </p:nvSpPr>
        <p:spPr>
          <a:xfrm>
            <a:off x="995264" y="1967214"/>
            <a:ext cx="83079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>
                <a:latin typeface="Lucida Console"/>
                <a:cs typeface="Lucida Console"/>
              </a:rPr>
              <a:t>Content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...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...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...</a:t>
            </a:r>
          </a:p>
          <a:p>
            <a:r>
              <a:rPr lang="en-US" sz="1000">
                <a:latin typeface="Lucida Console"/>
                <a:cs typeface="Lucida Console"/>
              </a:rPr>
              <a:t>...</a:t>
            </a:r>
          </a:p>
          <a:p>
            <a:r>
              <a:rPr lang="en-US" sz="1000">
                <a:latin typeface="Lucida Console"/>
                <a:cs typeface="Lucida Console"/>
              </a:rPr>
              <a:t>...</a:t>
            </a:r>
          </a:p>
          <a:p>
            <a:r>
              <a:rPr lang="en-US" sz="1000">
                <a:latin typeface="Lucida Console"/>
                <a:cs typeface="Lucida Console"/>
              </a:rPr>
              <a:t>...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...</a:t>
            </a:r>
            <a:endParaRPr lang="en-US" sz="1000">
              <a:latin typeface="Lucida Console"/>
              <a:cs typeface="Lucida Console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1708992" y="1687430"/>
            <a:ext cx="23284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>
                <a:latin typeface="Lucida Console"/>
                <a:cs typeface="Lucida Console"/>
              </a:rPr>
              <a:t>Tags by </a:t>
            </a:r>
            <a:r>
              <a:rPr lang="en-US" sz="1000" err="1" smtClean="0">
                <a:latin typeface="Lucida Console"/>
                <a:cs typeface="Lucida Console"/>
              </a:rPr>
              <a:t>IterativeTaskContainer</a:t>
            </a:r>
            <a:endParaRPr lang="en-US" sz="1000" smtClean="0">
              <a:latin typeface="Lucida Console"/>
              <a:cs typeface="Lucida Console"/>
            </a:endParaRPr>
          </a:p>
          <a:p>
            <a:r>
              <a:rPr lang="en-US" sz="1000" smtClean="0">
                <a:latin typeface="Lucida Console"/>
                <a:cs typeface="Lucida Console"/>
              </a:rPr>
              <a:t>Iteration 1    Iteration 2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	1		2</a:t>
            </a:r>
          </a:p>
          <a:p>
            <a:r>
              <a:rPr lang="en-US" sz="1000">
                <a:latin typeface="Lucida Console"/>
                <a:cs typeface="Lucida Console"/>
              </a:rPr>
              <a:t>	1		2</a:t>
            </a:r>
          </a:p>
          <a:p>
            <a:r>
              <a:rPr lang="en-US" sz="1000">
                <a:latin typeface="Lucida Console"/>
                <a:cs typeface="Lucida Console"/>
              </a:rPr>
              <a:t>	1		2</a:t>
            </a:r>
          </a:p>
          <a:p>
            <a:r>
              <a:rPr lang="en-US" sz="1000">
                <a:latin typeface="Lucida Console"/>
                <a:cs typeface="Lucida Console"/>
              </a:rPr>
              <a:t>	1		2</a:t>
            </a:r>
          </a:p>
          <a:p>
            <a:r>
              <a:rPr lang="en-US" sz="1000">
                <a:latin typeface="Lucida Console"/>
                <a:cs typeface="Lucida Console"/>
              </a:rPr>
              <a:t>	1		2</a:t>
            </a:r>
          </a:p>
          <a:p>
            <a:r>
              <a:rPr lang="en-US" sz="1000">
                <a:latin typeface="Lucida Console"/>
                <a:cs typeface="Lucida Console"/>
              </a:rPr>
              <a:t>	1		2</a:t>
            </a:r>
          </a:p>
          <a:p>
            <a:r>
              <a:rPr lang="en-US" sz="1000">
                <a:latin typeface="Lucida Console"/>
                <a:cs typeface="Lucida Console"/>
              </a:rPr>
              <a:t>	1		2</a:t>
            </a:r>
          </a:p>
          <a:p>
            <a:r>
              <a:rPr lang="en-US" sz="1000">
                <a:latin typeface="Lucida Console"/>
                <a:cs typeface="Lucida Console"/>
              </a:rPr>
              <a:t>	1		2</a:t>
            </a:r>
          </a:p>
          <a:p>
            <a:r>
              <a:rPr lang="en-US" sz="1000">
                <a:latin typeface="Lucida Console"/>
                <a:cs typeface="Lucida Console"/>
              </a:rPr>
              <a:t>	1		2</a:t>
            </a:r>
          </a:p>
          <a:p>
            <a:r>
              <a:rPr lang="en-US" sz="1000">
                <a:latin typeface="Lucida Console"/>
                <a:cs typeface="Lucida Console"/>
              </a:rPr>
              <a:t>	1		2</a:t>
            </a:r>
          </a:p>
          <a:p>
            <a:r>
              <a:rPr lang="en-US" sz="1000">
                <a:latin typeface="Lucida Console"/>
                <a:cs typeface="Lucida Console"/>
              </a:rPr>
              <a:t>	1		2</a:t>
            </a:r>
          </a:p>
          <a:p>
            <a:r>
              <a:rPr lang="en-US" sz="1000">
                <a:latin typeface="Lucida Console"/>
                <a:cs typeface="Lucida Console"/>
              </a:rPr>
              <a:t>	1		2</a:t>
            </a:r>
          </a:p>
          <a:p>
            <a:r>
              <a:rPr lang="en-US" sz="1000">
                <a:latin typeface="Lucida Console"/>
                <a:cs typeface="Lucida Console"/>
              </a:rPr>
              <a:t>	1		2</a:t>
            </a:r>
          </a:p>
          <a:p>
            <a:r>
              <a:rPr lang="en-US" sz="1000">
                <a:latin typeface="Lucida Console"/>
                <a:cs typeface="Lucida Console"/>
              </a:rPr>
              <a:t>	1		2</a:t>
            </a:r>
          </a:p>
          <a:p>
            <a:endParaRPr lang="en-US" sz="1000" smtClean="0">
              <a:latin typeface="Lucida Console"/>
              <a:cs typeface="Lucida Console"/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3867473" y="1687430"/>
            <a:ext cx="232842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>
                <a:latin typeface="Lucida Console"/>
                <a:cs typeface="Lucida Console"/>
              </a:rPr>
              <a:t>Tags by </a:t>
            </a:r>
          </a:p>
          <a:p>
            <a:r>
              <a:rPr lang="en-US" sz="1000" err="1" smtClean="0">
                <a:latin typeface="Lucida Console"/>
                <a:cs typeface="Lucida Console"/>
              </a:rPr>
              <a:t>CrossValidationTaskContainer</a:t>
            </a:r>
            <a:endParaRPr lang="en-US" sz="1000" smtClean="0">
              <a:latin typeface="Lucida Console"/>
              <a:cs typeface="Lucida Console"/>
            </a:endParaRPr>
          </a:p>
          <a:p>
            <a:r>
              <a:rPr lang="en-US" sz="1000" smtClean="0">
                <a:latin typeface="Lucida Console"/>
                <a:cs typeface="Lucida Console"/>
              </a:rPr>
              <a:t>Fold    Function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  1 	    TRAIN</a:t>
            </a:r>
          </a:p>
          <a:p>
            <a:r>
              <a:rPr lang="en-US" sz="1000">
                <a:latin typeface="Lucida Console"/>
                <a:cs typeface="Lucida Console"/>
              </a:rPr>
              <a:t> </a:t>
            </a:r>
            <a:r>
              <a:rPr lang="en-US" sz="1000" smtClean="0">
                <a:latin typeface="Lucida Console"/>
                <a:cs typeface="Lucida Console"/>
              </a:rPr>
              <a:t> 1 	    TRAIN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  </a:t>
            </a:r>
            <a:r>
              <a:rPr lang="en-US" sz="1000">
                <a:latin typeface="Lucida Console"/>
                <a:cs typeface="Lucida Console"/>
              </a:rPr>
              <a:t>1 	    </a:t>
            </a:r>
            <a:r>
              <a:rPr lang="en-US" sz="100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  1 </a:t>
            </a:r>
            <a:r>
              <a:rPr lang="en-US" sz="1000">
                <a:latin typeface="Lucida Console"/>
                <a:cs typeface="Lucida Console"/>
              </a:rPr>
              <a:t>	    </a:t>
            </a:r>
            <a:r>
              <a:rPr lang="en-US" sz="100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  </a:t>
            </a:r>
            <a:r>
              <a:rPr lang="en-US" sz="1000">
                <a:latin typeface="Lucida Console"/>
                <a:cs typeface="Lucida Console"/>
              </a:rPr>
              <a:t>1 	    </a:t>
            </a:r>
            <a:r>
              <a:rPr lang="en-US" sz="1000" smtClean="0">
                <a:latin typeface="Lucida Console"/>
                <a:cs typeface="Lucida Console"/>
              </a:rPr>
              <a:t>TEST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  </a:t>
            </a:r>
            <a:r>
              <a:rPr lang="en-US" sz="1000">
                <a:latin typeface="Lucida Console"/>
                <a:cs typeface="Lucida Console"/>
              </a:rPr>
              <a:t>1 	    </a:t>
            </a:r>
            <a:r>
              <a:rPr lang="en-US" sz="1000" smtClean="0">
                <a:latin typeface="Lucida Console"/>
                <a:cs typeface="Lucida Console"/>
              </a:rPr>
              <a:t>TEST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  2 </a:t>
            </a:r>
            <a:r>
              <a:rPr lang="en-US" sz="1000">
                <a:latin typeface="Lucida Console"/>
                <a:cs typeface="Lucida Console"/>
              </a:rPr>
              <a:t>	    </a:t>
            </a:r>
            <a:r>
              <a:rPr lang="en-US" sz="100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  </a:t>
            </a:r>
            <a:r>
              <a:rPr lang="en-US" sz="1000">
                <a:latin typeface="Lucida Console"/>
                <a:cs typeface="Lucida Console"/>
              </a:rPr>
              <a:t>2 	    </a:t>
            </a:r>
            <a:r>
              <a:rPr lang="en-US" sz="100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>
                <a:latin typeface="Lucida Console"/>
                <a:cs typeface="Lucida Console"/>
              </a:rPr>
              <a:t> </a:t>
            </a:r>
            <a:r>
              <a:rPr lang="en-US" sz="1000" smtClean="0">
                <a:latin typeface="Lucida Console"/>
                <a:cs typeface="Lucida Console"/>
              </a:rPr>
              <a:t> 2 </a:t>
            </a:r>
            <a:r>
              <a:rPr lang="en-US" sz="1000">
                <a:latin typeface="Lucida Console"/>
                <a:cs typeface="Lucida Console"/>
              </a:rPr>
              <a:t>	    </a:t>
            </a:r>
            <a:r>
              <a:rPr lang="en-US" sz="100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>
                <a:latin typeface="Lucida Console"/>
                <a:cs typeface="Lucida Console"/>
              </a:rPr>
              <a:t> </a:t>
            </a:r>
            <a:r>
              <a:rPr lang="en-US" sz="1000" smtClean="0">
                <a:latin typeface="Lucida Console"/>
                <a:cs typeface="Lucida Console"/>
              </a:rPr>
              <a:t> 2 </a:t>
            </a:r>
            <a:r>
              <a:rPr lang="en-US" sz="1000">
                <a:latin typeface="Lucida Console"/>
                <a:cs typeface="Lucida Console"/>
              </a:rPr>
              <a:t>	    </a:t>
            </a:r>
            <a:r>
              <a:rPr lang="en-US" sz="100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>
                <a:latin typeface="Lucida Console"/>
                <a:cs typeface="Lucida Console"/>
              </a:rPr>
              <a:t> </a:t>
            </a:r>
            <a:r>
              <a:rPr lang="en-US" sz="1000" smtClean="0">
                <a:latin typeface="Lucida Console"/>
                <a:cs typeface="Lucida Console"/>
              </a:rPr>
              <a:t> 2 </a:t>
            </a:r>
            <a:r>
              <a:rPr lang="en-US" sz="1000">
                <a:latin typeface="Lucida Console"/>
                <a:cs typeface="Lucida Console"/>
              </a:rPr>
              <a:t>	    </a:t>
            </a:r>
            <a:r>
              <a:rPr lang="en-US" sz="100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>
                <a:latin typeface="Lucida Console"/>
                <a:cs typeface="Lucida Console"/>
              </a:rPr>
              <a:t> </a:t>
            </a:r>
            <a:r>
              <a:rPr lang="en-US" sz="1000" smtClean="0">
                <a:latin typeface="Lucida Console"/>
                <a:cs typeface="Lucida Console"/>
              </a:rPr>
              <a:t> 2 </a:t>
            </a:r>
            <a:r>
              <a:rPr lang="en-US" sz="1000">
                <a:latin typeface="Lucida Console"/>
                <a:cs typeface="Lucida Console"/>
              </a:rPr>
              <a:t>	    </a:t>
            </a:r>
            <a:r>
              <a:rPr lang="en-US" sz="100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  </a:t>
            </a:r>
            <a:r>
              <a:rPr lang="en-US" sz="1000">
                <a:latin typeface="Lucida Console"/>
                <a:cs typeface="Lucida Console"/>
              </a:rPr>
              <a:t>2 	    </a:t>
            </a:r>
            <a:r>
              <a:rPr lang="en-US" sz="1000" smtClean="0">
                <a:latin typeface="Lucida Console"/>
                <a:cs typeface="Lucida Console"/>
              </a:rPr>
              <a:t>TEST</a:t>
            </a:r>
          </a:p>
          <a:p>
            <a:r>
              <a:rPr lang="en-US" sz="1000" smtClean="0">
                <a:latin typeface="Lucida Console"/>
                <a:cs typeface="Lucida Console"/>
              </a:rPr>
              <a:t>  </a:t>
            </a:r>
            <a:r>
              <a:rPr lang="en-US" sz="1000">
                <a:latin typeface="Lucida Console"/>
                <a:cs typeface="Lucida Console"/>
              </a:rPr>
              <a:t>2 	    </a:t>
            </a:r>
            <a:r>
              <a:rPr lang="en-US" sz="1000" smtClean="0">
                <a:latin typeface="Lucida Console"/>
                <a:cs typeface="Lucida Console"/>
              </a:rPr>
              <a:t>TEST</a:t>
            </a:r>
          </a:p>
        </p:txBody>
      </p:sp>
      <p:sp>
        <p:nvSpPr>
          <p:cNvPr id="11" name="Rectangle 2"/>
          <p:cNvSpPr/>
          <p:nvPr/>
        </p:nvSpPr>
        <p:spPr>
          <a:xfrm>
            <a:off x="6195895" y="1687430"/>
            <a:ext cx="232842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>
                <a:latin typeface="Lucida Console"/>
                <a:cs typeface="Lucida Console"/>
              </a:rPr>
              <a:t>Tags by </a:t>
            </a:r>
          </a:p>
          <a:p>
            <a:r>
              <a:rPr lang="en-US" sz="1000" err="1" smtClean="0">
                <a:latin typeface="Lucida Console"/>
                <a:cs typeface="Lucida Console"/>
              </a:rPr>
              <a:t>DataPartitionTaskContainer</a:t>
            </a:r>
            <a:endParaRPr lang="en-US" sz="1000" smtClean="0">
              <a:latin typeface="Lucida Console"/>
              <a:cs typeface="Lucida Console"/>
            </a:endParaRPr>
          </a:p>
          <a:p>
            <a:r>
              <a:rPr lang="en-US" sz="1000" smtClean="0">
                <a:latin typeface="Lucida Console"/>
                <a:cs typeface="Lucida Console"/>
              </a:rPr>
              <a:t>Split</a:t>
            </a:r>
          </a:p>
          <a:p>
            <a:r>
              <a:rPr lang="en-US" sz="1000">
                <a:latin typeface="Lucida Console"/>
                <a:cs typeface="Lucida Console"/>
              </a:rPr>
              <a:t> </a:t>
            </a:r>
            <a:r>
              <a:rPr lang="en-US" sz="1000" smtClean="0">
                <a:latin typeface="Lucida Console"/>
                <a:cs typeface="Lucida Console"/>
              </a:rPr>
              <a:t> 1</a:t>
            </a:r>
          </a:p>
          <a:p>
            <a:r>
              <a:rPr lang="en-US" sz="1000">
                <a:latin typeface="Lucida Console"/>
                <a:cs typeface="Lucida Console"/>
              </a:rPr>
              <a:t> </a:t>
            </a:r>
            <a:r>
              <a:rPr lang="en-US" sz="1000" smtClean="0">
                <a:latin typeface="Lucida Console"/>
                <a:cs typeface="Lucida Console"/>
              </a:rPr>
              <a:t> 1</a:t>
            </a:r>
          </a:p>
          <a:p>
            <a:r>
              <a:rPr lang="en-US" sz="1000">
                <a:latin typeface="Lucida Console"/>
                <a:cs typeface="Lucida Console"/>
              </a:rPr>
              <a:t> </a:t>
            </a:r>
            <a:r>
              <a:rPr lang="en-US" sz="1000" smtClean="0">
                <a:latin typeface="Lucida Console"/>
                <a:cs typeface="Lucida Console"/>
              </a:rPr>
              <a:t> 2</a:t>
            </a:r>
          </a:p>
          <a:p>
            <a:r>
              <a:rPr lang="en-US" sz="1000">
                <a:latin typeface="Lucida Console"/>
                <a:cs typeface="Lucida Console"/>
              </a:rPr>
              <a:t> </a:t>
            </a:r>
            <a:r>
              <a:rPr lang="en-US" sz="1000" smtClean="0">
                <a:latin typeface="Lucida Console"/>
                <a:cs typeface="Lucida Console"/>
              </a:rPr>
              <a:t> 2</a:t>
            </a:r>
          </a:p>
          <a:p>
            <a:r>
              <a:rPr lang="en-US" sz="1000">
                <a:latin typeface="Lucida Console"/>
                <a:cs typeface="Lucida Console"/>
              </a:rPr>
              <a:t> </a:t>
            </a:r>
            <a:r>
              <a:rPr lang="en-US" sz="1000" smtClean="0">
                <a:latin typeface="Lucida Console"/>
                <a:cs typeface="Lucida Console"/>
              </a:rPr>
              <a:t> 1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  1</a:t>
            </a:r>
          </a:p>
          <a:p>
            <a:r>
              <a:rPr lang="en-US" sz="1000">
                <a:latin typeface="Lucida Console"/>
                <a:cs typeface="Lucida Console"/>
              </a:rPr>
              <a:t>  2</a:t>
            </a:r>
          </a:p>
          <a:p>
            <a:r>
              <a:rPr lang="en-US" sz="1000">
                <a:latin typeface="Lucida Console"/>
                <a:cs typeface="Lucida Console"/>
              </a:rPr>
              <a:t>  </a:t>
            </a:r>
            <a:r>
              <a:rPr lang="en-US" sz="1000" smtClean="0">
                <a:latin typeface="Lucida Console"/>
                <a:cs typeface="Lucida Console"/>
              </a:rPr>
              <a:t>2</a:t>
            </a:r>
          </a:p>
          <a:p>
            <a:r>
              <a:rPr lang="en-US" sz="1000">
                <a:latin typeface="Lucida Console"/>
                <a:cs typeface="Lucida Console"/>
              </a:rPr>
              <a:t> </a:t>
            </a:r>
            <a:r>
              <a:rPr lang="en-US" sz="1000" smtClean="0">
                <a:latin typeface="Lucida Console"/>
                <a:cs typeface="Lucida Console"/>
              </a:rPr>
              <a:t> 1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  1</a:t>
            </a:r>
          </a:p>
          <a:p>
            <a:r>
              <a:rPr lang="en-US" sz="1000">
                <a:latin typeface="Lucida Console"/>
                <a:cs typeface="Lucida Console"/>
              </a:rPr>
              <a:t>  2</a:t>
            </a:r>
          </a:p>
          <a:p>
            <a:r>
              <a:rPr lang="en-US" sz="1000">
                <a:latin typeface="Lucida Console"/>
                <a:cs typeface="Lucida Console"/>
              </a:rPr>
              <a:t>  </a:t>
            </a:r>
            <a:r>
              <a:rPr lang="en-US" sz="1000" smtClean="0">
                <a:latin typeface="Lucida Console"/>
                <a:cs typeface="Lucida Console"/>
              </a:rPr>
              <a:t>2</a:t>
            </a:r>
          </a:p>
          <a:p>
            <a:r>
              <a:rPr lang="en-US" sz="1000">
                <a:latin typeface="Lucida Console"/>
                <a:cs typeface="Lucida Console"/>
              </a:rPr>
              <a:t> </a:t>
            </a:r>
            <a:r>
              <a:rPr lang="en-US" sz="1000" smtClean="0">
                <a:latin typeface="Lucida Console"/>
                <a:cs typeface="Lucida Console"/>
              </a:rPr>
              <a:t> 1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  </a:t>
            </a:r>
            <a:r>
              <a:rPr lang="en-US" sz="1000" smtClean="0">
                <a:latin typeface="Lucida Console"/>
                <a:cs typeface="Lucida Console"/>
              </a:rPr>
              <a:t>1</a:t>
            </a:r>
            <a:endParaRPr lang="en-US" sz="1000">
              <a:latin typeface="Lucida Console"/>
              <a:cs typeface="Lucida Console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664296" y="2169613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664296" y="2802306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4" name="Rectangle 7"/>
          <p:cNvSpPr/>
          <p:nvPr/>
        </p:nvSpPr>
        <p:spPr>
          <a:xfrm>
            <a:off x="664296" y="3395033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5" name="Rectangle 7"/>
          <p:cNvSpPr/>
          <p:nvPr/>
        </p:nvSpPr>
        <p:spPr>
          <a:xfrm>
            <a:off x="664296" y="4023593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6" name="Rectangle 7"/>
          <p:cNvSpPr/>
          <p:nvPr/>
        </p:nvSpPr>
        <p:spPr>
          <a:xfrm>
            <a:off x="664296" y="2486021"/>
            <a:ext cx="6256278" cy="316285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8" name="Rectangle 7"/>
          <p:cNvSpPr/>
          <p:nvPr/>
        </p:nvSpPr>
        <p:spPr>
          <a:xfrm>
            <a:off x="664296" y="3118592"/>
            <a:ext cx="6256278" cy="276442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9" name="Rectangle 7"/>
          <p:cNvSpPr/>
          <p:nvPr/>
        </p:nvSpPr>
        <p:spPr>
          <a:xfrm>
            <a:off x="664296" y="3712571"/>
            <a:ext cx="6256278" cy="312275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568541" y="4676264"/>
            <a:ext cx="8262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Then, all data rows with SAME TAG SET are grouped in the same processing BLOCK</a:t>
            </a:r>
            <a:endParaRPr lang="en-US" b="1" smtClean="0"/>
          </a:p>
        </p:txBody>
      </p:sp>
      <p:sp>
        <p:nvSpPr>
          <p:cNvPr id="21" name="Rectangle 2"/>
          <p:cNvSpPr/>
          <p:nvPr/>
        </p:nvSpPr>
        <p:spPr>
          <a:xfrm>
            <a:off x="427835" y="5197896"/>
            <a:ext cx="85441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Lucida Console"/>
                <a:cs typeface="Lucida Console"/>
              </a:rPr>
              <a:t>12/04/12 12:11:11 INFO </a:t>
            </a:r>
            <a:r>
              <a:rPr lang="en-US" sz="1000" err="1">
                <a:latin typeface="Lucida Console"/>
                <a:cs typeface="Lucida Console"/>
              </a:rPr>
              <a:t>bigs</a:t>
            </a:r>
            <a:r>
              <a:rPr lang="en-US" sz="100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>
                <a:latin typeface="Lucida Console"/>
                <a:cs typeface="Lucida Console"/>
              </a:rPr>
              <a:t>12/04/12 12:11:11 INFO </a:t>
            </a:r>
            <a:r>
              <a:rPr lang="en-US" sz="1000" err="1">
                <a:latin typeface="Lucida Console"/>
                <a:cs typeface="Lucida Console"/>
              </a:rPr>
              <a:t>bigs</a:t>
            </a:r>
            <a:r>
              <a:rPr lang="en-US" sz="1000">
                <a:latin typeface="Lucida Console"/>
                <a:cs typeface="Lucida Console"/>
              </a:rPr>
              <a:t>: RULIX configured task: </a:t>
            </a:r>
            <a:r>
              <a:rPr lang="en-US" sz="1000" err="1">
                <a:latin typeface="Lucida Console"/>
                <a:cs typeface="Lucida Console"/>
              </a:rPr>
              <a:t>KMeans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numberOfCentroids</a:t>
            </a:r>
            <a:r>
              <a:rPr lang="en-US" sz="1000">
                <a:latin typeface="Lucida Console"/>
                <a:cs typeface="Lucida Console"/>
              </a:rPr>
              <a:t>=20]</a:t>
            </a:r>
          </a:p>
          <a:p>
            <a:r>
              <a:rPr lang="en-US" sz="1000">
                <a:latin typeface="Lucida Console"/>
                <a:cs typeface="Lucida Console"/>
              </a:rPr>
              <a:t>000   </a:t>
            </a:r>
            <a:r>
              <a:rPr lang="en-US" sz="1000" err="1">
                <a:latin typeface="Lucida Console"/>
                <a:cs typeface="Lucida Console"/>
              </a:rPr>
              <a:t>TopLevelTaskContainer</a:t>
            </a:r>
            <a:r>
              <a:rPr lang="en-US" sz="1000">
                <a:latin typeface="Lucida Console"/>
                <a:cs typeface="Lucida Console"/>
              </a:rPr>
              <a:t> [].</a:t>
            </a:r>
            <a:r>
              <a:rPr lang="en-US" sz="1000" err="1">
                <a:latin typeface="Lucida Console"/>
                <a:cs typeface="Lucida Console"/>
              </a:rPr>
              <a:t>preSubContainers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001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002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=1].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003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=1] LOOP 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=2] LOOP 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b="1" smtClean="0">
                <a:latin typeface="Lucida Console"/>
                <a:cs typeface="Lucida Console"/>
              </a:rPr>
              <a:t>. . . . . </a:t>
            </a:r>
          </a:p>
        </p:txBody>
      </p:sp>
      <p:sp>
        <p:nvSpPr>
          <p:cNvPr id="22" name="Rectangle 7"/>
          <p:cNvSpPr/>
          <p:nvPr/>
        </p:nvSpPr>
        <p:spPr>
          <a:xfrm>
            <a:off x="7110832" y="6160490"/>
            <a:ext cx="1805206" cy="158142"/>
          </a:xfrm>
          <a:prstGeom prst="rect">
            <a:avLst/>
          </a:prstGeom>
          <a:solidFill>
            <a:schemeClr val="accent6">
              <a:alpha val="5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3" name="Rectangle 7"/>
          <p:cNvSpPr/>
          <p:nvPr/>
        </p:nvSpPr>
        <p:spPr>
          <a:xfrm>
            <a:off x="7119214" y="6318632"/>
            <a:ext cx="1805206" cy="158142"/>
          </a:xfrm>
          <a:prstGeom prst="rect">
            <a:avLst/>
          </a:prstGeom>
          <a:solidFill>
            <a:schemeClr val="accent1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cxnSp>
        <p:nvCxnSpPr>
          <p:cNvPr id="24" name="23 Conector curvado"/>
          <p:cNvCxnSpPr>
            <a:stCxn id="12" idx="3"/>
          </p:cNvCxnSpPr>
          <p:nvPr/>
        </p:nvCxnSpPr>
        <p:spPr>
          <a:xfrm>
            <a:off x="6920574" y="2327756"/>
            <a:ext cx="1243712" cy="383273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curvado"/>
          <p:cNvCxnSpPr>
            <a:stCxn id="16" idx="3"/>
            <a:endCxn id="23" idx="1"/>
          </p:cNvCxnSpPr>
          <p:nvPr/>
        </p:nvCxnSpPr>
        <p:spPr>
          <a:xfrm>
            <a:off x="6920574" y="2644164"/>
            <a:ext cx="198640" cy="375353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7"/>
          <p:cNvSpPr/>
          <p:nvPr/>
        </p:nvSpPr>
        <p:spPr>
          <a:xfrm>
            <a:off x="1708992" y="1668453"/>
            <a:ext cx="2158481" cy="267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0" name="Rectangle 7"/>
          <p:cNvSpPr/>
          <p:nvPr/>
        </p:nvSpPr>
        <p:spPr>
          <a:xfrm>
            <a:off x="3867473" y="1668452"/>
            <a:ext cx="2339241" cy="267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1" name="Rectangle 7"/>
          <p:cNvSpPr/>
          <p:nvPr/>
        </p:nvSpPr>
        <p:spPr>
          <a:xfrm>
            <a:off x="6206714" y="1668451"/>
            <a:ext cx="2158481" cy="267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smtClean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322965" y="5462102"/>
            <a:ext cx="8454040" cy="13196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TASK RESULTS and DATA ARE GATHERED AND PASSED ON BY THE FRAMEWORK ACCORDING TO SCHEDULE PRIORITIES AND PARENTSHIP. </a:t>
            </a:r>
            <a:r>
              <a:rPr lang="en-US" smtClean="0"/>
              <a:t>Must have two channels</a:t>
            </a:r>
            <a:endParaRPr lang="en-US" sz="2000" smtClean="0"/>
          </a:p>
          <a:p>
            <a:pPr marL="342900" indent="-342900" algn="ctr">
              <a:buFontTx/>
              <a:buChar char="-"/>
            </a:pPr>
            <a:r>
              <a:rPr lang="en-US" sz="2000" b="1" smtClean="0"/>
              <a:t>For processed data </a:t>
            </a:r>
            <a:r>
              <a:rPr lang="en-US" sz="2000" smtClean="0"/>
              <a:t>(such as for feature extraction)</a:t>
            </a:r>
          </a:p>
          <a:p>
            <a:pPr marL="342900" indent="-342900" algn="ctr">
              <a:buFontTx/>
              <a:buChar char="-"/>
            </a:pPr>
            <a:r>
              <a:rPr lang="en-US" sz="2000" b="1" smtClean="0"/>
              <a:t>For process results </a:t>
            </a:r>
            <a:r>
              <a:rPr lang="en-US" sz="2000" smtClean="0"/>
              <a:t>(such as for </a:t>
            </a:r>
            <a:r>
              <a:rPr lang="en-US" sz="2000" err="1" smtClean="0"/>
              <a:t>Kmeans</a:t>
            </a:r>
            <a:r>
              <a:rPr lang="en-US" sz="2000" smtClean="0"/>
              <a:t> centroids)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5669754" y="442520"/>
            <a:ext cx="1915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/>
              <a:t>DATA FLOW</a:t>
            </a:r>
            <a:endParaRPr lang="en-US" sz="1600"/>
          </a:p>
        </p:txBody>
      </p:sp>
      <p:sp>
        <p:nvSpPr>
          <p:cNvPr id="6" name="Rectangle 2"/>
          <p:cNvSpPr/>
          <p:nvPr/>
        </p:nvSpPr>
        <p:spPr>
          <a:xfrm>
            <a:off x="216972" y="2254286"/>
            <a:ext cx="85441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Lucida Console"/>
                <a:cs typeface="Lucida Console"/>
              </a:rPr>
              <a:t>12/04/12 12:11:11 INFO </a:t>
            </a:r>
            <a:r>
              <a:rPr lang="en-US" sz="1000" err="1">
                <a:latin typeface="Lucida Console"/>
                <a:cs typeface="Lucida Console"/>
              </a:rPr>
              <a:t>bigs</a:t>
            </a:r>
            <a:r>
              <a:rPr lang="en-US" sz="100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>
                <a:latin typeface="Lucida Console"/>
                <a:cs typeface="Lucida Console"/>
              </a:rPr>
              <a:t>12/04/12 12:11:11 INFO </a:t>
            </a:r>
            <a:r>
              <a:rPr lang="en-US" sz="1000" err="1">
                <a:latin typeface="Lucida Console"/>
                <a:cs typeface="Lucida Console"/>
              </a:rPr>
              <a:t>bigs</a:t>
            </a:r>
            <a:r>
              <a:rPr lang="en-US" sz="1000">
                <a:latin typeface="Lucida Console"/>
                <a:cs typeface="Lucida Console"/>
              </a:rPr>
              <a:t>: RULIX configured task: </a:t>
            </a:r>
            <a:r>
              <a:rPr lang="en-US" sz="1000" err="1">
                <a:latin typeface="Lucida Console"/>
                <a:cs typeface="Lucida Console"/>
              </a:rPr>
              <a:t>KMeans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numberOfCentroids</a:t>
            </a:r>
            <a:r>
              <a:rPr lang="en-US" sz="1000">
                <a:latin typeface="Lucida Console"/>
                <a:cs typeface="Lucida Console"/>
              </a:rPr>
              <a:t>=20]</a:t>
            </a:r>
          </a:p>
          <a:p>
            <a:r>
              <a:rPr lang="en-US" sz="1000">
                <a:latin typeface="Lucida Console"/>
                <a:cs typeface="Lucida Console"/>
              </a:rPr>
              <a:t>000   </a:t>
            </a:r>
            <a:r>
              <a:rPr lang="en-US" sz="1000" err="1">
                <a:latin typeface="Lucida Console"/>
                <a:cs typeface="Lucida Console"/>
              </a:rPr>
              <a:t>TopLevelTaskContainer</a:t>
            </a:r>
            <a:r>
              <a:rPr lang="en-US" sz="1000">
                <a:latin typeface="Lucida Console"/>
                <a:cs typeface="Lucida Console"/>
              </a:rPr>
              <a:t> [].</a:t>
            </a:r>
            <a:r>
              <a:rPr lang="en-US" sz="1000" err="1">
                <a:latin typeface="Lucida Console"/>
                <a:cs typeface="Lucida Console"/>
              </a:rPr>
              <a:t>preSubContainers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001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002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=1].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003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=1] LOOP </a:t>
            </a:r>
            <a:r>
              <a:rPr lang="en-US" sz="1000" b="1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=2] LOOP </a:t>
            </a:r>
            <a:r>
              <a:rPr lang="en-US" sz="1000" b="1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=3] LOOP </a:t>
            </a:r>
            <a:r>
              <a:rPr lang="en-US" sz="1000" b="1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005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006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=1].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007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=2].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008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009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=1] LOOP </a:t>
            </a:r>
            <a:r>
              <a:rPr lang="en-US" sz="1000" b="1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009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=2] LOOP </a:t>
            </a:r>
            <a:r>
              <a:rPr lang="en-US" sz="1000" b="1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009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=3] LOOP </a:t>
            </a:r>
            <a:r>
              <a:rPr lang="en-US" sz="1000" b="1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010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011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=2].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smtClean="0">
                <a:latin typeface="Lucida Console"/>
                <a:cs typeface="Lucida Console"/>
              </a:rPr>
              <a:t>012         </a:t>
            </a:r>
            <a:r>
              <a:rPr lang="en-US" sz="1000" err="1" smtClean="0">
                <a:latin typeface="Lucida Console"/>
                <a:cs typeface="Lucida Console"/>
              </a:rPr>
              <a:t>IterativeTaskContainer</a:t>
            </a:r>
            <a:r>
              <a:rPr lang="en-US" sz="1000" smtClean="0">
                <a:latin typeface="Lucida Console"/>
                <a:cs typeface="Lucida Console"/>
              </a:rPr>
              <a:t> </a:t>
            </a:r>
            <a:r>
              <a:rPr lang="en-US" sz="1000">
                <a:latin typeface="Lucida Console"/>
                <a:cs typeface="Lucida Console"/>
              </a:rPr>
              <a:t>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=3].</a:t>
            </a:r>
            <a:r>
              <a:rPr lang="en-US" sz="1000" b="1" err="1" smtClean="0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b="1" smtClean="0">
                <a:latin typeface="Lucida Console"/>
                <a:cs typeface="Lucida Console"/>
              </a:rPr>
              <a:t>...........</a:t>
            </a:r>
            <a:endParaRPr lang="en-US" sz="1000" b="1">
              <a:latin typeface="Lucida Console"/>
              <a:cs typeface="Lucida Console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553279" y="5090610"/>
            <a:ext cx="82815" cy="93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7553279" y="4947118"/>
            <a:ext cx="82815" cy="93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8605791" y="4313704"/>
            <a:ext cx="45719" cy="427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8205741" y="4789956"/>
            <a:ext cx="82815" cy="93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curvado"/>
          <p:cNvCxnSpPr>
            <a:stCxn id="13" idx="3"/>
            <a:endCxn id="14" idx="3"/>
          </p:cNvCxnSpPr>
          <p:nvPr/>
        </p:nvCxnSpPr>
        <p:spPr>
          <a:xfrm flipH="1">
            <a:off x="8288556" y="4527305"/>
            <a:ext cx="362954" cy="309304"/>
          </a:xfrm>
          <a:prstGeom prst="curvedConnector3">
            <a:avLst>
              <a:gd name="adj1" fmla="val -62983"/>
            </a:avLst>
          </a:pr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curvado"/>
          <p:cNvCxnSpPr>
            <a:stCxn id="14" idx="3"/>
            <a:endCxn id="11" idx="3"/>
          </p:cNvCxnSpPr>
          <p:nvPr/>
        </p:nvCxnSpPr>
        <p:spPr>
          <a:xfrm flipH="1">
            <a:off x="7636094" y="4836609"/>
            <a:ext cx="652462" cy="157162"/>
          </a:xfrm>
          <a:prstGeom prst="curvedConnector3">
            <a:avLst>
              <a:gd name="adj1" fmla="val -35037"/>
            </a:avLst>
          </a:pr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curvado"/>
          <p:cNvCxnSpPr>
            <a:stCxn id="11" idx="3"/>
            <a:endCxn id="5" idx="3"/>
          </p:cNvCxnSpPr>
          <p:nvPr/>
        </p:nvCxnSpPr>
        <p:spPr>
          <a:xfrm>
            <a:off x="7636094" y="4993771"/>
            <a:ext cx="12700" cy="14349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4"/>
          <p:cNvSpPr/>
          <p:nvPr/>
        </p:nvSpPr>
        <p:spPr>
          <a:xfrm>
            <a:off x="262046" y="1556852"/>
            <a:ext cx="8454040" cy="519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STATE IS PASSED ON FORWARD BY THE FRAMEWORK TO CHILD TASKS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7460437" y="2789706"/>
            <a:ext cx="82815" cy="93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7459756" y="2943190"/>
            <a:ext cx="82815" cy="93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8113220" y="3110381"/>
            <a:ext cx="82815" cy="93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29 Conector curvado"/>
          <p:cNvCxnSpPr>
            <a:stCxn id="27" idx="3"/>
            <a:endCxn id="28" idx="3"/>
          </p:cNvCxnSpPr>
          <p:nvPr/>
        </p:nvCxnSpPr>
        <p:spPr>
          <a:xfrm flipH="1">
            <a:off x="7542571" y="2836359"/>
            <a:ext cx="681" cy="153484"/>
          </a:xfrm>
          <a:prstGeom prst="curvedConnector3">
            <a:avLst>
              <a:gd name="adj1" fmla="val -33568282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curvado"/>
          <p:cNvCxnSpPr>
            <a:stCxn id="28" idx="3"/>
            <a:endCxn id="29" idx="3"/>
          </p:cNvCxnSpPr>
          <p:nvPr/>
        </p:nvCxnSpPr>
        <p:spPr>
          <a:xfrm>
            <a:off x="7542571" y="2989843"/>
            <a:ext cx="653464" cy="167191"/>
          </a:xfrm>
          <a:prstGeom prst="curvedConnector3">
            <a:avLst>
              <a:gd name="adj1" fmla="val 134983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8605791" y="3240554"/>
            <a:ext cx="45719" cy="42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36 Conector curvado"/>
          <p:cNvCxnSpPr>
            <a:stCxn id="29" idx="3"/>
            <a:endCxn id="36" idx="3"/>
          </p:cNvCxnSpPr>
          <p:nvPr/>
        </p:nvCxnSpPr>
        <p:spPr>
          <a:xfrm>
            <a:off x="8196035" y="3157034"/>
            <a:ext cx="455475" cy="297121"/>
          </a:xfrm>
          <a:prstGeom prst="curvedConnector3">
            <a:avLst>
              <a:gd name="adj1" fmla="val 150189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698" y="259787"/>
            <a:ext cx="3790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/>
              <a:t>TAG-SCHEDULE-TASK</a:t>
            </a:r>
          </a:p>
          <a:p>
            <a:pPr algn="ctr"/>
            <a:r>
              <a:rPr lang="en-US"/>
              <a:t>p</a:t>
            </a:r>
            <a:r>
              <a:rPr lang="en-US" smtClean="0"/>
              <a:t>rocessing model</a:t>
            </a:r>
            <a:endParaRPr lang="en-US"/>
          </a:p>
        </p:txBody>
      </p:sp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" name="1 Elipse"/>
          <p:cNvSpPr/>
          <p:nvPr/>
        </p:nvSpPr>
        <p:spPr>
          <a:xfrm>
            <a:off x="678359" y="2047874"/>
            <a:ext cx="2028825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smtClean="0"/>
              <a:t>TAG</a:t>
            </a:r>
            <a:endParaRPr lang="es-ES" sz="5400" b="1"/>
          </a:p>
        </p:txBody>
      </p:sp>
      <p:sp>
        <p:nvSpPr>
          <p:cNvPr id="7" name="6 Elipse"/>
          <p:cNvSpPr/>
          <p:nvPr/>
        </p:nvSpPr>
        <p:spPr>
          <a:xfrm>
            <a:off x="3594460" y="2047873"/>
            <a:ext cx="2028825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smtClean="0"/>
              <a:t>SCHEDULE</a:t>
            </a:r>
            <a:endParaRPr lang="es-ES" sz="3600" b="1"/>
          </a:p>
        </p:txBody>
      </p:sp>
      <p:sp>
        <p:nvSpPr>
          <p:cNvPr id="8" name="7 Elipse"/>
          <p:cNvSpPr/>
          <p:nvPr/>
        </p:nvSpPr>
        <p:spPr>
          <a:xfrm>
            <a:off x="6412409" y="2047875"/>
            <a:ext cx="2028825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smtClean="0"/>
              <a:t>TASK</a:t>
            </a:r>
            <a:endParaRPr lang="es-ES" sz="4400" b="1"/>
          </a:p>
        </p:txBody>
      </p:sp>
      <p:cxnSp>
        <p:nvCxnSpPr>
          <p:cNvPr id="9" name="Straight Arrow Connector 52"/>
          <p:cNvCxnSpPr>
            <a:stCxn id="2" idx="6"/>
            <a:endCxn id="7" idx="2"/>
          </p:cNvCxnSpPr>
          <p:nvPr/>
        </p:nvCxnSpPr>
        <p:spPr>
          <a:xfrm flipV="1">
            <a:off x="2707184" y="3014661"/>
            <a:ext cx="887276" cy="1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52"/>
          <p:cNvCxnSpPr>
            <a:stCxn id="7" idx="6"/>
            <a:endCxn id="8" idx="2"/>
          </p:cNvCxnSpPr>
          <p:nvPr/>
        </p:nvCxnSpPr>
        <p:spPr>
          <a:xfrm>
            <a:off x="5623285" y="3014661"/>
            <a:ext cx="789124" cy="2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4"/>
          <p:cNvSpPr/>
          <p:nvPr/>
        </p:nvSpPr>
        <p:spPr>
          <a:xfrm>
            <a:off x="492740" y="4514048"/>
            <a:ext cx="2400061" cy="1515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By </a:t>
            </a:r>
            <a:r>
              <a:rPr lang="en-US" sz="2000" b="1" err="1" smtClean="0"/>
              <a:t>TaskContainers</a:t>
            </a:r>
            <a:endParaRPr lang="en-US" sz="2000" b="1" smtClean="0"/>
          </a:p>
          <a:p>
            <a:pPr algn="ctr"/>
            <a:r>
              <a:rPr lang="en-US" sz="2000" smtClean="0"/>
              <a:t>managed by BIGS</a:t>
            </a:r>
            <a:endParaRPr lang="en-US" sz="1200" smtClean="0"/>
          </a:p>
        </p:txBody>
      </p:sp>
      <p:sp>
        <p:nvSpPr>
          <p:cNvPr id="17" name="Rectangle 4"/>
          <p:cNvSpPr/>
          <p:nvPr/>
        </p:nvSpPr>
        <p:spPr>
          <a:xfrm>
            <a:off x="3408841" y="4514047"/>
            <a:ext cx="2400061" cy="15152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By </a:t>
            </a:r>
            <a:r>
              <a:rPr lang="en-US" sz="2000" b="1" smtClean="0"/>
              <a:t>BIGS</a:t>
            </a:r>
            <a:r>
              <a:rPr lang="en-US" sz="2000" smtClean="0"/>
              <a:t>, according to </a:t>
            </a:r>
            <a:r>
              <a:rPr lang="en-US" sz="2000" b="1" err="1" smtClean="0"/>
              <a:t>TaskContainers</a:t>
            </a:r>
            <a:r>
              <a:rPr lang="en-US" sz="2000" smtClean="0"/>
              <a:t> parallelization support</a:t>
            </a:r>
            <a:endParaRPr lang="en-US" sz="1200" smtClean="0"/>
          </a:p>
        </p:txBody>
      </p:sp>
      <p:sp>
        <p:nvSpPr>
          <p:cNvPr id="18" name="Rectangle 4"/>
          <p:cNvSpPr/>
          <p:nvPr/>
        </p:nvSpPr>
        <p:spPr>
          <a:xfrm>
            <a:off x="6226790" y="4514047"/>
            <a:ext cx="2400061" cy="15152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By </a:t>
            </a:r>
            <a:r>
              <a:rPr lang="en-US" sz="2000" b="1" smtClean="0"/>
              <a:t>Tasks</a:t>
            </a:r>
            <a:r>
              <a:rPr lang="en-US" sz="2000" smtClean="0"/>
              <a:t> through </a:t>
            </a:r>
            <a:r>
              <a:rPr lang="en-US" sz="2000" b="1" err="1" smtClean="0"/>
              <a:t>TaskContainers</a:t>
            </a:r>
            <a:endParaRPr lang="en-US" sz="2000" b="1" smtClean="0"/>
          </a:p>
          <a:p>
            <a:pPr algn="ctr"/>
            <a:r>
              <a:rPr lang="en-US" sz="2000" smtClean="0"/>
              <a:t>managed by </a:t>
            </a:r>
          </a:p>
          <a:p>
            <a:pPr algn="ctr"/>
            <a:r>
              <a:rPr lang="en-US" sz="2000" smtClean="0"/>
              <a:t>BIGS </a:t>
            </a:r>
            <a:r>
              <a:rPr lang="en-US" sz="2000" b="1" smtClean="0"/>
              <a:t>WORKERS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331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Arrow Connector 52"/>
          <p:cNvCxnSpPr>
            <a:stCxn id="207" idx="3"/>
            <a:endCxn id="124" idx="1"/>
          </p:cNvCxnSpPr>
          <p:nvPr/>
        </p:nvCxnSpPr>
        <p:spPr>
          <a:xfrm>
            <a:off x="3749180" y="2773321"/>
            <a:ext cx="1201039" cy="885586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2698" y="259787"/>
            <a:ext cx="3790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/>
              <a:t>TAG-SCHEDULE-TASK</a:t>
            </a:r>
          </a:p>
          <a:p>
            <a:pPr algn="ctr"/>
            <a:r>
              <a:rPr lang="en-US"/>
              <a:t>p</a:t>
            </a:r>
            <a:r>
              <a:rPr lang="en-US" smtClean="0"/>
              <a:t>rocessing model</a:t>
            </a:r>
            <a:endParaRPr lang="en-US"/>
          </a:p>
        </p:txBody>
      </p:sp>
      <p:sp>
        <p:nvSpPr>
          <p:cNvPr id="45" name="44 CuadroTexto"/>
          <p:cNvSpPr txBox="1"/>
          <p:nvPr/>
        </p:nvSpPr>
        <p:spPr>
          <a:xfrm>
            <a:off x="6681610" y="1292833"/>
            <a:ext cx="14617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smtClean="0"/>
              <a:t>PL: </a:t>
            </a:r>
            <a:r>
              <a:rPr lang="es-ES" sz="1200" err="1" smtClean="0"/>
              <a:t>PreLoop</a:t>
            </a:r>
            <a:endParaRPr lang="es-ES" sz="1200" smtClean="0"/>
          </a:p>
          <a:p>
            <a:r>
              <a:rPr lang="es-ES" sz="1200" smtClean="0"/>
              <a:t>SL: </a:t>
            </a:r>
            <a:r>
              <a:rPr lang="es-ES" sz="1200" err="1" smtClean="0"/>
              <a:t>PostLoop</a:t>
            </a:r>
            <a:endParaRPr lang="es-ES" sz="1200" smtClean="0"/>
          </a:p>
          <a:p>
            <a:endParaRPr lang="es-ES" sz="1200"/>
          </a:p>
          <a:p>
            <a:r>
              <a:rPr lang="es-ES" sz="1200" smtClean="0"/>
              <a:t>PS: </a:t>
            </a:r>
            <a:r>
              <a:rPr lang="es-ES" sz="1200" err="1" smtClean="0"/>
              <a:t>PreSubContainer</a:t>
            </a:r>
            <a:endParaRPr lang="es-ES" sz="1200" smtClean="0"/>
          </a:p>
          <a:p>
            <a:r>
              <a:rPr lang="es-ES" sz="1200" smtClean="0"/>
              <a:t>SS: </a:t>
            </a:r>
            <a:r>
              <a:rPr lang="es-ES" sz="1200" err="1" smtClean="0"/>
              <a:t>PstSubContainer</a:t>
            </a:r>
            <a:endParaRPr lang="es-ES" sz="1200" smtClean="0"/>
          </a:p>
          <a:p>
            <a:endParaRPr lang="es-ES" sz="1200"/>
          </a:p>
          <a:p>
            <a:r>
              <a:rPr lang="es-ES" sz="1200" smtClean="0"/>
              <a:t>DL: </a:t>
            </a:r>
            <a:r>
              <a:rPr lang="es-ES" sz="1200" err="1" smtClean="0"/>
              <a:t>DataLoop</a:t>
            </a:r>
            <a:endParaRPr lang="es-ES" sz="1200" smtClean="0"/>
          </a:p>
        </p:txBody>
      </p:sp>
      <p:grpSp>
        <p:nvGrpSpPr>
          <p:cNvPr id="100" name="99 Grupo"/>
          <p:cNvGrpSpPr/>
          <p:nvPr/>
        </p:nvGrpSpPr>
        <p:grpSpPr>
          <a:xfrm>
            <a:off x="296132" y="539949"/>
            <a:ext cx="1823645" cy="4013202"/>
            <a:chOff x="726378" y="1865311"/>
            <a:chExt cx="1823645" cy="4013202"/>
          </a:xfrm>
        </p:grpSpPr>
        <p:cxnSp>
          <p:nvCxnSpPr>
            <p:cNvPr id="106" name="105 Conector recto"/>
            <p:cNvCxnSpPr>
              <a:stCxn id="151" idx="2"/>
              <a:endCxn id="54" idx="0"/>
            </p:cNvCxnSpPr>
            <p:nvPr/>
          </p:nvCxnSpPr>
          <p:spPr>
            <a:xfrm>
              <a:off x="1150889" y="2782276"/>
              <a:ext cx="0" cy="30098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"/>
            <p:cNvCxnSpPr>
              <a:stCxn id="152" idx="2"/>
              <a:endCxn id="139" idx="0"/>
            </p:cNvCxnSpPr>
            <p:nvPr/>
          </p:nvCxnSpPr>
          <p:spPr>
            <a:xfrm flipH="1">
              <a:off x="2129574" y="2782276"/>
              <a:ext cx="1262" cy="297657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"/>
            <p:cNvCxnSpPr>
              <a:stCxn id="146" idx="2"/>
              <a:endCxn id="155" idx="0"/>
            </p:cNvCxnSpPr>
            <p:nvPr/>
          </p:nvCxnSpPr>
          <p:spPr>
            <a:xfrm>
              <a:off x="1150889" y="4643256"/>
              <a:ext cx="0" cy="29436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14 Conector recto"/>
            <p:cNvCxnSpPr>
              <a:stCxn id="147" idx="2"/>
              <a:endCxn id="156" idx="0"/>
            </p:cNvCxnSpPr>
            <p:nvPr/>
          </p:nvCxnSpPr>
          <p:spPr>
            <a:xfrm>
              <a:off x="2130140" y="4633731"/>
              <a:ext cx="1542" cy="3038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41 Grupo"/>
            <p:cNvGrpSpPr/>
            <p:nvPr/>
          </p:nvGrpSpPr>
          <p:grpSpPr>
            <a:xfrm>
              <a:off x="726378" y="3704919"/>
              <a:ext cx="840898" cy="311150"/>
              <a:chOff x="726378" y="3696372"/>
              <a:chExt cx="840898" cy="31115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726378" y="3696372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/>
                  <a:t>DL</a:t>
                </a:r>
                <a:endParaRPr lang="en-US" sz="1600" b="1" smtClean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1258074" y="3696372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/>
                  <a:t>DL</a:t>
                </a:r>
                <a:endParaRPr lang="en-US" sz="1600" b="1" smtClean="0"/>
              </a:p>
            </p:txBody>
          </p:sp>
        </p:grpSp>
        <p:sp>
          <p:nvSpPr>
            <p:cNvPr id="54" name="Rounded Rectangle 53"/>
            <p:cNvSpPr/>
            <p:nvPr/>
          </p:nvSpPr>
          <p:spPr>
            <a:xfrm>
              <a:off x="996288" y="3083260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PL</a:t>
              </a:r>
            </a:p>
          </p:txBody>
        </p:sp>
        <p:cxnSp>
          <p:nvCxnSpPr>
            <p:cNvPr id="8" name="Elbow Connector 7"/>
            <p:cNvCxnSpPr>
              <a:stCxn id="54" idx="2"/>
              <a:endCxn id="26" idx="0"/>
            </p:cNvCxnSpPr>
            <p:nvPr/>
          </p:nvCxnSpPr>
          <p:spPr>
            <a:xfrm rot="5400000">
              <a:off x="860680" y="3414709"/>
              <a:ext cx="310509" cy="269910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54" idx="2"/>
              <a:endCxn id="29" idx="0"/>
            </p:cNvCxnSpPr>
            <p:nvPr/>
          </p:nvCxnSpPr>
          <p:spPr>
            <a:xfrm rot="16200000" flipH="1">
              <a:off x="1126528" y="3418771"/>
              <a:ext cx="310509" cy="261786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26" idx="2"/>
            </p:cNvCxnSpPr>
            <p:nvPr/>
          </p:nvCxnSpPr>
          <p:spPr>
            <a:xfrm rot="16200000" flipH="1">
              <a:off x="860680" y="4036368"/>
              <a:ext cx="310509" cy="269910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29" idx="2"/>
              <a:endCxn id="146" idx="0"/>
            </p:cNvCxnSpPr>
            <p:nvPr/>
          </p:nvCxnSpPr>
          <p:spPr>
            <a:xfrm rot="5400000">
              <a:off x="1123764" y="4043194"/>
              <a:ext cx="316037" cy="261786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ounded Rectangle 138"/>
            <p:cNvSpPr/>
            <p:nvPr/>
          </p:nvSpPr>
          <p:spPr>
            <a:xfrm>
              <a:off x="1974973" y="307993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PL</a:t>
              </a:r>
            </a:p>
          </p:txBody>
        </p:sp>
        <p:cxnSp>
          <p:nvCxnSpPr>
            <p:cNvPr id="140" name="Elbow Connector 139"/>
            <p:cNvCxnSpPr>
              <a:stCxn id="139" idx="2"/>
              <a:endCxn id="136" idx="0"/>
            </p:cNvCxnSpPr>
            <p:nvPr/>
          </p:nvCxnSpPr>
          <p:spPr>
            <a:xfrm rot="5400000">
              <a:off x="1841028" y="3409719"/>
              <a:ext cx="307182" cy="269910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/>
            <p:cNvCxnSpPr>
              <a:stCxn id="139" idx="2"/>
              <a:endCxn id="137" idx="0"/>
            </p:cNvCxnSpPr>
            <p:nvPr/>
          </p:nvCxnSpPr>
          <p:spPr>
            <a:xfrm rot="16200000" flipH="1">
              <a:off x="2106876" y="3413781"/>
              <a:ext cx="307182" cy="261786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/>
            <p:cNvCxnSpPr>
              <a:stCxn id="136" idx="2"/>
            </p:cNvCxnSpPr>
            <p:nvPr/>
          </p:nvCxnSpPr>
          <p:spPr>
            <a:xfrm rot="16200000" flipH="1">
              <a:off x="1841028" y="4028051"/>
              <a:ext cx="307182" cy="269910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/>
            <p:cNvCxnSpPr>
              <a:stCxn id="137" idx="2"/>
              <a:endCxn id="147" idx="0"/>
            </p:cNvCxnSpPr>
            <p:nvPr/>
          </p:nvCxnSpPr>
          <p:spPr>
            <a:xfrm rot="5400000">
              <a:off x="2104167" y="4035388"/>
              <a:ext cx="313166" cy="26122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ounded Rectangle 143"/>
            <p:cNvSpPr/>
            <p:nvPr/>
          </p:nvSpPr>
          <p:spPr>
            <a:xfrm>
              <a:off x="1496967" y="186531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PL</a:t>
              </a:r>
            </a:p>
          </p:txBody>
        </p:sp>
        <p:cxnSp>
          <p:nvCxnSpPr>
            <p:cNvPr id="145" name="Elbow Connector 144"/>
            <p:cNvCxnSpPr>
              <a:stCxn id="144" idx="2"/>
              <a:endCxn id="151" idx="0"/>
            </p:cNvCxnSpPr>
            <p:nvPr/>
          </p:nvCxnSpPr>
          <p:spPr>
            <a:xfrm rot="5400000">
              <a:off x="1253897" y="2073454"/>
              <a:ext cx="294665" cy="500679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147"/>
            <p:cNvCxnSpPr>
              <a:stCxn id="144" idx="2"/>
              <a:endCxn id="152" idx="0"/>
            </p:cNvCxnSpPr>
            <p:nvPr/>
          </p:nvCxnSpPr>
          <p:spPr>
            <a:xfrm rot="16200000" flipH="1">
              <a:off x="1743870" y="2084159"/>
              <a:ext cx="294665" cy="479268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ounded Rectangle 164"/>
            <p:cNvSpPr/>
            <p:nvPr/>
          </p:nvSpPr>
          <p:spPr>
            <a:xfrm>
              <a:off x="1496967" y="556736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SL</a:t>
              </a:r>
            </a:p>
          </p:txBody>
        </p:sp>
        <p:cxnSp>
          <p:nvCxnSpPr>
            <p:cNvPr id="166" name="Elbow Connector 165"/>
            <p:cNvCxnSpPr>
              <a:stCxn id="155" idx="2"/>
              <a:endCxn id="165" idx="0"/>
            </p:cNvCxnSpPr>
            <p:nvPr/>
          </p:nvCxnSpPr>
          <p:spPr>
            <a:xfrm rot="16200000" flipH="1">
              <a:off x="1241930" y="5157724"/>
              <a:ext cx="318597" cy="500679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lbow Connector 169"/>
            <p:cNvCxnSpPr>
              <a:stCxn id="156" idx="2"/>
              <a:endCxn id="165" idx="0"/>
            </p:cNvCxnSpPr>
            <p:nvPr/>
          </p:nvCxnSpPr>
          <p:spPr>
            <a:xfrm rot="5400000">
              <a:off x="1732327" y="5168007"/>
              <a:ext cx="318597" cy="480114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ounded Rectangle 53"/>
            <p:cNvSpPr/>
            <p:nvPr/>
          </p:nvSpPr>
          <p:spPr>
            <a:xfrm>
              <a:off x="996288" y="433210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SL</a:t>
              </a:r>
            </a:p>
          </p:txBody>
        </p:sp>
        <p:sp>
          <p:nvSpPr>
            <p:cNvPr id="147" name="Rounded Rectangle 53"/>
            <p:cNvSpPr/>
            <p:nvPr/>
          </p:nvSpPr>
          <p:spPr>
            <a:xfrm>
              <a:off x="1975539" y="432258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L</a:t>
              </a:r>
            </a:p>
          </p:txBody>
        </p:sp>
        <p:sp>
          <p:nvSpPr>
            <p:cNvPr id="151" name="Rounded Rectangle 143"/>
            <p:cNvSpPr/>
            <p:nvPr/>
          </p:nvSpPr>
          <p:spPr>
            <a:xfrm>
              <a:off x="996288" y="247112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PS</a:t>
              </a:r>
            </a:p>
          </p:txBody>
        </p:sp>
        <p:sp>
          <p:nvSpPr>
            <p:cNvPr id="152" name="Rounded Rectangle 143"/>
            <p:cNvSpPr/>
            <p:nvPr/>
          </p:nvSpPr>
          <p:spPr>
            <a:xfrm>
              <a:off x="1976235" y="247112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PS</a:t>
              </a:r>
            </a:p>
          </p:txBody>
        </p:sp>
        <p:sp>
          <p:nvSpPr>
            <p:cNvPr id="155" name="Rounded Rectangle 143"/>
            <p:cNvSpPr/>
            <p:nvPr/>
          </p:nvSpPr>
          <p:spPr>
            <a:xfrm>
              <a:off x="996288" y="493761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S</a:t>
              </a:r>
            </a:p>
          </p:txBody>
        </p:sp>
        <p:sp>
          <p:nvSpPr>
            <p:cNvPr id="156" name="Rounded Rectangle 143"/>
            <p:cNvSpPr/>
            <p:nvPr/>
          </p:nvSpPr>
          <p:spPr>
            <a:xfrm>
              <a:off x="1977081" y="493761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S</a:t>
              </a:r>
            </a:p>
          </p:txBody>
        </p:sp>
        <p:grpSp>
          <p:nvGrpSpPr>
            <p:cNvPr id="167" name="166 Grupo"/>
            <p:cNvGrpSpPr/>
            <p:nvPr/>
          </p:nvGrpSpPr>
          <p:grpSpPr>
            <a:xfrm>
              <a:off x="1709125" y="3698265"/>
              <a:ext cx="840898" cy="311150"/>
              <a:chOff x="726378" y="3696372"/>
              <a:chExt cx="840898" cy="311150"/>
            </a:xfrm>
          </p:grpSpPr>
          <p:sp>
            <p:nvSpPr>
              <p:cNvPr id="168" name="Rounded Rectangle 25"/>
              <p:cNvSpPr/>
              <p:nvPr/>
            </p:nvSpPr>
            <p:spPr>
              <a:xfrm>
                <a:off x="726378" y="3696372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/>
                  <a:t>DL</a:t>
                </a:r>
                <a:endParaRPr lang="en-US" sz="1600" b="1" smtClean="0"/>
              </a:p>
            </p:txBody>
          </p:sp>
          <p:sp>
            <p:nvSpPr>
              <p:cNvPr id="169" name="Rounded Rectangle 28"/>
              <p:cNvSpPr/>
              <p:nvPr/>
            </p:nvSpPr>
            <p:spPr>
              <a:xfrm>
                <a:off x="1258074" y="3696372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/>
                  <a:t>DL</a:t>
                </a:r>
                <a:endParaRPr lang="en-US" sz="1600" b="1" smtClean="0"/>
              </a:p>
            </p:txBody>
          </p:sp>
        </p:grpSp>
      </p:grpSp>
      <p:grpSp>
        <p:nvGrpSpPr>
          <p:cNvPr id="95" name="94 Grupo"/>
          <p:cNvGrpSpPr/>
          <p:nvPr/>
        </p:nvGrpSpPr>
        <p:grpSpPr>
          <a:xfrm>
            <a:off x="2445491" y="521877"/>
            <a:ext cx="1303689" cy="4013202"/>
            <a:chOff x="2979460" y="1861526"/>
            <a:chExt cx="1303689" cy="4013202"/>
          </a:xfrm>
        </p:grpSpPr>
        <p:cxnSp>
          <p:nvCxnSpPr>
            <p:cNvPr id="99" name="98 Conector recto"/>
            <p:cNvCxnSpPr>
              <a:stCxn id="149" idx="2"/>
              <a:endCxn id="159" idx="0"/>
            </p:cNvCxnSpPr>
            <p:nvPr/>
          </p:nvCxnSpPr>
          <p:spPr>
            <a:xfrm>
              <a:off x="3134061" y="4763968"/>
              <a:ext cx="0" cy="180793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100 Conector recto"/>
            <p:cNvCxnSpPr>
              <a:stCxn id="150" idx="2"/>
              <a:endCxn id="162" idx="0"/>
            </p:cNvCxnSpPr>
            <p:nvPr/>
          </p:nvCxnSpPr>
          <p:spPr>
            <a:xfrm>
              <a:off x="4128546" y="4763968"/>
              <a:ext cx="1" cy="180793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>
              <a:stCxn id="153" idx="2"/>
              <a:endCxn id="182" idx="0"/>
            </p:cNvCxnSpPr>
            <p:nvPr/>
          </p:nvCxnSpPr>
          <p:spPr>
            <a:xfrm flipH="1">
              <a:off x="3134061" y="2777048"/>
              <a:ext cx="1053" cy="18950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"/>
            <p:cNvCxnSpPr>
              <a:stCxn id="154" idx="2"/>
              <a:endCxn id="122" idx="0"/>
            </p:cNvCxnSpPr>
            <p:nvPr/>
          </p:nvCxnSpPr>
          <p:spPr>
            <a:xfrm>
              <a:off x="4128546" y="2777048"/>
              <a:ext cx="0" cy="18950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/>
            <p:cNvSpPr/>
            <p:nvPr/>
          </p:nvSpPr>
          <p:spPr>
            <a:xfrm>
              <a:off x="2979460" y="296654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PL</a:t>
              </a:r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3475255" y="186152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PL</a:t>
              </a:r>
            </a:p>
          </p:txBody>
        </p:sp>
        <p:cxnSp>
          <p:nvCxnSpPr>
            <p:cNvPr id="202" name="Elbow Connector 201"/>
            <p:cNvCxnSpPr>
              <a:stCxn id="201" idx="2"/>
              <a:endCxn id="153" idx="0"/>
            </p:cNvCxnSpPr>
            <p:nvPr/>
          </p:nvCxnSpPr>
          <p:spPr>
            <a:xfrm rot="5400000">
              <a:off x="3235874" y="2071916"/>
              <a:ext cx="293222" cy="494742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Elbow Connector 202"/>
            <p:cNvCxnSpPr>
              <a:stCxn id="201" idx="2"/>
              <a:endCxn id="154" idx="0"/>
            </p:cNvCxnSpPr>
            <p:nvPr/>
          </p:nvCxnSpPr>
          <p:spPr>
            <a:xfrm rot="16200000" flipH="1">
              <a:off x="3732590" y="2069942"/>
              <a:ext cx="293222" cy="498690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ounded Rectangle 203"/>
            <p:cNvSpPr/>
            <p:nvPr/>
          </p:nvSpPr>
          <p:spPr>
            <a:xfrm>
              <a:off x="3475255" y="556357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SL</a:t>
              </a:r>
            </a:p>
          </p:txBody>
        </p:sp>
        <p:cxnSp>
          <p:nvCxnSpPr>
            <p:cNvPr id="205" name="Elbow Connector 204"/>
            <p:cNvCxnSpPr>
              <a:stCxn id="159" idx="2"/>
              <a:endCxn id="204" idx="0"/>
            </p:cNvCxnSpPr>
            <p:nvPr/>
          </p:nvCxnSpPr>
          <p:spPr>
            <a:xfrm rot="16200000" flipH="1">
              <a:off x="3228125" y="5161846"/>
              <a:ext cx="307667" cy="495795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Elbow Connector 205"/>
            <p:cNvCxnSpPr>
              <a:stCxn id="162" idx="2"/>
              <a:endCxn id="204" idx="0"/>
            </p:cNvCxnSpPr>
            <p:nvPr/>
          </p:nvCxnSpPr>
          <p:spPr>
            <a:xfrm rot="5400000">
              <a:off x="3725369" y="5160399"/>
              <a:ext cx="307667" cy="498691"/>
            </a:xfrm>
            <a:prstGeom prst="bentConnector3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>
              <a:stCxn id="182" idx="2"/>
              <a:endCxn id="171" idx="0"/>
            </p:cNvCxnSpPr>
            <p:nvPr/>
          </p:nvCxnSpPr>
          <p:spPr>
            <a:xfrm>
              <a:off x="3134061" y="3277699"/>
              <a:ext cx="1053" cy="1842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>
              <a:stCxn id="122" idx="2"/>
              <a:endCxn id="198" idx="0"/>
            </p:cNvCxnSpPr>
            <p:nvPr/>
          </p:nvCxnSpPr>
          <p:spPr>
            <a:xfrm>
              <a:off x="4128546" y="3277699"/>
              <a:ext cx="2" cy="1842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>
              <a:stCxn id="171" idx="2"/>
              <a:endCxn id="172" idx="0"/>
            </p:cNvCxnSpPr>
            <p:nvPr/>
          </p:nvCxnSpPr>
          <p:spPr>
            <a:xfrm>
              <a:off x="3135114" y="3773122"/>
              <a:ext cx="0" cy="1842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>
              <a:stCxn id="172" idx="2"/>
              <a:endCxn id="149" idx="0"/>
            </p:cNvCxnSpPr>
            <p:nvPr/>
          </p:nvCxnSpPr>
          <p:spPr>
            <a:xfrm flipH="1">
              <a:off x="3134061" y="4268545"/>
              <a:ext cx="1053" cy="1842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"/>
            <p:cNvCxnSpPr>
              <a:stCxn id="207" idx="2"/>
              <a:endCxn id="150" idx="0"/>
            </p:cNvCxnSpPr>
            <p:nvPr/>
          </p:nvCxnSpPr>
          <p:spPr>
            <a:xfrm flipH="1">
              <a:off x="4128546" y="4268545"/>
              <a:ext cx="2" cy="1842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81"/>
            <p:cNvSpPr/>
            <p:nvPr/>
          </p:nvSpPr>
          <p:spPr>
            <a:xfrm>
              <a:off x="3973945" y="296654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PL</a:t>
              </a:r>
            </a:p>
          </p:txBody>
        </p:sp>
        <p:sp>
          <p:nvSpPr>
            <p:cNvPr id="149" name="Rounded Rectangle 53"/>
            <p:cNvSpPr/>
            <p:nvPr/>
          </p:nvSpPr>
          <p:spPr>
            <a:xfrm>
              <a:off x="2979460" y="445281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L</a:t>
              </a:r>
            </a:p>
          </p:txBody>
        </p:sp>
        <p:sp>
          <p:nvSpPr>
            <p:cNvPr id="150" name="Rounded Rectangle 53"/>
            <p:cNvSpPr/>
            <p:nvPr/>
          </p:nvSpPr>
          <p:spPr>
            <a:xfrm>
              <a:off x="3973945" y="445281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L</a:t>
              </a:r>
            </a:p>
          </p:txBody>
        </p:sp>
        <p:sp>
          <p:nvSpPr>
            <p:cNvPr id="153" name="Rounded Rectangle 143"/>
            <p:cNvSpPr/>
            <p:nvPr/>
          </p:nvSpPr>
          <p:spPr>
            <a:xfrm>
              <a:off x="2980513" y="246589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PS</a:t>
              </a:r>
            </a:p>
          </p:txBody>
        </p:sp>
        <p:sp>
          <p:nvSpPr>
            <p:cNvPr id="154" name="Rounded Rectangle 143"/>
            <p:cNvSpPr/>
            <p:nvPr/>
          </p:nvSpPr>
          <p:spPr>
            <a:xfrm>
              <a:off x="3973945" y="246589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PS</a:t>
              </a:r>
            </a:p>
          </p:txBody>
        </p:sp>
        <p:sp>
          <p:nvSpPr>
            <p:cNvPr id="159" name="Rounded Rectangle 143"/>
            <p:cNvSpPr/>
            <p:nvPr/>
          </p:nvSpPr>
          <p:spPr>
            <a:xfrm>
              <a:off x="2979460" y="494476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S</a:t>
              </a:r>
            </a:p>
          </p:txBody>
        </p:sp>
        <p:sp>
          <p:nvSpPr>
            <p:cNvPr id="162" name="Rounded Rectangle 143"/>
            <p:cNvSpPr/>
            <p:nvPr/>
          </p:nvSpPr>
          <p:spPr>
            <a:xfrm>
              <a:off x="3973946" y="494476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S</a:t>
              </a:r>
            </a:p>
          </p:txBody>
        </p:sp>
        <p:sp>
          <p:nvSpPr>
            <p:cNvPr id="171" name="Rounded Rectangle 28"/>
            <p:cNvSpPr/>
            <p:nvPr/>
          </p:nvSpPr>
          <p:spPr>
            <a:xfrm>
              <a:off x="2980513" y="346197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DL</a:t>
              </a:r>
              <a:endParaRPr lang="en-US" sz="1600" b="1" smtClean="0"/>
            </a:p>
          </p:txBody>
        </p:sp>
        <p:sp>
          <p:nvSpPr>
            <p:cNvPr id="172" name="Rounded Rectangle 28"/>
            <p:cNvSpPr/>
            <p:nvPr/>
          </p:nvSpPr>
          <p:spPr>
            <a:xfrm>
              <a:off x="2980513" y="3957395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DL</a:t>
              </a:r>
              <a:endParaRPr lang="en-US" sz="1600" b="1" smtClean="0"/>
            </a:p>
          </p:txBody>
        </p:sp>
        <p:cxnSp>
          <p:nvCxnSpPr>
            <p:cNvPr id="184" name="183 Conector recto"/>
            <p:cNvCxnSpPr>
              <a:stCxn id="198" idx="2"/>
              <a:endCxn id="207" idx="0"/>
            </p:cNvCxnSpPr>
            <p:nvPr/>
          </p:nvCxnSpPr>
          <p:spPr>
            <a:xfrm>
              <a:off x="4128548" y="3773122"/>
              <a:ext cx="0" cy="184273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ounded Rectangle 28"/>
            <p:cNvSpPr/>
            <p:nvPr/>
          </p:nvSpPr>
          <p:spPr>
            <a:xfrm>
              <a:off x="3973947" y="346197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DL</a:t>
              </a:r>
              <a:endParaRPr lang="en-US" sz="1600" b="1" smtClean="0"/>
            </a:p>
          </p:txBody>
        </p:sp>
        <p:sp>
          <p:nvSpPr>
            <p:cNvPr id="207" name="Rounded Rectangle 28"/>
            <p:cNvSpPr/>
            <p:nvPr/>
          </p:nvSpPr>
          <p:spPr>
            <a:xfrm>
              <a:off x="3973947" y="3957395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DL</a:t>
              </a:r>
              <a:endParaRPr lang="en-US" sz="1600" b="1" smtClean="0"/>
            </a:p>
          </p:txBody>
        </p:sp>
      </p:grpSp>
      <p:grpSp>
        <p:nvGrpSpPr>
          <p:cNvPr id="281" name="280 Grupo"/>
          <p:cNvGrpSpPr/>
          <p:nvPr/>
        </p:nvGrpSpPr>
        <p:grpSpPr>
          <a:xfrm>
            <a:off x="326481" y="4996561"/>
            <a:ext cx="6814294" cy="311300"/>
            <a:chOff x="326481" y="5977636"/>
            <a:chExt cx="6814294" cy="311300"/>
          </a:xfrm>
        </p:grpSpPr>
        <p:cxnSp>
          <p:nvCxnSpPr>
            <p:cNvPr id="210" name="209 Conector recto"/>
            <p:cNvCxnSpPr>
              <a:stCxn id="227" idx="3"/>
              <a:endCxn id="231" idx="1"/>
            </p:cNvCxnSpPr>
            <p:nvPr/>
          </p:nvCxnSpPr>
          <p:spPr>
            <a:xfrm flipV="1">
              <a:off x="3154792" y="6133287"/>
              <a:ext cx="18274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211 Conector recto"/>
            <p:cNvCxnSpPr>
              <a:stCxn id="229" idx="3"/>
              <a:endCxn id="225" idx="1"/>
            </p:cNvCxnSpPr>
            <p:nvPr/>
          </p:nvCxnSpPr>
          <p:spPr>
            <a:xfrm>
              <a:off x="1167872" y="6133289"/>
              <a:ext cx="19144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ounded Rectangle 200"/>
            <p:cNvSpPr/>
            <p:nvPr/>
          </p:nvSpPr>
          <p:spPr>
            <a:xfrm>
              <a:off x="326481" y="597763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PL</a:t>
              </a:r>
            </a:p>
          </p:txBody>
        </p:sp>
        <p:cxnSp>
          <p:nvCxnSpPr>
            <p:cNvPr id="216" name="Elbow Connector 202"/>
            <p:cNvCxnSpPr>
              <a:stCxn id="214" idx="3"/>
              <a:endCxn id="229" idx="1"/>
            </p:cNvCxnSpPr>
            <p:nvPr/>
          </p:nvCxnSpPr>
          <p:spPr>
            <a:xfrm>
              <a:off x="635683" y="6133211"/>
              <a:ext cx="222987" cy="7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5"/>
            <p:cNvCxnSpPr>
              <a:stCxn id="231" idx="3"/>
              <a:endCxn id="269" idx="1"/>
            </p:cNvCxnSpPr>
            <p:nvPr/>
          </p:nvCxnSpPr>
          <p:spPr>
            <a:xfrm>
              <a:off x="3646735" y="6133287"/>
              <a:ext cx="239755" cy="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220 Conector recto"/>
            <p:cNvCxnSpPr>
              <a:stCxn id="225" idx="3"/>
              <a:endCxn id="235" idx="1"/>
            </p:cNvCxnSpPr>
            <p:nvPr/>
          </p:nvCxnSpPr>
          <p:spPr>
            <a:xfrm flipV="1">
              <a:off x="1668523" y="6133287"/>
              <a:ext cx="186221" cy="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223 Conector recto"/>
            <p:cNvCxnSpPr>
              <a:stCxn id="236" idx="3"/>
              <a:endCxn id="227" idx="1"/>
            </p:cNvCxnSpPr>
            <p:nvPr/>
          </p:nvCxnSpPr>
          <p:spPr>
            <a:xfrm flipV="1">
              <a:off x="2659369" y="6133288"/>
              <a:ext cx="186221" cy="7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ounded Rectangle 181"/>
            <p:cNvSpPr/>
            <p:nvPr/>
          </p:nvSpPr>
          <p:spPr>
            <a:xfrm>
              <a:off x="1359321" y="5977714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PL</a:t>
              </a:r>
            </a:p>
          </p:txBody>
        </p:sp>
        <p:sp>
          <p:nvSpPr>
            <p:cNvPr id="227" name="Rounded Rectangle 53"/>
            <p:cNvSpPr/>
            <p:nvPr/>
          </p:nvSpPr>
          <p:spPr>
            <a:xfrm>
              <a:off x="2845590" y="597771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L</a:t>
              </a:r>
            </a:p>
          </p:txBody>
        </p:sp>
        <p:sp>
          <p:nvSpPr>
            <p:cNvPr id="229" name="Rounded Rectangle 143"/>
            <p:cNvSpPr/>
            <p:nvPr/>
          </p:nvSpPr>
          <p:spPr>
            <a:xfrm>
              <a:off x="858670" y="5977714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PS</a:t>
              </a:r>
            </a:p>
          </p:txBody>
        </p:sp>
        <p:sp>
          <p:nvSpPr>
            <p:cNvPr id="231" name="Rounded Rectangle 143"/>
            <p:cNvSpPr/>
            <p:nvPr/>
          </p:nvSpPr>
          <p:spPr>
            <a:xfrm>
              <a:off x="3337533" y="597771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S</a:t>
              </a:r>
            </a:p>
          </p:txBody>
        </p:sp>
        <p:cxnSp>
          <p:nvCxnSpPr>
            <p:cNvPr id="234" name="233 Conector recto"/>
            <p:cNvCxnSpPr>
              <a:stCxn id="235" idx="3"/>
              <a:endCxn id="236" idx="1"/>
            </p:cNvCxnSpPr>
            <p:nvPr/>
          </p:nvCxnSpPr>
          <p:spPr>
            <a:xfrm flipV="1">
              <a:off x="2163946" y="6133212"/>
              <a:ext cx="186221" cy="7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ounded Rectangle 28"/>
            <p:cNvSpPr/>
            <p:nvPr/>
          </p:nvSpPr>
          <p:spPr>
            <a:xfrm>
              <a:off x="1854744" y="597771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DL</a:t>
              </a:r>
              <a:endParaRPr lang="en-US" sz="1600" b="1" smtClean="0"/>
            </a:p>
          </p:txBody>
        </p:sp>
        <p:sp>
          <p:nvSpPr>
            <p:cNvPr id="236" name="Rounded Rectangle 28"/>
            <p:cNvSpPr/>
            <p:nvPr/>
          </p:nvSpPr>
          <p:spPr>
            <a:xfrm rot="1653">
              <a:off x="2350167" y="597771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DL</a:t>
              </a:r>
              <a:endParaRPr lang="en-US" sz="1600" b="1" smtClean="0"/>
            </a:p>
          </p:txBody>
        </p:sp>
        <p:cxnSp>
          <p:nvCxnSpPr>
            <p:cNvPr id="262" name="261 Conector recto"/>
            <p:cNvCxnSpPr>
              <a:stCxn id="268" idx="3"/>
              <a:endCxn id="270" idx="1"/>
            </p:cNvCxnSpPr>
            <p:nvPr/>
          </p:nvCxnSpPr>
          <p:spPr>
            <a:xfrm flipV="1">
              <a:off x="6182612" y="6133287"/>
              <a:ext cx="18274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262 Conector recto"/>
            <p:cNvCxnSpPr>
              <a:stCxn id="269" idx="3"/>
              <a:endCxn id="267" idx="1"/>
            </p:cNvCxnSpPr>
            <p:nvPr/>
          </p:nvCxnSpPr>
          <p:spPr>
            <a:xfrm>
              <a:off x="4195692" y="6133289"/>
              <a:ext cx="19144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Elbow Connector 205"/>
            <p:cNvCxnSpPr>
              <a:stCxn id="270" idx="3"/>
              <a:endCxn id="279" idx="1"/>
            </p:cNvCxnSpPr>
            <p:nvPr/>
          </p:nvCxnSpPr>
          <p:spPr>
            <a:xfrm>
              <a:off x="6674555" y="6133287"/>
              <a:ext cx="157018" cy="7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264 Conector recto"/>
            <p:cNvCxnSpPr>
              <a:endCxn id="272" idx="1"/>
            </p:cNvCxnSpPr>
            <p:nvPr/>
          </p:nvCxnSpPr>
          <p:spPr>
            <a:xfrm>
              <a:off x="4511393" y="6133211"/>
              <a:ext cx="371171" cy="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265 Conector recto"/>
            <p:cNvCxnSpPr>
              <a:stCxn id="273" idx="3"/>
              <a:endCxn id="268" idx="1"/>
            </p:cNvCxnSpPr>
            <p:nvPr/>
          </p:nvCxnSpPr>
          <p:spPr>
            <a:xfrm flipV="1">
              <a:off x="5687189" y="6133288"/>
              <a:ext cx="186221" cy="7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ounded Rectangle 181"/>
            <p:cNvSpPr/>
            <p:nvPr/>
          </p:nvSpPr>
          <p:spPr>
            <a:xfrm>
              <a:off x="4387141" y="5977714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PL</a:t>
              </a:r>
            </a:p>
          </p:txBody>
        </p:sp>
        <p:sp>
          <p:nvSpPr>
            <p:cNvPr id="268" name="Rounded Rectangle 53"/>
            <p:cNvSpPr/>
            <p:nvPr/>
          </p:nvSpPr>
          <p:spPr>
            <a:xfrm>
              <a:off x="5873410" y="597771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L</a:t>
              </a:r>
            </a:p>
          </p:txBody>
        </p:sp>
        <p:sp>
          <p:nvSpPr>
            <p:cNvPr id="269" name="Rounded Rectangle 143"/>
            <p:cNvSpPr/>
            <p:nvPr/>
          </p:nvSpPr>
          <p:spPr>
            <a:xfrm>
              <a:off x="3886490" y="5977714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PS</a:t>
              </a:r>
            </a:p>
          </p:txBody>
        </p:sp>
        <p:sp>
          <p:nvSpPr>
            <p:cNvPr id="270" name="Rounded Rectangle 143"/>
            <p:cNvSpPr/>
            <p:nvPr/>
          </p:nvSpPr>
          <p:spPr>
            <a:xfrm>
              <a:off x="6365353" y="597771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S</a:t>
              </a:r>
            </a:p>
          </p:txBody>
        </p:sp>
        <p:cxnSp>
          <p:nvCxnSpPr>
            <p:cNvPr id="271" name="270 Conector recto"/>
            <p:cNvCxnSpPr>
              <a:stCxn id="272" idx="3"/>
              <a:endCxn id="273" idx="1"/>
            </p:cNvCxnSpPr>
            <p:nvPr/>
          </p:nvCxnSpPr>
          <p:spPr>
            <a:xfrm flipV="1">
              <a:off x="5191766" y="6133212"/>
              <a:ext cx="186221" cy="7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8"/>
            <p:cNvSpPr/>
            <p:nvPr/>
          </p:nvSpPr>
          <p:spPr>
            <a:xfrm>
              <a:off x="4882564" y="597771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DL</a:t>
              </a:r>
              <a:endParaRPr lang="en-US" sz="1600" b="1" smtClean="0"/>
            </a:p>
          </p:txBody>
        </p:sp>
        <p:sp>
          <p:nvSpPr>
            <p:cNvPr id="273" name="Rounded Rectangle 28"/>
            <p:cNvSpPr/>
            <p:nvPr/>
          </p:nvSpPr>
          <p:spPr>
            <a:xfrm rot="1653">
              <a:off x="5377987" y="597771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DL</a:t>
              </a:r>
              <a:endParaRPr lang="en-US" sz="1600" b="1" smtClean="0"/>
            </a:p>
          </p:txBody>
        </p:sp>
        <p:sp>
          <p:nvSpPr>
            <p:cNvPr id="279" name="Rounded Rectangle 200"/>
            <p:cNvSpPr/>
            <p:nvPr/>
          </p:nvSpPr>
          <p:spPr>
            <a:xfrm>
              <a:off x="6831573" y="5977786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L</a:t>
              </a:r>
            </a:p>
          </p:txBody>
        </p:sp>
      </p:grpSp>
      <p:grpSp>
        <p:nvGrpSpPr>
          <p:cNvPr id="344" name="343 Grupo"/>
          <p:cNvGrpSpPr/>
          <p:nvPr/>
        </p:nvGrpSpPr>
        <p:grpSpPr>
          <a:xfrm>
            <a:off x="296132" y="5702413"/>
            <a:ext cx="6814294" cy="850780"/>
            <a:chOff x="296132" y="5702413"/>
            <a:chExt cx="6814294" cy="850780"/>
          </a:xfrm>
        </p:grpSpPr>
        <p:cxnSp>
          <p:nvCxnSpPr>
            <p:cNvPr id="283" name="282 Conector recto"/>
            <p:cNvCxnSpPr>
              <a:stCxn id="291" idx="3"/>
              <a:endCxn id="293" idx="1"/>
            </p:cNvCxnSpPr>
            <p:nvPr/>
          </p:nvCxnSpPr>
          <p:spPr>
            <a:xfrm flipV="1">
              <a:off x="3124443" y="6123762"/>
              <a:ext cx="18274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283 Conector recto"/>
            <p:cNvCxnSpPr>
              <a:stCxn id="292" idx="3"/>
              <a:endCxn id="290" idx="1"/>
            </p:cNvCxnSpPr>
            <p:nvPr/>
          </p:nvCxnSpPr>
          <p:spPr>
            <a:xfrm>
              <a:off x="1137523" y="6123764"/>
              <a:ext cx="19144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Rounded Rectangle 200"/>
            <p:cNvSpPr/>
            <p:nvPr/>
          </p:nvSpPr>
          <p:spPr>
            <a:xfrm>
              <a:off x="296132" y="596811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PL</a:t>
              </a:r>
            </a:p>
          </p:txBody>
        </p:sp>
        <p:cxnSp>
          <p:nvCxnSpPr>
            <p:cNvPr id="286" name="Elbow Connector 202"/>
            <p:cNvCxnSpPr>
              <a:stCxn id="285" idx="3"/>
              <a:endCxn id="292" idx="1"/>
            </p:cNvCxnSpPr>
            <p:nvPr/>
          </p:nvCxnSpPr>
          <p:spPr>
            <a:xfrm>
              <a:off x="605334" y="6123686"/>
              <a:ext cx="222987" cy="7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Elbow Connector 205"/>
            <p:cNvCxnSpPr>
              <a:stCxn id="293" idx="3"/>
              <a:endCxn id="304" idx="1"/>
            </p:cNvCxnSpPr>
            <p:nvPr/>
          </p:nvCxnSpPr>
          <p:spPr>
            <a:xfrm>
              <a:off x="3616386" y="6123762"/>
              <a:ext cx="239755" cy="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ounded Rectangle 181"/>
            <p:cNvSpPr/>
            <p:nvPr/>
          </p:nvSpPr>
          <p:spPr>
            <a:xfrm>
              <a:off x="1328972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PL</a:t>
              </a:r>
            </a:p>
          </p:txBody>
        </p:sp>
        <p:sp>
          <p:nvSpPr>
            <p:cNvPr id="291" name="Rounded Rectangle 53"/>
            <p:cNvSpPr/>
            <p:nvPr/>
          </p:nvSpPr>
          <p:spPr>
            <a:xfrm>
              <a:off x="2815241" y="596818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L</a:t>
              </a:r>
            </a:p>
          </p:txBody>
        </p:sp>
        <p:sp>
          <p:nvSpPr>
            <p:cNvPr id="292" name="Rounded Rectangle 143"/>
            <p:cNvSpPr/>
            <p:nvPr/>
          </p:nvSpPr>
          <p:spPr>
            <a:xfrm>
              <a:off x="828321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PS</a:t>
              </a:r>
            </a:p>
          </p:txBody>
        </p:sp>
        <p:sp>
          <p:nvSpPr>
            <p:cNvPr id="293" name="Rounded Rectangle 143"/>
            <p:cNvSpPr/>
            <p:nvPr/>
          </p:nvSpPr>
          <p:spPr>
            <a:xfrm>
              <a:off x="3307184" y="596818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S</a:t>
              </a:r>
            </a:p>
          </p:txBody>
        </p:sp>
        <p:cxnSp>
          <p:nvCxnSpPr>
            <p:cNvPr id="297" name="296 Conector recto"/>
            <p:cNvCxnSpPr>
              <a:stCxn id="303" idx="3"/>
              <a:endCxn id="305" idx="1"/>
            </p:cNvCxnSpPr>
            <p:nvPr/>
          </p:nvCxnSpPr>
          <p:spPr>
            <a:xfrm flipV="1">
              <a:off x="6152263" y="6123762"/>
              <a:ext cx="18274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297 Conector recto"/>
            <p:cNvCxnSpPr>
              <a:stCxn id="304" idx="3"/>
              <a:endCxn id="302" idx="1"/>
            </p:cNvCxnSpPr>
            <p:nvPr/>
          </p:nvCxnSpPr>
          <p:spPr>
            <a:xfrm>
              <a:off x="4165343" y="6123764"/>
              <a:ext cx="19144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Elbow Connector 205"/>
            <p:cNvCxnSpPr>
              <a:stCxn id="305" idx="3"/>
              <a:endCxn id="309" idx="1"/>
            </p:cNvCxnSpPr>
            <p:nvPr/>
          </p:nvCxnSpPr>
          <p:spPr>
            <a:xfrm>
              <a:off x="6644206" y="6123762"/>
              <a:ext cx="157018" cy="7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ounded Rectangle 181"/>
            <p:cNvSpPr/>
            <p:nvPr/>
          </p:nvSpPr>
          <p:spPr>
            <a:xfrm>
              <a:off x="4356792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PL</a:t>
              </a:r>
            </a:p>
          </p:txBody>
        </p:sp>
        <p:sp>
          <p:nvSpPr>
            <p:cNvPr id="303" name="Rounded Rectangle 53"/>
            <p:cNvSpPr/>
            <p:nvPr/>
          </p:nvSpPr>
          <p:spPr>
            <a:xfrm>
              <a:off x="5843061" y="596818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L</a:t>
              </a:r>
            </a:p>
          </p:txBody>
        </p:sp>
        <p:sp>
          <p:nvSpPr>
            <p:cNvPr id="304" name="Rounded Rectangle 143"/>
            <p:cNvSpPr/>
            <p:nvPr/>
          </p:nvSpPr>
          <p:spPr>
            <a:xfrm>
              <a:off x="3856141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PS</a:t>
              </a:r>
            </a:p>
          </p:txBody>
        </p:sp>
        <p:sp>
          <p:nvSpPr>
            <p:cNvPr id="305" name="Rounded Rectangle 143"/>
            <p:cNvSpPr/>
            <p:nvPr/>
          </p:nvSpPr>
          <p:spPr>
            <a:xfrm>
              <a:off x="6335004" y="596818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S</a:t>
              </a:r>
            </a:p>
          </p:txBody>
        </p:sp>
        <p:sp>
          <p:nvSpPr>
            <p:cNvPr id="309" name="Rounded Rectangle 200"/>
            <p:cNvSpPr/>
            <p:nvPr/>
          </p:nvSpPr>
          <p:spPr>
            <a:xfrm>
              <a:off x="6801224" y="596826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L</a:t>
              </a:r>
            </a:p>
          </p:txBody>
        </p:sp>
        <p:sp>
          <p:nvSpPr>
            <p:cNvPr id="310" name="Rounded Rectangle 25"/>
            <p:cNvSpPr/>
            <p:nvPr/>
          </p:nvSpPr>
          <p:spPr>
            <a:xfrm>
              <a:off x="2053307" y="623410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DL</a:t>
              </a:r>
              <a:endParaRPr lang="en-US" sz="1600" b="1" smtClean="0"/>
            </a:p>
          </p:txBody>
        </p:sp>
        <p:sp>
          <p:nvSpPr>
            <p:cNvPr id="311" name="Rounded Rectangle 28"/>
            <p:cNvSpPr/>
            <p:nvPr/>
          </p:nvSpPr>
          <p:spPr>
            <a:xfrm>
              <a:off x="2053307" y="570241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DL</a:t>
              </a:r>
              <a:endParaRPr lang="en-US" sz="1600" b="1" smtClean="0"/>
            </a:p>
          </p:txBody>
        </p:sp>
        <p:cxnSp>
          <p:nvCxnSpPr>
            <p:cNvPr id="312" name="Elbow Connector 7"/>
            <p:cNvCxnSpPr>
              <a:stCxn id="290" idx="3"/>
              <a:endCxn id="310" idx="1"/>
            </p:cNvCxnSpPr>
            <p:nvPr/>
          </p:nvCxnSpPr>
          <p:spPr>
            <a:xfrm>
              <a:off x="1638174" y="6123764"/>
              <a:ext cx="415133" cy="26592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Elbow Connector 72"/>
            <p:cNvCxnSpPr>
              <a:stCxn id="290" idx="3"/>
              <a:endCxn id="311" idx="1"/>
            </p:cNvCxnSpPr>
            <p:nvPr/>
          </p:nvCxnSpPr>
          <p:spPr>
            <a:xfrm flipV="1">
              <a:off x="1638174" y="5857988"/>
              <a:ext cx="415133" cy="265776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Elbow Connector 73"/>
            <p:cNvCxnSpPr>
              <a:stCxn id="310" idx="3"/>
              <a:endCxn id="291" idx="1"/>
            </p:cNvCxnSpPr>
            <p:nvPr/>
          </p:nvCxnSpPr>
          <p:spPr>
            <a:xfrm flipV="1">
              <a:off x="2362509" y="6123763"/>
              <a:ext cx="452732" cy="26592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Elbow Connector 75"/>
            <p:cNvCxnSpPr>
              <a:stCxn id="311" idx="3"/>
              <a:endCxn id="291" idx="1"/>
            </p:cNvCxnSpPr>
            <p:nvPr/>
          </p:nvCxnSpPr>
          <p:spPr>
            <a:xfrm>
              <a:off x="2362509" y="5857988"/>
              <a:ext cx="452732" cy="26577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ounded Rectangle 25"/>
            <p:cNvSpPr/>
            <p:nvPr/>
          </p:nvSpPr>
          <p:spPr>
            <a:xfrm>
              <a:off x="5061831" y="624204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DL</a:t>
              </a:r>
              <a:endParaRPr lang="en-US" sz="1600" b="1" smtClean="0"/>
            </a:p>
          </p:txBody>
        </p:sp>
        <p:sp>
          <p:nvSpPr>
            <p:cNvPr id="333" name="Rounded Rectangle 28"/>
            <p:cNvSpPr/>
            <p:nvPr/>
          </p:nvSpPr>
          <p:spPr>
            <a:xfrm>
              <a:off x="5061831" y="571034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DL</a:t>
              </a:r>
              <a:endParaRPr lang="en-US" sz="1600" b="1" smtClean="0"/>
            </a:p>
          </p:txBody>
        </p:sp>
        <p:cxnSp>
          <p:nvCxnSpPr>
            <p:cNvPr id="334" name="Elbow Connector 7"/>
            <p:cNvCxnSpPr>
              <a:stCxn id="302" idx="3"/>
              <a:endCxn id="332" idx="1"/>
            </p:cNvCxnSpPr>
            <p:nvPr/>
          </p:nvCxnSpPr>
          <p:spPr>
            <a:xfrm>
              <a:off x="4665994" y="6123764"/>
              <a:ext cx="395837" cy="27385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Elbow Connector 72"/>
            <p:cNvCxnSpPr>
              <a:stCxn id="302" idx="3"/>
              <a:endCxn id="333" idx="1"/>
            </p:cNvCxnSpPr>
            <p:nvPr/>
          </p:nvCxnSpPr>
          <p:spPr>
            <a:xfrm flipV="1">
              <a:off x="4665994" y="5865922"/>
              <a:ext cx="395837" cy="25784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73"/>
            <p:cNvCxnSpPr>
              <a:stCxn id="332" idx="3"/>
              <a:endCxn id="303" idx="1"/>
            </p:cNvCxnSpPr>
            <p:nvPr/>
          </p:nvCxnSpPr>
          <p:spPr>
            <a:xfrm flipV="1">
              <a:off x="5371033" y="6123763"/>
              <a:ext cx="472028" cy="27385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Elbow Connector 75"/>
            <p:cNvCxnSpPr>
              <a:stCxn id="333" idx="3"/>
              <a:endCxn id="303" idx="1"/>
            </p:cNvCxnSpPr>
            <p:nvPr/>
          </p:nvCxnSpPr>
          <p:spPr>
            <a:xfrm>
              <a:off x="5371033" y="5865922"/>
              <a:ext cx="472028" cy="25784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19 Grupo"/>
          <p:cNvGrpSpPr/>
          <p:nvPr/>
        </p:nvGrpSpPr>
        <p:grpSpPr>
          <a:xfrm>
            <a:off x="4950219" y="2766779"/>
            <a:ext cx="2094886" cy="1784255"/>
            <a:chOff x="4485145" y="2398292"/>
            <a:chExt cx="2094886" cy="1784255"/>
          </a:xfrm>
        </p:grpSpPr>
        <p:sp>
          <p:nvSpPr>
            <p:cNvPr id="124" name="Rounded Rectangle 28"/>
            <p:cNvSpPr/>
            <p:nvPr/>
          </p:nvSpPr>
          <p:spPr>
            <a:xfrm>
              <a:off x="4485145" y="2398292"/>
              <a:ext cx="2094886" cy="1784255"/>
            </a:xfrm>
            <a:prstGeom prst="roundRect">
              <a:avLst>
                <a:gd name="adj" fmla="val 736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rtlCol="0" anchor="t" anchorCtr="0"/>
            <a:lstStyle/>
            <a:p>
              <a:r>
                <a:rPr lang="en-US" sz="1600" b="1" smtClean="0">
                  <a:solidFill>
                    <a:schemeClr val="tx1"/>
                  </a:solidFill>
                </a:rPr>
                <a:t>DL: </a:t>
              </a:r>
              <a:r>
                <a:rPr lang="en-US" sz="1600" b="1" err="1" smtClean="0">
                  <a:solidFill>
                    <a:schemeClr val="tx1"/>
                  </a:solidFill>
                </a:rPr>
                <a:t>DataLoop</a:t>
              </a:r>
              <a:endParaRPr lang="en-US" sz="1600" b="1" smtClean="0">
                <a:solidFill>
                  <a:schemeClr val="tx1"/>
                </a:solidFill>
              </a:endParaRPr>
            </a:p>
          </p:txBody>
        </p:sp>
        <p:sp>
          <p:nvSpPr>
            <p:cNvPr id="126" name="Rounded Rectangle 53"/>
            <p:cNvSpPr/>
            <p:nvPr/>
          </p:nvSpPr>
          <p:spPr>
            <a:xfrm>
              <a:off x="4762160" y="2766779"/>
              <a:ext cx="1511822" cy="284076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PD: </a:t>
              </a:r>
              <a:r>
                <a:rPr lang="en-US" sz="1100" err="1" smtClean="0"/>
                <a:t>preDataBlock</a:t>
              </a:r>
              <a:endParaRPr lang="en-US" sz="1100" smtClean="0"/>
            </a:p>
          </p:txBody>
        </p:sp>
        <p:sp>
          <p:nvSpPr>
            <p:cNvPr id="127" name="Rounded Rectangle 53"/>
            <p:cNvSpPr/>
            <p:nvPr/>
          </p:nvSpPr>
          <p:spPr>
            <a:xfrm>
              <a:off x="4762160" y="3798626"/>
              <a:ext cx="1511822" cy="284076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D: </a:t>
              </a:r>
              <a:r>
                <a:rPr lang="en-US" sz="1100" err="1" smtClean="0"/>
                <a:t>post</a:t>
              </a:r>
              <a:r>
                <a:rPr lang="en-US" sz="1100" err="1" smtClean="0"/>
                <a:t>DataBlock</a:t>
              </a:r>
              <a:endParaRPr lang="en-US" sz="1100" smtClean="0"/>
            </a:p>
          </p:txBody>
        </p:sp>
        <p:sp>
          <p:nvSpPr>
            <p:cNvPr id="128" name="Rounded Rectangle 53"/>
            <p:cNvSpPr/>
            <p:nvPr/>
          </p:nvSpPr>
          <p:spPr>
            <a:xfrm>
              <a:off x="4759072" y="3294163"/>
              <a:ext cx="1511822" cy="284076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PDI</a:t>
              </a:r>
              <a:r>
                <a:rPr lang="en-US" sz="1600" b="1" smtClean="0"/>
                <a:t>: </a:t>
              </a:r>
              <a:r>
                <a:rPr lang="en-US" sz="1100" err="1" smtClean="0"/>
                <a:t>processDataItem</a:t>
              </a:r>
              <a:endParaRPr lang="en-US" sz="1100" smtClean="0"/>
            </a:p>
          </p:txBody>
        </p:sp>
        <p:cxnSp>
          <p:nvCxnSpPr>
            <p:cNvPr id="129" name="128 Conector recto"/>
            <p:cNvCxnSpPr>
              <a:stCxn id="126" idx="2"/>
              <a:endCxn id="128" idx="0"/>
            </p:cNvCxnSpPr>
            <p:nvPr/>
          </p:nvCxnSpPr>
          <p:spPr>
            <a:xfrm flipH="1">
              <a:off x="5514983" y="3050855"/>
              <a:ext cx="3088" cy="24330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"/>
            <p:cNvCxnSpPr>
              <a:stCxn id="128" idx="2"/>
              <a:endCxn id="127" idx="0"/>
            </p:cNvCxnSpPr>
            <p:nvPr/>
          </p:nvCxnSpPr>
          <p:spPr>
            <a:xfrm>
              <a:off x="5514983" y="3578239"/>
              <a:ext cx="3088" cy="2203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75"/>
            <p:cNvCxnSpPr>
              <a:stCxn id="128" idx="0"/>
              <a:endCxn id="128" idx="3"/>
            </p:cNvCxnSpPr>
            <p:nvPr/>
          </p:nvCxnSpPr>
          <p:spPr>
            <a:xfrm rot="16200000" flipH="1">
              <a:off x="5821919" y="2987227"/>
              <a:ext cx="142038" cy="755911"/>
            </a:xfrm>
            <a:prstGeom prst="bentConnector4">
              <a:avLst>
                <a:gd name="adj1" fmla="val -80469"/>
                <a:gd name="adj2" fmla="val 120162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7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257 Conector curvado"/>
          <p:cNvCxnSpPr>
            <a:stCxn id="137" idx="0"/>
            <a:endCxn id="257" idx="2"/>
          </p:cNvCxnSpPr>
          <p:nvPr/>
        </p:nvCxnSpPr>
        <p:spPr>
          <a:xfrm rot="5400000" flipH="1" flipV="1">
            <a:off x="3013710" y="4532817"/>
            <a:ext cx="2011726" cy="1270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208 Conector curvado"/>
          <p:cNvCxnSpPr>
            <a:stCxn id="135" idx="0"/>
            <a:endCxn id="208" idx="2"/>
          </p:cNvCxnSpPr>
          <p:nvPr/>
        </p:nvCxnSpPr>
        <p:spPr>
          <a:xfrm rot="16200000" flipV="1">
            <a:off x="3205053" y="5216104"/>
            <a:ext cx="640601" cy="4554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193 Conector curvado"/>
          <p:cNvCxnSpPr>
            <a:stCxn id="174" idx="1"/>
            <a:endCxn id="192" idx="2"/>
          </p:cNvCxnSpPr>
          <p:nvPr/>
        </p:nvCxnSpPr>
        <p:spPr>
          <a:xfrm rot="10800000">
            <a:off x="2286725" y="4394025"/>
            <a:ext cx="324371" cy="1566153"/>
          </a:xfrm>
          <a:prstGeom prst="curvedConnector2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255 Conector curvado"/>
          <p:cNvCxnSpPr>
            <a:stCxn id="136" idx="1"/>
            <a:endCxn id="222" idx="1"/>
          </p:cNvCxnSpPr>
          <p:nvPr/>
        </p:nvCxnSpPr>
        <p:spPr>
          <a:xfrm rot="10800000">
            <a:off x="890301" y="3614431"/>
            <a:ext cx="495808" cy="2079827"/>
          </a:xfrm>
          <a:prstGeom prst="curvedConnector3">
            <a:avLst>
              <a:gd name="adj1" fmla="val 146107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2698" y="259787"/>
            <a:ext cx="3790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/>
              <a:t>TAG-SCHEDULE-TASK</a:t>
            </a:r>
          </a:p>
          <a:p>
            <a:pPr algn="ctr"/>
            <a:r>
              <a:rPr lang="en-US"/>
              <a:t>p</a:t>
            </a:r>
            <a:r>
              <a:rPr lang="en-US" smtClean="0"/>
              <a:t>rocessing model</a:t>
            </a:r>
            <a:endParaRPr lang="en-US"/>
          </a:p>
        </p:txBody>
      </p:sp>
      <p:sp>
        <p:nvSpPr>
          <p:cNvPr id="45" name="44 CuadroTexto"/>
          <p:cNvSpPr txBox="1"/>
          <p:nvPr/>
        </p:nvSpPr>
        <p:spPr>
          <a:xfrm>
            <a:off x="6627708" y="1271469"/>
            <a:ext cx="14617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smtClean="0"/>
              <a:t>PL: </a:t>
            </a:r>
            <a:r>
              <a:rPr lang="es-ES" sz="1200" err="1" smtClean="0"/>
              <a:t>PreLoop</a:t>
            </a:r>
            <a:endParaRPr lang="es-ES" sz="1200" smtClean="0"/>
          </a:p>
          <a:p>
            <a:r>
              <a:rPr lang="es-ES" sz="1200" smtClean="0"/>
              <a:t>SL: </a:t>
            </a:r>
            <a:r>
              <a:rPr lang="es-ES" sz="1200" err="1" smtClean="0"/>
              <a:t>PostLoop</a:t>
            </a:r>
            <a:endParaRPr lang="es-ES" sz="1200" smtClean="0"/>
          </a:p>
          <a:p>
            <a:endParaRPr lang="es-ES" sz="1200"/>
          </a:p>
          <a:p>
            <a:r>
              <a:rPr lang="es-ES" sz="1200" smtClean="0"/>
              <a:t>PS: </a:t>
            </a:r>
            <a:r>
              <a:rPr lang="es-ES" sz="1200" err="1" smtClean="0"/>
              <a:t>PreSubContainer</a:t>
            </a:r>
            <a:endParaRPr lang="es-ES" sz="1200" smtClean="0"/>
          </a:p>
          <a:p>
            <a:r>
              <a:rPr lang="es-ES" sz="1200" smtClean="0"/>
              <a:t>SS: </a:t>
            </a:r>
            <a:r>
              <a:rPr lang="es-ES" sz="1200" err="1" smtClean="0"/>
              <a:t>PstSubContainer</a:t>
            </a:r>
            <a:endParaRPr lang="es-ES" sz="1200" smtClean="0"/>
          </a:p>
          <a:p>
            <a:endParaRPr lang="es-ES" sz="1200"/>
          </a:p>
          <a:p>
            <a:r>
              <a:rPr lang="es-ES" sz="1200" smtClean="0"/>
              <a:t>DL: </a:t>
            </a:r>
            <a:r>
              <a:rPr lang="es-ES" sz="1200" err="1" smtClean="0"/>
              <a:t>DataLoop</a:t>
            </a:r>
            <a:endParaRPr lang="es-ES" sz="1200" smtClean="0"/>
          </a:p>
        </p:txBody>
      </p:sp>
      <p:grpSp>
        <p:nvGrpSpPr>
          <p:cNvPr id="2" name="1 Grupo"/>
          <p:cNvGrpSpPr/>
          <p:nvPr/>
        </p:nvGrpSpPr>
        <p:grpSpPr>
          <a:xfrm>
            <a:off x="741771" y="2208893"/>
            <a:ext cx="1951190" cy="311150"/>
            <a:chOff x="6635159" y="2823572"/>
            <a:chExt cx="1951190" cy="311150"/>
          </a:xfrm>
        </p:grpSpPr>
        <p:sp>
          <p:nvSpPr>
            <p:cNvPr id="124" name="Rounded Rectangle 143"/>
            <p:cNvSpPr/>
            <p:nvPr/>
          </p:nvSpPr>
          <p:spPr>
            <a:xfrm>
              <a:off x="6635159" y="282357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b="1" smtClean="0"/>
            </a:p>
          </p:txBody>
        </p:sp>
        <p:sp>
          <p:nvSpPr>
            <p:cNvPr id="126" name="125 CuadroTexto"/>
            <p:cNvSpPr txBox="1"/>
            <p:nvPr/>
          </p:nvSpPr>
          <p:spPr>
            <a:xfrm>
              <a:off x="7004441" y="2830546"/>
              <a:ext cx="1581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err="1" smtClean="0"/>
                <a:t>IterativeTaskContainer</a:t>
              </a:r>
              <a:endParaRPr lang="es-ES" sz="1200" smtClean="0"/>
            </a:p>
          </p:txBody>
        </p:sp>
      </p:grpSp>
      <p:grpSp>
        <p:nvGrpSpPr>
          <p:cNvPr id="3" name="2 Grupo"/>
          <p:cNvGrpSpPr/>
          <p:nvPr/>
        </p:nvGrpSpPr>
        <p:grpSpPr>
          <a:xfrm>
            <a:off x="2920297" y="2208893"/>
            <a:ext cx="2261660" cy="311150"/>
            <a:chOff x="6635159" y="3286329"/>
            <a:chExt cx="2261660" cy="311150"/>
          </a:xfrm>
        </p:grpSpPr>
        <p:sp>
          <p:nvSpPr>
            <p:cNvPr id="125" name="Rounded Rectangle 28"/>
            <p:cNvSpPr/>
            <p:nvPr/>
          </p:nvSpPr>
          <p:spPr>
            <a:xfrm>
              <a:off x="6635159" y="328632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b="1" smtClean="0"/>
            </a:p>
          </p:txBody>
        </p:sp>
        <p:sp>
          <p:nvSpPr>
            <p:cNvPr id="127" name="126 CuadroTexto"/>
            <p:cNvSpPr txBox="1"/>
            <p:nvPr/>
          </p:nvSpPr>
          <p:spPr>
            <a:xfrm>
              <a:off x="7004441" y="3307774"/>
              <a:ext cx="1892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err="1" smtClean="0"/>
                <a:t>DataPartitionTaskContainer</a:t>
              </a:r>
              <a:endParaRPr lang="es-ES" sz="1200" smtClean="0"/>
            </a:p>
          </p:txBody>
        </p:sp>
      </p:grpSp>
      <p:grpSp>
        <p:nvGrpSpPr>
          <p:cNvPr id="128" name="127 Grupo"/>
          <p:cNvGrpSpPr/>
          <p:nvPr/>
        </p:nvGrpSpPr>
        <p:grpSpPr>
          <a:xfrm>
            <a:off x="853920" y="5272906"/>
            <a:ext cx="6814294" cy="850780"/>
            <a:chOff x="296132" y="5702413"/>
            <a:chExt cx="6814294" cy="850780"/>
          </a:xfrm>
        </p:grpSpPr>
        <p:cxnSp>
          <p:nvCxnSpPr>
            <p:cNvPr id="129" name="128 Conector recto"/>
            <p:cNvCxnSpPr>
              <a:stCxn id="135" idx="3"/>
              <a:endCxn id="137" idx="1"/>
            </p:cNvCxnSpPr>
            <p:nvPr/>
          </p:nvCxnSpPr>
          <p:spPr>
            <a:xfrm flipV="1">
              <a:off x="3124443" y="6123762"/>
              <a:ext cx="18274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"/>
            <p:cNvCxnSpPr>
              <a:stCxn id="136" idx="3"/>
              <a:endCxn id="134" idx="1"/>
            </p:cNvCxnSpPr>
            <p:nvPr/>
          </p:nvCxnSpPr>
          <p:spPr>
            <a:xfrm>
              <a:off x="1137523" y="6123764"/>
              <a:ext cx="19144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200"/>
            <p:cNvSpPr/>
            <p:nvPr/>
          </p:nvSpPr>
          <p:spPr>
            <a:xfrm>
              <a:off x="296132" y="596811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PL</a:t>
              </a:r>
            </a:p>
          </p:txBody>
        </p:sp>
        <p:cxnSp>
          <p:nvCxnSpPr>
            <p:cNvPr id="132" name="Elbow Connector 202"/>
            <p:cNvCxnSpPr>
              <a:stCxn id="131" idx="3"/>
              <a:endCxn id="136" idx="1"/>
            </p:cNvCxnSpPr>
            <p:nvPr/>
          </p:nvCxnSpPr>
          <p:spPr>
            <a:xfrm>
              <a:off x="605334" y="6123686"/>
              <a:ext cx="222987" cy="7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Elbow Connector 205"/>
            <p:cNvCxnSpPr>
              <a:stCxn id="137" idx="3"/>
              <a:endCxn id="163" idx="1"/>
            </p:cNvCxnSpPr>
            <p:nvPr/>
          </p:nvCxnSpPr>
          <p:spPr>
            <a:xfrm>
              <a:off x="3616386" y="6123762"/>
              <a:ext cx="239755" cy="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ounded Rectangle 181"/>
            <p:cNvSpPr/>
            <p:nvPr/>
          </p:nvSpPr>
          <p:spPr>
            <a:xfrm>
              <a:off x="1328972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PL</a:t>
              </a:r>
            </a:p>
          </p:txBody>
        </p:sp>
        <p:sp>
          <p:nvSpPr>
            <p:cNvPr id="135" name="Rounded Rectangle 53"/>
            <p:cNvSpPr/>
            <p:nvPr/>
          </p:nvSpPr>
          <p:spPr>
            <a:xfrm>
              <a:off x="2815241" y="596818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L</a:t>
              </a:r>
            </a:p>
          </p:txBody>
        </p:sp>
        <p:sp>
          <p:nvSpPr>
            <p:cNvPr id="136" name="Rounded Rectangle 143"/>
            <p:cNvSpPr/>
            <p:nvPr/>
          </p:nvSpPr>
          <p:spPr>
            <a:xfrm>
              <a:off x="828321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PS</a:t>
              </a:r>
            </a:p>
          </p:txBody>
        </p:sp>
        <p:sp>
          <p:nvSpPr>
            <p:cNvPr id="137" name="Rounded Rectangle 143"/>
            <p:cNvSpPr/>
            <p:nvPr/>
          </p:nvSpPr>
          <p:spPr>
            <a:xfrm>
              <a:off x="3307184" y="596818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S</a:t>
              </a:r>
            </a:p>
          </p:txBody>
        </p:sp>
        <p:cxnSp>
          <p:nvCxnSpPr>
            <p:cNvPr id="138" name="137 Conector recto"/>
            <p:cNvCxnSpPr>
              <a:stCxn id="161" idx="3"/>
              <a:endCxn id="164" idx="1"/>
            </p:cNvCxnSpPr>
            <p:nvPr/>
          </p:nvCxnSpPr>
          <p:spPr>
            <a:xfrm flipV="1">
              <a:off x="6152263" y="6123762"/>
              <a:ext cx="182741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156 Conector recto"/>
            <p:cNvCxnSpPr>
              <a:stCxn id="163" idx="3"/>
              <a:endCxn id="160" idx="1"/>
            </p:cNvCxnSpPr>
            <p:nvPr/>
          </p:nvCxnSpPr>
          <p:spPr>
            <a:xfrm>
              <a:off x="4165343" y="6123764"/>
              <a:ext cx="19144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205"/>
            <p:cNvCxnSpPr>
              <a:stCxn id="164" idx="3"/>
              <a:endCxn id="173" idx="1"/>
            </p:cNvCxnSpPr>
            <p:nvPr/>
          </p:nvCxnSpPr>
          <p:spPr>
            <a:xfrm>
              <a:off x="6644206" y="6123762"/>
              <a:ext cx="157018" cy="7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ounded Rectangle 181"/>
            <p:cNvSpPr/>
            <p:nvPr/>
          </p:nvSpPr>
          <p:spPr>
            <a:xfrm>
              <a:off x="4356792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PL</a:t>
              </a:r>
            </a:p>
          </p:txBody>
        </p:sp>
        <p:sp>
          <p:nvSpPr>
            <p:cNvPr id="161" name="Rounded Rectangle 53"/>
            <p:cNvSpPr/>
            <p:nvPr/>
          </p:nvSpPr>
          <p:spPr>
            <a:xfrm>
              <a:off x="5843061" y="596818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L</a:t>
              </a:r>
            </a:p>
          </p:txBody>
        </p:sp>
        <p:sp>
          <p:nvSpPr>
            <p:cNvPr id="163" name="Rounded Rectangle 143"/>
            <p:cNvSpPr/>
            <p:nvPr/>
          </p:nvSpPr>
          <p:spPr>
            <a:xfrm>
              <a:off x="3856141" y="596818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PS</a:t>
              </a:r>
            </a:p>
          </p:txBody>
        </p:sp>
        <p:sp>
          <p:nvSpPr>
            <p:cNvPr id="164" name="Rounded Rectangle 143"/>
            <p:cNvSpPr/>
            <p:nvPr/>
          </p:nvSpPr>
          <p:spPr>
            <a:xfrm>
              <a:off x="6335004" y="596818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S</a:t>
              </a:r>
            </a:p>
          </p:txBody>
        </p:sp>
        <p:sp>
          <p:nvSpPr>
            <p:cNvPr id="173" name="Rounded Rectangle 200"/>
            <p:cNvSpPr/>
            <p:nvPr/>
          </p:nvSpPr>
          <p:spPr>
            <a:xfrm>
              <a:off x="6801224" y="596826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L</a:t>
              </a:r>
            </a:p>
          </p:txBody>
        </p:sp>
        <p:sp>
          <p:nvSpPr>
            <p:cNvPr id="174" name="Rounded Rectangle 25"/>
            <p:cNvSpPr/>
            <p:nvPr/>
          </p:nvSpPr>
          <p:spPr>
            <a:xfrm>
              <a:off x="2053307" y="623410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DL</a:t>
              </a:r>
              <a:endParaRPr lang="en-US" sz="1600" b="1" smtClean="0"/>
            </a:p>
          </p:txBody>
        </p:sp>
        <p:sp>
          <p:nvSpPr>
            <p:cNvPr id="175" name="Rounded Rectangle 28"/>
            <p:cNvSpPr/>
            <p:nvPr/>
          </p:nvSpPr>
          <p:spPr>
            <a:xfrm>
              <a:off x="2053307" y="570241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DL</a:t>
              </a:r>
              <a:endParaRPr lang="en-US" sz="1600" b="1" smtClean="0"/>
            </a:p>
          </p:txBody>
        </p:sp>
        <p:cxnSp>
          <p:nvCxnSpPr>
            <p:cNvPr id="176" name="Elbow Connector 7"/>
            <p:cNvCxnSpPr>
              <a:stCxn id="134" idx="3"/>
              <a:endCxn id="174" idx="1"/>
            </p:cNvCxnSpPr>
            <p:nvPr/>
          </p:nvCxnSpPr>
          <p:spPr>
            <a:xfrm>
              <a:off x="1638174" y="6123764"/>
              <a:ext cx="415133" cy="265920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72"/>
            <p:cNvCxnSpPr>
              <a:stCxn id="134" idx="3"/>
              <a:endCxn id="175" idx="1"/>
            </p:cNvCxnSpPr>
            <p:nvPr/>
          </p:nvCxnSpPr>
          <p:spPr>
            <a:xfrm flipV="1">
              <a:off x="1638174" y="5857988"/>
              <a:ext cx="415133" cy="265776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73"/>
            <p:cNvCxnSpPr>
              <a:stCxn id="174" idx="3"/>
              <a:endCxn id="135" idx="1"/>
            </p:cNvCxnSpPr>
            <p:nvPr/>
          </p:nvCxnSpPr>
          <p:spPr>
            <a:xfrm flipV="1">
              <a:off x="2362509" y="6123763"/>
              <a:ext cx="452732" cy="26592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lbow Connector 75"/>
            <p:cNvCxnSpPr>
              <a:stCxn id="175" idx="3"/>
              <a:endCxn id="135" idx="1"/>
            </p:cNvCxnSpPr>
            <p:nvPr/>
          </p:nvCxnSpPr>
          <p:spPr>
            <a:xfrm>
              <a:off x="2362509" y="5857988"/>
              <a:ext cx="452732" cy="26577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ounded Rectangle 25"/>
            <p:cNvSpPr/>
            <p:nvPr/>
          </p:nvSpPr>
          <p:spPr>
            <a:xfrm>
              <a:off x="5061831" y="624204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DL</a:t>
              </a:r>
              <a:endParaRPr lang="en-US" sz="1600" b="1" smtClean="0"/>
            </a:p>
          </p:txBody>
        </p:sp>
        <p:sp>
          <p:nvSpPr>
            <p:cNvPr id="181" name="Rounded Rectangle 28"/>
            <p:cNvSpPr/>
            <p:nvPr/>
          </p:nvSpPr>
          <p:spPr>
            <a:xfrm>
              <a:off x="5061831" y="571034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DL</a:t>
              </a:r>
              <a:endParaRPr lang="en-US" sz="1600" b="1" smtClean="0"/>
            </a:p>
          </p:txBody>
        </p:sp>
        <p:cxnSp>
          <p:nvCxnSpPr>
            <p:cNvPr id="183" name="Elbow Connector 7"/>
            <p:cNvCxnSpPr>
              <a:stCxn id="160" idx="3"/>
              <a:endCxn id="180" idx="1"/>
            </p:cNvCxnSpPr>
            <p:nvPr/>
          </p:nvCxnSpPr>
          <p:spPr>
            <a:xfrm>
              <a:off x="4665994" y="6123764"/>
              <a:ext cx="395837" cy="273854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Elbow Connector 72"/>
            <p:cNvCxnSpPr>
              <a:stCxn id="160" idx="3"/>
              <a:endCxn id="181" idx="1"/>
            </p:cNvCxnSpPr>
            <p:nvPr/>
          </p:nvCxnSpPr>
          <p:spPr>
            <a:xfrm flipV="1">
              <a:off x="4665994" y="5865922"/>
              <a:ext cx="395837" cy="25784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Elbow Connector 73"/>
            <p:cNvCxnSpPr>
              <a:stCxn id="180" idx="3"/>
              <a:endCxn id="161" idx="1"/>
            </p:cNvCxnSpPr>
            <p:nvPr/>
          </p:nvCxnSpPr>
          <p:spPr>
            <a:xfrm flipV="1">
              <a:off x="5371033" y="6123763"/>
              <a:ext cx="472028" cy="27385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75"/>
            <p:cNvCxnSpPr>
              <a:stCxn id="181" idx="3"/>
              <a:endCxn id="161" idx="1"/>
            </p:cNvCxnSpPr>
            <p:nvPr/>
          </p:nvCxnSpPr>
          <p:spPr>
            <a:xfrm>
              <a:off x="5371033" y="5865922"/>
              <a:ext cx="472028" cy="25784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Picture 4" descr="bigs-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189" name="TextBox 3"/>
          <p:cNvSpPr txBox="1"/>
          <p:nvPr/>
        </p:nvSpPr>
        <p:spPr>
          <a:xfrm>
            <a:off x="488631" y="1529224"/>
            <a:ext cx="3382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/>
              <a:t>USE CASE: </a:t>
            </a:r>
            <a:r>
              <a:rPr lang="en-US" sz="3200" b="1" err="1" smtClean="0"/>
              <a:t>KMeans</a:t>
            </a:r>
            <a:endParaRPr lang="en-US" sz="3200" b="1" smtClean="0"/>
          </a:p>
        </p:txBody>
      </p:sp>
      <p:cxnSp>
        <p:nvCxnSpPr>
          <p:cNvPr id="190" name="189 Conector curvado"/>
          <p:cNvCxnSpPr>
            <a:stCxn id="131" idx="1"/>
            <a:endCxn id="7" idx="1"/>
          </p:cNvCxnSpPr>
          <p:nvPr/>
        </p:nvCxnSpPr>
        <p:spPr>
          <a:xfrm rot="10800000">
            <a:off x="578060" y="3057519"/>
            <a:ext cx="275861" cy="2636660"/>
          </a:xfrm>
          <a:prstGeom prst="curvedConnector3">
            <a:avLst>
              <a:gd name="adj1" fmla="val 182868"/>
            </a:avLst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578059" y="2907500"/>
            <a:ext cx="1617903" cy="300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err="1" smtClean="0"/>
              <a:t>Initalize</a:t>
            </a:r>
            <a:r>
              <a:rPr lang="es-ES" sz="1200" smtClean="0"/>
              <a:t> </a:t>
            </a:r>
            <a:r>
              <a:rPr lang="es-ES" sz="1200" err="1" smtClean="0"/>
              <a:t>Centroids</a:t>
            </a:r>
            <a:endParaRPr lang="es-ES" sz="1200"/>
          </a:p>
        </p:txBody>
      </p:sp>
      <p:sp>
        <p:nvSpPr>
          <p:cNvPr id="192" name="191 Rectángulo redondeado"/>
          <p:cNvSpPr/>
          <p:nvPr/>
        </p:nvSpPr>
        <p:spPr>
          <a:xfrm>
            <a:off x="1200418" y="3932056"/>
            <a:ext cx="2172611" cy="4619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Compute new </a:t>
            </a:r>
            <a:r>
              <a:rPr lang="es-ES" sz="1200" err="1" smtClean="0"/>
              <a:t>centroids</a:t>
            </a:r>
            <a:r>
              <a:rPr lang="es-ES" sz="1200" smtClean="0"/>
              <a:t> </a:t>
            </a:r>
            <a:r>
              <a:rPr lang="es-ES" sz="1200" err="1" smtClean="0"/>
              <a:t>for</a:t>
            </a:r>
            <a:r>
              <a:rPr lang="es-ES" sz="1200" smtClean="0"/>
              <a:t> </a:t>
            </a:r>
            <a:r>
              <a:rPr lang="es-ES" sz="1200" err="1" smtClean="0"/>
              <a:t>this</a:t>
            </a:r>
            <a:r>
              <a:rPr lang="es-ES" sz="1200" smtClean="0"/>
              <a:t> data </a:t>
            </a:r>
            <a:r>
              <a:rPr lang="es-ES" sz="1200" err="1" smtClean="0"/>
              <a:t>partition</a:t>
            </a:r>
            <a:endParaRPr lang="es-ES" sz="1200"/>
          </a:p>
        </p:txBody>
      </p:sp>
      <p:cxnSp>
        <p:nvCxnSpPr>
          <p:cNvPr id="193" name="192 Conector curvado"/>
          <p:cNvCxnSpPr>
            <a:stCxn id="175" idx="1"/>
            <a:endCxn id="192" idx="2"/>
          </p:cNvCxnSpPr>
          <p:nvPr/>
        </p:nvCxnSpPr>
        <p:spPr>
          <a:xfrm rot="10800000">
            <a:off x="2286725" y="4394025"/>
            <a:ext cx="324371" cy="1034457"/>
          </a:xfrm>
          <a:prstGeom prst="curvedConnector2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207 Rectángulo redondeado"/>
          <p:cNvSpPr/>
          <p:nvPr/>
        </p:nvSpPr>
        <p:spPr>
          <a:xfrm>
            <a:off x="2539575" y="4572955"/>
            <a:ext cx="1967002" cy="32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1200" smtClean="0"/>
              <a:t>Compute </a:t>
            </a:r>
            <a:r>
              <a:rPr lang="es-ES" sz="1200" err="1" smtClean="0"/>
              <a:t>averaged</a:t>
            </a:r>
            <a:r>
              <a:rPr lang="es-ES" sz="1200" smtClean="0"/>
              <a:t> </a:t>
            </a:r>
            <a:r>
              <a:rPr lang="es-ES" sz="1200" err="1" smtClean="0"/>
              <a:t>centroids</a:t>
            </a:r>
            <a:endParaRPr lang="es-ES" sz="1200"/>
          </a:p>
        </p:txBody>
      </p:sp>
      <p:sp>
        <p:nvSpPr>
          <p:cNvPr id="222" name="221 Rectángulo redondeado"/>
          <p:cNvSpPr/>
          <p:nvPr/>
        </p:nvSpPr>
        <p:spPr>
          <a:xfrm>
            <a:off x="890301" y="3451867"/>
            <a:ext cx="1967002" cy="32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1200" err="1" smtClean="0"/>
              <a:t>Store</a:t>
            </a:r>
            <a:r>
              <a:rPr lang="es-ES" sz="1200" smtClean="0"/>
              <a:t> </a:t>
            </a:r>
            <a:r>
              <a:rPr lang="es-ES" sz="1200" err="1" smtClean="0"/>
              <a:t>current</a:t>
            </a:r>
            <a:r>
              <a:rPr lang="es-ES" sz="1200" smtClean="0"/>
              <a:t> </a:t>
            </a:r>
            <a:r>
              <a:rPr lang="es-ES" sz="1200" err="1" smtClean="0"/>
              <a:t>centroids</a:t>
            </a:r>
            <a:endParaRPr lang="es-ES" sz="1200"/>
          </a:p>
        </p:txBody>
      </p:sp>
      <p:sp>
        <p:nvSpPr>
          <p:cNvPr id="257" name="256 Rectángulo redondeado"/>
          <p:cNvSpPr/>
          <p:nvPr/>
        </p:nvSpPr>
        <p:spPr>
          <a:xfrm>
            <a:off x="3234474" y="3201829"/>
            <a:ext cx="1570197" cy="32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1200" err="1" smtClean="0"/>
              <a:t>Check</a:t>
            </a:r>
            <a:r>
              <a:rPr lang="es-ES" sz="1200" smtClean="0"/>
              <a:t> </a:t>
            </a:r>
            <a:r>
              <a:rPr lang="es-ES" sz="1200" err="1" smtClean="0"/>
              <a:t>convergence</a:t>
            </a:r>
            <a:endParaRPr lang="es-ES" sz="1200"/>
          </a:p>
        </p:txBody>
      </p:sp>
      <p:sp>
        <p:nvSpPr>
          <p:cNvPr id="259" name="258 CuadroTexto"/>
          <p:cNvSpPr txBox="1"/>
          <p:nvPr/>
        </p:nvSpPr>
        <p:spPr>
          <a:xfrm>
            <a:off x="5008028" y="3154172"/>
            <a:ext cx="41571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err="1" smtClean="0">
                <a:latin typeface="Lucida Console" pitchFamily="49" charset="0"/>
              </a:rPr>
              <a:t>StateObject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 smtClean="0">
                <a:latin typeface="Lucida Console" pitchFamily="49" charset="0"/>
              </a:rPr>
              <a:t>preLoop</a:t>
            </a:r>
            <a:r>
              <a:rPr lang="es-ES" sz="1000" smtClean="0">
                <a:latin typeface="Lucida Console" pitchFamily="49" charset="0"/>
              </a:rPr>
              <a:t> (</a:t>
            </a:r>
            <a:r>
              <a:rPr lang="es-ES" sz="1000" err="1" smtClean="0">
                <a:latin typeface="Lucida Console" pitchFamily="49" charset="0"/>
              </a:rPr>
              <a:t>StateObject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>
                <a:latin typeface="Lucida Console" pitchFamily="49" charset="0"/>
              </a:rPr>
              <a:t>p</a:t>
            </a:r>
            <a:r>
              <a:rPr lang="es-ES" sz="1000" err="1" smtClean="0">
                <a:latin typeface="Lucida Console" pitchFamily="49" charset="0"/>
              </a:rPr>
              <a:t>revious</a:t>
            </a:r>
            <a:r>
              <a:rPr lang="es-ES" sz="1000" smtClean="0">
                <a:latin typeface="Lucida Console" pitchFamily="49" charset="0"/>
              </a:rPr>
              <a:t>)</a:t>
            </a:r>
          </a:p>
          <a:p>
            <a:r>
              <a:rPr lang="es-ES" sz="1000" err="1" smtClean="0">
                <a:latin typeface="Lucida Console" pitchFamily="49" charset="0"/>
              </a:rPr>
              <a:t>StateObject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 smtClean="0">
                <a:latin typeface="Lucida Console" pitchFamily="49" charset="0"/>
              </a:rPr>
              <a:t>preSubContainer</a:t>
            </a:r>
            <a:r>
              <a:rPr lang="es-ES" sz="1000" smtClean="0">
                <a:latin typeface="Lucida Console" pitchFamily="49" charset="0"/>
              </a:rPr>
              <a:t> (</a:t>
            </a:r>
            <a:r>
              <a:rPr lang="es-ES" sz="1000" err="1" smtClean="0">
                <a:latin typeface="Lucida Console" pitchFamily="49" charset="0"/>
              </a:rPr>
              <a:t>StateObject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 smtClean="0">
                <a:latin typeface="Lucida Console" pitchFamily="49" charset="0"/>
              </a:rPr>
              <a:t>previous</a:t>
            </a:r>
            <a:r>
              <a:rPr lang="es-ES" sz="1000" smtClean="0">
                <a:latin typeface="Lucida Console" pitchFamily="49" charset="0"/>
              </a:rPr>
              <a:t>)</a:t>
            </a:r>
          </a:p>
          <a:p>
            <a:r>
              <a:rPr lang="es-ES" sz="1000" err="1" smtClean="0">
                <a:latin typeface="Lucida Console" pitchFamily="49" charset="0"/>
              </a:rPr>
              <a:t>StateObject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 smtClean="0">
                <a:latin typeface="Lucida Console" pitchFamily="49" charset="0"/>
              </a:rPr>
              <a:t>postLoop</a:t>
            </a:r>
            <a:r>
              <a:rPr lang="es-ES" sz="1000" smtClean="0">
                <a:latin typeface="Lucida Console" pitchFamily="49" charset="0"/>
              </a:rPr>
              <a:t> (</a:t>
            </a:r>
            <a:r>
              <a:rPr lang="es-ES" sz="1000" err="1" smtClean="0">
                <a:latin typeface="Lucida Console" pitchFamily="49" charset="0"/>
              </a:rPr>
              <a:t>List</a:t>
            </a:r>
            <a:r>
              <a:rPr lang="es-ES" sz="1000" smtClean="0">
                <a:latin typeface="Lucida Console" pitchFamily="49" charset="0"/>
              </a:rPr>
              <a:t>&lt;</a:t>
            </a:r>
            <a:r>
              <a:rPr lang="es-ES" sz="1000" err="1" smtClean="0">
                <a:latin typeface="Lucida Console" pitchFamily="49" charset="0"/>
              </a:rPr>
              <a:t>StateObject</a:t>
            </a:r>
            <a:r>
              <a:rPr lang="es-ES" sz="1000" smtClean="0">
                <a:latin typeface="Lucida Console" pitchFamily="49" charset="0"/>
              </a:rPr>
              <a:t>&gt; </a:t>
            </a:r>
            <a:r>
              <a:rPr lang="es-ES" sz="1000" err="1" smtClean="0">
                <a:latin typeface="Lucida Console" pitchFamily="49" charset="0"/>
              </a:rPr>
              <a:t>previous</a:t>
            </a:r>
            <a:r>
              <a:rPr lang="es-ES" sz="1000" smtClean="0">
                <a:latin typeface="Lucida Console" pitchFamily="49" charset="0"/>
              </a:rPr>
              <a:t>)</a:t>
            </a:r>
          </a:p>
          <a:p>
            <a:r>
              <a:rPr lang="es-ES" sz="1000" err="1" smtClean="0">
                <a:latin typeface="Lucida Console" pitchFamily="49" charset="0"/>
              </a:rPr>
              <a:t>StateObject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 smtClean="0">
                <a:latin typeface="Lucida Console" pitchFamily="49" charset="0"/>
              </a:rPr>
              <a:t>postSubContainer</a:t>
            </a:r>
            <a:r>
              <a:rPr lang="es-ES" sz="1000" smtClean="0">
                <a:latin typeface="Lucida Console" pitchFamily="49" charset="0"/>
              </a:rPr>
              <a:t> (</a:t>
            </a:r>
            <a:r>
              <a:rPr lang="es-ES" sz="1000" err="1" smtClean="0">
                <a:latin typeface="Lucida Console" pitchFamily="49" charset="0"/>
              </a:rPr>
              <a:t>StateObject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 smtClean="0">
                <a:latin typeface="Lucida Console" pitchFamily="49" charset="0"/>
              </a:rPr>
              <a:t>previous</a:t>
            </a:r>
            <a:r>
              <a:rPr lang="es-ES" sz="1000" smtClean="0">
                <a:latin typeface="Lucida Console" pitchFamily="49" charset="0"/>
              </a:rPr>
              <a:t>)</a:t>
            </a:r>
          </a:p>
          <a:p>
            <a:endParaRPr lang="es-ES" sz="1000">
              <a:latin typeface="Lucida Console" pitchFamily="49" charset="0"/>
            </a:endParaRPr>
          </a:p>
          <a:p>
            <a:r>
              <a:rPr lang="es-ES" sz="1000" err="1" smtClean="0">
                <a:latin typeface="Lucida Console" pitchFamily="49" charset="0"/>
              </a:rPr>
              <a:t>Void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 smtClean="0">
                <a:latin typeface="Lucida Console" pitchFamily="49" charset="0"/>
              </a:rPr>
              <a:t>initiateDataBlock</a:t>
            </a:r>
            <a:r>
              <a:rPr lang="es-ES" sz="1000" smtClean="0">
                <a:latin typeface="Lucida Console" pitchFamily="49" charset="0"/>
              </a:rPr>
              <a:t>(</a:t>
            </a:r>
            <a:r>
              <a:rPr lang="es-ES" sz="1000" err="1" smtClean="0">
                <a:latin typeface="Lucida Console" pitchFamily="49" charset="0"/>
              </a:rPr>
              <a:t>StateObject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 smtClean="0">
                <a:latin typeface="Lucida Console" pitchFamily="49" charset="0"/>
              </a:rPr>
              <a:t>previous</a:t>
            </a:r>
            <a:r>
              <a:rPr lang="es-ES" sz="1000" smtClean="0">
                <a:latin typeface="Lucida Console" pitchFamily="49" charset="0"/>
              </a:rPr>
              <a:t>)</a:t>
            </a:r>
          </a:p>
          <a:p>
            <a:r>
              <a:rPr lang="es-ES" sz="1000" err="1" smtClean="0">
                <a:latin typeface="Lucida Console" pitchFamily="49" charset="0"/>
              </a:rPr>
              <a:t>DataItem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 smtClean="0">
                <a:latin typeface="Lucida Console" pitchFamily="49" charset="0"/>
              </a:rPr>
              <a:t>processDataItem</a:t>
            </a:r>
            <a:r>
              <a:rPr lang="es-ES" sz="1000" smtClean="0">
                <a:latin typeface="Lucida Console" pitchFamily="49" charset="0"/>
              </a:rPr>
              <a:t>(</a:t>
            </a:r>
            <a:r>
              <a:rPr lang="es-ES" sz="1000" err="1" smtClean="0">
                <a:latin typeface="Lucida Console" pitchFamily="49" charset="0"/>
              </a:rPr>
              <a:t>DataItem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 smtClean="0">
                <a:latin typeface="Lucida Console" pitchFamily="49" charset="0"/>
              </a:rPr>
              <a:t>item</a:t>
            </a:r>
            <a:r>
              <a:rPr lang="es-ES" sz="1000" smtClean="0">
                <a:latin typeface="Lucida Console" pitchFamily="49" charset="0"/>
              </a:rPr>
              <a:t>)</a:t>
            </a:r>
          </a:p>
          <a:p>
            <a:r>
              <a:rPr lang="es-ES" sz="1000" err="1" smtClean="0">
                <a:latin typeface="Lucida Console" pitchFamily="49" charset="0"/>
              </a:rPr>
              <a:t>StateObject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 smtClean="0">
                <a:latin typeface="Lucida Console" pitchFamily="49" charset="0"/>
              </a:rPr>
              <a:t>finalizeDataBlock</a:t>
            </a:r>
            <a:r>
              <a:rPr lang="es-ES" sz="1000" smtClean="0">
                <a:latin typeface="Lucida Console" pitchFamily="49" charset="0"/>
              </a:rPr>
              <a:t>();</a:t>
            </a:r>
          </a:p>
          <a:p>
            <a:endParaRPr lang="es-ES" sz="1000">
              <a:latin typeface="Lucida Console" pitchFamily="49" charset="0"/>
            </a:endParaRPr>
          </a:p>
          <a:p>
            <a:endParaRPr lang="es-ES" sz="100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100 Grupo"/>
          <p:cNvGrpSpPr/>
          <p:nvPr/>
        </p:nvGrpSpPr>
        <p:grpSpPr>
          <a:xfrm>
            <a:off x="3998277" y="2418877"/>
            <a:ext cx="2168084" cy="1071919"/>
            <a:chOff x="2992503" y="1318530"/>
            <a:chExt cx="1922077" cy="1071919"/>
          </a:xfrm>
        </p:grpSpPr>
        <p:sp>
          <p:nvSpPr>
            <p:cNvPr id="102" name="Rounded Rectangle 143"/>
            <p:cNvSpPr/>
            <p:nvPr/>
          </p:nvSpPr>
          <p:spPr>
            <a:xfrm>
              <a:off x="3894890" y="2241095"/>
              <a:ext cx="117302" cy="149354"/>
            </a:xfrm>
            <a:prstGeom prst="roundRect">
              <a:avLst>
                <a:gd name="adj" fmla="val 1078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b="1" smtClean="0"/>
            </a:p>
          </p:txBody>
        </p:sp>
        <p:cxnSp>
          <p:nvCxnSpPr>
            <p:cNvPr id="103" name="102 Conector curvado"/>
            <p:cNvCxnSpPr>
              <a:stCxn id="102" idx="0"/>
              <a:endCxn id="104" idx="2"/>
            </p:cNvCxnSpPr>
            <p:nvPr/>
          </p:nvCxnSpPr>
          <p:spPr>
            <a:xfrm rot="5400000" flipH="1" flipV="1">
              <a:off x="3714803" y="2002357"/>
              <a:ext cx="477477" cy="1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103 Rectángulo redondeado"/>
            <p:cNvSpPr/>
            <p:nvPr/>
          </p:nvSpPr>
          <p:spPr>
            <a:xfrm>
              <a:off x="2992503" y="1318530"/>
              <a:ext cx="1922077" cy="44508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s-ES" sz="1200" smtClean="0"/>
                <a:t>Interface </a:t>
              </a:r>
              <a:r>
                <a:rPr lang="es-ES" sz="1200" err="1" smtClean="0"/>
                <a:t>defined</a:t>
              </a:r>
              <a:r>
                <a:rPr lang="es-ES" sz="1200" smtClean="0"/>
                <a:t> </a:t>
              </a:r>
              <a:r>
                <a:rPr lang="es-ES" sz="1200" err="1" smtClean="0"/>
                <a:t>by</a:t>
              </a:r>
              <a:endParaRPr lang="es-ES" sz="1200" smtClean="0"/>
            </a:p>
            <a:p>
              <a:pPr algn="ctr"/>
              <a:r>
                <a:rPr lang="es-ES" sz="1000" b="1" err="1" smtClean="0">
                  <a:latin typeface="Lucida Console" pitchFamily="49" charset="0"/>
                </a:rPr>
                <a:t>DataPartitionTaskContainer</a:t>
              </a:r>
              <a:endParaRPr lang="es-ES" sz="1000" b="1">
                <a:latin typeface="Lucida Console" pitchFamily="49" charset="0"/>
              </a:endParaRPr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1497671" y="2418877"/>
            <a:ext cx="1922077" cy="1071919"/>
            <a:chOff x="2992503" y="1318530"/>
            <a:chExt cx="1922077" cy="1071919"/>
          </a:xfrm>
        </p:grpSpPr>
        <p:sp>
          <p:nvSpPr>
            <p:cNvPr id="89" name="Rounded Rectangle 143"/>
            <p:cNvSpPr/>
            <p:nvPr/>
          </p:nvSpPr>
          <p:spPr>
            <a:xfrm>
              <a:off x="3894890" y="2241095"/>
              <a:ext cx="117302" cy="149354"/>
            </a:xfrm>
            <a:prstGeom prst="roundRect">
              <a:avLst>
                <a:gd name="adj" fmla="val 10785"/>
              </a:avLst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b="1" smtClean="0"/>
            </a:p>
          </p:txBody>
        </p:sp>
        <p:cxnSp>
          <p:nvCxnSpPr>
            <p:cNvPr id="55" name="54 Conector curvado"/>
            <p:cNvCxnSpPr>
              <a:stCxn id="89" idx="0"/>
              <a:endCxn id="56" idx="2"/>
            </p:cNvCxnSpPr>
            <p:nvPr/>
          </p:nvCxnSpPr>
          <p:spPr>
            <a:xfrm rot="5400000" flipH="1" flipV="1">
              <a:off x="3714803" y="2002357"/>
              <a:ext cx="477477" cy="1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Rectángulo redondeado"/>
            <p:cNvSpPr/>
            <p:nvPr/>
          </p:nvSpPr>
          <p:spPr>
            <a:xfrm>
              <a:off x="2992503" y="1318530"/>
              <a:ext cx="1922077" cy="44508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s-ES" sz="1200" smtClean="0"/>
                <a:t>Interface </a:t>
              </a:r>
              <a:r>
                <a:rPr lang="es-ES" sz="1200" err="1" smtClean="0"/>
                <a:t>defined</a:t>
              </a:r>
              <a:r>
                <a:rPr lang="es-ES" sz="1200" smtClean="0"/>
                <a:t> </a:t>
              </a:r>
              <a:r>
                <a:rPr lang="es-ES" sz="1200" err="1" smtClean="0"/>
                <a:t>by</a:t>
              </a:r>
              <a:endParaRPr lang="es-ES" sz="1200" smtClean="0"/>
            </a:p>
            <a:p>
              <a:pPr algn="ctr"/>
              <a:r>
                <a:rPr lang="es-ES" sz="1000" b="1" err="1" smtClean="0">
                  <a:latin typeface="Lucida Console" pitchFamily="49" charset="0"/>
                </a:rPr>
                <a:t>IterativeTaskContainer</a:t>
              </a:r>
              <a:endParaRPr lang="es-ES" sz="1000" b="1">
                <a:latin typeface="Lucida Console" pitchFamily="49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732698" y="259787"/>
            <a:ext cx="3790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/>
              <a:t>TAG-SCHEDULE-TASK</a:t>
            </a:r>
          </a:p>
          <a:p>
            <a:pPr algn="ctr"/>
            <a:r>
              <a:rPr lang="en-US"/>
              <a:t>p</a:t>
            </a:r>
            <a:r>
              <a:rPr lang="en-US" smtClean="0"/>
              <a:t>rocessing model</a:t>
            </a:r>
            <a:endParaRPr lang="en-US"/>
          </a:p>
        </p:txBody>
      </p:sp>
      <p:cxnSp>
        <p:nvCxnSpPr>
          <p:cNvPr id="129" name="128 Conector recto"/>
          <p:cNvCxnSpPr>
            <a:stCxn id="135" idx="2"/>
            <a:endCxn id="137" idx="0"/>
          </p:cNvCxnSpPr>
          <p:nvPr/>
        </p:nvCxnSpPr>
        <p:spPr>
          <a:xfrm>
            <a:off x="7847734" y="5017874"/>
            <a:ext cx="4826" cy="22945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>
            <a:stCxn id="226" idx="2"/>
            <a:endCxn id="220" idx="0"/>
          </p:cNvCxnSpPr>
          <p:nvPr/>
        </p:nvCxnSpPr>
        <p:spPr>
          <a:xfrm>
            <a:off x="7809088" y="2250817"/>
            <a:ext cx="2503" cy="16943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53"/>
          <p:cNvSpPr/>
          <p:nvPr/>
        </p:nvSpPr>
        <p:spPr>
          <a:xfrm>
            <a:off x="6994520" y="4449721"/>
            <a:ext cx="1706427" cy="568153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smtClean="0"/>
              <a:t>SL</a:t>
            </a:r>
          </a:p>
          <a:p>
            <a:pPr algn="ctr"/>
            <a:r>
              <a:rPr lang="en-US" sz="1100" err="1" smtClean="0"/>
              <a:t>afterProcessingAllPartitions</a:t>
            </a:r>
            <a:endParaRPr lang="en-US" sz="1100" smtClean="0"/>
          </a:p>
        </p:txBody>
      </p:sp>
      <p:sp>
        <p:nvSpPr>
          <p:cNvPr id="137" name="Rounded Rectangle 143"/>
          <p:cNvSpPr/>
          <p:nvPr/>
        </p:nvSpPr>
        <p:spPr>
          <a:xfrm>
            <a:off x="7293092" y="5247330"/>
            <a:ext cx="1118935" cy="439579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smtClean="0"/>
              <a:t>SS</a:t>
            </a:r>
          </a:p>
          <a:p>
            <a:pPr algn="ctr"/>
            <a:r>
              <a:rPr lang="en-US" sz="1000" err="1" smtClean="0"/>
              <a:t>finalizeIteration</a:t>
            </a:r>
            <a:r>
              <a:rPr lang="en-US" sz="1000" smtClean="0"/>
              <a:t> 1</a:t>
            </a:r>
            <a:endParaRPr lang="en-US" sz="1000" smtClean="0"/>
          </a:p>
        </p:txBody>
      </p:sp>
      <p:sp>
        <p:nvSpPr>
          <p:cNvPr id="173" name="Rounded Rectangle 200"/>
          <p:cNvSpPr/>
          <p:nvPr/>
        </p:nvSpPr>
        <p:spPr>
          <a:xfrm>
            <a:off x="7036203" y="5905040"/>
            <a:ext cx="1623063" cy="421423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smtClean="0"/>
              <a:t>SL</a:t>
            </a:r>
          </a:p>
          <a:p>
            <a:pPr algn="ctr"/>
            <a:r>
              <a:rPr lang="en-US" sz="1000" err="1" smtClean="0"/>
              <a:t>afterProcessingAllIterations</a:t>
            </a:r>
            <a:endParaRPr lang="en-US" sz="900" smtClean="0"/>
          </a:p>
        </p:txBody>
      </p:sp>
      <p:sp>
        <p:nvSpPr>
          <p:cNvPr id="174" name="Rounded Rectangle 25"/>
          <p:cNvSpPr/>
          <p:nvPr/>
        </p:nvSpPr>
        <p:spPr>
          <a:xfrm>
            <a:off x="6624650" y="3262196"/>
            <a:ext cx="1040442" cy="897181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smtClean="0"/>
              <a:t>DL</a:t>
            </a:r>
          </a:p>
          <a:p>
            <a:pPr algn="ctr"/>
            <a:r>
              <a:rPr lang="en-US" sz="1000" err="1" smtClean="0"/>
              <a:t>startPartition</a:t>
            </a:r>
            <a:r>
              <a:rPr lang="en-US" sz="1000" smtClean="0"/>
              <a:t> 1</a:t>
            </a:r>
          </a:p>
          <a:p>
            <a:pPr algn="ctr"/>
            <a:r>
              <a:rPr lang="en-US" sz="1000" err="1" smtClean="0"/>
              <a:t>processDataItem</a:t>
            </a:r>
            <a:endParaRPr lang="en-US" sz="1000" smtClean="0"/>
          </a:p>
          <a:p>
            <a:pPr algn="ctr"/>
            <a:r>
              <a:rPr lang="en-US" sz="1000" err="1" smtClean="0"/>
              <a:t>finalizePartition</a:t>
            </a:r>
            <a:r>
              <a:rPr lang="en-US" sz="1000" smtClean="0"/>
              <a:t> 1</a:t>
            </a:r>
            <a:endParaRPr lang="en-US" sz="1000" smtClean="0"/>
          </a:p>
        </p:txBody>
      </p:sp>
      <p:cxnSp>
        <p:nvCxnSpPr>
          <p:cNvPr id="176" name="Elbow Connector 7"/>
          <p:cNvCxnSpPr>
            <a:stCxn id="220" idx="2"/>
            <a:endCxn id="174" idx="0"/>
          </p:cNvCxnSpPr>
          <p:nvPr/>
        </p:nvCxnSpPr>
        <p:spPr>
          <a:xfrm rot="5400000">
            <a:off x="7341335" y="2791940"/>
            <a:ext cx="273792" cy="66672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72"/>
          <p:cNvCxnSpPr>
            <a:stCxn id="220" idx="2"/>
            <a:endCxn id="196" idx="0"/>
          </p:cNvCxnSpPr>
          <p:nvPr/>
        </p:nvCxnSpPr>
        <p:spPr>
          <a:xfrm rot="16200000" flipH="1">
            <a:off x="8012111" y="2787884"/>
            <a:ext cx="273790" cy="67483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73"/>
          <p:cNvCxnSpPr>
            <a:stCxn id="174" idx="2"/>
            <a:endCxn id="135" idx="0"/>
          </p:cNvCxnSpPr>
          <p:nvPr/>
        </p:nvCxnSpPr>
        <p:spPr>
          <a:xfrm rot="16200000" flipH="1">
            <a:off x="7351130" y="3953117"/>
            <a:ext cx="290344" cy="702863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75"/>
          <p:cNvCxnSpPr>
            <a:stCxn id="196" idx="2"/>
            <a:endCxn id="135" idx="0"/>
          </p:cNvCxnSpPr>
          <p:nvPr/>
        </p:nvCxnSpPr>
        <p:spPr>
          <a:xfrm rot="5400000">
            <a:off x="8021905" y="3985205"/>
            <a:ext cx="290346" cy="638687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Picture 4" descr="bigs-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37599"/>
              </p:ext>
            </p:extLst>
          </p:nvPr>
        </p:nvGraphicFramePr>
        <p:xfrm>
          <a:off x="275151" y="3115119"/>
          <a:ext cx="6266107" cy="23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906"/>
                <a:gridCol w="2157437"/>
                <a:gridCol w="2704764"/>
              </a:tblGrid>
              <a:tr h="294000">
                <a:tc>
                  <a:txBody>
                    <a:bodyPr/>
                    <a:lstStyle/>
                    <a:p>
                      <a:r>
                        <a:rPr lang="es-ES" sz="1100" err="1" smtClean="0"/>
                        <a:t>TaskContainer</a:t>
                      </a:r>
                      <a:endParaRPr lang="es-ES" sz="110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100" err="1" smtClean="0"/>
                        <a:t>IterativeTask</a:t>
                      </a:r>
                      <a:endParaRPr lang="es-ES" sz="110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1100" err="1" smtClean="0"/>
                        <a:t>DataPartitionTask</a:t>
                      </a:r>
                      <a:endParaRPr lang="es-ES" sz="1100"/>
                    </a:p>
                  </a:txBody>
                  <a:tcPr marL="36000" marR="36000" marT="0" marB="0" anchor="ctr"/>
                </a:tc>
              </a:tr>
              <a:tr h="294000">
                <a:tc>
                  <a:txBody>
                    <a:bodyPr/>
                    <a:lstStyle/>
                    <a:p>
                      <a:r>
                        <a:rPr lang="es-ES" sz="900" smtClean="0">
                          <a:latin typeface="Lucida Console" pitchFamily="49" charset="0"/>
                        </a:rPr>
                        <a:t>PL</a:t>
                      </a:r>
                      <a:r>
                        <a:rPr lang="es-ES" sz="900" baseline="0" smtClean="0">
                          <a:latin typeface="Lucida Console" pitchFamily="49" charset="0"/>
                        </a:rPr>
                        <a:t> </a:t>
                      </a:r>
                      <a:r>
                        <a:rPr lang="es-ES" sz="900" baseline="0" err="1" smtClean="0">
                          <a:latin typeface="Lucida Console" pitchFamily="49" charset="0"/>
                        </a:rPr>
                        <a:t>PreLoop</a:t>
                      </a:r>
                      <a:endParaRPr lang="es-ES" sz="900"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900" err="1" smtClean="0">
                          <a:latin typeface="Lucida Console" pitchFamily="49" charset="0"/>
                        </a:rPr>
                        <a:t>beforeProcessingAllIterations</a:t>
                      </a:r>
                      <a:endParaRPr lang="es-ES" sz="900"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900" err="1" smtClean="0">
                          <a:latin typeface="Lucida Console" pitchFamily="49" charset="0"/>
                        </a:rPr>
                        <a:t>beforeAllPartitions</a:t>
                      </a:r>
                      <a:endParaRPr lang="es-ES" sz="900"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</a:tr>
              <a:tr h="294000">
                <a:tc>
                  <a:txBody>
                    <a:bodyPr/>
                    <a:lstStyle/>
                    <a:p>
                      <a:r>
                        <a:rPr lang="es-ES" sz="900" smtClean="0">
                          <a:latin typeface="Lucida Console" pitchFamily="49" charset="0"/>
                        </a:rPr>
                        <a:t>SL</a:t>
                      </a:r>
                      <a:r>
                        <a:rPr lang="es-ES" sz="900" baseline="0" smtClean="0">
                          <a:latin typeface="Lucida Console" pitchFamily="49" charset="0"/>
                        </a:rPr>
                        <a:t> </a:t>
                      </a:r>
                      <a:r>
                        <a:rPr lang="es-ES" sz="900" baseline="0" err="1" smtClean="0">
                          <a:latin typeface="Lucida Console" pitchFamily="49" charset="0"/>
                        </a:rPr>
                        <a:t>PostLoop</a:t>
                      </a:r>
                      <a:endParaRPr lang="es-ES" sz="900"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900" err="1" smtClean="0">
                          <a:latin typeface="Lucida Console" pitchFamily="49" charset="0"/>
                        </a:rPr>
                        <a:t>afterProcessingAllIterations</a:t>
                      </a:r>
                      <a:endParaRPr lang="es-ES" sz="900"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900" err="1" smtClean="0">
                          <a:latin typeface="Lucida Console" pitchFamily="49" charset="0"/>
                        </a:rPr>
                        <a:t>afterProcessingAllPartitions</a:t>
                      </a:r>
                      <a:endParaRPr lang="es-ES" sz="900"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</a:tr>
              <a:tr h="294000">
                <a:tc>
                  <a:txBody>
                    <a:bodyPr/>
                    <a:lstStyle/>
                    <a:p>
                      <a:r>
                        <a:rPr lang="es-ES" sz="900" smtClean="0">
                          <a:latin typeface="Lucida Console" pitchFamily="49" charset="0"/>
                        </a:rPr>
                        <a:t>PS </a:t>
                      </a:r>
                      <a:r>
                        <a:rPr lang="es-ES" sz="900" err="1" smtClean="0">
                          <a:latin typeface="Lucida Console" pitchFamily="49" charset="0"/>
                        </a:rPr>
                        <a:t>PreSubcontainer</a:t>
                      </a:r>
                      <a:endParaRPr lang="es-ES" sz="900"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900" err="1" smtClean="0">
                          <a:latin typeface="Lucida Console" pitchFamily="49" charset="0"/>
                        </a:rPr>
                        <a:t>startIteration</a:t>
                      </a:r>
                      <a:endParaRPr lang="es-ES" sz="900"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90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ucida Console" pitchFamily="49" charset="0"/>
                        </a:rPr>
                        <a:t>beforeProcessingPartitionSubContainers</a:t>
                      </a:r>
                      <a:endParaRPr lang="es-ES" sz="900">
                        <a:solidFill>
                          <a:schemeClr val="bg1">
                            <a:lumMod val="50000"/>
                          </a:schemeClr>
                        </a:solidFill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</a:tr>
              <a:tr h="294000">
                <a:tc>
                  <a:txBody>
                    <a:bodyPr/>
                    <a:lstStyle/>
                    <a:p>
                      <a:r>
                        <a:rPr lang="es-ES" sz="900" smtClean="0">
                          <a:latin typeface="Lucida Console" pitchFamily="49" charset="0"/>
                        </a:rPr>
                        <a:t>SS </a:t>
                      </a:r>
                      <a:r>
                        <a:rPr lang="es-ES" sz="900" err="1" smtClean="0">
                          <a:latin typeface="Lucida Console" pitchFamily="49" charset="0"/>
                        </a:rPr>
                        <a:t>PostSubContainer</a:t>
                      </a:r>
                      <a:endParaRPr lang="es-ES" sz="900"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900" err="1" smtClean="0">
                          <a:latin typeface="Lucida Console" pitchFamily="49" charset="0"/>
                        </a:rPr>
                        <a:t>finalizeIteration</a:t>
                      </a:r>
                      <a:endParaRPr lang="es-ES" sz="900"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90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ucida Console" pitchFamily="49" charset="0"/>
                        </a:rPr>
                        <a:t>afterProcessingPartitionSubContainers</a:t>
                      </a:r>
                      <a:endParaRPr lang="es-ES" sz="900">
                        <a:solidFill>
                          <a:schemeClr val="bg1">
                            <a:lumMod val="50000"/>
                          </a:schemeClr>
                        </a:solidFill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</a:tr>
              <a:tr h="294000">
                <a:tc>
                  <a:txBody>
                    <a:bodyPr/>
                    <a:lstStyle/>
                    <a:p>
                      <a:r>
                        <a:rPr lang="es-ES" sz="900" smtClean="0">
                          <a:latin typeface="Lucida Console" pitchFamily="49" charset="0"/>
                        </a:rPr>
                        <a:t>DL </a:t>
                      </a:r>
                      <a:r>
                        <a:rPr lang="es-ES" sz="900" err="1" smtClean="0">
                          <a:latin typeface="Lucida Console" pitchFamily="49" charset="0"/>
                        </a:rPr>
                        <a:t>preDataBlock</a:t>
                      </a:r>
                      <a:endParaRPr lang="es-ES" sz="900"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90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ucida Console" pitchFamily="49" charset="0"/>
                        </a:rPr>
                        <a:t>startDataBlock</a:t>
                      </a:r>
                      <a:endParaRPr lang="es-ES" sz="900">
                        <a:solidFill>
                          <a:schemeClr val="bg1">
                            <a:lumMod val="50000"/>
                          </a:schemeClr>
                        </a:solidFill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900" err="1" smtClean="0">
                          <a:latin typeface="Lucida Console" pitchFamily="49" charset="0"/>
                        </a:rPr>
                        <a:t>startPartition</a:t>
                      </a:r>
                      <a:endParaRPr lang="es-ES" sz="900"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</a:tr>
              <a:tr h="294000">
                <a:tc>
                  <a:txBody>
                    <a:bodyPr/>
                    <a:lstStyle/>
                    <a:p>
                      <a:r>
                        <a:rPr lang="es-ES" sz="900" smtClean="0">
                          <a:latin typeface="Lucida Console" pitchFamily="49" charset="0"/>
                        </a:rPr>
                        <a:t>   </a:t>
                      </a:r>
                      <a:r>
                        <a:rPr lang="es-ES" sz="900" err="1" smtClean="0">
                          <a:latin typeface="Lucida Console" pitchFamily="49" charset="0"/>
                        </a:rPr>
                        <a:t>processDataItem</a:t>
                      </a:r>
                      <a:endParaRPr lang="es-ES" sz="900"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90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ucida Console" pitchFamily="49" charset="0"/>
                        </a:rPr>
                        <a:t>processDataItem</a:t>
                      </a:r>
                      <a:endParaRPr lang="es-ES" sz="900">
                        <a:solidFill>
                          <a:schemeClr val="bg1">
                            <a:lumMod val="50000"/>
                          </a:schemeClr>
                        </a:solidFill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900" err="1" smtClean="0">
                          <a:latin typeface="Lucida Console" pitchFamily="49" charset="0"/>
                        </a:rPr>
                        <a:t>processDataItem</a:t>
                      </a:r>
                      <a:endParaRPr lang="es-ES" sz="900"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</a:tr>
              <a:tr h="294000">
                <a:tc>
                  <a:txBody>
                    <a:bodyPr/>
                    <a:lstStyle/>
                    <a:p>
                      <a:r>
                        <a:rPr lang="es-ES" sz="900" smtClean="0">
                          <a:latin typeface="Lucida Console" pitchFamily="49" charset="0"/>
                        </a:rPr>
                        <a:t>   </a:t>
                      </a:r>
                      <a:r>
                        <a:rPr lang="es-ES" sz="900" err="1" smtClean="0">
                          <a:latin typeface="Lucida Console" pitchFamily="49" charset="0"/>
                        </a:rPr>
                        <a:t>postDataBlock</a:t>
                      </a:r>
                      <a:endParaRPr lang="es-ES" sz="900"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90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ucida Console" pitchFamily="49" charset="0"/>
                        </a:rPr>
                        <a:t>finalizeDataBlock</a:t>
                      </a:r>
                      <a:endParaRPr lang="es-ES" sz="900">
                        <a:solidFill>
                          <a:schemeClr val="bg1">
                            <a:lumMod val="50000"/>
                          </a:schemeClr>
                        </a:solidFill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s-ES" sz="900" err="1" smtClean="0">
                          <a:latin typeface="Lucida Console" pitchFamily="49" charset="0"/>
                        </a:rPr>
                        <a:t>finalizePartition</a:t>
                      </a:r>
                      <a:endParaRPr lang="es-ES" sz="900">
                        <a:latin typeface="Lucida Console" pitchFamily="49" charset="0"/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105" name="TextBox 3"/>
          <p:cNvSpPr txBox="1"/>
          <p:nvPr/>
        </p:nvSpPr>
        <p:spPr>
          <a:xfrm>
            <a:off x="619015" y="1667170"/>
            <a:ext cx="5789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err="1" smtClean="0"/>
              <a:t>KMeans</a:t>
            </a:r>
            <a:r>
              <a:rPr lang="en-US" sz="2000" b="1" smtClean="0"/>
              <a:t> implements </a:t>
            </a:r>
            <a:r>
              <a:rPr lang="en-US" sz="2000" b="1" err="1" smtClean="0"/>
              <a:t>IterativeTask</a:t>
            </a:r>
            <a:r>
              <a:rPr lang="en-US" sz="2000" b="1" smtClean="0"/>
              <a:t>, </a:t>
            </a:r>
            <a:r>
              <a:rPr lang="en-US" sz="2000" b="1" err="1" smtClean="0"/>
              <a:t>DataPartitionTask</a:t>
            </a:r>
            <a:endParaRPr lang="en-US" sz="1200"/>
          </a:p>
        </p:txBody>
      </p:sp>
      <p:cxnSp>
        <p:nvCxnSpPr>
          <p:cNvPr id="141" name="140 Conector recto"/>
          <p:cNvCxnSpPr>
            <a:stCxn id="137" idx="2"/>
            <a:endCxn id="173" idx="0"/>
          </p:cNvCxnSpPr>
          <p:nvPr/>
        </p:nvCxnSpPr>
        <p:spPr>
          <a:xfrm flipH="1">
            <a:off x="7847735" y="5686909"/>
            <a:ext cx="4825" cy="21813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194 Conector recto"/>
          <p:cNvCxnSpPr>
            <a:stCxn id="232" idx="2"/>
            <a:endCxn id="226" idx="0"/>
          </p:cNvCxnSpPr>
          <p:nvPr/>
        </p:nvCxnSpPr>
        <p:spPr>
          <a:xfrm>
            <a:off x="7803895" y="1667170"/>
            <a:ext cx="5193" cy="14406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25"/>
          <p:cNvSpPr/>
          <p:nvPr/>
        </p:nvSpPr>
        <p:spPr>
          <a:xfrm>
            <a:off x="7974294" y="3262194"/>
            <a:ext cx="1024253" cy="897181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smtClean="0"/>
              <a:t>DL</a:t>
            </a:r>
          </a:p>
          <a:p>
            <a:pPr algn="ctr"/>
            <a:r>
              <a:rPr lang="en-US" sz="1000" err="1" smtClean="0"/>
              <a:t>startPartition</a:t>
            </a:r>
            <a:r>
              <a:rPr lang="en-US" sz="1000" smtClean="0"/>
              <a:t> 2</a:t>
            </a:r>
          </a:p>
          <a:p>
            <a:pPr algn="ctr"/>
            <a:r>
              <a:rPr lang="en-US" sz="1000" err="1" smtClean="0"/>
              <a:t>processDataItem</a:t>
            </a:r>
            <a:endParaRPr lang="en-US" sz="1000" smtClean="0"/>
          </a:p>
          <a:p>
            <a:pPr algn="ctr"/>
            <a:r>
              <a:rPr lang="en-US" sz="1000" err="1" smtClean="0"/>
              <a:t>finalizePartition</a:t>
            </a:r>
            <a:r>
              <a:rPr lang="en-US" sz="1000" smtClean="0"/>
              <a:t> 2</a:t>
            </a:r>
            <a:endParaRPr lang="en-US" sz="1000" smtClean="0"/>
          </a:p>
        </p:txBody>
      </p:sp>
      <p:sp>
        <p:nvSpPr>
          <p:cNvPr id="220" name="Rounded Rectangle 53"/>
          <p:cNvSpPr/>
          <p:nvPr/>
        </p:nvSpPr>
        <p:spPr>
          <a:xfrm>
            <a:off x="6906246" y="2420251"/>
            <a:ext cx="1810690" cy="568153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smtClean="0"/>
              <a:t>PL</a:t>
            </a:r>
          </a:p>
          <a:p>
            <a:pPr algn="ctr"/>
            <a:r>
              <a:rPr lang="en-US" sz="1100" err="1" smtClean="0"/>
              <a:t>beforeProcessingAllPartitions</a:t>
            </a:r>
            <a:endParaRPr lang="en-US" sz="1100" smtClean="0"/>
          </a:p>
        </p:txBody>
      </p:sp>
      <p:sp>
        <p:nvSpPr>
          <p:cNvPr id="226" name="Rounded Rectangle 143"/>
          <p:cNvSpPr/>
          <p:nvPr/>
        </p:nvSpPr>
        <p:spPr>
          <a:xfrm>
            <a:off x="7249620" y="1811238"/>
            <a:ext cx="1118935" cy="439579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/>
              <a:t>P</a:t>
            </a:r>
            <a:r>
              <a:rPr lang="en-US" sz="1600" b="1" smtClean="0"/>
              <a:t>S</a:t>
            </a:r>
          </a:p>
          <a:p>
            <a:pPr algn="ctr"/>
            <a:r>
              <a:rPr lang="en-US" sz="1000" err="1" smtClean="0"/>
              <a:t>startIteration</a:t>
            </a:r>
            <a:r>
              <a:rPr lang="en-US" sz="1000" smtClean="0"/>
              <a:t> 1</a:t>
            </a:r>
            <a:endParaRPr lang="en-US" sz="1000" smtClean="0"/>
          </a:p>
        </p:txBody>
      </p:sp>
      <p:sp>
        <p:nvSpPr>
          <p:cNvPr id="232" name="Rounded Rectangle 200"/>
          <p:cNvSpPr/>
          <p:nvPr/>
        </p:nvSpPr>
        <p:spPr>
          <a:xfrm>
            <a:off x="6992363" y="1245747"/>
            <a:ext cx="1623063" cy="421423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/>
              <a:t>P</a:t>
            </a:r>
            <a:r>
              <a:rPr lang="en-US" sz="1600" b="1" smtClean="0"/>
              <a:t>L</a:t>
            </a:r>
          </a:p>
          <a:p>
            <a:pPr algn="ctr"/>
            <a:r>
              <a:rPr lang="en-US" sz="1000" err="1" smtClean="0"/>
              <a:t>beforeProcessingAllIterations</a:t>
            </a:r>
            <a:endParaRPr lang="en-US" sz="900" smtClean="0"/>
          </a:p>
        </p:txBody>
      </p:sp>
    </p:spTree>
    <p:extLst>
      <p:ext uri="{BB962C8B-B14F-4D97-AF65-F5344CB8AC3E}">
        <p14:creationId xmlns:p14="http://schemas.microsoft.com/office/powerpoint/2010/main" val="35487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3"/>
          <p:cNvSpPr txBox="1"/>
          <p:nvPr/>
        </p:nvSpPr>
        <p:spPr>
          <a:xfrm>
            <a:off x="124544" y="149655"/>
            <a:ext cx="476003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USE CASE: Cross Validation </a:t>
            </a:r>
          </a:p>
          <a:p>
            <a:r>
              <a:rPr lang="en-US" sz="2000" b="1" smtClean="0"/>
              <a:t>(train + predict)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6263" y="1400969"/>
            <a:ext cx="1795471" cy="839186"/>
            <a:chOff x="1053230" y="3102581"/>
            <a:chExt cx="1795471" cy="839186"/>
          </a:xfrm>
        </p:grpSpPr>
        <p:sp>
          <p:nvSpPr>
            <p:cNvPr id="84" name="Rounded Rectangle 181"/>
            <p:cNvSpPr/>
            <p:nvPr/>
          </p:nvSpPr>
          <p:spPr>
            <a:xfrm>
              <a:off x="1053230" y="338927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PL</a:t>
              </a:r>
            </a:p>
          </p:txBody>
        </p:sp>
        <p:sp>
          <p:nvSpPr>
            <p:cNvPr id="85" name="Rounded Rectangle 53"/>
            <p:cNvSpPr/>
            <p:nvPr/>
          </p:nvSpPr>
          <p:spPr>
            <a:xfrm>
              <a:off x="2539499" y="3389279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L</a:t>
              </a:r>
            </a:p>
          </p:txBody>
        </p:sp>
        <p:sp>
          <p:nvSpPr>
            <p:cNvPr id="87" name="Rounded Rectangle 28"/>
            <p:cNvSpPr/>
            <p:nvPr/>
          </p:nvSpPr>
          <p:spPr>
            <a:xfrm>
              <a:off x="1777565" y="310258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TC</a:t>
              </a:r>
            </a:p>
          </p:txBody>
        </p:sp>
        <p:cxnSp>
          <p:nvCxnSpPr>
            <p:cNvPr id="89" name="Elbow Connector 72"/>
            <p:cNvCxnSpPr>
              <a:stCxn id="84" idx="3"/>
              <a:endCxn id="87" idx="1"/>
            </p:cNvCxnSpPr>
            <p:nvPr/>
          </p:nvCxnSpPr>
          <p:spPr>
            <a:xfrm flipV="1">
              <a:off x="1362432" y="3258156"/>
              <a:ext cx="415133" cy="28669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75"/>
            <p:cNvCxnSpPr>
              <a:stCxn id="87" idx="3"/>
              <a:endCxn id="85" idx="1"/>
            </p:cNvCxnSpPr>
            <p:nvPr/>
          </p:nvCxnSpPr>
          <p:spPr>
            <a:xfrm>
              <a:off x="2086767" y="3258156"/>
              <a:ext cx="452732" cy="28669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25"/>
            <p:cNvSpPr/>
            <p:nvPr/>
          </p:nvSpPr>
          <p:spPr>
            <a:xfrm>
              <a:off x="1780829" y="3630617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TC</a:t>
              </a:r>
            </a:p>
          </p:txBody>
        </p:sp>
        <p:cxnSp>
          <p:nvCxnSpPr>
            <p:cNvPr id="93" name="Elbow Connector 7"/>
            <p:cNvCxnSpPr>
              <a:stCxn id="84" idx="3"/>
              <a:endCxn id="92" idx="1"/>
            </p:cNvCxnSpPr>
            <p:nvPr/>
          </p:nvCxnSpPr>
          <p:spPr>
            <a:xfrm>
              <a:off x="1362432" y="3544854"/>
              <a:ext cx="418397" cy="24133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73"/>
            <p:cNvCxnSpPr>
              <a:stCxn id="92" idx="3"/>
              <a:endCxn id="85" idx="1"/>
            </p:cNvCxnSpPr>
            <p:nvPr/>
          </p:nvCxnSpPr>
          <p:spPr>
            <a:xfrm flipV="1">
              <a:off x="2090031" y="3544854"/>
              <a:ext cx="449468" cy="24133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27118" y="4130654"/>
            <a:ext cx="2649030" cy="2727412"/>
            <a:chOff x="5475060" y="2865825"/>
            <a:chExt cx="2649030" cy="2727412"/>
          </a:xfrm>
        </p:grpSpPr>
        <p:sp>
          <p:nvSpPr>
            <p:cNvPr id="105" name="Rectangle 2"/>
            <p:cNvSpPr/>
            <p:nvPr/>
          </p:nvSpPr>
          <p:spPr>
            <a:xfrm>
              <a:off x="5475060" y="3172939"/>
              <a:ext cx="473491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smtClean="0">
                  <a:latin typeface="Lucida Console"/>
                  <a:cs typeface="Lucida Console"/>
                </a:rPr>
                <a:t>Key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1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2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3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4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5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6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7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8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9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10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11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12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13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14</a:t>
              </a:r>
            </a:p>
          </p:txBody>
        </p:sp>
        <p:sp>
          <p:nvSpPr>
            <p:cNvPr id="106" name="Rectangle 2"/>
            <p:cNvSpPr/>
            <p:nvPr/>
          </p:nvSpPr>
          <p:spPr>
            <a:xfrm>
              <a:off x="5864205" y="3172939"/>
              <a:ext cx="830795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smtClean="0">
                  <a:latin typeface="Lucida Console"/>
                  <a:cs typeface="Lucida Console"/>
                </a:rPr>
                <a:t>Content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...</a:t>
              </a:r>
              <a:endParaRPr lang="en-US" sz="1000">
                <a:latin typeface="Lucida Console"/>
                <a:cs typeface="Lucida Console"/>
              </a:endParaRPr>
            </a:p>
            <a:p>
              <a:r>
                <a:rPr lang="en-US" sz="1000" smtClean="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...</a:t>
              </a:r>
              <a:endParaRPr lang="en-US" sz="1000">
                <a:latin typeface="Lucida Console"/>
                <a:cs typeface="Lucida Console"/>
              </a:endParaRPr>
            </a:p>
            <a:p>
              <a:r>
                <a:rPr lang="en-US" sz="100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>
                  <a:latin typeface="Lucida Console"/>
                  <a:cs typeface="Lucida Console"/>
                </a:rPr>
                <a:t>...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...</a:t>
              </a:r>
              <a:endParaRPr lang="en-US" sz="1000">
                <a:latin typeface="Lucida Console"/>
                <a:cs typeface="Lucida Console"/>
              </a:endParaRPr>
            </a:p>
          </p:txBody>
        </p:sp>
        <p:sp>
          <p:nvSpPr>
            <p:cNvPr id="108" name="Rectangle 2"/>
            <p:cNvSpPr/>
            <p:nvPr/>
          </p:nvSpPr>
          <p:spPr>
            <a:xfrm>
              <a:off x="6649965" y="2884803"/>
              <a:ext cx="1474125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smtClean="0">
                  <a:latin typeface="Lucida Console"/>
                  <a:cs typeface="Lucida Console"/>
                </a:rPr>
                <a:t>Tags by </a:t>
              </a:r>
            </a:p>
            <a:p>
              <a:r>
                <a:rPr lang="en-US" sz="1000" err="1" smtClean="0">
                  <a:latin typeface="Lucida Console"/>
                  <a:cs typeface="Lucida Console"/>
                </a:rPr>
                <a:t>CrossValidation</a:t>
              </a:r>
              <a:endParaRPr lang="en-US" sz="1000" smtClean="0">
                <a:latin typeface="Lucida Console"/>
                <a:cs typeface="Lucida Console"/>
              </a:endParaRPr>
            </a:p>
            <a:p>
              <a:r>
                <a:rPr lang="en-US" sz="1000" smtClean="0">
                  <a:latin typeface="Lucida Console"/>
                  <a:cs typeface="Lucida Console"/>
                </a:rPr>
                <a:t>Fold    Function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  1 	    TRAIN</a:t>
              </a:r>
            </a:p>
            <a:p>
              <a:r>
                <a:rPr lang="en-US" sz="1000">
                  <a:latin typeface="Lucida Console"/>
                  <a:cs typeface="Lucida Console"/>
                </a:rPr>
                <a:t> </a:t>
              </a:r>
              <a:r>
                <a:rPr lang="en-US" sz="1000" smtClean="0">
                  <a:latin typeface="Lucida Console"/>
                  <a:cs typeface="Lucida Console"/>
                </a:rPr>
                <a:t> 1 	    TRAIN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  </a:t>
              </a:r>
              <a:r>
                <a:rPr lang="en-US" sz="1000">
                  <a:latin typeface="Lucida Console"/>
                  <a:cs typeface="Lucida Console"/>
                </a:rPr>
                <a:t>1 	    </a:t>
              </a:r>
              <a:r>
                <a:rPr lang="en-US" sz="1000" smtClean="0">
                  <a:latin typeface="Lucida Console"/>
                  <a:cs typeface="Lucida Console"/>
                </a:rPr>
                <a:t>TRAIN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  1 </a:t>
              </a:r>
              <a:r>
                <a:rPr lang="en-US" sz="1000">
                  <a:latin typeface="Lucida Console"/>
                  <a:cs typeface="Lucida Console"/>
                </a:rPr>
                <a:t>	    </a:t>
              </a:r>
              <a:r>
                <a:rPr lang="en-US" sz="1000" smtClean="0">
                  <a:latin typeface="Lucida Console"/>
                  <a:cs typeface="Lucida Console"/>
                </a:rPr>
                <a:t>TRAIN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  </a:t>
              </a:r>
              <a:r>
                <a:rPr lang="en-US" sz="1000">
                  <a:latin typeface="Lucida Console"/>
                  <a:cs typeface="Lucida Console"/>
                </a:rPr>
                <a:t>1 	    </a:t>
              </a:r>
              <a:r>
                <a:rPr lang="en-US" sz="1000" smtClean="0">
                  <a:latin typeface="Lucida Console"/>
                  <a:cs typeface="Lucida Console"/>
                </a:rPr>
                <a:t>TEST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  </a:t>
              </a:r>
              <a:r>
                <a:rPr lang="en-US" sz="1000">
                  <a:latin typeface="Lucida Console"/>
                  <a:cs typeface="Lucida Console"/>
                </a:rPr>
                <a:t>1 	    </a:t>
              </a:r>
              <a:r>
                <a:rPr lang="en-US" sz="1000" smtClean="0">
                  <a:latin typeface="Lucida Console"/>
                  <a:cs typeface="Lucida Console"/>
                </a:rPr>
                <a:t>TEST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  2 </a:t>
              </a:r>
              <a:r>
                <a:rPr lang="en-US" sz="1000">
                  <a:latin typeface="Lucida Console"/>
                  <a:cs typeface="Lucida Console"/>
                </a:rPr>
                <a:t>	    </a:t>
              </a:r>
              <a:r>
                <a:rPr lang="en-US" sz="1000" smtClean="0">
                  <a:latin typeface="Lucida Console"/>
                  <a:cs typeface="Lucida Console"/>
                </a:rPr>
                <a:t>TRAIN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  </a:t>
              </a:r>
              <a:r>
                <a:rPr lang="en-US" sz="1000">
                  <a:latin typeface="Lucida Console"/>
                  <a:cs typeface="Lucida Console"/>
                </a:rPr>
                <a:t>2 	    </a:t>
              </a:r>
              <a:r>
                <a:rPr lang="en-US" sz="1000" smtClean="0">
                  <a:latin typeface="Lucida Console"/>
                  <a:cs typeface="Lucida Console"/>
                </a:rPr>
                <a:t>TRAIN</a:t>
              </a:r>
            </a:p>
            <a:p>
              <a:r>
                <a:rPr lang="en-US" sz="1000">
                  <a:latin typeface="Lucida Console"/>
                  <a:cs typeface="Lucida Console"/>
                </a:rPr>
                <a:t> </a:t>
              </a:r>
              <a:r>
                <a:rPr lang="en-US" sz="1000" smtClean="0">
                  <a:latin typeface="Lucida Console"/>
                  <a:cs typeface="Lucida Console"/>
                </a:rPr>
                <a:t> 2 </a:t>
              </a:r>
              <a:r>
                <a:rPr lang="en-US" sz="1000">
                  <a:latin typeface="Lucida Console"/>
                  <a:cs typeface="Lucida Console"/>
                </a:rPr>
                <a:t>	    </a:t>
              </a:r>
              <a:r>
                <a:rPr lang="en-US" sz="1000" smtClean="0">
                  <a:latin typeface="Lucida Console"/>
                  <a:cs typeface="Lucida Console"/>
                </a:rPr>
                <a:t>TRAIN</a:t>
              </a:r>
            </a:p>
            <a:p>
              <a:r>
                <a:rPr lang="en-US" sz="1000">
                  <a:latin typeface="Lucida Console"/>
                  <a:cs typeface="Lucida Console"/>
                </a:rPr>
                <a:t> </a:t>
              </a:r>
              <a:r>
                <a:rPr lang="en-US" sz="1000" smtClean="0">
                  <a:latin typeface="Lucida Console"/>
                  <a:cs typeface="Lucida Console"/>
                </a:rPr>
                <a:t> 2 </a:t>
              </a:r>
              <a:r>
                <a:rPr lang="en-US" sz="1000">
                  <a:latin typeface="Lucida Console"/>
                  <a:cs typeface="Lucida Console"/>
                </a:rPr>
                <a:t>	    </a:t>
              </a:r>
              <a:r>
                <a:rPr lang="en-US" sz="1000" smtClean="0">
                  <a:latin typeface="Lucida Console"/>
                  <a:cs typeface="Lucida Console"/>
                </a:rPr>
                <a:t>TRAIN</a:t>
              </a:r>
            </a:p>
            <a:p>
              <a:r>
                <a:rPr lang="en-US" sz="1000">
                  <a:latin typeface="Lucida Console"/>
                  <a:cs typeface="Lucida Console"/>
                </a:rPr>
                <a:t> </a:t>
              </a:r>
              <a:r>
                <a:rPr lang="en-US" sz="1000" smtClean="0">
                  <a:latin typeface="Lucida Console"/>
                  <a:cs typeface="Lucida Console"/>
                </a:rPr>
                <a:t> 2 </a:t>
              </a:r>
              <a:r>
                <a:rPr lang="en-US" sz="1000">
                  <a:latin typeface="Lucida Console"/>
                  <a:cs typeface="Lucida Console"/>
                </a:rPr>
                <a:t>	    </a:t>
              </a:r>
              <a:r>
                <a:rPr lang="en-US" sz="1000" smtClean="0">
                  <a:latin typeface="Lucida Console"/>
                  <a:cs typeface="Lucida Console"/>
                </a:rPr>
                <a:t>TRAIN</a:t>
              </a:r>
            </a:p>
            <a:p>
              <a:r>
                <a:rPr lang="en-US" sz="1000">
                  <a:latin typeface="Lucida Console"/>
                  <a:cs typeface="Lucida Console"/>
                </a:rPr>
                <a:t> </a:t>
              </a:r>
              <a:r>
                <a:rPr lang="en-US" sz="1000" smtClean="0">
                  <a:latin typeface="Lucida Console"/>
                  <a:cs typeface="Lucida Console"/>
                </a:rPr>
                <a:t> 2 </a:t>
              </a:r>
              <a:r>
                <a:rPr lang="en-US" sz="1000">
                  <a:latin typeface="Lucida Console"/>
                  <a:cs typeface="Lucida Console"/>
                </a:rPr>
                <a:t>	    </a:t>
              </a:r>
              <a:r>
                <a:rPr lang="en-US" sz="1000" smtClean="0">
                  <a:latin typeface="Lucida Console"/>
                  <a:cs typeface="Lucida Console"/>
                </a:rPr>
                <a:t>TRAIN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  </a:t>
              </a:r>
              <a:r>
                <a:rPr lang="en-US" sz="1000">
                  <a:latin typeface="Lucida Console"/>
                  <a:cs typeface="Lucida Console"/>
                </a:rPr>
                <a:t>2 	    </a:t>
              </a:r>
              <a:r>
                <a:rPr lang="en-US" sz="1000" smtClean="0">
                  <a:latin typeface="Lucida Console"/>
                  <a:cs typeface="Lucida Console"/>
                </a:rPr>
                <a:t>TEST</a:t>
              </a:r>
            </a:p>
            <a:p>
              <a:r>
                <a:rPr lang="en-US" sz="1000" smtClean="0">
                  <a:latin typeface="Lucida Console"/>
                  <a:cs typeface="Lucida Console"/>
                </a:rPr>
                <a:t>  </a:t>
              </a:r>
              <a:r>
                <a:rPr lang="en-US" sz="1000">
                  <a:latin typeface="Lucida Console"/>
                  <a:cs typeface="Lucida Console"/>
                </a:rPr>
                <a:t>2 	    </a:t>
              </a:r>
              <a:r>
                <a:rPr lang="en-US" sz="1000" smtClean="0">
                  <a:latin typeface="Lucida Console"/>
                  <a:cs typeface="Lucida Console"/>
                </a:rPr>
                <a:t>TEST</a:t>
              </a:r>
            </a:p>
          </p:txBody>
        </p:sp>
        <p:sp>
          <p:nvSpPr>
            <p:cNvPr id="110" name="Rectangle 7"/>
            <p:cNvSpPr/>
            <p:nvPr/>
          </p:nvSpPr>
          <p:spPr>
            <a:xfrm>
              <a:off x="5533237" y="3375338"/>
              <a:ext cx="2590853" cy="316285"/>
            </a:xfrm>
            <a:prstGeom prst="rect">
              <a:avLst/>
            </a:prstGeom>
            <a:solidFill>
              <a:schemeClr val="accent6">
                <a:alpha val="26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1" name="Rectangle 7"/>
            <p:cNvSpPr/>
            <p:nvPr/>
          </p:nvSpPr>
          <p:spPr>
            <a:xfrm>
              <a:off x="5533237" y="4008031"/>
              <a:ext cx="2590853" cy="316285"/>
            </a:xfrm>
            <a:prstGeom prst="rect">
              <a:avLst/>
            </a:prstGeom>
            <a:solidFill>
              <a:schemeClr val="accent6">
                <a:alpha val="26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2" name="Rectangle 7"/>
            <p:cNvSpPr/>
            <p:nvPr/>
          </p:nvSpPr>
          <p:spPr>
            <a:xfrm>
              <a:off x="5533237" y="4600758"/>
              <a:ext cx="2590853" cy="316285"/>
            </a:xfrm>
            <a:prstGeom prst="rect">
              <a:avLst/>
            </a:prstGeom>
            <a:solidFill>
              <a:schemeClr val="accent6">
                <a:alpha val="26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3" name="Rectangle 7"/>
            <p:cNvSpPr/>
            <p:nvPr/>
          </p:nvSpPr>
          <p:spPr>
            <a:xfrm>
              <a:off x="5533237" y="5229318"/>
              <a:ext cx="2590853" cy="316285"/>
            </a:xfrm>
            <a:prstGeom prst="rect">
              <a:avLst/>
            </a:prstGeom>
            <a:solidFill>
              <a:schemeClr val="accent6">
                <a:alpha val="26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4" name="Rectangle 7"/>
            <p:cNvSpPr/>
            <p:nvPr/>
          </p:nvSpPr>
          <p:spPr>
            <a:xfrm>
              <a:off x="5533237" y="3691746"/>
              <a:ext cx="2590853" cy="31628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5" name="Rectangle 7"/>
            <p:cNvSpPr/>
            <p:nvPr/>
          </p:nvSpPr>
          <p:spPr>
            <a:xfrm>
              <a:off x="5533237" y="4324317"/>
              <a:ext cx="2590853" cy="276442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6" name="Rectangle 7"/>
            <p:cNvSpPr/>
            <p:nvPr/>
          </p:nvSpPr>
          <p:spPr>
            <a:xfrm>
              <a:off x="5533237" y="4918296"/>
              <a:ext cx="2590853" cy="31227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8" name="Rectangle 7"/>
            <p:cNvSpPr/>
            <p:nvPr/>
          </p:nvSpPr>
          <p:spPr>
            <a:xfrm>
              <a:off x="6649965" y="2865825"/>
              <a:ext cx="1474125" cy="2671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</p:grpSp>
      <p:sp>
        <p:nvSpPr>
          <p:cNvPr id="171" name="258 CuadroTexto"/>
          <p:cNvSpPr txBox="1"/>
          <p:nvPr/>
        </p:nvSpPr>
        <p:spPr>
          <a:xfrm>
            <a:off x="2089843" y="772549"/>
            <a:ext cx="635380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r>
              <a:rPr lang="es-ES" sz="1000" smtClean="0">
                <a:latin typeface="Lucida Console" pitchFamily="49" charset="0"/>
              </a:rPr>
              <a:t> STATE</a:t>
            </a:r>
          </a:p>
        </p:txBody>
      </p:sp>
      <p:sp>
        <p:nvSpPr>
          <p:cNvPr id="172" name="258 CuadroTexto"/>
          <p:cNvSpPr txBox="1"/>
          <p:nvPr/>
        </p:nvSpPr>
        <p:spPr>
          <a:xfrm>
            <a:off x="2940732" y="772549"/>
            <a:ext cx="635380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r>
              <a:rPr lang="es-ES" sz="1000" smtClean="0">
                <a:latin typeface="Lucida Console" pitchFamily="49" charset="0"/>
              </a:rPr>
              <a:t> DATA</a:t>
            </a:r>
          </a:p>
        </p:txBody>
      </p:sp>
      <p:grpSp>
        <p:nvGrpSpPr>
          <p:cNvPr id="265" name="Group 264"/>
          <p:cNvGrpSpPr/>
          <p:nvPr/>
        </p:nvGrpSpPr>
        <p:grpSpPr>
          <a:xfrm>
            <a:off x="2940732" y="1182798"/>
            <a:ext cx="2728122" cy="2202734"/>
            <a:chOff x="2319331" y="1888229"/>
            <a:chExt cx="2728122" cy="2202734"/>
          </a:xfrm>
        </p:grpSpPr>
        <p:grpSp>
          <p:nvGrpSpPr>
            <p:cNvPr id="262" name="Group 261"/>
            <p:cNvGrpSpPr/>
            <p:nvPr/>
          </p:nvGrpSpPr>
          <p:grpSpPr>
            <a:xfrm>
              <a:off x="2464648" y="2094522"/>
              <a:ext cx="2438567" cy="835820"/>
              <a:chOff x="2570365" y="2376223"/>
              <a:chExt cx="2438567" cy="835820"/>
            </a:xfrm>
          </p:grpSpPr>
          <p:sp>
            <p:nvSpPr>
              <p:cNvPr id="122" name="Rounded Rectangle 28"/>
              <p:cNvSpPr/>
              <p:nvPr/>
            </p:nvSpPr>
            <p:spPr>
              <a:xfrm>
                <a:off x="3756724" y="2575757"/>
                <a:ext cx="382237" cy="357922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smtClean="0"/>
                  <a:t>TC</a:t>
                </a:r>
                <a:r>
                  <a:rPr lang="en-US" sz="1600" b="1" baseline="-25000" smtClean="0"/>
                  <a:t>1</a:t>
                </a:r>
                <a:endParaRPr lang="en-US" sz="1600" b="1" smtClean="0"/>
              </a:p>
            </p:txBody>
          </p:sp>
          <p:sp>
            <p:nvSpPr>
              <p:cNvPr id="123" name="258 CuadroTexto"/>
              <p:cNvSpPr txBox="1"/>
              <p:nvPr/>
            </p:nvSpPr>
            <p:spPr>
              <a:xfrm>
                <a:off x="2570365" y="2477358"/>
                <a:ext cx="933584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smtClean="0">
                    <a:latin typeface="Lucida Console" pitchFamily="49" charset="0"/>
                  </a:rPr>
                  <a:t>... 1 TRAIN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... 1 TRAIN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... 1 TRAIN</a:t>
                </a:r>
              </a:p>
            </p:txBody>
          </p:sp>
          <p:cxnSp>
            <p:nvCxnSpPr>
              <p:cNvPr id="21" name="Straight Arrow Connector 20"/>
              <p:cNvCxnSpPr>
                <a:stCxn id="123" idx="3"/>
                <a:endCxn id="122" idx="1"/>
              </p:cNvCxnSpPr>
              <p:nvPr/>
            </p:nvCxnSpPr>
            <p:spPr>
              <a:xfrm>
                <a:off x="3503949" y="2754357"/>
                <a:ext cx="252775" cy="3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22" idx="3"/>
                <a:endCxn id="146" idx="1"/>
              </p:cNvCxnSpPr>
              <p:nvPr/>
            </p:nvCxnSpPr>
            <p:spPr>
              <a:xfrm flipV="1">
                <a:off x="4138961" y="2499334"/>
                <a:ext cx="234591" cy="2553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258 CuadroTexto"/>
              <p:cNvSpPr txBox="1"/>
              <p:nvPr/>
            </p:nvSpPr>
            <p:spPr>
              <a:xfrm>
                <a:off x="4373552" y="2376223"/>
                <a:ext cx="635380" cy="24622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smtClean="0">
                    <a:latin typeface="Lucida Console" pitchFamily="49" charset="0"/>
                  </a:rPr>
                  <a:t> MODEL 1</a:t>
                </a:r>
              </a:p>
            </p:txBody>
          </p:sp>
          <p:sp>
            <p:nvSpPr>
              <p:cNvPr id="154" name="258 CuadroTexto"/>
              <p:cNvSpPr txBox="1"/>
              <p:nvPr/>
            </p:nvSpPr>
            <p:spPr>
              <a:xfrm>
                <a:off x="4367626" y="2658045"/>
                <a:ext cx="641306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36000" rIns="0" rtlCol="0">
                <a:spAutoFit/>
              </a:bodyPr>
              <a:lstStyle/>
              <a:p>
                <a:r>
                  <a:rPr lang="es-ES" sz="1000" smtClean="0">
                    <a:latin typeface="Lucida Console" pitchFamily="49" charset="0"/>
                  </a:rPr>
                  <a:t>NULL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NULL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NULL</a:t>
                </a:r>
              </a:p>
            </p:txBody>
          </p:sp>
          <p:cxnSp>
            <p:nvCxnSpPr>
              <p:cNvPr id="155" name="Straight Arrow Connector 154"/>
              <p:cNvCxnSpPr>
                <a:stCxn id="122" idx="3"/>
                <a:endCxn id="154" idx="1"/>
              </p:cNvCxnSpPr>
              <p:nvPr/>
            </p:nvCxnSpPr>
            <p:spPr>
              <a:xfrm>
                <a:off x="4138961" y="2754718"/>
                <a:ext cx="228665" cy="1803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/>
          </p:nvGrpSpPr>
          <p:grpSpPr>
            <a:xfrm>
              <a:off x="2464648" y="3107578"/>
              <a:ext cx="2438567" cy="835820"/>
              <a:chOff x="2570365" y="2376223"/>
              <a:chExt cx="2438567" cy="835820"/>
            </a:xfrm>
          </p:grpSpPr>
          <p:sp>
            <p:nvSpPr>
              <p:cNvPr id="162" name="Rounded Rectangle 28"/>
              <p:cNvSpPr/>
              <p:nvPr/>
            </p:nvSpPr>
            <p:spPr>
              <a:xfrm>
                <a:off x="3756724" y="2587097"/>
                <a:ext cx="382237" cy="357922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smtClean="0"/>
                  <a:t>TC</a:t>
                </a:r>
                <a:r>
                  <a:rPr lang="en-US" sz="1600" b="1" baseline="-25000"/>
                  <a:t>2</a:t>
                </a:r>
                <a:endParaRPr lang="en-US" sz="1600" b="1" smtClean="0"/>
              </a:p>
            </p:txBody>
          </p:sp>
          <p:sp>
            <p:nvSpPr>
              <p:cNvPr id="165" name="258 CuadroTexto"/>
              <p:cNvSpPr txBox="1"/>
              <p:nvPr/>
            </p:nvSpPr>
            <p:spPr>
              <a:xfrm>
                <a:off x="2570365" y="2477358"/>
                <a:ext cx="933584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smtClean="0">
                    <a:latin typeface="Lucida Console" pitchFamily="49" charset="0"/>
                  </a:rPr>
                  <a:t>... 2 TRAIN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... 2 TRAIN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... 2 TRAIN</a:t>
                </a:r>
              </a:p>
            </p:txBody>
          </p:sp>
          <p:cxnSp>
            <p:nvCxnSpPr>
              <p:cNvPr id="166" name="Straight Arrow Connector 165"/>
              <p:cNvCxnSpPr>
                <a:stCxn id="165" idx="3"/>
                <a:endCxn id="162" idx="1"/>
              </p:cNvCxnSpPr>
              <p:nvPr/>
            </p:nvCxnSpPr>
            <p:spPr>
              <a:xfrm>
                <a:off x="3503949" y="2754357"/>
                <a:ext cx="252775" cy="117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62" idx="3"/>
                <a:endCxn id="168" idx="1"/>
              </p:cNvCxnSpPr>
              <p:nvPr/>
            </p:nvCxnSpPr>
            <p:spPr>
              <a:xfrm flipV="1">
                <a:off x="4138961" y="2499334"/>
                <a:ext cx="234591" cy="2667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258 CuadroTexto"/>
              <p:cNvSpPr txBox="1"/>
              <p:nvPr/>
            </p:nvSpPr>
            <p:spPr>
              <a:xfrm>
                <a:off x="4373552" y="2376223"/>
                <a:ext cx="635380" cy="24622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smtClean="0">
                    <a:latin typeface="Lucida Console" pitchFamily="49" charset="0"/>
                  </a:rPr>
                  <a:t> MODEL 2</a:t>
                </a:r>
              </a:p>
            </p:txBody>
          </p:sp>
          <p:sp>
            <p:nvSpPr>
              <p:cNvPr id="169" name="258 CuadroTexto"/>
              <p:cNvSpPr txBox="1"/>
              <p:nvPr/>
            </p:nvSpPr>
            <p:spPr>
              <a:xfrm>
                <a:off x="4367626" y="2658045"/>
                <a:ext cx="641306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36000" rIns="0" rtlCol="0">
                <a:spAutoFit/>
              </a:bodyPr>
              <a:lstStyle/>
              <a:p>
                <a:r>
                  <a:rPr lang="es-ES" sz="1000" smtClean="0">
                    <a:latin typeface="Lucida Console" pitchFamily="49" charset="0"/>
                  </a:rPr>
                  <a:t>NULL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NULL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NULL</a:t>
                </a:r>
              </a:p>
            </p:txBody>
          </p:sp>
          <p:cxnSp>
            <p:nvCxnSpPr>
              <p:cNvPr id="170" name="Straight Arrow Connector 169"/>
              <p:cNvCxnSpPr>
                <a:stCxn id="162" idx="3"/>
                <a:endCxn id="169" idx="1"/>
              </p:cNvCxnSpPr>
              <p:nvPr/>
            </p:nvCxnSpPr>
            <p:spPr>
              <a:xfrm>
                <a:off x="4138961" y="2766058"/>
                <a:ext cx="228665" cy="1689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tangle 7"/>
            <p:cNvSpPr/>
            <p:nvPr/>
          </p:nvSpPr>
          <p:spPr>
            <a:xfrm>
              <a:off x="2319331" y="1888229"/>
              <a:ext cx="2728122" cy="22027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Lucida Console" pitchFamily="49" charset="0"/>
                </a:rPr>
                <a:t>SVM TRAIN</a:t>
              </a:r>
            </a:p>
          </p:txBody>
        </p:sp>
      </p:grpSp>
      <p:sp>
        <p:nvSpPr>
          <p:cNvPr id="184" name="258 CuadroTexto"/>
          <p:cNvSpPr txBox="1"/>
          <p:nvPr/>
        </p:nvSpPr>
        <p:spPr>
          <a:xfrm>
            <a:off x="3160028" y="4437768"/>
            <a:ext cx="57896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err="1">
                <a:latin typeface="Lucida Console" pitchFamily="49" charset="0"/>
              </a:rPr>
              <a:t>i</a:t>
            </a:r>
            <a:r>
              <a:rPr lang="es-ES" sz="1000" err="1" smtClean="0">
                <a:latin typeface="Lucida Console" pitchFamily="49" charset="0"/>
              </a:rPr>
              <a:t>nterface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 smtClean="0">
                <a:latin typeface="Lucida Console" pitchFamily="49" charset="0"/>
              </a:rPr>
              <a:t>CrossValidationTask</a:t>
            </a:r>
            <a:r>
              <a:rPr lang="es-ES" sz="1000" smtClean="0">
                <a:latin typeface="Lucida Console" pitchFamily="49" charset="0"/>
              </a:rPr>
              <a:t> </a:t>
            </a:r>
          </a:p>
          <a:p>
            <a:r>
              <a:rPr lang="es-ES" sz="1000" smtClean="0">
                <a:latin typeface="Lucida Console" pitchFamily="49" charset="0"/>
              </a:rPr>
              <a:t>   </a:t>
            </a:r>
            <a:r>
              <a:rPr lang="es-ES" sz="1000" err="1" smtClean="0">
                <a:latin typeface="Lucida Console" pitchFamily="49" charset="0"/>
              </a:rPr>
              <a:t>String</a:t>
            </a:r>
            <a:r>
              <a:rPr lang="es-ES" sz="1000" smtClean="0">
                <a:latin typeface="Lucida Console" pitchFamily="49" charset="0"/>
              </a:rPr>
              <a:t>[] </a:t>
            </a:r>
            <a:r>
              <a:rPr lang="es-ES" sz="1000" err="1" smtClean="0">
                <a:latin typeface="Lucida Console" pitchFamily="49" charset="0"/>
              </a:rPr>
              <a:t>tagsToProcess</a:t>
            </a:r>
            <a:r>
              <a:rPr lang="es-ES" sz="1000" smtClean="0">
                <a:latin typeface="Lucida Console" pitchFamily="49" charset="0"/>
              </a:rPr>
              <a:t>()</a:t>
            </a:r>
          </a:p>
          <a:p>
            <a:endParaRPr lang="es-ES" sz="1000">
              <a:latin typeface="Lucida Console" pitchFamily="49" charset="0"/>
            </a:endParaRPr>
          </a:p>
          <a:p>
            <a:r>
              <a:rPr lang="en-US" sz="1000">
                <a:latin typeface="Lucida Console" pitchFamily="49" charset="0"/>
              </a:rPr>
              <a:t>c</a:t>
            </a:r>
            <a:r>
              <a:rPr lang="es-ES" sz="1000" err="1" smtClean="0">
                <a:latin typeface="Lucida Console" pitchFamily="49" charset="0"/>
              </a:rPr>
              <a:t>lass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 smtClean="0">
                <a:latin typeface="Lucida Console" pitchFamily="49" charset="0"/>
              </a:rPr>
              <a:t>SVMTrain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 smtClean="0">
                <a:latin typeface="Lucida Console" pitchFamily="49" charset="0"/>
              </a:rPr>
              <a:t>implements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 smtClean="0">
                <a:latin typeface="Lucida Console" pitchFamily="49" charset="0"/>
              </a:rPr>
              <a:t>CrossValidationTask</a:t>
            </a:r>
            <a:endParaRPr lang="es-ES" sz="1000" smtClean="0">
              <a:latin typeface="Lucida Console" pitchFamily="49" charset="0"/>
            </a:endParaRPr>
          </a:p>
          <a:p>
            <a:r>
              <a:rPr lang="es-ES" sz="1000" smtClean="0">
                <a:latin typeface="Lucida Console" pitchFamily="49" charset="0"/>
              </a:rPr>
              <a:t>   </a:t>
            </a:r>
            <a:r>
              <a:rPr lang="es-ES" sz="1000" err="1" smtClean="0">
                <a:latin typeface="Lucida Console" pitchFamily="49" charset="0"/>
              </a:rPr>
              <a:t>tagsToProcess</a:t>
            </a:r>
            <a:r>
              <a:rPr lang="es-ES" sz="1000" smtClean="0">
                <a:latin typeface="Lucida Console" pitchFamily="49" charset="0"/>
              </a:rPr>
              <a:t> { </a:t>
            </a:r>
            <a:r>
              <a:rPr lang="es-ES" sz="1000" err="1" smtClean="0">
                <a:latin typeface="Lucida Console" pitchFamily="49" charset="0"/>
              </a:rPr>
              <a:t>return</a:t>
            </a:r>
            <a:r>
              <a:rPr lang="es-ES" sz="1000" smtClean="0">
                <a:latin typeface="Lucida Console" pitchFamily="49" charset="0"/>
              </a:rPr>
              <a:t> [“TRAIN”] }</a:t>
            </a:r>
          </a:p>
          <a:p>
            <a:endParaRPr lang="es-ES" sz="1000">
              <a:latin typeface="Lucida Console" pitchFamily="49" charset="0"/>
            </a:endParaRPr>
          </a:p>
          <a:p>
            <a:r>
              <a:rPr lang="en-US" sz="1000" smtClean="0">
                <a:latin typeface="Lucida Console" pitchFamily="49" charset="0"/>
              </a:rPr>
              <a:t>C</a:t>
            </a:r>
            <a:r>
              <a:rPr lang="es-ES" sz="1000" err="1" smtClean="0">
                <a:latin typeface="Lucida Console" pitchFamily="49" charset="0"/>
              </a:rPr>
              <a:t>lass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 smtClean="0">
                <a:latin typeface="Lucida Console" pitchFamily="49" charset="0"/>
              </a:rPr>
              <a:t>SVMPredict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 smtClean="0">
                <a:latin typeface="Lucida Console" pitchFamily="49" charset="0"/>
              </a:rPr>
              <a:t>implements</a:t>
            </a:r>
            <a:r>
              <a:rPr lang="es-ES" sz="1000" smtClean="0">
                <a:latin typeface="Lucida Console" pitchFamily="49" charset="0"/>
              </a:rPr>
              <a:t> </a:t>
            </a:r>
            <a:r>
              <a:rPr lang="es-ES" sz="1000" err="1" smtClean="0">
                <a:latin typeface="Lucida Console" pitchFamily="49" charset="0"/>
              </a:rPr>
              <a:t>CrossValidationTask</a:t>
            </a:r>
            <a:endParaRPr lang="es-ES" sz="1000" smtClean="0">
              <a:latin typeface="Lucida Console" pitchFamily="49" charset="0"/>
            </a:endParaRPr>
          </a:p>
          <a:p>
            <a:r>
              <a:rPr lang="es-ES" sz="1000">
                <a:latin typeface="Lucida Console" pitchFamily="49" charset="0"/>
              </a:rPr>
              <a:t> </a:t>
            </a:r>
            <a:r>
              <a:rPr lang="es-ES" sz="1000" smtClean="0">
                <a:latin typeface="Lucida Console" pitchFamily="49" charset="0"/>
              </a:rPr>
              <a:t>  </a:t>
            </a:r>
            <a:r>
              <a:rPr lang="es-ES" sz="1000" err="1" smtClean="0">
                <a:latin typeface="Lucida Console" pitchFamily="49" charset="0"/>
              </a:rPr>
              <a:t>tagsToProcess</a:t>
            </a:r>
            <a:r>
              <a:rPr lang="es-ES" sz="1000" smtClean="0">
                <a:latin typeface="Lucida Console" pitchFamily="49" charset="0"/>
              </a:rPr>
              <a:t> { </a:t>
            </a:r>
            <a:r>
              <a:rPr lang="es-ES" sz="1000" err="1" smtClean="0">
                <a:latin typeface="Lucida Console" pitchFamily="49" charset="0"/>
              </a:rPr>
              <a:t>return</a:t>
            </a:r>
            <a:r>
              <a:rPr lang="es-ES" sz="1000" smtClean="0">
                <a:latin typeface="Lucida Console" pitchFamily="49" charset="0"/>
              </a:rPr>
              <a:t> [“TRAIN” “TEST”] }</a:t>
            </a:r>
          </a:p>
          <a:p>
            <a:endParaRPr lang="es-ES" sz="1000">
              <a:latin typeface="Lucida Console" pitchFamily="49" charset="0"/>
            </a:endParaRPr>
          </a:p>
          <a:p>
            <a:endParaRPr lang="es-ES" sz="1000" smtClean="0">
              <a:latin typeface="Lucida Console" pitchFamily="49" charset="0"/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5933289" y="215698"/>
            <a:ext cx="3016343" cy="3933934"/>
            <a:chOff x="5238180" y="1842869"/>
            <a:chExt cx="3016343" cy="3933934"/>
          </a:xfrm>
        </p:grpSpPr>
        <p:grpSp>
          <p:nvGrpSpPr>
            <p:cNvPr id="197" name="Group 196"/>
            <p:cNvGrpSpPr/>
            <p:nvPr/>
          </p:nvGrpSpPr>
          <p:grpSpPr>
            <a:xfrm>
              <a:off x="5366122" y="2099769"/>
              <a:ext cx="2780309" cy="835819"/>
              <a:chOff x="2570365" y="2228804"/>
              <a:chExt cx="2780309" cy="835819"/>
            </a:xfrm>
          </p:grpSpPr>
          <p:sp>
            <p:nvSpPr>
              <p:cNvPr id="199" name="Rounded Rectangle 28"/>
              <p:cNvSpPr/>
              <p:nvPr/>
            </p:nvSpPr>
            <p:spPr>
              <a:xfrm>
                <a:off x="3756724" y="2428337"/>
                <a:ext cx="382237" cy="357922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smtClean="0"/>
                  <a:t>TC</a:t>
                </a:r>
                <a:r>
                  <a:rPr lang="en-US" sz="1600" b="1" baseline="-25000" smtClean="0"/>
                  <a:t>1</a:t>
                </a:r>
                <a:endParaRPr lang="en-US" sz="1600" b="1" smtClean="0"/>
              </a:p>
            </p:txBody>
          </p:sp>
          <p:sp>
            <p:nvSpPr>
              <p:cNvPr id="200" name="258 CuadroTexto"/>
              <p:cNvSpPr txBox="1"/>
              <p:nvPr/>
            </p:nvSpPr>
            <p:spPr>
              <a:xfrm>
                <a:off x="2570365" y="2329938"/>
                <a:ext cx="933584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smtClean="0">
                    <a:latin typeface="Lucida Console" pitchFamily="49" charset="0"/>
                  </a:rPr>
                  <a:t>... 1 TRAIN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... 1 TRAIN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... 1 TRAIN</a:t>
                </a:r>
              </a:p>
            </p:txBody>
          </p:sp>
          <p:cxnSp>
            <p:nvCxnSpPr>
              <p:cNvPr id="201" name="Straight Arrow Connector 200"/>
              <p:cNvCxnSpPr>
                <a:stCxn id="200" idx="3"/>
                <a:endCxn id="199" idx="1"/>
              </p:cNvCxnSpPr>
              <p:nvPr/>
            </p:nvCxnSpPr>
            <p:spPr>
              <a:xfrm>
                <a:off x="3503949" y="2606937"/>
                <a:ext cx="252775" cy="3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>
                <a:stCxn id="199" idx="3"/>
                <a:endCxn id="203" idx="1"/>
              </p:cNvCxnSpPr>
              <p:nvPr/>
            </p:nvCxnSpPr>
            <p:spPr>
              <a:xfrm flipV="1">
                <a:off x="4138961" y="2351915"/>
                <a:ext cx="234591" cy="2553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258 CuadroTexto"/>
              <p:cNvSpPr txBox="1"/>
              <p:nvPr/>
            </p:nvSpPr>
            <p:spPr>
              <a:xfrm>
                <a:off x="4373552" y="2228804"/>
                <a:ext cx="977122" cy="24622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>
                    <a:latin typeface="Lucida Console" pitchFamily="49" charset="0"/>
                  </a:rPr>
                  <a:t> </a:t>
                </a:r>
                <a:r>
                  <a:rPr lang="es-ES" sz="1000" smtClean="0">
                    <a:latin typeface="Lucida Console" pitchFamily="49" charset="0"/>
                  </a:rPr>
                  <a:t>ACC AUC</a:t>
                </a:r>
              </a:p>
            </p:txBody>
          </p:sp>
          <p:sp>
            <p:nvSpPr>
              <p:cNvPr id="204" name="258 CuadroTexto"/>
              <p:cNvSpPr txBox="1"/>
              <p:nvPr/>
            </p:nvSpPr>
            <p:spPr>
              <a:xfrm>
                <a:off x="4367626" y="2510625"/>
                <a:ext cx="983048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36000" rIns="0" rtlCol="0">
                <a:spAutoFit/>
              </a:bodyPr>
              <a:lstStyle/>
              <a:p>
                <a:r>
                  <a:rPr lang="es-ES" sz="1000" smtClean="0">
                    <a:latin typeface="Lucida Console" pitchFamily="49" charset="0"/>
                  </a:rPr>
                  <a:t>SCORE CLASS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SCORE CLASS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SCORE CLASS</a:t>
                </a:r>
              </a:p>
            </p:txBody>
          </p:sp>
          <p:cxnSp>
            <p:nvCxnSpPr>
              <p:cNvPr id="205" name="Straight Arrow Connector 204"/>
              <p:cNvCxnSpPr>
                <a:stCxn id="199" idx="3"/>
                <a:endCxn id="204" idx="1"/>
              </p:cNvCxnSpPr>
              <p:nvPr/>
            </p:nvCxnSpPr>
            <p:spPr>
              <a:xfrm>
                <a:off x="4138961" y="2607298"/>
                <a:ext cx="228665" cy="1803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Rectangle 7"/>
            <p:cNvSpPr/>
            <p:nvPr/>
          </p:nvSpPr>
          <p:spPr>
            <a:xfrm>
              <a:off x="5238180" y="1842869"/>
              <a:ext cx="3016343" cy="3933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Lucida Console" pitchFamily="49" charset="0"/>
                </a:rPr>
                <a:t>SVM PREDICT (FOR EACH MODEL)</a:t>
              </a: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348746" y="4854950"/>
              <a:ext cx="2780309" cy="835819"/>
              <a:chOff x="2570365" y="2126744"/>
              <a:chExt cx="2780309" cy="835819"/>
            </a:xfrm>
          </p:grpSpPr>
          <p:sp>
            <p:nvSpPr>
              <p:cNvPr id="216" name="Rounded Rectangle 28"/>
              <p:cNvSpPr/>
              <p:nvPr/>
            </p:nvSpPr>
            <p:spPr>
              <a:xfrm>
                <a:off x="3756724" y="2337617"/>
                <a:ext cx="382237" cy="357922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smtClean="0"/>
                  <a:t>TC</a:t>
                </a:r>
                <a:r>
                  <a:rPr lang="en-US" sz="1600" b="1" baseline="-25000"/>
                  <a:t>4</a:t>
                </a:r>
                <a:endParaRPr lang="en-US" sz="1600" b="1" smtClean="0"/>
              </a:p>
            </p:txBody>
          </p:sp>
          <p:sp>
            <p:nvSpPr>
              <p:cNvPr id="217" name="258 CuadroTexto"/>
              <p:cNvSpPr txBox="1"/>
              <p:nvPr/>
            </p:nvSpPr>
            <p:spPr>
              <a:xfrm>
                <a:off x="2570365" y="2227878"/>
                <a:ext cx="933584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smtClean="0">
                    <a:latin typeface="Lucida Console" pitchFamily="49" charset="0"/>
                  </a:rPr>
                  <a:t>... 2 TEST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... 2 TEST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... 2 TEST</a:t>
                </a:r>
              </a:p>
            </p:txBody>
          </p:sp>
          <p:cxnSp>
            <p:nvCxnSpPr>
              <p:cNvPr id="218" name="Straight Arrow Connector 217"/>
              <p:cNvCxnSpPr>
                <a:stCxn id="217" idx="3"/>
                <a:endCxn id="216" idx="1"/>
              </p:cNvCxnSpPr>
              <p:nvPr/>
            </p:nvCxnSpPr>
            <p:spPr>
              <a:xfrm>
                <a:off x="3503949" y="2504877"/>
                <a:ext cx="252775" cy="117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>
                <a:stCxn id="216" idx="3"/>
                <a:endCxn id="220" idx="1"/>
              </p:cNvCxnSpPr>
              <p:nvPr/>
            </p:nvCxnSpPr>
            <p:spPr>
              <a:xfrm flipV="1">
                <a:off x="4138961" y="2249855"/>
                <a:ext cx="234591" cy="2667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258 CuadroTexto"/>
              <p:cNvSpPr txBox="1"/>
              <p:nvPr/>
            </p:nvSpPr>
            <p:spPr>
              <a:xfrm>
                <a:off x="4373552" y="2126744"/>
                <a:ext cx="977122" cy="24622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>
                    <a:latin typeface="Lucida Console" pitchFamily="49" charset="0"/>
                  </a:rPr>
                  <a:t> </a:t>
                </a:r>
                <a:r>
                  <a:rPr lang="es-ES" sz="1000" smtClean="0">
                    <a:latin typeface="Lucida Console" pitchFamily="49" charset="0"/>
                  </a:rPr>
                  <a:t>ACC AUC</a:t>
                </a:r>
              </a:p>
            </p:txBody>
          </p:sp>
          <p:sp>
            <p:nvSpPr>
              <p:cNvPr id="221" name="258 CuadroTexto"/>
              <p:cNvSpPr txBox="1"/>
              <p:nvPr/>
            </p:nvSpPr>
            <p:spPr>
              <a:xfrm>
                <a:off x="4367626" y="2408565"/>
                <a:ext cx="983048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36000" rIns="0" rtlCol="0">
                <a:spAutoFit/>
              </a:bodyPr>
              <a:lstStyle/>
              <a:p>
                <a:r>
                  <a:rPr lang="es-ES" sz="1000" smtClean="0">
                    <a:latin typeface="Lucida Console" pitchFamily="49" charset="0"/>
                  </a:rPr>
                  <a:t>SCORE CLASS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SCORE CLASS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SCORE CLASS</a:t>
                </a:r>
              </a:p>
            </p:txBody>
          </p:sp>
          <p:cxnSp>
            <p:nvCxnSpPr>
              <p:cNvPr id="223" name="Straight Arrow Connector 222"/>
              <p:cNvCxnSpPr>
                <a:stCxn id="216" idx="3"/>
                <a:endCxn id="221" idx="1"/>
              </p:cNvCxnSpPr>
              <p:nvPr/>
            </p:nvCxnSpPr>
            <p:spPr>
              <a:xfrm>
                <a:off x="4138961" y="2516578"/>
                <a:ext cx="228665" cy="1689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/>
            <p:cNvGrpSpPr/>
            <p:nvPr/>
          </p:nvGrpSpPr>
          <p:grpSpPr>
            <a:xfrm>
              <a:off x="5344875" y="3943398"/>
              <a:ext cx="2780309" cy="835819"/>
              <a:chOff x="2570365" y="2228804"/>
              <a:chExt cx="2780309" cy="835819"/>
            </a:xfrm>
          </p:grpSpPr>
          <p:sp>
            <p:nvSpPr>
              <p:cNvPr id="225" name="Rounded Rectangle 28"/>
              <p:cNvSpPr/>
              <p:nvPr/>
            </p:nvSpPr>
            <p:spPr>
              <a:xfrm>
                <a:off x="3756724" y="2428337"/>
                <a:ext cx="382237" cy="357922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smtClean="0"/>
                  <a:t>TC</a:t>
                </a:r>
                <a:r>
                  <a:rPr lang="en-US" sz="1600" b="1" baseline="-25000" smtClean="0"/>
                  <a:t>3</a:t>
                </a:r>
                <a:endParaRPr lang="en-US" sz="1600" b="1" smtClean="0"/>
              </a:p>
            </p:txBody>
          </p:sp>
          <p:sp>
            <p:nvSpPr>
              <p:cNvPr id="226" name="258 CuadroTexto"/>
              <p:cNvSpPr txBox="1"/>
              <p:nvPr/>
            </p:nvSpPr>
            <p:spPr>
              <a:xfrm>
                <a:off x="2570365" y="2329938"/>
                <a:ext cx="933584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smtClean="0">
                    <a:latin typeface="Lucida Console" pitchFamily="49" charset="0"/>
                  </a:rPr>
                  <a:t>... 2 TRAIN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... 2 TRAIN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... 2 TRAIN</a:t>
                </a:r>
              </a:p>
            </p:txBody>
          </p:sp>
          <p:cxnSp>
            <p:nvCxnSpPr>
              <p:cNvPr id="227" name="Straight Arrow Connector 226"/>
              <p:cNvCxnSpPr>
                <a:stCxn id="226" idx="3"/>
                <a:endCxn id="225" idx="1"/>
              </p:cNvCxnSpPr>
              <p:nvPr/>
            </p:nvCxnSpPr>
            <p:spPr>
              <a:xfrm>
                <a:off x="3503949" y="2606937"/>
                <a:ext cx="252775" cy="3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25" idx="3"/>
                <a:endCxn id="229" idx="1"/>
              </p:cNvCxnSpPr>
              <p:nvPr/>
            </p:nvCxnSpPr>
            <p:spPr>
              <a:xfrm flipV="1">
                <a:off x="4138961" y="2351915"/>
                <a:ext cx="234591" cy="2553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258 CuadroTexto"/>
              <p:cNvSpPr txBox="1"/>
              <p:nvPr/>
            </p:nvSpPr>
            <p:spPr>
              <a:xfrm>
                <a:off x="4373552" y="2228804"/>
                <a:ext cx="977122" cy="24622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>
                    <a:latin typeface="Lucida Console" pitchFamily="49" charset="0"/>
                  </a:rPr>
                  <a:t> </a:t>
                </a:r>
                <a:r>
                  <a:rPr lang="es-ES" sz="1000" smtClean="0">
                    <a:latin typeface="Lucida Console" pitchFamily="49" charset="0"/>
                  </a:rPr>
                  <a:t>ACC AUC</a:t>
                </a:r>
              </a:p>
            </p:txBody>
          </p:sp>
          <p:sp>
            <p:nvSpPr>
              <p:cNvPr id="230" name="258 CuadroTexto"/>
              <p:cNvSpPr txBox="1"/>
              <p:nvPr/>
            </p:nvSpPr>
            <p:spPr>
              <a:xfrm>
                <a:off x="4367626" y="2510625"/>
                <a:ext cx="983048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36000" rIns="0" rtlCol="0">
                <a:spAutoFit/>
              </a:bodyPr>
              <a:lstStyle/>
              <a:p>
                <a:r>
                  <a:rPr lang="es-ES" sz="1000" smtClean="0">
                    <a:latin typeface="Lucida Console" pitchFamily="49" charset="0"/>
                  </a:rPr>
                  <a:t>SCORE CLASS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SCORE CLASS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SCORE CLASS</a:t>
                </a:r>
              </a:p>
            </p:txBody>
          </p:sp>
          <p:cxnSp>
            <p:nvCxnSpPr>
              <p:cNvPr id="231" name="Straight Arrow Connector 230"/>
              <p:cNvCxnSpPr>
                <a:stCxn id="225" idx="3"/>
                <a:endCxn id="230" idx="1"/>
              </p:cNvCxnSpPr>
              <p:nvPr/>
            </p:nvCxnSpPr>
            <p:spPr>
              <a:xfrm>
                <a:off x="4138961" y="2607298"/>
                <a:ext cx="228665" cy="1803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oup 239"/>
            <p:cNvGrpSpPr/>
            <p:nvPr/>
          </p:nvGrpSpPr>
          <p:grpSpPr>
            <a:xfrm>
              <a:off x="5348746" y="3001388"/>
              <a:ext cx="2780309" cy="835819"/>
              <a:chOff x="2570365" y="2126744"/>
              <a:chExt cx="2780309" cy="835819"/>
            </a:xfrm>
          </p:grpSpPr>
          <p:sp>
            <p:nvSpPr>
              <p:cNvPr id="241" name="Rounded Rectangle 28"/>
              <p:cNvSpPr/>
              <p:nvPr/>
            </p:nvSpPr>
            <p:spPr>
              <a:xfrm>
                <a:off x="3756724" y="2326277"/>
                <a:ext cx="382237" cy="357922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smtClean="0"/>
                  <a:t>TC</a:t>
                </a:r>
                <a:r>
                  <a:rPr lang="en-US" sz="1600" b="1" baseline="-25000"/>
                  <a:t>2</a:t>
                </a:r>
                <a:endParaRPr lang="en-US" sz="1600" b="1" smtClean="0"/>
              </a:p>
            </p:txBody>
          </p:sp>
          <p:sp>
            <p:nvSpPr>
              <p:cNvPr id="242" name="258 CuadroTexto"/>
              <p:cNvSpPr txBox="1"/>
              <p:nvPr/>
            </p:nvSpPr>
            <p:spPr>
              <a:xfrm>
                <a:off x="2570365" y="2227878"/>
                <a:ext cx="933584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 smtClean="0">
                    <a:latin typeface="Lucida Console" pitchFamily="49" charset="0"/>
                  </a:rPr>
                  <a:t>... 1 TEST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... 1 TEST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... 1 TEST</a:t>
                </a:r>
              </a:p>
            </p:txBody>
          </p:sp>
          <p:cxnSp>
            <p:nvCxnSpPr>
              <p:cNvPr id="243" name="Straight Arrow Connector 242"/>
              <p:cNvCxnSpPr>
                <a:stCxn id="242" idx="3"/>
                <a:endCxn id="241" idx="1"/>
              </p:cNvCxnSpPr>
              <p:nvPr/>
            </p:nvCxnSpPr>
            <p:spPr>
              <a:xfrm>
                <a:off x="3503949" y="2504877"/>
                <a:ext cx="252775" cy="3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stCxn id="241" idx="3"/>
                <a:endCxn id="245" idx="1"/>
              </p:cNvCxnSpPr>
              <p:nvPr/>
            </p:nvCxnSpPr>
            <p:spPr>
              <a:xfrm flipV="1">
                <a:off x="4138961" y="2249855"/>
                <a:ext cx="234591" cy="2553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258 CuadroTexto"/>
              <p:cNvSpPr txBox="1"/>
              <p:nvPr/>
            </p:nvSpPr>
            <p:spPr>
              <a:xfrm>
                <a:off x="4373552" y="2126744"/>
                <a:ext cx="977122" cy="24622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r>
                  <a:rPr lang="es-ES" sz="1000">
                    <a:latin typeface="Lucida Console" pitchFamily="49" charset="0"/>
                  </a:rPr>
                  <a:t> </a:t>
                </a:r>
                <a:r>
                  <a:rPr lang="es-ES" sz="1000" smtClean="0">
                    <a:latin typeface="Lucida Console" pitchFamily="49" charset="0"/>
                  </a:rPr>
                  <a:t>ACC AUC</a:t>
                </a:r>
              </a:p>
            </p:txBody>
          </p:sp>
          <p:sp>
            <p:nvSpPr>
              <p:cNvPr id="246" name="258 CuadroTexto"/>
              <p:cNvSpPr txBox="1"/>
              <p:nvPr/>
            </p:nvSpPr>
            <p:spPr>
              <a:xfrm>
                <a:off x="4367626" y="2408565"/>
                <a:ext cx="983048" cy="5539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36000" rIns="0" rtlCol="0">
                <a:spAutoFit/>
              </a:bodyPr>
              <a:lstStyle/>
              <a:p>
                <a:r>
                  <a:rPr lang="es-ES" sz="1000" smtClean="0">
                    <a:latin typeface="Lucida Console" pitchFamily="49" charset="0"/>
                  </a:rPr>
                  <a:t>SCORE CLASS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SCORE CLASS</a:t>
                </a:r>
              </a:p>
              <a:p>
                <a:r>
                  <a:rPr lang="es-ES" sz="1000" smtClean="0">
                    <a:latin typeface="Lucida Console" pitchFamily="49" charset="0"/>
                  </a:rPr>
                  <a:t>SCORE CLASS</a:t>
                </a:r>
              </a:p>
            </p:txBody>
          </p:sp>
          <p:cxnSp>
            <p:nvCxnSpPr>
              <p:cNvPr id="247" name="Straight Arrow Connector 246"/>
              <p:cNvCxnSpPr>
                <a:stCxn id="241" idx="3"/>
                <a:endCxn id="246" idx="1"/>
              </p:cNvCxnSpPr>
              <p:nvPr/>
            </p:nvCxnSpPr>
            <p:spPr>
              <a:xfrm>
                <a:off x="4138961" y="2505238"/>
                <a:ext cx="228665" cy="1803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/>
          <p:cNvGrpSpPr/>
          <p:nvPr/>
        </p:nvGrpSpPr>
        <p:grpSpPr>
          <a:xfrm>
            <a:off x="416263" y="2454280"/>
            <a:ext cx="1787841" cy="1397464"/>
            <a:chOff x="1016478" y="2472944"/>
            <a:chExt cx="1787841" cy="1397464"/>
          </a:xfrm>
        </p:grpSpPr>
        <p:sp>
          <p:nvSpPr>
            <p:cNvPr id="249" name="Rounded Rectangle 181"/>
            <p:cNvSpPr/>
            <p:nvPr/>
          </p:nvSpPr>
          <p:spPr>
            <a:xfrm>
              <a:off x="1016478" y="3034420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PL</a:t>
              </a:r>
            </a:p>
          </p:txBody>
        </p:sp>
        <p:sp>
          <p:nvSpPr>
            <p:cNvPr id="250" name="Rounded Rectangle 53"/>
            <p:cNvSpPr/>
            <p:nvPr/>
          </p:nvSpPr>
          <p:spPr>
            <a:xfrm>
              <a:off x="2495117" y="3013003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L</a:t>
              </a:r>
            </a:p>
          </p:txBody>
        </p:sp>
        <p:sp>
          <p:nvSpPr>
            <p:cNvPr id="251" name="Rounded Rectangle 28"/>
            <p:cNvSpPr/>
            <p:nvPr/>
          </p:nvSpPr>
          <p:spPr>
            <a:xfrm>
              <a:off x="1740813" y="320132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TC</a:t>
              </a:r>
            </a:p>
          </p:txBody>
        </p:sp>
        <p:cxnSp>
          <p:nvCxnSpPr>
            <p:cNvPr id="252" name="Elbow Connector 72"/>
            <p:cNvCxnSpPr>
              <a:stCxn id="249" idx="3"/>
              <a:endCxn id="251" idx="1"/>
            </p:cNvCxnSpPr>
            <p:nvPr/>
          </p:nvCxnSpPr>
          <p:spPr>
            <a:xfrm>
              <a:off x="1325680" y="3189995"/>
              <a:ext cx="415133" cy="16690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Elbow Connector 75"/>
            <p:cNvCxnSpPr>
              <a:stCxn id="251" idx="3"/>
              <a:endCxn id="250" idx="1"/>
            </p:cNvCxnSpPr>
            <p:nvPr/>
          </p:nvCxnSpPr>
          <p:spPr>
            <a:xfrm flipV="1">
              <a:off x="2050015" y="3168578"/>
              <a:ext cx="445102" cy="188319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Rounded Rectangle 25"/>
            <p:cNvSpPr/>
            <p:nvPr/>
          </p:nvSpPr>
          <p:spPr>
            <a:xfrm>
              <a:off x="1744077" y="355925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TC</a:t>
              </a:r>
            </a:p>
          </p:txBody>
        </p:sp>
        <p:cxnSp>
          <p:nvCxnSpPr>
            <p:cNvPr id="255" name="Elbow Connector 7"/>
            <p:cNvCxnSpPr>
              <a:stCxn id="249" idx="3"/>
              <a:endCxn id="254" idx="1"/>
            </p:cNvCxnSpPr>
            <p:nvPr/>
          </p:nvCxnSpPr>
          <p:spPr>
            <a:xfrm>
              <a:off x="1325680" y="3189995"/>
              <a:ext cx="418397" cy="52483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Elbow Connector 73"/>
            <p:cNvCxnSpPr>
              <a:stCxn id="254" idx="3"/>
              <a:endCxn id="250" idx="1"/>
            </p:cNvCxnSpPr>
            <p:nvPr/>
          </p:nvCxnSpPr>
          <p:spPr>
            <a:xfrm flipV="1">
              <a:off x="2053279" y="3168578"/>
              <a:ext cx="441838" cy="546255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ounded Rectangle 28"/>
            <p:cNvSpPr/>
            <p:nvPr/>
          </p:nvSpPr>
          <p:spPr>
            <a:xfrm>
              <a:off x="1738612" y="2841862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TC</a:t>
              </a:r>
            </a:p>
          </p:txBody>
        </p:sp>
        <p:sp>
          <p:nvSpPr>
            <p:cNvPr id="274" name="Rounded Rectangle 28"/>
            <p:cNvSpPr/>
            <p:nvPr/>
          </p:nvSpPr>
          <p:spPr>
            <a:xfrm>
              <a:off x="1736411" y="2472944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smtClean="0"/>
                <a:t>TC</a:t>
              </a:r>
            </a:p>
          </p:txBody>
        </p:sp>
        <p:cxnSp>
          <p:nvCxnSpPr>
            <p:cNvPr id="275" name="Elbow Connector 72"/>
            <p:cNvCxnSpPr>
              <a:stCxn id="249" idx="3"/>
              <a:endCxn id="273" idx="1"/>
            </p:cNvCxnSpPr>
            <p:nvPr/>
          </p:nvCxnSpPr>
          <p:spPr>
            <a:xfrm flipV="1">
              <a:off x="1325680" y="2997437"/>
              <a:ext cx="412932" cy="192558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Elbow Connector 72"/>
            <p:cNvCxnSpPr>
              <a:stCxn id="249" idx="3"/>
              <a:endCxn id="274" idx="1"/>
            </p:cNvCxnSpPr>
            <p:nvPr/>
          </p:nvCxnSpPr>
          <p:spPr>
            <a:xfrm flipV="1">
              <a:off x="1325680" y="2628519"/>
              <a:ext cx="410731" cy="561476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72"/>
            <p:cNvCxnSpPr>
              <a:stCxn id="274" idx="3"/>
              <a:endCxn id="250" idx="1"/>
            </p:cNvCxnSpPr>
            <p:nvPr/>
          </p:nvCxnSpPr>
          <p:spPr>
            <a:xfrm>
              <a:off x="2045613" y="2628519"/>
              <a:ext cx="449504" cy="540059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Elbow Connector 72"/>
            <p:cNvCxnSpPr>
              <a:stCxn id="273" idx="3"/>
              <a:endCxn id="250" idx="1"/>
            </p:cNvCxnSpPr>
            <p:nvPr/>
          </p:nvCxnSpPr>
          <p:spPr>
            <a:xfrm>
              <a:off x="2047814" y="2997437"/>
              <a:ext cx="447303" cy="17114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258 CuadroTexto"/>
          <p:cNvSpPr txBox="1"/>
          <p:nvPr/>
        </p:nvSpPr>
        <p:spPr>
          <a:xfrm>
            <a:off x="247561" y="2331169"/>
            <a:ext cx="795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smtClean="0">
                <a:latin typeface="Lucida Console" pitchFamily="49" charset="0"/>
              </a:rPr>
              <a:t>PREDICT</a:t>
            </a:r>
            <a:endParaRPr lang="es-ES" sz="1000" smtClean="0">
              <a:latin typeface="Lucida Console" pitchFamily="49" charset="0"/>
            </a:endParaRPr>
          </a:p>
        </p:txBody>
      </p:sp>
      <p:sp>
        <p:nvSpPr>
          <p:cNvPr id="291" name="258 CuadroTexto"/>
          <p:cNvSpPr txBox="1"/>
          <p:nvPr/>
        </p:nvSpPr>
        <p:spPr>
          <a:xfrm>
            <a:off x="315599" y="1154748"/>
            <a:ext cx="795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smtClean="0">
                <a:latin typeface="Lucida Console" pitchFamily="49" charset="0"/>
              </a:rPr>
              <a:t>TRAIN</a:t>
            </a:r>
            <a:endParaRPr lang="es-ES" sz="100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394" y="1510086"/>
            <a:ext cx="826278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A </a:t>
            </a:r>
            <a:r>
              <a:rPr lang="en-US" sz="2000" b="1" smtClean="0"/>
              <a:t>Pipeline </a:t>
            </a:r>
            <a:r>
              <a:rPr lang="en-US" smtClean="0"/>
              <a:t>is made of a set of consecutive </a:t>
            </a:r>
            <a:r>
              <a:rPr lang="en-US" sz="2000" b="1" smtClean="0"/>
              <a:t>Stages</a:t>
            </a:r>
            <a:endParaRPr lang="en-US" b="1" smtClean="0"/>
          </a:p>
          <a:p>
            <a:endParaRPr lang="en-US"/>
          </a:p>
          <a:p>
            <a:r>
              <a:rPr lang="en-US" smtClean="0"/>
              <a:t>A </a:t>
            </a:r>
            <a:r>
              <a:rPr lang="en-US"/>
              <a:t>schedule </a:t>
            </a:r>
            <a:r>
              <a:rPr lang="en-US" smtClean="0"/>
              <a:t>for a Stage is </a:t>
            </a:r>
            <a:r>
              <a:rPr lang="en-US"/>
              <a:t>hierarchy of </a:t>
            </a:r>
            <a:r>
              <a:rPr lang="en-US" sz="2000" b="1" err="1" smtClean="0"/>
              <a:t>TaskContainers</a:t>
            </a:r>
            <a:r>
              <a:rPr lang="en-US" smtClean="0"/>
              <a:t>, </a:t>
            </a:r>
            <a:r>
              <a:rPr lang="en-US"/>
              <a:t>each </a:t>
            </a:r>
            <a:r>
              <a:rPr lang="en-US" smtClean="0"/>
              <a:t>container </a:t>
            </a:r>
            <a:r>
              <a:rPr lang="en-US"/>
              <a:t>composed of a set of identical </a:t>
            </a:r>
            <a:r>
              <a:rPr lang="en-US" sz="2000" b="1" smtClean="0"/>
              <a:t>Tasks</a:t>
            </a:r>
            <a:endParaRPr lang="en-US" b="1"/>
          </a:p>
          <a:p>
            <a:endParaRPr lang="en-US"/>
          </a:p>
          <a:p>
            <a:r>
              <a:rPr lang="en-US"/>
              <a:t>A </a:t>
            </a:r>
            <a:r>
              <a:rPr lang="en-US" err="1" smtClean="0"/>
              <a:t>TaskContainer</a:t>
            </a:r>
            <a:r>
              <a:rPr lang="en-US" smtClean="0"/>
              <a:t> </a:t>
            </a:r>
            <a:r>
              <a:rPr lang="en-US"/>
              <a:t>defines parameters and generic behavior placeholders for itself and its </a:t>
            </a:r>
            <a:r>
              <a:rPr lang="en-US" smtClean="0"/>
              <a:t>Task</a:t>
            </a:r>
            <a:endParaRPr lang="en-US"/>
          </a:p>
          <a:p>
            <a:endParaRPr lang="en-US"/>
          </a:p>
          <a:p>
            <a:r>
              <a:rPr lang="en-US" smtClean="0"/>
              <a:t>		Examples </a:t>
            </a:r>
            <a:r>
              <a:rPr lang="en-US"/>
              <a:t>of </a:t>
            </a:r>
            <a:r>
              <a:rPr lang="en-US" err="1" smtClean="0"/>
              <a:t>TaskContainers</a:t>
            </a:r>
            <a:r>
              <a:rPr lang="en-US" smtClean="0"/>
              <a:t>: </a:t>
            </a:r>
            <a:r>
              <a:rPr lang="en-US" i="1"/>
              <a:t>Iteration, </a:t>
            </a:r>
            <a:r>
              <a:rPr lang="en-US" i="1" err="1"/>
              <a:t>DataPartition</a:t>
            </a:r>
            <a:r>
              <a:rPr lang="en-US" i="1"/>
              <a:t>, </a:t>
            </a:r>
            <a:r>
              <a:rPr lang="en-US" i="1" err="1"/>
              <a:t>CrossValidation</a:t>
            </a:r>
            <a:endParaRPr lang="en-US" i="1"/>
          </a:p>
          <a:p>
            <a:endParaRPr lang="en-US"/>
          </a:p>
          <a:p>
            <a:r>
              <a:rPr lang="en-US"/>
              <a:t>A </a:t>
            </a:r>
            <a:r>
              <a:rPr lang="en-US" err="1" smtClean="0"/>
              <a:t>TaskContainer</a:t>
            </a:r>
            <a:r>
              <a:rPr lang="en-US" smtClean="0"/>
              <a:t> defines </a:t>
            </a:r>
            <a:r>
              <a:rPr lang="en-US"/>
              <a:t>whether it executes its blocks sequentially or in parallel</a:t>
            </a:r>
          </a:p>
          <a:p>
            <a:endParaRPr lang="en-US"/>
          </a:p>
          <a:p>
            <a:r>
              <a:rPr lang="en-US"/>
              <a:t>A </a:t>
            </a:r>
            <a:r>
              <a:rPr lang="en-US" err="1" smtClean="0"/>
              <a:t>TaskContainer</a:t>
            </a:r>
            <a:r>
              <a:rPr lang="en-US" smtClean="0"/>
              <a:t> also </a:t>
            </a:r>
            <a:r>
              <a:rPr lang="en-US"/>
              <a:t>defines how input data is tagged</a:t>
            </a:r>
          </a:p>
          <a:p>
            <a:endParaRPr lang="en-US"/>
          </a:p>
          <a:p>
            <a:r>
              <a:rPr lang="en-US"/>
              <a:t>A </a:t>
            </a:r>
            <a:r>
              <a:rPr lang="en-US" sz="2000" b="1"/>
              <a:t>Task</a:t>
            </a:r>
            <a:r>
              <a:rPr lang="en-US" sz="2000"/>
              <a:t> </a:t>
            </a:r>
            <a:r>
              <a:rPr lang="en-US"/>
              <a:t>defines concrete </a:t>
            </a:r>
            <a:r>
              <a:rPr lang="en-US" err="1"/>
              <a:t>behaviour</a:t>
            </a:r>
            <a:r>
              <a:rPr lang="en-US"/>
              <a:t> for the placeholder defined by certain </a:t>
            </a:r>
            <a:r>
              <a:rPr lang="en-US" err="1" smtClean="0"/>
              <a:t>TaskContainers</a:t>
            </a:r>
            <a:r>
              <a:rPr lang="en-US" smtClean="0"/>
              <a:t> (and </a:t>
            </a:r>
            <a:r>
              <a:rPr lang="en-US"/>
              <a:t>not </a:t>
            </a:r>
            <a:r>
              <a:rPr lang="en-US" err="1"/>
              <a:t>necesarily</a:t>
            </a:r>
            <a:r>
              <a:rPr lang="en-US"/>
              <a:t> for all </a:t>
            </a:r>
            <a:r>
              <a:rPr lang="en-US" err="1" smtClean="0"/>
              <a:t>TaskContainers</a:t>
            </a:r>
            <a:r>
              <a:rPr lang="en-US" smtClean="0"/>
              <a:t>)</a:t>
            </a:r>
            <a:endParaRPr lang="en-US"/>
          </a:p>
          <a:p>
            <a:endParaRPr lang="en-US"/>
          </a:p>
          <a:p>
            <a:r>
              <a:rPr lang="en-US" smtClean="0"/>
              <a:t>		Examples </a:t>
            </a:r>
            <a:r>
              <a:rPr lang="en-US"/>
              <a:t>of Tasks: </a:t>
            </a:r>
            <a:r>
              <a:rPr lang="en-US" i="1" err="1"/>
              <a:t>KMeans</a:t>
            </a:r>
            <a:r>
              <a:rPr lang="en-US" i="1"/>
              <a:t>, </a:t>
            </a:r>
            <a:r>
              <a:rPr lang="en-US" i="1" err="1"/>
              <a:t>RGBFeaturesExtractor</a:t>
            </a:r>
            <a:r>
              <a:rPr lang="en-US" i="1"/>
              <a:t>, </a:t>
            </a:r>
            <a:r>
              <a:rPr lang="en-US" i="1" err="1"/>
              <a:t>SummationFormSVM</a:t>
            </a:r>
            <a:endParaRPr lang="en-US" i="1"/>
          </a:p>
        </p:txBody>
      </p:sp>
      <p:sp>
        <p:nvSpPr>
          <p:cNvPr id="7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/>
              <a:t>PROCESS MODEL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405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587" y="1460623"/>
            <a:ext cx="854418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>
                <a:latin typeface="Lucida Console"/>
                <a:cs typeface="Lucida Console"/>
              </a:rPr>
              <a:t>stage.01.task: </a:t>
            </a:r>
            <a:r>
              <a:rPr lang="en-US" sz="1100" err="1">
                <a:latin typeface="Lucida Console"/>
                <a:cs typeface="Lucida Console"/>
              </a:rPr>
              <a:t>pilot.modules.ml.KMeans</a:t>
            </a:r>
            <a:endParaRPr lang="en-US" sz="1100">
              <a:latin typeface="Lucida Console"/>
              <a:cs typeface="Lucida Console"/>
            </a:endParaRPr>
          </a:p>
          <a:p>
            <a:r>
              <a:rPr lang="en-US" sz="1100">
                <a:latin typeface="Lucida Console"/>
                <a:cs typeface="Lucida Console"/>
              </a:rPr>
              <a:t>stage.01.container.01: </a:t>
            </a:r>
            <a:r>
              <a:rPr lang="en-US" sz="1100" err="1">
                <a:latin typeface="Lucida Console"/>
                <a:cs typeface="Lucida Console"/>
              </a:rPr>
              <a:t>pilot.modules.containers.IterativeTaskContainer</a:t>
            </a:r>
            <a:endParaRPr lang="en-US" sz="1100">
              <a:latin typeface="Lucida Console"/>
              <a:cs typeface="Lucida Console"/>
            </a:endParaRPr>
          </a:p>
          <a:p>
            <a:r>
              <a:rPr lang="en-US" sz="1100" smtClean="0">
                <a:latin typeface="Lucida Console"/>
                <a:cs typeface="Lucida Console"/>
              </a:rPr>
              <a:t>stage.01.container.02</a:t>
            </a:r>
            <a:r>
              <a:rPr lang="en-US" sz="1100">
                <a:latin typeface="Lucida Console"/>
                <a:cs typeface="Lucida Console"/>
              </a:rPr>
              <a:t>: </a:t>
            </a:r>
            <a:r>
              <a:rPr lang="en-US" sz="1100" err="1">
                <a:latin typeface="Lucida Console"/>
                <a:cs typeface="Lucida Console"/>
              </a:rPr>
              <a:t>pilot.modules.containers.DataPartitionTaskContainer</a:t>
            </a:r>
            <a:endParaRPr lang="en-US" sz="1100">
              <a:latin typeface="Lucida Console"/>
              <a:cs typeface="Lucida Console"/>
            </a:endParaRPr>
          </a:p>
          <a:p>
            <a:r>
              <a:rPr lang="en-US" sz="1100" smtClean="0">
                <a:latin typeface="Lucida Console"/>
                <a:cs typeface="Lucida Console"/>
              </a:rPr>
              <a:t>stage.01.input.source</a:t>
            </a:r>
            <a:r>
              <a:rPr lang="en-US" sz="1100">
                <a:latin typeface="Lucida Console"/>
                <a:cs typeface="Lucida Console"/>
              </a:rPr>
              <a:t>: </a:t>
            </a:r>
            <a:r>
              <a:rPr lang="en-US" sz="1100" err="1">
                <a:latin typeface="Lucida Console"/>
                <a:cs typeface="Lucida Console"/>
              </a:rPr>
              <a:t>bigs.modules.storage.HBaseDataSource</a:t>
            </a:r>
            <a:endParaRPr lang="en-US" sz="1100">
              <a:latin typeface="Lucida Console"/>
              <a:cs typeface="Lucida Console"/>
            </a:endParaRPr>
          </a:p>
          <a:p>
            <a:r>
              <a:rPr lang="en-US" sz="1100">
                <a:latin typeface="Lucida Console"/>
                <a:cs typeface="Lucida Console"/>
              </a:rPr>
              <a:t>stage.01.input.table: dataset.CLEF2012</a:t>
            </a:r>
          </a:p>
          <a:p>
            <a:r>
              <a:rPr lang="en-US" sz="1100">
                <a:latin typeface="Lucida Console"/>
                <a:cs typeface="Lucida Console"/>
              </a:rPr>
              <a:t>stage.01.outpu.source: </a:t>
            </a:r>
            <a:r>
              <a:rPr lang="en-US" sz="1100" err="1">
                <a:latin typeface="Lucida Console"/>
                <a:cs typeface="Lucida Console"/>
              </a:rPr>
              <a:t>bigs.modules.storage.HBaseDataSource</a:t>
            </a:r>
            <a:endParaRPr lang="en-US" sz="1100">
              <a:latin typeface="Lucida Console"/>
              <a:cs typeface="Lucida Console"/>
            </a:endParaRPr>
          </a:p>
          <a:p>
            <a:r>
              <a:rPr lang="en-US" sz="1100">
                <a:latin typeface="Lucida Console"/>
                <a:cs typeface="Lucida Console"/>
              </a:rPr>
              <a:t>stage.01.output.table: models.CLEF2012</a:t>
            </a:r>
          </a:p>
          <a:p>
            <a:endParaRPr lang="en-US" sz="1100">
              <a:latin typeface="Lucida Console"/>
              <a:cs typeface="Lucida Console"/>
            </a:endParaRPr>
          </a:p>
          <a:p>
            <a:r>
              <a:rPr lang="en-US" sz="1100">
                <a:latin typeface="Lucida Console"/>
                <a:cs typeface="Lucida Console"/>
              </a:rPr>
              <a:t>stage.01.KMeans.numberOfCentroids: 20</a:t>
            </a:r>
          </a:p>
          <a:p>
            <a:r>
              <a:rPr lang="en-US" sz="1100">
                <a:latin typeface="Lucida Console"/>
                <a:cs typeface="Lucida Console"/>
              </a:rPr>
              <a:t>stage.01.IterativeTaskContainer.numberOfIterations: 3</a:t>
            </a:r>
          </a:p>
          <a:p>
            <a:r>
              <a:rPr lang="en-US" sz="1100">
                <a:latin typeface="Lucida Console"/>
                <a:cs typeface="Lucida Console"/>
              </a:rPr>
              <a:t>stage.01.DataPartitionTaskContainer.numberOfPartitions: 3</a:t>
            </a:r>
          </a:p>
        </p:txBody>
      </p:sp>
      <p:sp>
        <p:nvSpPr>
          <p:cNvPr id="4" name="Rectangle 2"/>
          <p:cNvSpPr/>
          <p:nvPr/>
        </p:nvSpPr>
        <p:spPr>
          <a:xfrm>
            <a:off x="142329" y="3903034"/>
            <a:ext cx="854418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>
                <a:latin typeface="Lucida Console"/>
                <a:cs typeface="Lucida Console"/>
              </a:rPr>
              <a:t>12/04/12 12:11:11 INFO </a:t>
            </a:r>
            <a:r>
              <a:rPr lang="en-US" sz="1100" err="1">
                <a:latin typeface="Lucida Console"/>
                <a:cs typeface="Lucida Console"/>
              </a:rPr>
              <a:t>bigs</a:t>
            </a:r>
            <a:r>
              <a:rPr lang="en-US" sz="110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100">
                <a:latin typeface="Lucida Console"/>
                <a:cs typeface="Lucida Console"/>
              </a:rPr>
              <a:t>12/04/12 12:11:11 INFO </a:t>
            </a:r>
            <a:r>
              <a:rPr lang="en-US" sz="1100" err="1">
                <a:latin typeface="Lucida Console"/>
                <a:cs typeface="Lucida Console"/>
              </a:rPr>
              <a:t>bigs</a:t>
            </a:r>
            <a:r>
              <a:rPr lang="en-US" sz="1100">
                <a:latin typeface="Lucida Console"/>
                <a:cs typeface="Lucida Console"/>
              </a:rPr>
              <a:t>: RULIX configured task: </a:t>
            </a:r>
            <a:r>
              <a:rPr lang="en-US" sz="1100" err="1">
                <a:latin typeface="Lucida Console"/>
                <a:cs typeface="Lucida Console"/>
              </a:rPr>
              <a:t>KMeans</a:t>
            </a:r>
            <a:r>
              <a:rPr lang="en-US" sz="1100">
                <a:latin typeface="Lucida Console"/>
                <a:cs typeface="Lucida Console"/>
              </a:rPr>
              <a:t> [</a:t>
            </a:r>
            <a:r>
              <a:rPr lang="en-US" sz="1100" err="1">
                <a:latin typeface="Lucida Console"/>
                <a:cs typeface="Lucida Console"/>
              </a:rPr>
              <a:t>numberOfCentroids</a:t>
            </a:r>
            <a:r>
              <a:rPr lang="en-US" sz="1100">
                <a:latin typeface="Lucida Console"/>
                <a:cs typeface="Lucida Console"/>
              </a:rPr>
              <a:t>=20]</a:t>
            </a:r>
          </a:p>
          <a:p>
            <a:r>
              <a:rPr lang="en-US" sz="1100">
                <a:latin typeface="Lucida Console"/>
                <a:cs typeface="Lucida Console"/>
              </a:rPr>
              <a:t>   </a:t>
            </a:r>
            <a:r>
              <a:rPr lang="en-US" sz="1100" err="1">
                <a:latin typeface="Lucida Console"/>
                <a:cs typeface="Lucida Console"/>
              </a:rPr>
              <a:t>TopLevelTaskContainer</a:t>
            </a:r>
            <a:r>
              <a:rPr lang="en-US" sz="1100">
                <a:latin typeface="Lucida Console"/>
                <a:cs typeface="Lucida Console"/>
              </a:rPr>
              <a:t> []</a:t>
            </a:r>
          </a:p>
          <a:p>
            <a:r>
              <a:rPr lang="en-US" sz="1100">
                <a:latin typeface="Lucida Console"/>
                <a:cs typeface="Lucida Console"/>
              </a:rPr>
              <a:t>        </a:t>
            </a:r>
            <a:r>
              <a:rPr lang="en-US" sz="1100" err="1">
                <a:latin typeface="Lucida Console"/>
                <a:cs typeface="Lucida Console"/>
              </a:rPr>
              <a:t>IterativeTaskContainer</a:t>
            </a:r>
            <a:r>
              <a:rPr lang="en-US" sz="1100">
                <a:latin typeface="Lucida Console"/>
                <a:cs typeface="Lucida Console"/>
              </a:rPr>
              <a:t> [</a:t>
            </a:r>
            <a:r>
              <a:rPr lang="en-US" sz="1100" err="1">
                <a:latin typeface="Lucida Console"/>
                <a:cs typeface="Lucida Console"/>
              </a:rPr>
              <a:t>numberOfIterations</a:t>
            </a:r>
            <a:r>
              <a:rPr lang="en-US" sz="1100">
                <a:latin typeface="Lucida Console"/>
                <a:cs typeface="Lucida Console"/>
              </a:rPr>
              <a:t>=3, </a:t>
            </a:r>
            <a:r>
              <a:rPr lang="en-US" sz="1100" err="1">
                <a:latin typeface="Lucida Console"/>
                <a:cs typeface="Lucida Console"/>
              </a:rPr>
              <a:t>iterationNumber</a:t>
            </a:r>
            <a:r>
              <a:rPr lang="en-US" sz="1100">
                <a:latin typeface="Lucida Console"/>
                <a:cs typeface="Lucida Console"/>
              </a:rPr>
              <a:t>=1]</a:t>
            </a:r>
          </a:p>
          <a:p>
            <a:r>
              <a:rPr lang="en-US" sz="1100">
                <a:latin typeface="Lucida Console"/>
                <a:cs typeface="Lucida Console"/>
              </a:rPr>
              <a:t>             </a:t>
            </a:r>
            <a:r>
              <a:rPr lang="en-US" sz="1100" err="1">
                <a:latin typeface="Lucida Console"/>
                <a:cs typeface="Lucida Console"/>
              </a:rPr>
              <a:t>DataPartitionTaskContainer</a:t>
            </a:r>
            <a:r>
              <a:rPr lang="en-US" sz="1100">
                <a:latin typeface="Lucida Console"/>
                <a:cs typeface="Lucida Console"/>
              </a:rPr>
              <a:t> [</a:t>
            </a:r>
            <a:r>
              <a:rPr lang="en-US" sz="1100" err="1">
                <a:latin typeface="Lucida Console"/>
                <a:cs typeface="Lucida Console"/>
              </a:rPr>
              <a:t>numberOfPartitions</a:t>
            </a:r>
            <a:r>
              <a:rPr lang="en-US" sz="1100">
                <a:latin typeface="Lucida Console"/>
                <a:cs typeface="Lucida Console"/>
              </a:rPr>
              <a:t>=3, </a:t>
            </a:r>
            <a:r>
              <a:rPr lang="en-US" sz="1100" err="1">
                <a:latin typeface="Lucida Console"/>
                <a:cs typeface="Lucida Console"/>
              </a:rPr>
              <a:t>partitionNumber</a:t>
            </a:r>
            <a:r>
              <a:rPr lang="en-US" sz="1100">
                <a:latin typeface="Lucida Console"/>
                <a:cs typeface="Lucida Console"/>
              </a:rPr>
              <a:t>=1]</a:t>
            </a:r>
          </a:p>
          <a:p>
            <a:r>
              <a:rPr lang="en-US" sz="1100">
                <a:latin typeface="Lucida Console"/>
                <a:cs typeface="Lucida Console"/>
              </a:rPr>
              <a:t>             </a:t>
            </a:r>
            <a:r>
              <a:rPr lang="en-US" sz="1100" err="1">
                <a:latin typeface="Lucida Console"/>
                <a:cs typeface="Lucida Console"/>
              </a:rPr>
              <a:t>DataPartitionTaskContainer</a:t>
            </a:r>
            <a:r>
              <a:rPr lang="en-US" sz="1100">
                <a:latin typeface="Lucida Console"/>
                <a:cs typeface="Lucida Console"/>
              </a:rPr>
              <a:t> [</a:t>
            </a:r>
            <a:r>
              <a:rPr lang="en-US" sz="1100" err="1">
                <a:latin typeface="Lucida Console"/>
                <a:cs typeface="Lucida Console"/>
              </a:rPr>
              <a:t>numberOfPartitions</a:t>
            </a:r>
            <a:r>
              <a:rPr lang="en-US" sz="1100">
                <a:latin typeface="Lucida Console"/>
                <a:cs typeface="Lucida Console"/>
              </a:rPr>
              <a:t>=3, </a:t>
            </a:r>
            <a:r>
              <a:rPr lang="en-US" sz="1100" err="1">
                <a:latin typeface="Lucida Console"/>
                <a:cs typeface="Lucida Console"/>
              </a:rPr>
              <a:t>partitionNumber</a:t>
            </a:r>
            <a:r>
              <a:rPr lang="en-US" sz="1100">
                <a:latin typeface="Lucida Console"/>
                <a:cs typeface="Lucida Console"/>
              </a:rPr>
              <a:t>=2]</a:t>
            </a:r>
          </a:p>
          <a:p>
            <a:r>
              <a:rPr lang="en-US" sz="1100">
                <a:latin typeface="Lucida Console"/>
                <a:cs typeface="Lucida Console"/>
              </a:rPr>
              <a:t>             </a:t>
            </a:r>
            <a:r>
              <a:rPr lang="en-US" sz="1100" err="1">
                <a:latin typeface="Lucida Console"/>
                <a:cs typeface="Lucida Console"/>
              </a:rPr>
              <a:t>DataPartitionTaskContainer</a:t>
            </a:r>
            <a:r>
              <a:rPr lang="en-US" sz="1100">
                <a:latin typeface="Lucida Console"/>
                <a:cs typeface="Lucida Console"/>
              </a:rPr>
              <a:t> [</a:t>
            </a:r>
            <a:r>
              <a:rPr lang="en-US" sz="1100" err="1">
                <a:latin typeface="Lucida Console"/>
                <a:cs typeface="Lucida Console"/>
              </a:rPr>
              <a:t>numberOfPartitions</a:t>
            </a:r>
            <a:r>
              <a:rPr lang="en-US" sz="1100">
                <a:latin typeface="Lucida Console"/>
                <a:cs typeface="Lucida Console"/>
              </a:rPr>
              <a:t>=3, </a:t>
            </a:r>
            <a:r>
              <a:rPr lang="en-US" sz="1100" err="1">
                <a:latin typeface="Lucida Console"/>
                <a:cs typeface="Lucida Console"/>
              </a:rPr>
              <a:t>partitionNumber</a:t>
            </a:r>
            <a:r>
              <a:rPr lang="en-US" sz="1100">
                <a:latin typeface="Lucida Console"/>
                <a:cs typeface="Lucida Console"/>
              </a:rPr>
              <a:t>=3]</a:t>
            </a:r>
          </a:p>
          <a:p>
            <a:r>
              <a:rPr lang="en-US" sz="1100">
                <a:latin typeface="Lucida Console"/>
                <a:cs typeface="Lucida Console"/>
              </a:rPr>
              <a:t>        </a:t>
            </a:r>
            <a:r>
              <a:rPr lang="en-US" sz="1100" err="1">
                <a:latin typeface="Lucida Console"/>
                <a:cs typeface="Lucida Console"/>
              </a:rPr>
              <a:t>IterativeTaskContainer</a:t>
            </a:r>
            <a:r>
              <a:rPr lang="en-US" sz="1100">
                <a:latin typeface="Lucida Console"/>
                <a:cs typeface="Lucida Console"/>
              </a:rPr>
              <a:t> [</a:t>
            </a:r>
            <a:r>
              <a:rPr lang="en-US" sz="1100" err="1">
                <a:latin typeface="Lucida Console"/>
                <a:cs typeface="Lucida Console"/>
              </a:rPr>
              <a:t>numberOfIterations</a:t>
            </a:r>
            <a:r>
              <a:rPr lang="en-US" sz="1100">
                <a:latin typeface="Lucida Console"/>
                <a:cs typeface="Lucida Console"/>
              </a:rPr>
              <a:t>=3, </a:t>
            </a:r>
            <a:r>
              <a:rPr lang="en-US" sz="1100" err="1">
                <a:latin typeface="Lucida Console"/>
                <a:cs typeface="Lucida Console"/>
              </a:rPr>
              <a:t>iterationNumber</a:t>
            </a:r>
            <a:r>
              <a:rPr lang="en-US" sz="1100">
                <a:latin typeface="Lucida Console"/>
                <a:cs typeface="Lucida Console"/>
              </a:rPr>
              <a:t>=2]</a:t>
            </a:r>
          </a:p>
          <a:p>
            <a:r>
              <a:rPr lang="en-US" sz="1100">
                <a:latin typeface="Lucida Console"/>
                <a:cs typeface="Lucida Console"/>
              </a:rPr>
              <a:t>             </a:t>
            </a:r>
            <a:r>
              <a:rPr lang="en-US" sz="1100" err="1">
                <a:latin typeface="Lucida Console"/>
                <a:cs typeface="Lucida Console"/>
              </a:rPr>
              <a:t>DataPartitionTaskContainer</a:t>
            </a:r>
            <a:r>
              <a:rPr lang="en-US" sz="1100">
                <a:latin typeface="Lucida Console"/>
                <a:cs typeface="Lucida Console"/>
              </a:rPr>
              <a:t> [</a:t>
            </a:r>
            <a:r>
              <a:rPr lang="en-US" sz="1100" err="1">
                <a:latin typeface="Lucida Console"/>
                <a:cs typeface="Lucida Console"/>
              </a:rPr>
              <a:t>numberOfPartitions</a:t>
            </a:r>
            <a:r>
              <a:rPr lang="en-US" sz="1100">
                <a:latin typeface="Lucida Console"/>
                <a:cs typeface="Lucida Console"/>
              </a:rPr>
              <a:t>=3, </a:t>
            </a:r>
            <a:r>
              <a:rPr lang="en-US" sz="1100" err="1">
                <a:latin typeface="Lucida Console"/>
                <a:cs typeface="Lucida Console"/>
              </a:rPr>
              <a:t>partitionNumber</a:t>
            </a:r>
            <a:r>
              <a:rPr lang="en-US" sz="1100">
                <a:latin typeface="Lucida Console"/>
                <a:cs typeface="Lucida Console"/>
              </a:rPr>
              <a:t>=1]</a:t>
            </a:r>
          </a:p>
          <a:p>
            <a:r>
              <a:rPr lang="en-US" sz="1100">
                <a:latin typeface="Lucida Console"/>
                <a:cs typeface="Lucida Console"/>
              </a:rPr>
              <a:t>             </a:t>
            </a:r>
            <a:r>
              <a:rPr lang="en-US" sz="1100" err="1">
                <a:latin typeface="Lucida Console"/>
                <a:cs typeface="Lucida Console"/>
              </a:rPr>
              <a:t>DataPartitionTaskContainer</a:t>
            </a:r>
            <a:r>
              <a:rPr lang="en-US" sz="1100">
                <a:latin typeface="Lucida Console"/>
                <a:cs typeface="Lucida Console"/>
              </a:rPr>
              <a:t> [</a:t>
            </a:r>
            <a:r>
              <a:rPr lang="en-US" sz="1100" err="1">
                <a:latin typeface="Lucida Console"/>
                <a:cs typeface="Lucida Console"/>
              </a:rPr>
              <a:t>numberOfPartitions</a:t>
            </a:r>
            <a:r>
              <a:rPr lang="en-US" sz="1100">
                <a:latin typeface="Lucida Console"/>
                <a:cs typeface="Lucida Console"/>
              </a:rPr>
              <a:t>=3, </a:t>
            </a:r>
            <a:r>
              <a:rPr lang="en-US" sz="1100" err="1">
                <a:latin typeface="Lucida Console"/>
                <a:cs typeface="Lucida Console"/>
              </a:rPr>
              <a:t>partitionNumber</a:t>
            </a:r>
            <a:r>
              <a:rPr lang="en-US" sz="1100">
                <a:latin typeface="Lucida Console"/>
                <a:cs typeface="Lucida Console"/>
              </a:rPr>
              <a:t>=2]</a:t>
            </a:r>
          </a:p>
          <a:p>
            <a:r>
              <a:rPr lang="en-US" sz="1100">
                <a:latin typeface="Lucida Console"/>
                <a:cs typeface="Lucida Console"/>
              </a:rPr>
              <a:t>             </a:t>
            </a:r>
            <a:r>
              <a:rPr lang="en-US" sz="1100" err="1">
                <a:latin typeface="Lucida Console"/>
                <a:cs typeface="Lucida Console"/>
              </a:rPr>
              <a:t>DataPartitionTaskContainer</a:t>
            </a:r>
            <a:r>
              <a:rPr lang="en-US" sz="1100">
                <a:latin typeface="Lucida Console"/>
                <a:cs typeface="Lucida Console"/>
              </a:rPr>
              <a:t> [</a:t>
            </a:r>
            <a:r>
              <a:rPr lang="en-US" sz="1100" err="1">
                <a:latin typeface="Lucida Console"/>
                <a:cs typeface="Lucida Console"/>
              </a:rPr>
              <a:t>numberOfPartitions</a:t>
            </a:r>
            <a:r>
              <a:rPr lang="en-US" sz="1100">
                <a:latin typeface="Lucida Console"/>
                <a:cs typeface="Lucida Console"/>
              </a:rPr>
              <a:t>=3, </a:t>
            </a:r>
            <a:r>
              <a:rPr lang="en-US" sz="1100" err="1">
                <a:latin typeface="Lucida Console"/>
                <a:cs typeface="Lucida Console"/>
              </a:rPr>
              <a:t>partitionNumber</a:t>
            </a:r>
            <a:r>
              <a:rPr lang="en-US" sz="1100">
                <a:latin typeface="Lucida Console"/>
                <a:cs typeface="Lucida Console"/>
              </a:rPr>
              <a:t>=3]</a:t>
            </a:r>
          </a:p>
          <a:p>
            <a:r>
              <a:rPr lang="en-US" sz="1100">
                <a:latin typeface="Lucida Console"/>
                <a:cs typeface="Lucida Console"/>
              </a:rPr>
              <a:t>        </a:t>
            </a:r>
            <a:r>
              <a:rPr lang="en-US" sz="1100" err="1">
                <a:latin typeface="Lucida Console"/>
                <a:cs typeface="Lucida Console"/>
              </a:rPr>
              <a:t>IterativeTaskContainer</a:t>
            </a:r>
            <a:r>
              <a:rPr lang="en-US" sz="1100">
                <a:latin typeface="Lucida Console"/>
                <a:cs typeface="Lucida Console"/>
              </a:rPr>
              <a:t> [</a:t>
            </a:r>
            <a:r>
              <a:rPr lang="en-US" sz="1100" err="1">
                <a:latin typeface="Lucida Console"/>
                <a:cs typeface="Lucida Console"/>
              </a:rPr>
              <a:t>numberOfIterations</a:t>
            </a:r>
            <a:r>
              <a:rPr lang="en-US" sz="1100">
                <a:latin typeface="Lucida Console"/>
                <a:cs typeface="Lucida Console"/>
              </a:rPr>
              <a:t>=3, </a:t>
            </a:r>
            <a:r>
              <a:rPr lang="en-US" sz="1100" err="1">
                <a:latin typeface="Lucida Console"/>
                <a:cs typeface="Lucida Console"/>
              </a:rPr>
              <a:t>iterationNumber</a:t>
            </a:r>
            <a:r>
              <a:rPr lang="en-US" sz="1100">
                <a:latin typeface="Lucida Console"/>
                <a:cs typeface="Lucida Console"/>
              </a:rPr>
              <a:t>=3]</a:t>
            </a:r>
          </a:p>
          <a:p>
            <a:r>
              <a:rPr lang="en-US" sz="1100">
                <a:latin typeface="Lucida Console"/>
                <a:cs typeface="Lucida Console"/>
              </a:rPr>
              <a:t>             </a:t>
            </a:r>
            <a:r>
              <a:rPr lang="en-US" sz="1100" err="1">
                <a:latin typeface="Lucida Console"/>
                <a:cs typeface="Lucida Console"/>
              </a:rPr>
              <a:t>DataPartitionTaskContainer</a:t>
            </a:r>
            <a:r>
              <a:rPr lang="en-US" sz="1100">
                <a:latin typeface="Lucida Console"/>
                <a:cs typeface="Lucida Console"/>
              </a:rPr>
              <a:t> [</a:t>
            </a:r>
            <a:r>
              <a:rPr lang="en-US" sz="1100" err="1">
                <a:latin typeface="Lucida Console"/>
                <a:cs typeface="Lucida Console"/>
              </a:rPr>
              <a:t>numberOfPartitions</a:t>
            </a:r>
            <a:r>
              <a:rPr lang="en-US" sz="1100">
                <a:latin typeface="Lucida Console"/>
                <a:cs typeface="Lucida Console"/>
              </a:rPr>
              <a:t>=3, </a:t>
            </a:r>
            <a:r>
              <a:rPr lang="en-US" sz="1100" err="1">
                <a:latin typeface="Lucida Console"/>
                <a:cs typeface="Lucida Console"/>
              </a:rPr>
              <a:t>partitionNumber</a:t>
            </a:r>
            <a:r>
              <a:rPr lang="en-US" sz="1100">
                <a:latin typeface="Lucida Console"/>
                <a:cs typeface="Lucida Console"/>
              </a:rPr>
              <a:t>=1]</a:t>
            </a:r>
          </a:p>
          <a:p>
            <a:r>
              <a:rPr lang="en-US" sz="1100">
                <a:latin typeface="Lucida Console"/>
                <a:cs typeface="Lucida Console"/>
              </a:rPr>
              <a:t>             </a:t>
            </a:r>
            <a:r>
              <a:rPr lang="en-US" sz="1100" err="1">
                <a:latin typeface="Lucida Console"/>
                <a:cs typeface="Lucida Console"/>
              </a:rPr>
              <a:t>DataPartitionTaskContainer</a:t>
            </a:r>
            <a:r>
              <a:rPr lang="en-US" sz="1100">
                <a:latin typeface="Lucida Console"/>
                <a:cs typeface="Lucida Console"/>
              </a:rPr>
              <a:t> [</a:t>
            </a:r>
            <a:r>
              <a:rPr lang="en-US" sz="1100" err="1">
                <a:latin typeface="Lucida Console"/>
                <a:cs typeface="Lucida Console"/>
              </a:rPr>
              <a:t>numberOfPartitions</a:t>
            </a:r>
            <a:r>
              <a:rPr lang="en-US" sz="1100">
                <a:latin typeface="Lucida Console"/>
                <a:cs typeface="Lucida Console"/>
              </a:rPr>
              <a:t>=3, </a:t>
            </a:r>
            <a:r>
              <a:rPr lang="en-US" sz="1100" err="1">
                <a:latin typeface="Lucida Console"/>
                <a:cs typeface="Lucida Console"/>
              </a:rPr>
              <a:t>partitionNumber</a:t>
            </a:r>
            <a:r>
              <a:rPr lang="en-US" sz="1100">
                <a:latin typeface="Lucida Console"/>
                <a:cs typeface="Lucida Console"/>
              </a:rPr>
              <a:t>=2]</a:t>
            </a:r>
          </a:p>
          <a:p>
            <a:r>
              <a:rPr lang="en-US" sz="1100">
                <a:latin typeface="Lucida Console"/>
                <a:cs typeface="Lucida Console"/>
              </a:rPr>
              <a:t>             </a:t>
            </a:r>
            <a:r>
              <a:rPr lang="en-US" sz="1100" err="1">
                <a:latin typeface="Lucida Console"/>
                <a:cs typeface="Lucida Console"/>
              </a:rPr>
              <a:t>DataPartitionTaskContainer</a:t>
            </a:r>
            <a:r>
              <a:rPr lang="en-US" sz="1100">
                <a:latin typeface="Lucida Console"/>
                <a:cs typeface="Lucida Console"/>
              </a:rPr>
              <a:t> [</a:t>
            </a:r>
            <a:r>
              <a:rPr lang="en-US" sz="1100" err="1">
                <a:latin typeface="Lucida Console"/>
                <a:cs typeface="Lucida Console"/>
              </a:rPr>
              <a:t>numberOfPartitions</a:t>
            </a:r>
            <a:r>
              <a:rPr lang="en-US" sz="1100">
                <a:latin typeface="Lucida Console"/>
                <a:cs typeface="Lucida Console"/>
              </a:rPr>
              <a:t>=3, </a:t>
            </a:r>
            <a:r>
              <a:rPr lang="en-US" sz="1100" err="1">
                <a:latin typeface="Lucida Console"/>
                <a:cs typeface="Lucida Console"/>
              </a:rPr>
              <a:t>partitionNumber</a:t>
            </a:r>
            <a:r>
              <a:rPr lang="en-US" sz="1100">
                <a:latin typeface="Lucida Console"/>
                <a:cs typeface="Lucida Console"/>
              </a:rPr>
              <a:t>=3]</a:t>
            </a:r>
          </a:p>
          <a:p>
            <a:endParaRPr lang="en-US" sz="1100">
              <a:latin typeface="Lucida Console"/>
              <a:cs typeface="Lucida Console"/>
            </a:endParaRPr>
          </a:p>
        </p:txBody>
      </p:sp>
      <p:cxnSp>
        <p:nvCxnSpPr>
          <p:cNvPr id="5" name="Straight Arrow Connector 52"/>
          <p:cNvCxnSpPr/>
          <p:nvPr/>
        </p:nvCxnSpPr>
        <p:spPr>
          <a:xfrm>
            <a:off x="4338734" y="3405673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12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/>
              <a:t>PROCESS MODEL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535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Lucida Console"/>
                <a:cs typeface="Lucida Console"/>
              </a:rPr>
              <a:t>12/04/12 12:11:11 INFO </a:t>
            </a:r>
            <a:r>
              <a:rPr lang="en-US" sz="1000" err="1">
                <a:latin typeface="Lucida Console"/>
                <a:cs typeface="Lucida Console"/>
              </a:rPr>
              <a:t>bigs</a:t>
            </a:r>
            <a:r>
              <a:rPr lang="en-US" sz="100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>
                <a:latin typeface="Lucida Console"/>
                <a:cs typeface="Lucida Console"/>
              </a:rPr>
              <a:t>12/04/12 12:11:11 INFO </a:t>
            </a:r>
            <a:r>
              <a:rPr lang="en-US" sz="1000" err="1">
                <a:latin typeface="Lucida Console"/>
                <a:cs typeface="Lucida Console"/>
              </a:rPr>
              <a:t>bigs</a:t>
            </a:r>
            <a:r>
              <a:rPr lang="en-US" sz="1000">
                <a:latin typeface="Lucida Console"/>
                <a:cs typeface="Lucida Console"/>
              </a:rPr>
              <a:t>: RULIX configured task: </a:t>
            </a:r>
            <a:r>
              <a:rPr lang="en-US" sz="1000" err="1">
                <a:latin typeface="Lucida Console"/>
                <a:cs typeface="Lucida Console"/>
              </a:rPr>
              <a:t>KMeans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numberOfCentroids</a:t>
            </a:r>
            <a:r>
              <a:rPr lang="en-US" sz="1000">
                <a:latin typeface="Lucida Console"/>
                <a:cs typeface="Lucida Console"/>
              </a:rPr>
              <a:t>=20]</a:t>
            </a:r>
          </a:p>
          <a:p>
            <a:r>
              <a:rPr lang="en-US" sz="1000">
                <a:latin typeface="Lucida Console"/>
                <a:cs typeface="Lucida Console"/>
              </a:rPr>
              <a:t>000   </a:t>
            </a:r>
            <a:r>
              <a:rPr lang="en-US" sz="1000" err="1">
                <a:latin typeface="Lucida Console"/>
                <a:cs typeface="Lucida Console"/>
              </a:rPr>
              <a:t>TopLevelTaskContainer</a:t>
            </a:r>
            <a:r>
              <a:rPr lang="en-US" sz="1000">
                <a:latin typeface="Lucida Console"/>
                <a:cs typeface="Lucida Console"/>
              </a:rPr>
              <a:t> [].</a:t>
            </a:r>
            <a:r>
              <a:rPr lang="en-US" sz="1000" err="1">
                <a:latin typeface="Lucida Console"/>
                <a:cs typeface="Lucida Console"/>
              </a:rPr>
              <a:t>preSubContainers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001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002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=1].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003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=1] LOOP </a:t>
            </a:r>
            <a:r>
              <a:rPr lang="en-US" sz="1000" b="1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=2] LOOP </a:t>
            </a:r>
            <a:r>
              <a:rPr lang="en-US" sz="1000" b="1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=3] LOOP </a:t>
            </a:r>
            <a:r>
              <a:rPr lang="en-US" sz="1000" b="1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005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006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=1].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007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=2].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008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009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=1] LOOP </a:t>
            </a:r>
            <a:r>
              <a:rPr lang="en-US" sz="1000" b="1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009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=2] LOOP </a:t>
            </a:r>
            <a:r>
              <a:rPr lang="en-US" sz="1000" b="1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009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=3] LOOP </a:t>
            </a:r>
            <a:r>
              <a:rPr lang="en-US" sz="1000" b="1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010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011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=2].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012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=3].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013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=1] LOOP </a:t>
            </a:r>
            <a:r>
              <a:rPr lang="en-US" sz="1000" b="1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=2] LOOP </a:t>
            </a:r>
            <a:r>
              <a:rPr lang="en-US" sz="1000" b="1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=3] LOOP </a:t>
            </a:r>
            <a:r>
              <a:rPr lang="en-US" sz="1000" b="1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015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016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=3].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017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018   </a:t>
            </a:r>
            <a:r>
              <a:rPr lang="en-US" sz="1000" err="1">
                <a:latin typeface="Lucida Console"/>
                <a:cs typeface="Lucida Console"/>
              </a:rPr>
              <a:t>TopLevelTaskContainer</a:t>
            </a:r>
            <a:r>
              <a:rPr lang="en-US" sz="1000">
                <a:latin typeface="Lucida Console"/>
                <a:cs typeface="Lucida Console"/>
              </a:rPr>
              <a:t> [].</a:t>
            </a:r>
            <a:r>
              <a:rPr lang="en-US" sz="1000" err="1">
                <a:latin typeface="Lucida Console"/>
                <a:cs typeface="Lucida Console"/>
              </a:rPr>
              <a:t>postSubContainers</a:t>
            </a:r>
            <a:endParaRPr lang="en-US" sz="1000">
              <a:latin typeface="Lucida Console"/>
              <a:cs typeface="Lucida Console"/>
            </a:endParaRPr>
          </a:p>
        </p:txBody>
      </p:sp>
      <p:cxnSp>
        <p:nvCxnSpPr>
          <p:cNvPr id="6" name="Straight Arrow Connector 52"/>
          <p:cNvCxnSpPr/>
          <p:nvPr/>
        </p:nvCxnSpPr>
        <p:spPr>
          <a:xfrm>
            <a:off x="4301412" y="1240016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/>
          <p:nvPr/>
        </p:nvSpPr>
        <p:spPr>
          <a:xfrm>
            <a:off x="5090900" y="171548"/>
            <a:ext cx="2952088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Provided by </a:t>
            </a:r>
            <a:r>
              <a:rPr lang="en-US" sz="1400" b="1" err="1" smtClean="0"/>
              <a:t>IterativeTaskContainer</a:t>
            </a:r>
            <a:r>
              <a:rPr lang="en-US" sz="1400" b="1" smtClean="0"/>
              <a:t> </a:t>
            </a:r>
            <a:r>
              <a:rPr lang="en-US" sz="1400" smtClean="0"/>
              <a:t>implements </a:t>
            </a:r>
            <a:r>
              <a:rPr lang="en-US" sz="1400" b="1" err="1" smtClean="0"/>
              <a:t>TaskContainer</a:t>
            </a:r>
            <a:endParaRPr lang="en-US" sz="1400" b="1"/>
          </a:p>
        </p:txBody>
      </p:sp>
      <p:sp>
        <p:nvSpPr>
          <p:cNvPr id="8" name="Rectangle 4"/>
          <p:cNvSpPr/>
          <p:nvPr/>
        </p:nvSpPr>
        <p:spPr>
          <a:xfrm>
            <a:off x="6785746" y="961052"/>
            <a:ext cx="2367303" cy="746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Provided by </a:t>
            </a:r>
            <a:r>
              <a:rPr lang="en-US" sz="1400" b="1" err="1" smtClean="0"/>
              <a:t>DataPartitionTaskConatiner</a:t>
            </a:r>
            <a:r>
              <a:rPr lang="en-US" sz="1400" b="1" smtClean="0"/>
              <a:t> </a:t>
            </a:r>
            <a:r>
              <a:rPr lang="en-US" sz="1400" smtClean="0"/>
              <a:t>implements </a:t>
            </a:r>
            <a:r>
              <a:rPr lang="en-US" sz="1400" b="1" err="1" smtClean="0"/>
              <a:t>TaskContainer</a:t>
            </a:r>
            <a:endParaRPr lang="en-US" sz="1400" b="1"/>
          </a:p>
        </p:txBody>
      </p:sp>
      <p:cxnSp>
        <p:nvCxnSpPr>
          <p:cNvPr id="9" name="8 Conector curvado"/>
          <p:cNvCxnSpPr>
            <a:stCxn id="7" idx="2"/>
          </p:cNvCxnSpPr>
          <p:nvPr/>
        </p:nvCxnSpPr>
        <p:spPr>
          <a:xfrm rot="5400000">
            <a:off x="5819539" y="1445289"/>
            <a:ext cx="149481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curvado"/>
          <p:cNvCxnSpPr>
            <a:stCxn id="7" idx="2"/>
          </p:cNvCxnSpPr>
          <p:nvPr/>
        </p:nvCxnSpPr>
        <p:spPr>
          <a:xfrm rot="5400000">
            <a:off x="5493870" y="1362218"/>
            <a:ext cx="1737409" cy="4087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curvado"/>
          <p:cNvCxnSpPr>
            <a:stCxn id="8" idx="2"/>
          </p:cNvCxnSpPr>
          <p:nvPr/>
        </p:nvCxnSpPr>
        <p:spPr>
          <a:xfrm rot="5400000">
            <a:off x="7511671" y="2080199"/>
            <a:ext cx="830424" cy="8503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curvado"/>
          <p:cNvCxnSpPr>
            <a:stCxn id="8" idx="2"/>
          </p:cNvCxnSpPr>
          <p:nvPr/>
        </p:nvCxnSpPr>
        <p:spPr>
          <a:xfrm rot="16200000" flipH="1">
            <a:off x="7668734" y="2008165"/>
            <a:ext cx="982827" cy="38149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410042" y="6118258"/>
            <a:ext cx="8454040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err="1" smtClean="0"/>
              <a:t>IterativeTaskContainer</a:t>
            </a:r>
            <a:r>
              <a:rPr lang="en-US" sz="1400" smtClean="0"/>
              <a:t> declared as Sequential, </a:t>
            </a:r>
            <a:r>
              <a:rPr lang="en-US" sz="1400" b="1" err="1" smtClean="0"/>
              <a:t>DataPartitionTaskContainer</a:t>
            </a:r>
            <a:r>
              <a:rPr lang="en-US" sz="1400" b="1" smtClean="0"/>
              <a:t> </a:t>
            </a:r>
            <a:r>
              <a:rPr lang="en-US" sz="1400" smtClean="0"/>
              <a:t>declared as Parallel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42148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Lucida Console"/>
                <a:cs typeface="Lucida Console"/>
              </a:rPr>
              <a:t>12/04/12 14:56:41 INFO </a:t>
            </a:r>
            <a:r>
              <a:rPr lang="en-US" sz="1000" err="1">
                <a:latin typeface="Lucida Console"/>
                <a:cs typeface="Lucida Console"/>
              </a:rPr>
              <a:t>bigs</a:t>
            </a:r>
            <a:r>
              <a:rPr lang="en-US" sz="100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>
                <a:latin typeface="Lucida Console"/>
                <a:cs typeface="Lucida Console"/>
              </a:rPr>
              <a:t>12/04/12 14:56:41 INFO </a:t>
            </a:r>
            <a:r>
              <a:rPr lang="en-US" sz="1000" err="1">
                <a:latin typeface="Lucida Console"/>
                <a:cs typeface="Lucida Console"/>
              </a:rPr>
              <a:t>bigs</a:t>
            </a:r>
            <a:r>
              <a:rPr lang="en-US" sz="1000">
                <a:latin typeface="Lucida Console"/>
                <a:cs typeface="Lucida Console"/>
              </a:rPr>
              <a:t>: RULIX configured task: </a:t>
            </a:r>
            <a:r>
              <a:rPr lang="en-US" sz="1000" err="1">
                <a:latin typeface="Lucida Console"/>
                <a:cs typeface="Lucida Console"/>
              </a:rPr>
              <a:t>KMeans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numberOfCentroids</a:t>
            </a:r>
            <a:r>
              <a:rPr lang="en-US" sz="1000">
                <a:latin typeface="Lucida Console"/>
                <a:cs typeface="Lucida Console"/>
              </a:rPr>
              <a:t>=20]</a:t>
            </a:r>
          </a:p>
          <a:p>
            <a:r>
              <a:rPr lang="en-US" sz="1000">
                <a:latin typeface="Lucida Console"/>
                <a:cs typeface="Lucida Console"/>
              </a:rPr>
              <a:t>000   </a:t>
            </a:r>
            <a:r>
              <a:rPr lang="en-US" sz="1000" err="1">
                <a:latin typeface="Lucida Console"/>
                <a:cs typeface="Lucida Console"/>
              </a:rPr>
              <a:t>TopLevelTaskContainer</a:t>
            </a:r>
            <a:r>
              <a:rPr lang="en-US" sz="1000">
                <a:latin typeface="Lucida Console"/>
                <a:cs typeface="Lucida Console"/>
              </a:rPr>
              <a:t> [].</a:t>
            </a:r>
            <a:r>
              <a:rPr lang="en-US" sz="1000" err="1">
                <a:latin typeface="Lucida Console"/>
                <a:cs typeface="Lucida Console"/>
              </a:rPr>
              <a:t>preSubContainers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001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err="1">
                <a:latin typeface="Lucida Console"/>
                <a:cs typeface="Lucida Console"/>
              </a:rPr>
              <a:t>preMyContainers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002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=1].</a:t>
            </a:r>
            <a:r>
              <a:rPr lang="en-US" sz="1000" err="1">
                <a:latin typeface="Lucida Console"/>
                <a:cs typeface="Lucida Console"/>
              </a:rPr>
              <a:t>preSubContainers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003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err="1">
                <a:latin typeface="Lucida Console"/>
                <a:cs typeface="Lucida Console"/>
              </a:rPr>
              <a:t>preMyContainers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=1] LOOP </a:t>
            </a:r>
            <a:r>
              <a:rPr lang="en-US" sz="1000" err="1">
                <a:latin typeface="Lucida Console"/>
                <a:cs typeface="Lucida Console"/>
              </a:rPr>
              <a:t>processDataItem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=2] LOOP </a:t>
            </a:r>
            <a:r>
              <a:rPr lang="en-US" sz="1000" err="1">
                <a:latin typeface="Lucida Console"/>
                <a:cs typeface="Lucida Console"/>
              </a:rPr>
              <a:t>processDataItem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=3] LOOP </a:t>
            </a:r>
            <a:r>
              <a:rPr lang="en-US" sz="1000" err="1">
                <a:latin typeface="Lucida Console"/>
                <a:cs typeface="Lucida Console"/>
              </a:rPr>
              <a:t>processDataItem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005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err="1">
                <a:latin typeface="Lucida Console"/>
                <a:cs typeface="Lucida Console"/>
              </a:rPr>
              <a:t>postMyContainers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006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=1].</a:t>
            </a:r>
            <a:r>
              <a:rPr lang="en-US" sz="1000" err="1">
                <a:latin typeface="Lucida Console"/>
                <a:cs typeface="Lucida Console"/>
              </a:rPr>
              <a:t>postSubContainers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002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=2].</a:t>
            </a:r>
            <a:r>
              <a:rPr lang="en-US" sz="1000" err="1">
                <a:latin typeface="Lucida Console"/>
                <a:cs typeface="Lucida Console"/>
              </a:rPr>
              <a:t>preSubContainers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003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err="1">
                <a:latin typeface="Lucida Console"/>
                <a:cs typeface="Lucida Console"/>
              </a:rPr>
              <a:t>preMyContainers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=1] LOOP </a:t>
            </a:r>
            <a:r>
              <a:rPr lang="en-US" sz="1000" err="1">
                <a:latin typeface="Lucida Console"/>
                <a:cs typeface="Lucida Console"/>
              </a:rPr>
              <a:t>processDataItem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=2] LOOP </a:t>
            </a:r>
            <a:r>
              <a:rPr lang="en-US" sz="1000" err="1">
                <a:latin typeface="Lucida Console"/>
                <a:cs typeface="Lucida Console"/>
              </a:rPr>
              <a:t>processDataItem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=3] LOOP </a:t>
            </a:r>
            <a:r>
              <a:rPr lang="en-US" sz="1000" err="1">
                <a:latin typeface="Lucida Console"/>
                <a:cs typeface="Lucida Console"/>
              </a:rPr>
              <a:t>processDataItem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005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err="1">
                <a:latin typeface="Lucida Console"/>
                <a:cs typeface="Lucida Console"/>
              </a:rPr>
              <a:t>postMyContainers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006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=2].</a:t>
            </a:r>
            <a:r>
              <a:rPr lang="en-US" sz="1000" err="1">
                <a:latin typeface="Lucida Console"/>
                <a:cs typeface="Lucida Console"/>
              </a:rPr>
              <a:t>postSubContainers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002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=3].</a:t>
            </a:r>
            <a:r>
              <a:rPr lang="en-US" sz="1000" err="1">
                <a:latin typeface="Lucida Console"/>
                <a:cs typeface="Lucida Console"/>
              </a:rPr>
              <a:t>preSubContainers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003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err="1">
                <a:latin typeface="Lucida Console"/>
                <a:cs typeface="Lucida Console"/>
              </a:rPr>
              <a:t>preMyContainers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=1] LOOP </a:t>
            </a:r>
            <a:r>
              <a:rPr lang="en-US" sz="1000" err="1">
                <a:latin typeface="Lucida Console"/>
                <a:cs typeface="Lucida Console"/>
              </a:rPr>
              <a:t>processDataItem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=2] LOOP </a:t>
            </a:r>
            <a:r>
              <a:rPr lang="en-US" sz="1000" err="1">
                <a:latin typeface="Lucida Console"/>
                <a:cs typeface="Lucida Console"/>
              </a:rPr>
              <a:t>processDataItem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=3] LOOP </a:t>
            </a:r>
            <a:r>
              <a:rPr lang="en-US" sz="1000" err="1">
                <a:latin typeface="Lucida Console"/>
                <a:cs typeface="Lucida Console"/>
              </a:rPr>
              <a:t>processDataItem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005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err="1">
                <a:latin typeface="Lucida Console"/>
                <a:cs typeface="Lucida Console"/>
              </a:rPr>
              <a:t>postMyContainers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006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=3].</a:t>
            </a:r>
            <a:r>
              <a:rPr lang="en-US" sz="1000" err="1">
                <a:latin typeface="Lucida Console"/>
                <a:cs typeface="Lucida Console"/>
              </a:rPr>
              <a:t>postSubContainers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007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err="1">
                <a:latin typeface="Lucida Console"/>
                <a:cs typeface="Lucida Console"/>
              </a:rPr>
              <a:t>postMyContainers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008   </a:t>
            </a:r>
            <a:r>
              <a:rPr lang="en-US" sz="1000" err="1">
                <a:latin typeface="Lucida Console"/>
                <a:cs typeface="Lucida Console"/>
              </a:rPr>
              <a:t>TopLevelTaskContainer</a:t>
            </a:r>
            <a:r>
              <a:rPr lang="en-US" sz="1000">
                <a:latin typeface="Lucida Console"/>
                <a:cs typeface="Lucida Console"/>
              </a:rPr>
              <a:t> [].</a:t>
            </a:r>
            <a:r>
              <a:rPr lang="en-US" sz="1000" err="1">
                <a:latin typeface="Lucida Console"/>
                <a:cs typeface="Lucida Console"/>
              </a:rPr>
              <a:t>postSubContainers</a:t>
            </a:r>
            <a:endParaRPr lang="en-US" sz="1000">
              <a:latin typeface="Lucida Console"/>
              <a:cs typeface="Lucida Console"/>
            </a:endParaRPr>
          </a:p>
        </p:txBody>
      </p:sp>
      <p:cxnSp>
        <p:nvCxnSpPr>
          <p:cNvPr id="6" name="Straight Arrow Connector 52"/>
          <p:cNvCxnSpPr/>
          <p:nvPr/>
        </p:nvCxnSpPr>
        <p:spPr>
          <a:xfrm>
            <a:off x="4301412" y="1240016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410042" y="6118258"/>
            <a:ext cx="8454040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err="1" smtClean="0"/>
              <a:t>IterativeTaskContainer</a:t>
            </a:r>
            <a:r>
              <a:rPr lang="en-US" sz="1400" smtClean="0"/>
              <a:t> declared as Parallel, </a:t>
            </a:r>
            <a:r>
              <a:rPr lang="en-US" sz="1400" b="1" err="1" smtClean="0"/>
              <a:t>DataPartitionTaskContainer</a:t>
            </a:r>
            <a:r>
              <a:rPr lang="en-US" sz="1400" b="1" smtClean="0"/>
              <a:t> </a:t>
            </a:r>
            <a:r>
              <a:rPr lang="en-US" sz="1400" smtClean="0"/>
              <a:t>declared as Parallel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30794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Lucida Console"/>
                <a:cs typeface="Lucida Console"/>
              </a:rPr>
              <a:t>12/04/12 15:02:28 INFO </a:t>
            </a:r>
            <a:r>
              <a:rPr lang="en-US" sz="1000" err="1">
                <a:latin typeface="Lucida Console"/>
                <a:cs typeface="Lucida Console"/>
              </a:rPr>
              <a:t>bigs</a:t>
            </a:r>
            <a:r>
              <a:rPr lang="en-US" sz="100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>
                <a:latin typeface="Lucida Console"/>
                <a:cs typeface="Lucida Console"/>
              </a:rPr>
              <a:t>12/04/12 15:02:28 INFO </a:t>
            </a:r>
            <a:r>
              <a:rPr lang="en-US" sz="1000" err="1">
                <a:latin typeface="Lucida Console"/>
                <a:cs typeface="Lucida Console"/>
              </a:rPr>
              <a:t>bigs</a:t>
            </a:r>
            <a:r>
              <a:rPr lang="en-US" sz="1000">
                <a:latin typeface="Lucida Console"/>
                <a:cs typeface="Lucida Console"/>
              </a:rPr>
              <a:t>: RULIX configured task: </a:t>
            </a:r>
            <a:r>
              <a:rPr lang="en-US" sz="1000" err="1">
                <a:latin typeface="Lucida Console"/>
                <a:cs typeface="Lucida Console"/>
              </a:rPr>
              <a:t>KMeans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numberOfCentroids</a:t>
            </a:r>
            <a:r>
              <a:rPr lang="en-US" sz="1000">
                <a:latin typeface="Lucida Console"/>
                <a:cs typeface="Lucida Console"/>
              </a:rPr>
              <a:t>=20]</a:t>
            </a:r>
          </a:p>
          <a:p>
            <a:r>
              <a:rPr lang="en-US" sz="1000">
                <a:latin typeface="Lucida Console"/>
                <a:cs typeface="Lucida Console"/>
              </a:rPr>
              <a:t>000   </a:t>
            </a:r>
            <a:r>
              <a:rPr lang="en-US" sz="1000" err="1">
                <a:latin typeface="Lucida Console"/>
                <a:cs typeface="Lucida Console"/>
              </a:rPr>
              <a:t>TopLevelTaskContainer</a:t>
            </a:r>
            <a:r>
              <a:rPr lang="en-US" sz="1000">
                <a:latin typeface="Lucida Console"/>
                <a:cs typeface="Lucida Console"/>
              </a:rPr>
              <a:t> [].</a:t>
            </a:r>
            <a:r>
              <a:rPr lang="en-US" sz="1000" err="1">
                <a:latin typeface="Lucida Console"/>
                <a:cs typeface="Lucida Console"/>
              </a:rPr>
              <a:t>preSubContainers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001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err="1">
                <a:latin typeface="Lucida Console"/>
                <a:cs typeface="Lucida Console"/>
              </a:rPr>
              <a:t>preMyContainers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002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=1].</a:t>
            </a:r>
            <a:r>
              <a:rPr lang="en-US" sz="1000" err="1">
                <a:latin typeface="Lucida Console"/>
                <a:cs typeface="Lucida Console"/>
              </a:rPr>
              <a:t>preSubContainers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003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err="1">
                <a:latin typeface="Lucida Console"/>
                <a:cs typeface="Lucida Console"/>
              </a:rPr>
              <a:t>preMyContainers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=1] LOOP </a:t>
            </a:r>
            <a:r>
              <a:rPr lang="en-US" sz="1000" err="1">
                <a:latin typeface="Lucida Console"/>
                <a:cs typeface="Lucida Console"/>
              </a:rPr>
              <a:t>processDataItem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005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=2] LOOP </a:t>
            </a:r>
            <a:r>
              <a:rPr lang="en-US" sz="1000" err="1">
                <a:latin typeface="Lucida Console"/>
                <a:cs typeface="Lucida Console"/>
              </a:rPr>
              <a:t>processDataItem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006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=3] LOOP </a:t>
            </a:r>
            <a:r>
              <a:rPr lang="en-US" sz="1000" err="1">
                <a:latin typeface="Lucida Console"/>
                <a:cs typeface="Lucida Console"/>
              </a:rPr>
              <a:t>processDataItem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007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err="1">
                <a:latin typeface="Lucida Console"/>
                <a:cs typeface="Lucida Console"/>
              </a:rPr>
              <a:t>postMyContainers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008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=1].</a:t>
            </a:r>
            <a:r>
              <a:rPr lang="en-US" sz="1000" err="1">
                <a:latin typeface="Lucida Console"/>
                <a:cs typeface="Lucida Console"/>
              </a:rPr>
              <a:t>postSubContainers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009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=2].</a:t>
            </a:r>
            <a:r>
              <a:rPr lang="en-US" sz="1000" err="1">
                <a:latin typeface="Lucida Console"/>
                <a:cs typeface="Lucida Console"/>
              </a:rPr>
              <a:t>preSubContainers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010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err="1">
                <a:latin typeface="Lucida Console"/>
                <a:cs typeface="Lucida Console"/>
              </a:rPr>
              <a:t>preMyContainers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011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=1] LOOP </a:t>
            </a:r>
            <a:r>
              <a:rPr lang="en-US" sz="1000" err="1">
                <a:latin typeface="Lucida Console"/>
                <a:cs typeface="Lucida Console"/>
              </a:rPr>
              <a:t>processDataItem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012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=2] LOOP </a:t>
            </a:r>
            <a:r>
              <a:rPr lang="en-US" sz="1000" err="1">
                <a:latin typeface="Lucida Console"/>
                <a:cs typeface="Lucida Console"/>
              </a:rPr>
              <a:t>processDataItem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013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=3] LOOP </a:t>
            </a:r>
            <a:r>
              <a:rPr lang="en-US" sz="1000" err="1">
                <a:latin typeface="Lucida Console"/>
                <a:cs typeface="Lucida Console"/>
              </a:rPr>
              <a:t>processDataItem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014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err="1">
                <a:latin typeface="Lucida Console"/>
                <a:cs typeface="Lucida Console"/>
              </a:rPr>
              <a:t>postMyContainers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015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=2].</a:t>
            </a:r>
            <a:r>
              <a:rPr lang="en-US" sz="1000" err="1">
                <a:latin typeface="Lucida Console"/>
                <a:cs typeface="Lucida Console"/>
              </a:rPr>
              <a:t>postSubContainers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016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=3].</a:t>
            </a:r>
            <a:r>
              <a:rPr lang="en-US" sz="1000" err="1">
                <a:latin typeface="Lucida Console"/>
                <a:cs typeface="Lucida Console"/>
              </a:rPr>
              <a:t>preSubContainers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017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err="1">
                <a:latin typeface="Lucida Console"/>
                <a:cs typeface="Lucida Console"/>
              </a:rPr>
              <a:t>preMyContainers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018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=1] LOOP </a:t>
            </a:r>
            <a:r>
              <a:rPr lang="en-US" sz="1000" err="1">
                <a:latin typeface="Lucida Console"/>
                <a:cs typeface="Lucida Console"/>
              </a:rPr>
              <a:t>processDataItem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019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=2] LOOP </a:t>
            </a:r>
            <a:r>
              <a:rPr lang="en-US" sz="1000" err="1">
                <a:latin typeface="Lucida Console"/>
                <a:cs typeface="Lucida Console"/>
              </a:rPr>
              <a:t>processDataItem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020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=3] LOOP </a:t>
            </a:r>
            <a:r>
              <a:rPr lang="en-US" sz="1000" err="1">
                <a:latin typeface="Lucida Console"/>
                <a:cs typeface="Lucida Console"/>
              </a:rPr>
              <a:t>processDataItem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021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err="1">
                <a:latin typeface="Lucida Console"/>
                <a:cs typeface="Lucida Console"/>
              </a:rPr>
              <a:t>postMyContainers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022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=3].</a:t>
            </a:r>
            <a:r>
              <a:rPr lang="en-US" sz="1000" err="1">
                <a:latin typeface="Lucida Console"/>
                <a:cs typeface="Lucida Console"/>
              </a:rPr>
              <a:t>postSubContainers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023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err="1">
                <a:latin typeface="Lucida Console"/>
                <a:cs typeface="Lucida Console"/>
              </a:rPr>
              <a:t>postMyContainers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024   </a:t>
            </a:r>
            <a:r>
              <a:rPr lang="en-US" sz="1000" err="1">
                <a:latin typeface="Lucida Console"/>
                <a:cs typeface="Lucida Console"/>
              </a:rPr>
              <a:t>TopLevelTaskContainer</a:t>
            </a:r>
            <a:r>
              <a:rPr lang="en-US" sz="1000">
                <a:latin typeface="Lucida Console"/>
                <a:cs typeface="Lucida Console"/>
              </a:rPr>
              <a:t> [].</a:t>
            </a:r>
            <a:r>
              <a:rPr lang="en-US" sz="1000" err="1">
                <a:latin typeface="Lucida Console"/>
                <a:cs typeface="Lucida Console"/>
              </a:rPr>
              <a:t>postSubContainers</a:t>
            </a:r>
            <a:endParaRPr lang="en-US" sz="1000">
              <a:latin typeface="Lucida Console"/>
              <a:cs typeface="Lucida Console"/>
            </a:endParaRPr>
          </a:p>
        </p:txBody>
      </p:sp>
      <p:cxnSp>
        <p:nvCxnSpPr>
          <p:cNvPr id="6" name="Straight Arrow Connector 52"/>
          <p:cNvCxnSpPr/>
          <p:nvPr/>
        </p:nvCxnSpPr>
        <p:spPr>
          <a:xfrm>
            <a:off x="4301412" y="1240016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410042" y="6118258"/>
            <a:ext cx="8454040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err="1" smtClean="0"/>
              <a:t>IterativeTaskContainer</a:t>
            </a:r>
            <a:r>
              <a:rPr lang="en-US" sz="1400" smtClean="0"/>
              <a:t> declared as Sequential, </a:t>
            </a:r>
            <a:r>
              <a:rPr lang="en-US" sz="1400" b="1" err="1" smtClean="0"/>
              <a:t>DataPartitionTaskContainer</a:t>
            </a:r>
            <a:r>
              <a:rPr lang="en-US" sz="1400" b="1" smtClean="0"/>
              <a:t> </a:t>
            </a:r>
            <a:r>
              <a:rPr lang="en-US" sz="1400" smtClean="0"/>
              <a:t>declared as Sequential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41926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Lucida Console"/>
                <a:cs typeface="Lucida Console"/>
              </a:rPr>
              <a:t>12/04/12 12:11:11 INFO </a:t>
            </a:r>
            <a:r>
              <a:rPr lang="en-US" sz="1000" err="1">
                <a:latin typeface="Lucida Console"/>
                <a:cs typeface="Lucida Console"/>
              </a:rPr>
              <a:t>bigs</a:t>
            </a:r>
            <a:r>
              <a:rPr lang="en-US" sz="100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>
                <a:latin typeface="Lucida Console"/>
                <a:cs typeface="Lucida Console"/>
              </a:rPr>
              <a:t>12/04/12 12:11:11 INFO </a:t>
            </a:r>
            <a:r>
              <a:rPr lang="en-US" sz="1000" err="1">
                <a:latin typeface="Lucida Console"/>
                <a:cs typeface="Lucida Console"/>
              </a:rPr>
              <a:t>bigs</a:t>
            </a:r>
            <a:r>
              <a:rPr lang="en-US" sz="1000">
                <a:latin typeface="Lucida Console"/>
                <a:cs typeface="Lucida Console"/>
              </a:rPr>
              <a:t>: RULIX configured task: </a:t>
            </a:r>
            <a:r>
              <a:rPr lang="en-US" sz="1000" err="1">
                <a:latin typeface="Lucida Console"/>
                <a:cs typeface="Lucida Console"/>
              </a:rPr>
              <a:t>KMeans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numberOfCentroids</a:t>
            </a:r>
            <a:r>
              <a:rPr lang="en-US" sz="1000">
                <a:latin typeface="Lucida Console"/>
                <a:cs typeface="Lucida Console"/>
              </a:rPr>
              <a:t>=20]</a:t>
            </a:r>
          </a:p>
          <a:p>
            <a:r>
              <a:rPr lang="en-US" sz="1000">
                <a:latin typeface="Lucida Console"/>
                <a:cs typeface="Lucida Console"/>
              </a:rPr>
              <a:t>000   </a:t>
            </a:r>
            <a:r>
              <a:rPr lang="en-US" sz="1000" err="1">
                <a:latin typeface="Lucida Console"/>
                <a:cs typeface="Lucida Console"/>
              </a:rPr>
              <a:t>TopLevelTaskContainer</a:t>
            </a:r>
            <a:r>
              <a:rPr lang="en-US" sz="1000">
                <a:latin typeface="Lucida Console"/>
                <a:cs typeface="Lucida Console"/>
              </a:rPr>
              <a:t> [].</a:t>
            </a:r>
            <a:r>
              <a:rPr lang="en-US" sz="1000" err="1">
                <a:latin typeface="Lucida Console"/>
                <a:cs typeface="Lucida Console"/>
              </a:rPr>
              <a:t>preSubContainers</a:t>
            </a:r>
            <a:endParaRPr lang="en-US" sz="1000"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001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002         </a:t>
            </a:r>
            <a:r>
              <a:rPr lang="en-US" sz="1000" err="1">
                <a:latin typeface="Lucida Console"/>
                <a:cs typeface="Lucida Console"/>
              </a:rPr>
              <a:t>IterativeTaskContainer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=1].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003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=1] LOOP 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=2] LOOP 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004   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=3] LOOP 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>
                <a:latin typeface="Lucida Console"/>
                <a:cs typeface="Lucida Console"/>
              </a:rPr>
              <a:t>005            </a:t>
            </a:r>
            <a:r>
              <a:rPr lang="en-US" sz="1000" err="1">
                <a:latin typeface="Lucida Console"/>
                <a:cs typeface="Lucida Console"/>
              </a:rPr>
              <a:t>DataPartitionTaskContainer</a:t>
            </a:r>
            <a:r>
              <a:rPr lang="en-US" sz="1000">
                <a:latin typeface="Lucida Console"/>
                <a:cs typeface="Lucida Console"/>
              </a:rPr>
              <a:t> [</a:t>
            </a:r>
            <a:r>
              <a:rPr lang="en-US" sz="1000" err="1">
                <a:latin typeface="Lucida Console"/>
                <a:cs typeface="Lucida Console"/>
              </a:rPr>
              <a:t>numberOfPartitions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partitionNumber</a:t>
            </a:r>
            <a:r>
              <a:rPr lang="en-US" sz="1000">
                <a:latin typeface="Lucida Console"/>
                <a:cs typeface="Lucida Console"/>
              </a:rPr>
              <a:t>=null].</a:t>
            </a:r>
            <a:r>
              <a:rPr lang="en-US" sz="1000" b="1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smtClean="0">
                <a:latin typeface="Lucida Console"/>
                <a:cs typeface="Lucida Console"/>
              </a:rPr>
              <a:t>006         </a:t>
            </a:r>
            <a:r>
              <a:rPr lang="en-US" sz="1000" err="1" smtClean="0">
                <a:latin typeface="Lucida Console"/>
                <a:cs typeface="Lucida Console"/>
              </a:rPr>
              <a:t>IterativeTaskContainer</a:t>
            </a:r>
            <a:r>
              <a:rPr lang="en-US" sz="1000" smtClean="0">
                <a:latin typeface="Lucida Console"/>
                <a:cs typeface="Lucida Console"/>
              </a:rPr>
              <a:t> </a:t>
            </a:r>
            <a:r>
              <a:rPr lang="en-US" sz="1000">
                <a:latin typeface="Lucida Console"/>
                <a:cs typeface="Lucida Console"/>
              </a:rPr>
              <a:t>[</a:t>
            </a:r>
            <a:r>
              <a:rPr lang="en-US" sz="1000" err="1">
                <a:latin typeface="Lucida Console"/>
                <a:cs typeface="Lucida Console"/>
              </a:rPr>
              <a:t>numberOfIterations</a:t>
            </a:r>
            <a:r>
              <a:rPr lang="en-US" sz="1000">
                <a:latin typeface="Lucida Console"/>
                <a:cs typeface="Lucida Console"/>
              </a:rPr>
              <a:t>=3, </a:t>
            </a:r>
            <a:r>
              <a:rPr lang="en-US" sz="1000" err="1">
                <a:latin typeface="Lucida Console"/>
                <a:cs typeface="Lucida Console"/>
              </a:rPr>
              <a:t>iterationNumber</a:t>
            </a:r>
            <a:r>
              <a:rPr lang="en-US" sz="1000">
                <a:latin typeface="Lucida Console"/>
                <a:cs typeface="Lucida Console"/>
              </a:rPr>
              <a:t>=1].</a:t>
            </a:r>
            <a:r>
              <a:rPr lang="en-US" sz="1000" b="1" err="1" smtClean="0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b="1" smtClean="0">
                <a:latin typeface="Lucida Console"/>
                <a:cs typeface="Lucida Console"/>
              </a:rPr>
              <a:t>. . . . . </a:t>
            </a:r>
          </a:p>
        </p:txBody>
      </p: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307123" y="3860249"/>
            <a:ext cx="8454040" cy="26151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smtClean="0"/>
              <a:t>WORKER LOGIC:</a:t>
            </a:r>
          </a:p>
          <a:p>
            <a:pPr algn="ctr"/>
            <a:endParaRPr lang="en-US" sz="1400" b="1"/>
          </a:p>
          <a:p>
            <a:pPr algn="ctr"/>
            <a:r>
              <a:rPr lang="en-US" sz="2800" b="1" smtClean="0"/>
              <a:t>Can take over the execution of any Schedule Item that:</a:t>
            </a:r>
          </a:p>
          <a:p>
            <a:pPr marL="1428750" lvl="2" indent="-514350">
              <a:buAutoNum type="arabicParenBoth"/>
            </a:pPr>
            <a:r>
              <a:rPr lang="en-US" sz="2800" b="1" smtClean="0"/>
              <a:t>Its parent has finished</a:t>
            </a:r>
          </a:p>
          <a:p>
            <a:pPr marL="1428750" lvl="2" indent="-514350">
              <a:buAutoNum type="arabicParenBoth"/>
            </a:pPr>
            <a:r>
              <a:rPr lang="en-US" sz="2800" b="1" smtClean="0"/>
              <a:t>Its siblings with lower priority have finished</a:t>
            </a:r>
          </a:p>
          <a:p>
            <a:pPr marL="514350" indent="-514350" algn="ctr">
              <a:buAutoNum type="arabicParenBoth"/>
            </a:pPr>
            <a:endParaRPr lang="en-US" sz="2800" b="1"/>
          </a:p>
        </p:txBody>
      </p:sp>
      <p:sp>
        <p:nvSpPr>
          <p:cNvPr id="12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/>
              <a:t>PROCESS MODEL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560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76368" y="1302323"/>
            <a:ext cx="2287904" cy="1930453"/>
            <a:chOff x="742080" y="1141514"/>
            <a:chExt cx="1826659" cy="1930453"/>
          </a:xfrm>
        </p:grpSpPr>
        <p:sp>
          <p:nvSpPr>
            <p:cNvPr id="21" name="Rectangle 20"/>
            <p:cNvSpPr/>
            <p:nvPr/>
          </p:nvSpPr>
          <p:spPr>
            <a:xfrm>
              <a:off x="742080" y="1141514"/>
              <a:ext cx="1826659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err="1" smtClean="0"/>
                <a:t>PipelineStage</a:t>
              </a:r>
              <a:endParaRPr lang="en-US" sz="1400" b="1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2080" y="1541043"/>
              <a:ext cx="1826659" cy="6777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methods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</a:t>
              </a:r>
              <a:r>
                <a:rPr lang="en-US" sz="1400" err="1" smtClean="0">
                  <a:solidFill>
                    <a:schemeClr val="tx1"/>
                  </a:solidFill>
                </a:rPr>
                <a:t>fromProperties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2080" y="2225950"/>
              <a:ext cx="1826659" cy="8460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fields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</a:t>
              </a:r>
              <a:r>
                <a:rPr lang="en-US" sz="1400" err="1" smtClean="0">
                  <a:solidFill>
                    <a:schemeClr val="tx1"/>
                  </a:solidFill>
                </a:rPr>
                <a:t>configuredTask</a:t>
              </a:r>
              <a:endParaRPr lang="en-US" sz="1400" smtClean="0">
                <a:solidFill>
                  <a:schemeClr val="tx1"/>
                </a:solidFill>
              </a:endParaRPr>
            </a:p>
            <a:p>
              <a:r>
                <a:rPr lang="en-US" sz="1400" smtClean="0">
                  <a:solidFill>
                    <a:schemeClr val="tx1"/>
                  </a:solidFill>
                </a:rPr>
                <a:t>- </a:t>
              </a:r>
              <a:r>
                <a:rPr lang="en-US" sz="1400" err="1" smtClean="0">
                  <a:solidFill>
                    <a:schemeClr val="tx1"/>
                  </a:solidFill>
                </a:rPr>
                <a:t>topTaskLevel</a:t>
              </a:r>
              <a:endParaRPr lang="en-US" sz="140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23" idx="2"/>
            <a:endCxn id="45" idx="0"/>
          </p:cNvCxnSpPr>
          <p:nvPr/>
        </p:nvCxnSpPr>
        <p:spPr>
          <a:xfrm flipH="1">
            <a:off x="1620319" y="3232776"/>
            <a:ext cx="1" cy="101633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76367" y="4249106"/>
            <a:ext cx="2287904" cy="824524"/>
            <a:chOff x="319389" y="3259287"/>
            <a:chExt cx="2287904" cy="824524"/>
          </a:xfrm>
        </p:grpSpPr>
        <p:sp>
          <p:nvSpPr>
            <p:cNvPr id="45" name="Rectangle 44"/>
            <p:cNvSpPr/>
            <p:nvPr/>
          </p:nvSpPr>
          <p:spPr>
            <a:xfrm>
              <a:off x="319389" y="3259287"/>
              <a:ext cx="2287904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/>
                <a:t>Task</a:t>
              </a:r>
              <a:endParaRPr lang="en-US" sz="1400" b="1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389" y="3658816"/>
              <a:ext cx="2287904" cy="424995"/>
            </a:xfrm>
            <a:prstGeom prst="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@</a:t>
              </a:r>
              <a:r>
                <a:rPr lang="en-US" sz="1400" b="1" err="1" smtClean="0">
                  <a:solidFill>
                    <a:schemeClr val="tx1"/>
                  </a:solidFill>
                </a:rPr>
                <a:t>BIGSParam</a:t>
              </a:r>
              <a:endParaRPr lang="en-US" sz="1400" b="1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58" name="Picture 57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-24405"/>
            <a:ext cx="4559267" cy="1139817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3325404" y="1300575"/>
            <a:ext cx="2611238" cy="4418977"/>
            <a:chOff x="3325404" y="1289009"/>
            <a:chExt cx="2611238" cy="4418977"/>
          </a:xfrm>
        </p:grpSpPr>
        <p:sp>
          <p:nvSpPr>
            <p:cNvPr id="5" name="Rectangle 4"/>
            <p:cNvSpPr/>
            <p:nvPr/>
          </p:nvSpPr>
          <p:spPr>
            <a:xfrm>
              <a:off x="3325407" y="1289009"/>
              <a:ext cx="2611235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err="1" smtClean="0"/>
                <a:t>TaskContainer</a:t>
              </a:r>
              <a:endParaRPr lang="en-US" sz="1400" b="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25407" y="2113534"/>
              <a:ext cx="2611235" cy="28107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>
                  <a:solidFill>
                    <a:schemeClr val="tx1"/>
                  </a:solidFill>
                </a:rPr>
                <a:t>a</a:t>
              </a:r>
              <a:r>
                <a:rPr lang="en-US" sz="1200" b="1" smtClean="0">
                  <a:solidFill>
                    <a:schemeClr val="tx1"/>
                  </a:solidFill>
                </a:rPr>
                <a:t>bstract methods</a:t>
              </a:r>
            </a:p>
            <a:p>
              <a:r>
                <a:rPr lang="en-US" sz="105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err="1" smtClean="0">
                  <a:solidFill>
                    <a:schemeClr val="tx1"/>
                  </a:solidFill>
                  <a:latin typeface="Lucida Console" pitchFamily="49" charset="0"/>
                </a:rPr>
                <a:t>supportsParallelization</a:t>
              </a:r>
              <a:endParaRPr lang="en-US" sz="105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20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err="1" smtClean="0">
                  <a:solidFill>
                    <a:schemeClr val="tx1"/>
                  </a:solidFill>
                  <a:latin typeface="Lucida Console" pitchFamily="49" charset="0"/>
                </a:rPr>
                <a:t>allowedTasks</a:t>
              </a:r>
              <a:endParaRPr lang="en-US" sz="105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sz="1050" err="1" smtClean="0">
                  <a:solidFill>
                    <a:schemeClr val="tx1"/>
                  </a:solidFill>
                  <a:latin typeface="Lucida Console" pitchFamily="49" charset="0"/>
                </a:rPr>
                <a:t>allowedTaskContainers</a:t>
              </a:r>
              <a:endParaRPr lang="en-US" sz="105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sz="1050" err="1" smtClean="0">
                  <a:solidFill>
                    <a:schemeClr val="tx1"/>
                  </a:solidFill>
                  <a:latin typeface="Lucida Console" pitchFamily="49" charset="0"/>
                </a:rPr>
                <a:t>allowedTags</a:t>
              </a:r>
              <a:endParaRPr lang="en-US" sz="105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50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err="1" smtClean="0">
                  <a:solidFill>
                    <a:schemeClr val="tx1"/>
                  </a:solidFill>
                  <a:latin typeface="Lucida Console" pitchFamily="49" charset="0"/>
                </a:rPr>
                <a:t>processPreSubContainers</a:t>
              </a:r>
              <a:endParaRPr lang="en-US" sz="105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err="1" smtClean="0">
                  <a:solidFill>
                    <a:schemeClr val="tx1"/>
                  </a:solidFill>
                  <a:latin typeface="Lucida Console" pitchFamily="49" charset="0"/>
                </a:rPr>
                <a:t>processPostSubContainers</a:t>
              </a:r>
              <a:endParaRPr lang="en-US" sz="105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50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err="1" smtClean="0">
                  <a:solidFill>
                    <a:schemeClr val="tx1"/>
                  </a:solidFill>
                  <a:latin typeface="Lucida Console" pitchFamily="49" charset="0"/>
                </a:rPr>
                <a:t>processPreMyContainers</a:t>
              </a:r>
              <a:endParaRPr lang="en-US" sz="105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err="1" smtClean="0">
                  <a:solidFill>
                    <a:schemeClr val="tx1"/>
                  </a:solidFill>
                  <a:latin typeface="Lucida Console" pitchFamily="49" charset="0"/>
                </a:rPr>
                <a:t>processPostMyContainers</a:t>
              </a:r>
              <a:endParaRPr lang="en-US" sz="105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50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err="1" smtClean="0">
                  <a:solidFill>
                    <a:schemeClr val="tx1"/>
                  </a:solidFill>
                  <a:latin typeface="Lucida Console" pitchFamily="49" charset="0"/>
                </a:rPr>
                <a:t>processPreDataBlock</a:t>
              </a:r>
              <a:endParaRPr lang="en-US" sz="105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err="1" smtClean="0">
                  <a:solidFill>
                    <a:schemeClr val="tx1"/>
                  </a:solidFill>
                  <a:latin typeface="Lucida Console" pitchFamily="49" charset="0"/>
                </a:rPr>
                <a:t>processDataItem</a:t>
              </a:r>
              <a:endParaRPr lang="en-US" sz="105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err="1" smtClean="0">
                  <a:solidFill>
                    <a:schemeClr val="tx1"/>
                  </a:solidFill>
                  <a:latin typeface="Lucida Console" pitchFamily="49" charset="0"/>
                </a:rPr>
                <a:t>processPostDataBlock</a:t>
              </a:r>
              <a:endParaRPr lang="en-US" sz="105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90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900" smtClean="0">
                  <a:solidFill>
                    <a:schemeClr val="tx1"/>
                  </a:solidFill>
                  <a:latin typeface="Lucida Console" pitchFamily="49" charset="0"/>
                </a:rPr>
                <a:t>- List&lt;String&gt; </a:t>
              </a:r>
              <a:r>
                <a:rPr lang="en-US" sz="900" err="1" smtClean="0">
                  <a:solidFill>
                    <a:schemeClr val="tx1"/>
                  </a:solidFill>
                  <a:latin typeface="Lucida Console" pitchFamily="49" charset="0"/>
                </a:rPr>
                <a:t>tagDataItem</a:t>
              </a:r>
              <a:r>
                <a:rPr lang="en-US" sz="900" smtClean="0">
                  <a:solidFill>
                    <a:schemeClr val="tx1"/>
                  </a:solidFill>
                  <a:latin typeface="Lucida Console" pitchFamily="49" charset="0"/>
                </a:rPr>
                <a:t>(item</a:t>
              </a:r>
              <a:r>
                <a:rPr lang="en-US" sz="1050" smtClean="0">
                  <a:solidFill>
                    <a:schemeClr val="tx1"/>
                  </a:solidFill>
                  <a:latin typeface="Lucida Console" pitchFamily="49" charset="0"/>
                </a:rPr>
                <a:t>)</a:t>
              </a:r>
              <a:endParaRPr lang="en-US" sz="105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25407" y="4924327"/>
              <a:ext cx="2611235" cy="7836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smtClean="0">
                  <a:solidFill>
                    <a:schemeClr val="tx1"/>
                  </a:solidFill>
                </a:rPr>
                <a:t>fields</a:t>
              </a:r>
            </a:p>
            <a:p>
              <a:r>
                <a:rPr lang="en-US" sz="1200" smtClean="0">
                  <a:solidFill>
                    <a:schemeClr val="tx1"/>
                  </a:solidFill>
                </a:rPr>
                <a:t>- </a:t>
              </a:r>
              <a:r>
                <a:rPr lang="en-US" sz="1200" err="1" smtClean="0">
                  <a:solidFill>
                    <a:schemeClr val="tx1"/>
                  </a:solidFill>
                </a:rPr>
                <a:t>taskContainers</a:t>
              </a:r>
              <a:r>
                <a:rPr lang="en-US" sz="1200" smtClean="0">
                  <a:solidFill>
                    <a:schemeClr val="tx1"/>
                  </a:solidFill>
                </a:rPr>
                <a:t> (list)</a:t>
              </a:r>
            </a:p>
            <a:p>
              <a:r>
                <a:rPr lang="en-US" sz="1200" smtClean="0">
                  <a:solidFill>
                    <a:schemeClr val="tx1"/>
                  </a:solidFill>
                </a:rPr>
                <a:t>- </a:t>
              </a:r>
              <a:r>
                <a:rPr lang="en-US" sz="1200" err="1" smtClean="0">
                  <a:solidFill>
                    <a:schemeClr val="tx1"/>
                  </a:solidFill>
                </a:rPr>
                <a:t>parentTaskContainer</a:t>
              </a:r>
              <a:endParaRPr lang="en-US" sz="1200" smtClean="0">
                <a:solidFill>
                  <a:schemeClr val="tx1"/>
                </a:solidFill>
              </a:endParaRPr>
            </a:p>
          </p:txBody>
        </p:sp>
        <p:cxnSp>
          <p:nvCxnSpPr>
            <p:cNvPr id="28" name="Elbow Connector 27"/>
            <p:cNvCxnSpPr>
              <a:stCxn id="11" idx="3"/>
              <a:endCxn id="11" idx="2"/>
            </p:cNvCxnSpPr>
            <p:nvPr/>
          </p:nvCxnSpPr>
          <p:spPr>
            <a:xfrm flipH="1">
              <a:off x="4631025" y="5316157"/>
              <a:ext cx="1305617" cy="391829"/>
            </a:xfrm>
            <a:prstGeom prst="bentConnector4">
              <a:avLst>
                <a:gd name="adj1" fmla="val -17509"/>
                <a:gd name="adj2" fmla="val 158342"/>
              </a:avLst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3325404" y="1688539"/>
              <a:ext cx="2611235" cy="424995"/>
            </a:xfrm>
            <a:prstGeom prst="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@</a:t>
              </a:r>
              <a:r>
                <a:rPr lang="en-US" sz="1400" b="1" err="1" smtClean="0">
                  <a:solidFill>
                    <a:schemeClr val="tx1"/>
                  </a:solidFill>
                </a:rPr>
                <a:t>BIGSParam</a:t>
              </a:r>
              <a:endParaRPr lang="en-US" sz="1400" b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>
            <a:stCxn id="21" idx="3"/>
            <a:endCxn id="5" idx="1"/>
          </p:cNvCxnSpPr>
          <p:nvPr/>
        </p:nvCxnSpPr>
        <p:spPr>
          <a:xfrm flipV="1">
            <a:off x="2764272" y="1500340"/>
            <a:ext cx="561135" cy="1748"/>
          </a:xfrm>
          <a:prstGeom prst="straightConnector1">
            <a:avLst/>
          </a:prstGeom>
          <a:ln w="34925">
            <a:solidFill>
              <a:schemeClr val="tx1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/>
          <p:nvPr/>
        </p:nvSpPr>
        <p:spPr>
          <a:xfrm>
            <a:off x="6696282" y="1297534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err="1" smtClean="0"/>
              <a:t>DataPartitionTaskContainer</a:t>
            </a:r>
            <a:endParaRPr lang="en-US" sz="1200" b="1"/>
          </a:p>
        </p:txBody>
      </p:sp>
      <p:sp>
        <p:nvSpPr>
          <p:cNvPr id="31" name="Rectangle 4"/>
          <p:cNvSpPr/>
          <p:nvPr/>
        </p:nvSpPr>
        <p:spPr>
          <a:xfrm>
            <a:off x="6696282" y="812724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err="1" smtClean="0"/>
              <a:t>CrossValidationTaskContainer</a:t>
            </a:r>
            <a:endParaRPr lang="en-US" sz="1200" b="1"/>
          </a:p>
        </p:txBody>
      </p:sp>
      <p:cxnSp>
        <p:nvCxnSpPr>
          <p:cNvPr id="35" name="Straight Arrow Connector 52"/>
          <p:cNvCxnSpPr>
            <a:stCxn id="5" idx="3"/>
            <a:endCxn id="29" idx="1"/>
          </p:cNvCxnSpPr>
          <p:nvPr/>
        </p:nvCxnSpPr>
        <p:spPr>
          <a:xfrm flipV="1">
            <a:off x="5936642" y="1497299"/>
            <a:ext cx="759640" cy="3041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3"/>
            <a:endCxn id="31" idx="1"/>
          </p:cNvCxnSpPr>
          <p:nvPr/>
        </p:nvCxnSpPr>
        <p:spPr>
          <a:xfrm flipV="1">
            <a:off x="5936642" y="1012489"/>
            <a:ext cx="759640" cy="487851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/>
          <p:nvPr/>
        </p:nvSpPr>
        <p:spPr>
          <a:xfrm>
            <a:off x="6696282" y="1804865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err="1" smtClean="0"/>
              <a:t>IterativeTaskContainer</a:t>
            </a:r>
            <a:endParaRPr lang="en-US" sz="1200" b="1"/>
          </a:p>
        </p:txBody>
      </p:sp>
      <p:cxnSp>
        <p:nvCxnSpPr>
          <p:cNvPr id="38" name="Straight Arrow Connector 52"/>
          <p:cNvCxnSpPr>
            <a:stCxn id="5" idx="3"/>
            <a:endCxn id="30" idx="1"/>
          </p:cNvCxnSpPr>
          <p:nvPr/>
        </p:nvCxnSpPr>
        <p:spPr>
          <a:xfrm>
            <a:off x="5936642" y="1500340"/>
            <a:ext cx="759640" cy="504290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76368" y="1302323"/>
            <a:ext cx="2287904" cy="1930453"/>
            <a:chOff x="742080" y="1141514"/>
            <a:chExt cx="1826659" cy="1930453"/>
          </a:xfrm>
        </p:grpSpPr>
        <p:sp>
          <p:nvSpPr>
            <p:cNvPr id="21" name="Rectangle 20"/>
            <p:cNvSpPr/>
            <p:nvPr/>
          </p:nvSpPr>
          <p:spPr>
            <a:xfrm>
              <a:off x="742080" y="1141514"/>
              <a:ext cx="1826659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err="1" smtClean="0"/>
                <a:t>PipelineStage</a:t>
              </a:r>
              <a:endParaRPr lang="en-US" sz="1400" b="1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2080" y="1541043"/>
              <a:ext cx="1826659" cy="6777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methods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</a:t>
              </a:r>
              <a:r>
                <a:rPr lang="en-US" sz="1400" err="1" smtClean="0">
                  <a:solidFill>
                    <a:schemeClr val="tx1"/>
                  </a:solidFill>
                </a:rPr>
                <a:t>fromProperties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2080" y="2225950"/>
              <a:ext cx="1826659" cy="8460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fields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</a:t>
              </a:r>
              <a:r>
                <a:rPr lang="en-US" sz="1400" err="1" smtClean="0">
                  <a:solidFill>
                    <a:schemeClr val="tx1"/>
                  </a:solidFill>
                </a:rPr>
                <a:t>configuredTask</a:t>
              </a:r>
              <a:endParaRPr lang="en-US" sz="1400" smtClean="0">
                <a:solidFill>
                  <a:schemeClr val="tx1"/>
                </a:solidFill>
              </a:endParaRPr>
            </a:p>
            <a:p>
              <a:r>
                <a:rPr lang="en-US" sz="1400" smtClean="0">
                  <a:solidFill>
                    <a:schemeClr val="tx1"/>
                  </a:solidFill>
                </a:rPr>
                <a:t>- </a:t>
              </a:r>
              <a:r>
                <a:rPr lang="en-US" sz="1400" err="1" smtClean="0">
                  <a:solidFill>
                    <a:schemeClr val="tx1"/>
                  </a:solidFill>
                </a:rPr>
                <a:t>topTaskLevel</a:t>
              </a:r>
              <a:endParaRPr lang="en-US" sz="140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23" idx="2"/>
            <a:endCxn id="45" idx="0"/>
          </p:cNvCxnSpPr>
          <p:nvPr/>
        </p:nvCxnSpPr>
        <p:spPr>
          <a:xfrm flipH="1">
            <a:off x="1620319" y="3232776"/>
            <a:ext cx="1" cy="101633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76367" y="4249106"/>
            <a:ext cx="2287904" cy="1495164"/>
            <a:chOff x="319389" y="3259287"/>
            <a:chExt cx="2287904" cy="1495164"/>
          </a:xfrm>
        </p:grpSpPr>
        <p:sp>
          <p:nvSpPr>
            <p:cNvPr id="45" name="Rectangle 44"/>
            <p:cNvSpPr/>
            <p:nvPr/>
          </p:nvSpPr>
          <p:spPr>
            <a:xfrm>
              <a:off x="319389" y="3259287"/>
              <a:ext cx="2287904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/>
                <a:t>Task</a:t>
              </a:r>
              <a:endParaRPr lang="en-US" sz="1400" b="1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389" y="3658816"/>
              <a:ext cx="2287904" cy="424995"/>
            </a:xfrm>
            <a:prstGeom prst="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@</a:t>
              </a:r>
              <a:r>
                <a:rPr lang="en-US" sz="1400" b="1" err="1" smtClean="0">
                  <a:solidFill>
                    <a:schemeClr val="tx1"/>
                  </a:solidFill>
                </a:rPr>
                <a:t>BIGSParam</a:t>
              </a:r>
              <a:endParaRPr lang="en-US" sz="1400" b="1" smtClean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9389" y="4083811"/>
              <a:ext cx="2287904" cy="670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>
                <a:solidFill>
                  <a:schemeClr val="tx1"/>
                </a:solidFill>
              </a:endParaRPr>
            </a:p>
          </p:txBody>
        </p:sp>
      </p:grpSp>
      <p:pic>
        <p:nvPicPr>
          <p:cNvPr id="58" name="Picture 57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-24405"/>
            <a:ext cx="4559267" cy="11398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5407" y="1300575"/>
            <a:ext cx="2611235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err="1" smtClean="0"/>
              <a:t>TaskContainer</a:t>
            </a:r>
            <a:endParaRPr lang="en-US" sz="1400" b="1"/>
          </a:p>
        </p:txBody>
      </p:sp>
      <p:cxnSp>
        <p:nvCxnSpPr>
          <p:cNvPr id="18" name="Straight Arrow Connector 17"/>
          <p:cNvCxnSpPr>
            <a:stCxn id="21" idx="3"/>
            <a:endCxn id="5" idx="1"/>
          </p:cNvCxnSpPr>
          <p:nvPr/>
        </p:nvCxnSpPr>
        <p:spPr>
          <a:xfrm flipV="1">
            <a:off x="2764272" y="1500340"/>
            <a:ext cx="561135" cy="1748"/>
          </a:xfrm>
          <a:prstGeom prst="straightConnector1">
            <a:avLst/>
          </a:prstGeom>
          <a:ln w="34925">
            <a:solidFill>
              <a:schemeClr val="tx1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/>
          <p:nvPr/>
        </p:nvSpPr>
        <p:spPr>
          <a:xfrm>
            <a:off x="6552753" y="1299885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err="1" smtClean="0"/>
              <a:t>DataPartitionTaskContainer</a:t>
            </a:r>
            <a:endParaRPr lang="en-US" sz="1200" b="1"/>
          </a:p>
        </p:txBody>
      </p:sp>
      <p:sp>
        <p:nvSpPr>
          <p:cNvPr id="31" name="Rectangle 4"/>
          <p:cNvSpPr/>
          <p:nvPr/>
        </p:nvSpPr>
        <p:spPr>
          <a:xfrm>
            <a:off x="6552754" y="815075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err="1" smtClean="0"/>
              <a:t>CrossValidationTaskContainer</a:t>
            </a:r>
            <a:endParaRPr lang="en-US" sz="1200" b="1"/>
          </a:p>
        </p:txBody>
      </p:sp>
      <p:cxnSp>
        <p:nvCxnSpPr>
          <p:cNvPr id="35" name="Straight Arrow Connector 52"/>
          <p:cNvCxnSpPr>
            <a:stCxn id="5" idx="3"/>
            <a:endCxn id="29" idx="1"/>
          </p:cNvCxnSpPr>
          <p:nvPr/>
        </p:nvCxnSpPr>
        <p:spPr>
          <a:xfrm flipV="1">
            <a:off x="5936642" y="1499650"/>
            <a:ext cx="616111" cy="690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3"/>
            <a:endCxn id="31" idx="1"/>
          </p:cNvCxnSpPr>
          <p:nvPr/>
        </p:nvCxnSpPr>
        <p:spPr>
          <a:xfrm flipV="1">
            <a:off x="5936642" y="1014840"/>
            <a:ext cx="616112" cy="485500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47 Grupo"/>
          <p:cNvGrpSpPr/>
          <p:nvPr/>
        </p:nvGrpSpPr>
        <p:grpSpPr>
          <a:xfrm>
            <a:off x="6526400" y="1807216"/>
            <a:ext cx="2367303" cy="2733463"/>
            <a:chOff x="6685028" y="2107553"/>
            <a:chExt cx="2367303" cy="2733463"/>
          </a:xfrm>
        </p:grpSpPr>
        <p:sp>
          <p:nvSpPr>
            <p:cNvPr id="30" name="Rectangle 4"/>
            <p:cNvSpPr/>
            <p:nvPr/>
          </p:nvSpPr>
          <p:spPr>
            <a:xfrm>
              <a:off x="6685028" y="2107553"/>
              <a:ext cx="2367303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err="1" smtClean="0"/>
                <a:t>IterativeTaskContainer</a:t>
              </a:r>
              <a:endParaRPr lang="en-US" sz="1200" b="1"/>
            </a:p>
          </p:txBody>
        </p:sp>
        <p:sp>
          <p:nvSpPr>
            <p:cNvPr id="50" name="Rectangle 7"/>
            <p:cNvSpPr/>
            <p:nvPr/>
          </p:nvSpPr>
          <p:spPr>
            <a:xfrm>
              <a:off x="6685028" y="2516931"/>
              <a:ext cx="2363455" cy="23240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smtClean="0">
                  <a:solidFill>
                    <a:schemeClr val="tx1"/>
                  </a:solidFill>
                </a:rPr>
                <a:t>implemented methods</a:t>
              </a:r>
            </a:p>
            <a:p>
              <a:endParaRPr lang="en-US" sz="100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err="1" smtClean="0">
                  <a:solidFill>
                    <a:schemeClr val="tx1"/>
                  </a:solidFill>
                  <a:latin typeface="Lucida Console" pitchFamily="49" charset="0"/>
                </a:rPr>
                <a:t>allowedTasks</a:t>
              </a:r>
              <a:r>
                <a:rPr lang="en-US" sz="1000" smtClean="0">
                  <a:solidFill>
                    <a:schemeClr val="tx1"/>
                  </a:solidFill>
                  <a:latin typeface="Lucida Console" pitchFamily="49" charset="0"/>
                </a:rPr>
                <a:t>(){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Lucida Console" pitchFamily="49" charset="0"/>
                </a:rPr>
                <a:t>  return </a:t>
              </a:r>
              <a:r>
                <a:rPr lang="en-US" sz="1000" err="1" smtClean="0">
                  <a:solidFill>
                    <a:schemeClr val="tx1"/>
                  </a:solidFill>
                  <a:latin typeface="Lucida Console" pitchFamily="49" charset="0"/>
                </a:rPr>
                <a:t>IterativeTask.class</a:t>
              </a:r>
              <a:endParaRPr lang="en-US" sz="100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Lucida Console" pitchFamily="49" charset="0"/>
                </a:rPr>
                <a:t>}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Lucida Console" pitchFamily="49" charset="0"/>
                </a:rPr>
                <a:t> </a:t>
              </a:r>
              <a:endParaRPr lang="en-US" sz="100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err="1" smtClean="0">
                  <a:solidFill>
                    <a:schemeClr val="tx1"/>
                  </a:solidFill>
                  <a:latin typeface="Lucida Console" pitchFamily="49" charset="0"/>
                </a:rPr>
                <a:t>processPreSubContainers</a:t>
              </a:r>
              <a:r>
                <a:rPr lang="en-US" sz="1000" smtClean="0">
                  <a:solidFill>
                    <a:schemeClr val="tx1"/>
                  </a:solidFill>
                  <a:latin typeface="Lucida Console" pitchFamily="49" charset="0"/>
                </a:rPr>
                <a:t>() {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Console" pitchFamily="49" charset="0"/>
                </a:rPr>
                <a:t> </a:t>
              </a:r>
              <a:r>
                <a:rPr lang="en-US" sz="1000" smtClean="0">
                  <a:solidFill>
                    <a:schemeClr val="tx1"/>
                  </a:solidFill>
                  <a:latin typeface="Lucida Console" pitchFamily="49" charset="0"/>
                </a:rPr>
                <a:t> </a:t>
              </a:r>
              <a:r>
                <a:rPr lang="en-US" sz="900" err="1" smtClean="0">
                  <a:solidFill>
                    <a:schemeClr val="tx1"/>
                  </a:solidFill>
                  <a:latin typeface="Lucida Console" pitchFamily="49" charset="0"/>
                </a:rPr>
                <a:t>configuredTask.preIteration</a:t>
              </a:r>
              <a:r>
                <a:rPr lang="en-US" sz="90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  <a:endParaRPr lang="en-US" sz="100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>
                  <a:solidFill>
                    <a:schemeClr val="tx1"/>
                  </a:solidFill>
                  <a:latin typeface="Lucida Console" pitchFamily="49" charset="0"/>
                </a:rPr>
                <a:t>}</a:t>
              </a:r>
            </a:p>
          </p:txBody>
        </p:sp>
      </p:grpSp>
      <p:cxnSp>
        <p:nvCxnSpPr>
          <p:cNvPr id="51" name="Straight Connector 31"/>
          <p:cNvCxnSpPr>
            <a:stCxn id="50" idx="1"/>
            <a:endCxn id="43" idx="3"/>
          </p:cNvCxnSpPr>
          <p:nvPr/>
        </p:nvCxnSpPr>
        <p:spPr>
          <a:xfrm flipH="1" flipV="1">
            <a:off x="5814679" y="3369407"/>
            <a:ext cx="711721" cy="9230"/>
          </a:xfrm>
          <a:prstGeom prst="line">
            <a:avLst/>
          </a:prstGeom>
          <a:ln w="381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54 Grupo"/>
          <p:cNvGrpSpPr/>
          <p:nvPr/>
        </p:nvGrpSpPr>
        <p:grpSpPr>
          <a:xfrm>
            <a:off x="3447375" y="3169642"/>
            <a:ext cx="2367304" cy="1142598"/>
            <a:chOff x="6656750" y="5320711"/>
            <a:chExt cx="2367304" cy="1142598"/>
          </a:xfrm>
        </p:grpSpPr>
        <p:sp>
          <p:nvSpPr>
            <p:cNvPr id="43" name="Rectangle 4"/>
            <p:cNvSpPr/>
            <p:nvPr/>
          </p:nvSpPr>
          <p:spPr>
            <a:xfrm>
              <a:off x="6656751" y="5320711"/>
              <a:ext cx="2367303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err="1" smtClean="0"/>
                <a:t>IterativeTask</a:t>
              </a:r>
              <a:endParaRPr lang="en-US" sz="1400" b="1"/>
            </a:p>
          </p:txBody>
        </p:sp>
        <p:sp>
          <p:nvSpPr>
            <p:cNvPr id="59" name="Rectangle 7"/>
            <p:cNvSpPr/>
            <p:nvPr/>
          </p:nvSpPr>
          <p:spPr>
            <a:xfrm>
              <a:off x="6656750" y="5719552"/>
              <a:ext cx="2363455" cy="7437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smtClean="0">
                  <a:solidFill>
                    <a:schemeClr val="tx1"/>
                  </a:solidFill>
                </a:rPr>
                <a:t>abstract methods</a:t>
              </a:r>
            </a:p>
            <a:p>
              <a:endParaRPr lang="en-US" sz="100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err="1" smtClean="0">
                  <a:solidFill>
                    <a:schemeClr val="tx1"/>
                  </a:solidFill>
                  <a:latin typeface="Lucida Console" pitchFamily="49" charset="0"/>
                </a:rPr>
                <a:t>preIteration</a:t>
              </a:r>
              <a:r>
                <a:rPr lang="en-US" sz="100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Lucida Console" pitchFamily="49" charset="0"/>
                </a:rPr>
                <a:t>postIteration</a:t>
              </a:r>
              <a:r>
                <a:rPr lang="en-US" sz="100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</a:p>
          </p:txBody>
        </p:sp>
      </p:grpSp>
      <p:cxnSp>
        <p:nvCxnSpPr>
          <p:cNvPr id="38" name="Straight Arrow Connector 52"/>
          <p:cNvCxnSpPr>
            <a:stCxn id="5" idx="3"/>
            <a:endCxn id="30" idx="1"/>
          </p:cNvCxnSpPr>
          <p:nvPr/>
        </p:nvCxnSpPr>
        <p:spPr>
          <a:xfrm>
            <a:off x="5936642" y="1500340"/>
            <a:ext cx="589758" cy="506641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27"/>
          <p:cNvCxnSpPr>
            <a:stCxn id="43" idx="1"/>
            <a:endCxn id="45" idx="3"/>
          </p:cNvCxnSpPr>
          <p:nvPr/>
        </p:nvCxnSpPr>
        <p:spPr>
          <a:xfrm rot="10800000" flipV="1">
            <a:off x="2764272" y="3369407"/>
            <a:ext cx="683105" cy="1079464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diamond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13 Grupo"/>
          <p:cNvGrpSpPr/>
          <p:nvPr/>
        </p:nvGrpSpPr>
        <p:grpSpPr>
          <a:xfrm>
            <a:off x="3447374" y="4769118"/>
            <a:ext cx="2363456" cy="1594363"/>
            <a:chOff x="3487074" y="4785631"/>
            <a:chExt cx="2363456" cy="1594363"/>
          </a:xfrm>
        </p:grpSpPr>
        <p:sp>
          <p:nvSpPr>
            <p:cNvPr id="36" name="Rectangle 44"/>
            <p:cNvSpPr/>
            <p:nvPr/>
          </p:nvSpPr>
          <p:spPr>
            <a:xfrm>
              <a:off x="3487074" y="4785631"/>
              <a:ext cx="2363455" cy="481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err="1" smtClean="0"/>
                <a:t>Kmeans</a:t>
              </a:r>
              <a:r>
                <a:rPr lang="en-US" sz="1400" b="1" smtClean="0"/>
                <a:t> </a:t>
              </a:r>
            </a:p>
            <a:p>
              <a:pPr algn="ctr"/>
              <a:r>
                <a:rPr lang="en-US" sz="1400" smtClean="0"/>
                <a:t>implements </a:t>
              </a:r>
              <a:r>
                <a:rPr lang="en-US" sz="1400" i="1" err="1" smtClean="0"/>
                <a:t>IterativeTask</a:t>
              </a:r>
              <a:endParaRPr lang="en-US" sz="1400" i="1"/>
            </a:p>
          </p:txBody>
        </p:sp>
        <p:sp>
          <p:nvSpPr>
            <p:cNvPr id="41" name="Rectangle 7"/>
            <p:cNvSpPr/>
            <p:nvPr/>
          </p:nvSpPr>
          <p:spPr>
            <a:xfrm>
              <a:off x="3487075" y="5267309"/>
              <a:ext cx="2363455" cy="11126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smtClean="0">
                  <a:solidFill>
                    <a:schemeClr val="tx1"/>
                  </a:solidFill>
                </a:rPr>
                <a:t>implemented methods</a:t>
              </a:r>
            </a:p>
            <a:p>
              <a:endParaRPr lang="en-US" sz="100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err="1" smtClean="0">
                  <a:solidFill>
                    <a:schemeClr val="tx1"/>
                  </a:solidFill>
                  <a:latin typeface="Lucida Console" pitchFamily="49" charset="0"/>
                </a:rPr>
                <a:t>preIteration</a:t>
              </a:r>
              <a:r>
                <a:rPr lang="en-US" sz="100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</a:p>
            <a:p>
              <a:endParaRPr lang="en-US" sz="100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err="1" smtClean="0">
                  <a:solidFill>
                    <a:schemeClr val="tx1"/>
                  </a:solidFill>
                  <a:latin typeface="Lucida Console" pitchFamily="49" charset="0"/>
                </a:rPr>
                <a:t>postIteration</a:t>
              </a:r>
              <a:r>
                <a:rPr lang="en-US" sz="1000" smtClean="0">
                  <a:solidFill>
                    <a:schemeClr val="tx1"/>
                  </a:solidFill>
                  <a:latin typeface="Lucida Console" pitchFamily="49" charset="0"/>
                </a:rPr>
                <a:t>(){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Console" pitchFamily="49" charset="0"/>
                </a:rPr>
                <a:t>	</a:t>
              </a:r>
              <a:r>
                <a:rPr lang="en-US" sz="1000" err="1" smtClean="0">
                  <a:solidFill>
                    <a:schemeClr val="tx1"/>
                  </a:solidFill>
                  <a:latin typeface="Lucida Console" pitchFamily="49" charset="0"/>
                </a:rPr>
                <a:t>averageCentroids</a:t>
              </a:r>
              <a:r>
                <a:rPr lang="en-US" sz="1000" smtClean="0">
                  <a:solidFill>
                    <a:schemeClr val="tx1"/>
                  </a:solidFill>
                  <a:latin typeface="Lucida Console" pitchFamily="49" charset="0"/>
                </a:rPr>
                <a:t>, etc.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Console" pitchFamily="49" charset="0"/>
                </a:rPr>
                <a:t>}</a:t>
              </a:r>
              <a:endParaRPr lang="en-US" sz="100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</p:grpSp>
      <p:cxnSp>
        <p:nvCxnSpPr>
          <p:cNvPr id="37" name="Straight Arrow Connector 52"/>
          <p:cNvCxnSpPr>
            <a:stCxn id="59" idx="2"/>
            <a:endCxn id="36" idx="0"/>
          </p:cNvCxnSpPr>
          <p:nvPr/>
        </p:nvCxnSpPr>
        <p:spPr>
          <a:xfrm flipH="1">
            <a:off x="4629102" y="4312240"/>
            <a:ext cx="1" cy="456878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2022</Words>
  <Application>Microsoft Office PowerPoint</Application>
  <PresentationFormat>Presentación en pantalla (4:3)</PresentationFormat>
  <Paragraphs>653</Paragraphs>
  <Slides>16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rlx</dc:creator>
  <cp:lastModifiedBy>rlx</cp:lastModifiedBy>
  <cp:revision>59</cp:revision>
  <cp:lastPrinted>2012-04-15T17:56:39Z</cp:lastPrinted>
  <dcterms:created xsi:type="dcterms:W3CDTF">2012-04-08T15:02:01Z</dcterms:created>
  <dcterms:modified xsi:type="dcterms:W3CDTF">2012-04-18T22:34:25Z</dcterms:modified>
</cp:coreProperties>
</file>