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2" r:id="rId4"/>
    <p:sldId id="261" r:id="rId5"/>
    <p:sldId id="258" r:id="rId6"/>
    <p:sldId id="260" r:id="rId7"/>
    <p:sldId id="282" r:id="rId8"/>
    <p:sldId id="259" r:id="rId9"/>
    <p:sldId id="265" r:id="rId10"/>
    <p:sldId id="271" r:id="rId11"/>
    <p:sldId id="263" r:id="rId12"/>
    <p:sldId id="264" r:id="rId13"/>
    <p:sldId id="266" r:id="rId14"/>
    <p:sldId id="267" r:id="rId15"/>
    <p:sldId id="268" r:id="rId16"/>
    <p:sldId id="269" r:id="rId17"/>
    <p:sldId id="275" r:id="rId18"/>
    <p:sldId id="272" r:id="rId19"/>
    <p:sldId id="276" r:id="rId20"/>
    <p:sldId id="270" r:id="rId21"/>
    <p:sldId id="283" r:id="rId22"/>
    <p:sldId id="281" r:id="rId23"/>
    <p:sldId id="277" r:id="rId24"/>
    <p:sldId id="278" r:id="rId25"/>
    <p:sldId id="284" r:id="rId26"/>
    <p:sldId id="285"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9900"/>
    <a:srgbClr val="00CC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063B-8F9B-4F67-8D83-C1693858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7646A-8C1F-4E91-9B90-C25BA70D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A9BA4-7EAA-4E31-A6A0-0028CE500295}"/>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DF46667D-B2DB-4F18-967D-B79EBFD21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1375-3F05-49CF-88EC-6B74DE223DC9}"/>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536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904-AF06-43C7-B97A-004BD266F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8C35-21A4-4E81-80FE-06C17D2DD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493-B36C-4658-80D2-353B2B259A64}"/>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11816DAF-6670-462F-93B0-94E7A694E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5138C-AA6B-4B25-894B-F82B77C2E530}"/>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1820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B05BA-93DE-42A6-BBA2-452E09298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71BA-A4ED-40AA-BA01-DAF1E09C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815D1-1D55-425E-99E9-229A358CC2C2}"/>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B01058A4-6037-4154-BAAD-C243BEC10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2735-14B9-49B3-A2A3-4C31D033C12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026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771-4068-4EE3-9924-5FCF0D22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262A5-D69B-470A-8F2F-2504E24BC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2455-DEA3-4B8C-AD04-E6EECF786312}"/>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C3CB0007-51FF-49CA-BADF-674BE8F22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7E692-3AF2-4436-B71F-08B61D19B015}"/>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12965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412-BBE5-4735-925A-B340BD3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C825-73CC-42C0-AF6B-43C2F7FA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77397-20E7-4B5E-85D1-D9AA5B5662B5}"/>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66C32F65-2A86-402B-9BD5-2ADA3C5CD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2209C-30DB-4065-93C9-B66B48BB851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4390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6E4-EFA3-477B-9788-F6D122F2F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5EDB-7A34-4B20-A3FF-54F6E38C7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5794A-5ECC-41D3-A080-908D16E4A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74C39-014C-4C26-87A4-A84978A9861A}"/>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6" name="Footer Placeholder 5">
            <a:extLst>
              <a:ext uri="{FF2B5EF4-FFF2-40B4-BE49-F238E27FC236}">
                <a16:creationId xmlns:a16="http://schemas.microsoft.com/office/drawing/2014/main" id="{D0D357DD-F20C-4A20-9E98-C6547324E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5978-E921-4F88-ADFD-5885F5112EE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5936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919-22ED-4B7D-9353-BC978141F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7347D-6148-4FA5-B33C-4802BEF11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50CB0-29A2-4D69-A2E2-138C106F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76D7B-C0AB-4941-84E0-5E9D0B40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3569-B83C-4DDA-B800-527D1B827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0D5AD-1991-4EA4-9C0A-480EEF5EA2DE}"/>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8" name="Footer Placeholder 7">
            <a:extLst>
              <a:ext uri="{FF2B5EF4-FFF2-40B4-BE49-F238E27FC236}">
                <a16:creationId xmlns:a16="http://schemas.microsoft.com/office/drawing/2014/main" id="{43E5CA48-448F-4B7C-B7F8-7031E2E04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D2CD3-86BF-4B5E-8E6D-896A00BB61F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88148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5A4-FB6D-4631-B054-62671C93B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C6481-B3CB-4951-9958-5945D0699DF6}"/>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4" name="Footer Placeholder 3">
            <a:extLst>
              <a:ext uri="{FF2B5EF4-FFF2-40B4-BE49-F238E27FC236}">
                <a16:creationId xmlns:a16="http://schemas.microsoft.com/office/drawing/2014/main" id="{C8AC6E98-28EE-4ABF-8DB6-B7FF1EEA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68974-E7F5-4322-BC5D-FF2B5448ED9A}"/>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8010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7B26-BDA9-4FC2-84E6-8006BA78B310}"/>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3" name="Footer Placeholder 2">
            <a:extLst>
              <a:ext uri="{FF2B5EF4-FFF2-40B4-BE49-F238E27FC236}">
                <a16:creationId xmlns:a16="http://schemas.microsoft.com/office/drawing/2014/main" id="{311D1724-5EDF-4551-9C30-56A038C8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835E1-0AB7-495A-993F-3336BA9D7C13}"/>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6538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86F-BC42-44EB-AC95-F3605147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FC79EA-4930-4852-AC0F-4BFC6E893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62001-F1FC-4BB1-B266-81386566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D1FD3-E062-46FB-8FEF-CCEF05291581}"/>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6" name="Footer Placeholder 5">
            <a:extLst>
              <a:ext uri="{FF2B5EF4-FFF2-40B4-BE49-F238E27FC236}">
                <a16:creationId xmlns:a16="http://schemas.microsoft.com/office/drawing/2014/main" id="{14AA9334-9576-4935-9C9C-348414285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4713-494F-47AF-93A5-5212902E10E4}"/>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79563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D02A-65D3-4B81-8151-E3557EAD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6A37F-93BC-4BA5-8E6D-74A31A02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5D1BB-DCC7-4785-A60E-6863C3BF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2A4C0-4678-47C9-BE00-1CF59AB0B5E8}"/>
              </a:ext>
            </a:extLst>
          </p:cNvPr>
          <p:cNvSpPr>
            <a:spLocks noGrp="1"/>
          </p:cNvSpPr>
          <p:nvPr>
            <p:ph type="dt" sz="half" idx="10"/>
          </p:nvPr>
        </p:nvSpPr>
        <p:spPr/>
        <p:txBody>
          <a:bodyPr/>
          <a:lstStyle/>
          <a:p>
            <a:fld id="{AE6CA53B-3A24-4A5D-9CEE-44C696A870A9}" type="datetimeFigureOut">
              <a:rPr lang="en-IN" smtClean="0"/>
              <a:t>30-05-2019</a:t>
            </a:fld>
            <a:endParaRPr lang="en-IN"/>
          </a:p>
        </p:txBody>
      </p:sp>
      <p:sp>
        <p:nvSpPr>
          <p:cNvPr id="6" name="Footer Placeholder 5">
            <a:extLst>
              <a:ext uri="{FF2B5EF4-FFF2-40B4-BE49-F238E27FC236}">
                <a16:creationId xmlns:a16="http://schemas.microsoft.com/office/drawing/2014/main" id="{3589A9C4-D8F4-4A67-91C2-BCE186A77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B7F21-D4EF-4089-B000-498619D7B276}"/>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50565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28F4-BEF8-4AAD-910B-F7FC06D97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5BAB8-2E3B-41E0-BD95-1F60F61A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B17A-C6DD-4056-A035-59385DDD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CA53B-3A24-4A5D-9CEE-44C696A870A9}" type="datetimeFigureOut">
              <a:rPr lang="en-IN" smtClean="0"/>
              <a:t>30-05-2019</a:t>
            </a:fld>
            <a:endParaRPr lang="en-IN"/>
          </a:p>
        </p:txBody>
      </p:sp>
      <p:sp>
        <p:nvSpPr>
          <p:cNvPr id="5" name="Footer Placeholder 4">
            <a:extLst>
              <a:ext uri="{FF2B5EF4-FFF2-40B4-BE49-F238E27FC236}">
                <a16:creationId xmlns:a16="http://schemas.microsoft.com/office/drawing/2014/main" id="{66358EE0-8D03-4B3B-A94D-274A5448B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15680-E1E6-426B-B0E7-C81AE77CE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CDE06-28C7-4D62-8A69-0BE05006F670}" type="slidenum">
              <a:rPr lang="en-IN" smtClean="0"/>
              <a:t>‹#›</a:t>
            </a:fld>
            <a:endParaRPr lang="en-IN"/>
          </a:p>
        </p:txBody>
      </p:sp>
    </p:spTree>
    <p:extLst>
      <p:ext uri="{BB962C8B-B14F-4D97-AF65-F5344CB8AC3E}">
        <p14:creationId xmlns:p14="http://schemas.microsoft.com/office/powerpoint/2010/main" val="256750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ghuramakrishnan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048A-EB04-44DF-BC0C-20EA1EB6B105}"/>
              </a:ext>
            </a:extLst>
          </p:cNvPr>
          <p:cNvSpPr>
            <a:spLocks noGrp="1"/>
          </p:cNvSpPr>
          <p:nvPr>
            <p:ph type="ctrTitle"/>
          </p:nvPr>
        </p:nvSpPr>
        <p:spPr/>
        <p:txBody>
          <a:bodyPr>
            <a:normAutofit/>
          </a:bodyPr>
          <a:lstStyle/>
          <a:p>
            <a:r>
              <a:rPr lang="en-IN" sz="4000" dirty="0"/>
              <a:t>Performance Evaluation of MLT in Web Page Load Time Prediction</a:t>
            </a:r>
            <a:br>
              <a:rPr lang="en-IN" sz="4000" dirty="0"/>
            </a:br>
            <a:r>
              <a:rPr lang="en-IN" sz="4000" dirty="0"/>
              <a:t>(</a:t>
            </a:r>
            <a:r>
              <a:rPr lang="en-IN" sz="3200" dirty="0"/>
              <a:t>Part 1</a:t>
            </a:r>
            <a:r>
              <a:rPr lang="en-IN" sz="4000" dirty="0"/>
              <a:t>: </a:t>
            </a:r>
            <a:r>
              <a:rPr lang="en-IN" sz="3200" dirty="0"/>
              <a:t>datasets and scripts used</a:t>
            </a:r>
            <a:r>
              <a:rPr lang="en-IN" sz="4000" dirty="0"/>
              <a:t>)</a:t>
            </a:r>
          </a:p>
        </p:txBody>
      </p:sp>
      <p:sp>
        <p:nvSpPr>
          <p:cNvPr id="3" name="Subtitle 2">
            <a:extLst>
              <a:ext uri="{FF2B5EF4-FFF2-40B4-BE49-F238E27FC236}">
                <a16:creationId xmlns:a16="http://schemas.microsoft.com/office/drawing/2014/main" id="{5BF7C34F-5122-4F31-B09B-A5B96963EE0A}"/>
              </a:ext>
            </a:extLst>
          </p:cNvPr>
          <p:cNvSpPr>
            <a:spLocks noGrp="1"/>
          </p:cNvSpPr>
          <p:nvPr>
            <p:ph type="subTitle" idx="1"/>
          </p:nvPr>
        </p:nvSpPr>
        <p:spPr/>
        <p:txBody>
          <a:bodyPr>
            <a:normAutofit lnSpcReduction="10000"/>
          </a:bodyPr>
          <a:lstStyle/>
          <a:p>
            <a:r>
              <a:rPr lang="en-IN" dirty="0"/>
              <a:t>Raghu Ramakrishnan</a:t>
            </a:r>
          </a:p>
          <a:p>
            <a:r>
              <a:rPr lang="en-IN" dirty="0"/>
              <a:t>(You can reach me at </a:t>
            </a:r>
            <a:r>
              <a:rPr lang="en-IN" dirty="0">
                <a:solidFill>
                  <a:schemeClr val="accent1"/>
                </a:solidFill>
                <a:hlinkClick r:id="rId2"/>
              </a:rPr>
              <a:t>raghuramakrishnan71@gmail.com</a:t>
            </a:r>
            <a:r>
              <a:rPr lang="en-IN" dirty="0">
                <a:solidFill>
                  <a:schemeClr val="accent1"/>
                </a:solidFill>
              </a:rPr>
              <a:t> </a:t>
            </a:r>
            <a:r>
              <a:rPr lang="en-IN" dirty="0"/>
              <a:t>for queries or help with the scripts)</a:t>
            </a:r>
          </a:p>
          <a:p>
            <a:r>
              <a:rPr lang="en-IN" dirty="0"/>
              <a:t>Arvinder Kaur</a:t>
            </a:r>
          </a:p>
        </p:txBody>
      </p:sp>
    </p:spTree>
    <p:extLst>
      <p:ext uri="{BB962C8B-B14F-4D97-AF65-F5344CB8AC3E}">
        <p14:creationId xmlns:p14="http://schemas.microsoft.com/office/powerpoint/2010/main" val="231525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Input to all scripts: step1-datacreation-list.txt</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rmAutofit/>
          </a:bodyPr>
          <a:lstStyle/>
          <a:p>
            <a:pPr marL="0" indent="0">
              <a:buNone/>
            </a:pPr>
            <a:r>
              <a:rPr lang="en-IN" sz="1600" dirty="0">
                <a:latin typeface="Arial" panose="020B0604020202020204" pitchFamily="34" charset="0"/>
                <a:cs typeface="Arial" panose="020B0604020202020204" pitchFamily="34" charset="0"/>
              </a:rPr>
              <a:t>pages_informationtechnology99</a:t>
            </a:r>
          </a:p>
          <a:p>
            <a:pPr marL="0" indent="0">
              <a:buNone/>
            </a:pPr>
            <a:r>
              <a:rPr lang="en-IN" sz="1600" dirty="0">
                <a:latin typeface="Arial" panose="020B0604020202020204" pitchFamily="34" charset="0"/>
                <a:cs typeface="Arial" panose="020B0604020202020204" pitchFamily="34" charset="0"/>
              </a:rPr>
              <a:t>pages_newsnmedia99</a:t>
            </a:r>
          </a:p>
          <a:p>
            <a:pPr marL="0" indent="0">
              <a:buNone/>
            </a:pPr>
            <a:r>
              <a:rPr lang="en-IN" sz="1600" dirty="0">
                <a:latin typeface="Arial" panose="020B0604020202020204" pitchFamily="34" charset="0"/>
                <a:cs typeface="Arial" panose="020B0604020202020204" pitchFamily="34" charset="0"/>
              </a:rPr>
              <a:t>pages_business99</a:t>
            </a:r>
          </a:p>
          <a:p>
            <a:pPr marL="0" indent="0">
              <a:buNone/>
            </a:pPr>
            <a:r>
              <a:rPr lang="en-IN" sz="1600" dirty="0">
                <a:latin typeface="Arial" panose="020B0604020202020204" pitchFamily="34" charset="0"/>
                <a:cs typeface="Arial" panose="020B0604020202020204" pitchFamily="34" charset="0"/>
              </a:rPr>
              <a:t>pages_shopping99</a:t>
            </a:r>
          </a:p>
          <a:p>
            <a:pPr marL="0" indent="0">
              <a:buNone/>
            </a:pPr>
            <a:r>
              <a:rPr lang="en-IN" sz="1600" dirty="0">
                <a:latin typeface="Arial" panose="020B0604020202020204" pitchFamily="34" charset="0"/>
                <a:cs typeface="Arial" panose="020B0604020202020204" pitchFamily="34" charset="0"/>
              </a:rPr>
              <a:t>pages_education99</a:t>
            </a:r>
          </a:p>
          <a:p>
            <a:pPr marL="0" indent="0">
              <a:buNone/>
            </a:pPr>
            <a:r>
              <a:rPr lang="en-IN" sz="1600" dirty="0">
                <a:latin typeface="Arial" panose="020B0604020202020204" pitchFamily="34" charset="0"/>
                <a:cs typeface="Arial" panose="020B0604020202020204" pitchFamily="34" charset="0"/>
              </a:rPr>
              <a:t>pages_entertainment99</a:t>
            </a:r>
          </a:p>
          <a:p>
            <a:pPr marL="0" indent="0">
              <a:buNone/>
            </a:pPr>
            <a:r>
              <a:rPr lang="en-IN" sz="1600" dirty="0">
                <a:latin typeface="Arial" panose="020B0604020202020204" pitchFamily="34" charset="0"/>
                <a:cs typeface="Arial" panose="020B0604020202020204" pitchFamily="34" charset="0"/>
              </a:rPr>
              <a:t>pages_financenbanking99</a:t>
            </a:r>
          </a:p>
          <a:p>
            <a:pPr marL="0" indent="0">
              <a:buNone/>
            </a:pPr>
            <a:r>
              <a:rPr lang="en-IN" sz="1600" dirty="0">
                <a:latin typeface="Arial" panose="020B0604020202020204" pitchFamily="34" charset="0"/>
                <a:cs typeface="Arial" panose="020B0604020202020204" pitchFamily="34" charset="0"/>
              </a:rPr>
              <a:t>pages_searchenginesnportals99</a:t>
            </a:r>
          </a:p>
          <a:p>
            <a:pPr marL="0" indent="0">
              <a:buNone/>
            </a:pPr>
            <a:r>
              <a:rPr lang="en-IN" sz="1600" dirty="0">
                <a:latin typeface="Arial" panose="020B0604020202020204" pitchFamily="34" charset="0"/>
                <a:cs typeface="Arial" panose="020B0604020202020204" pitchFamily="34" charset="0"/>
              </a:rPr>
              <a:t>pages_travel99</a:t>
            </a:r>
          </a:p>
          <a:p>
            <a:pPr marL="0" indent="0">
              <a:buNone/>
            </a:pPr>
            <a:r>
              <a:rPr lang="en-IN" sz="1600" dirty="0">
                <a:latin typeface="Arial" panose="020B0604020202020204" pitchFamily="34" charset="0"/>
                <a:cs typeface="Arial" panose="020B0604020202020204" pitchFamily="34" charset="0"/>
              </a:rPr>
              <a:t>pages_governmentnlegal99</a:t>
            </a:r>
          </a:p>
          <a:p>
            <a:pPr marL="0" indent="0">
              <a:buNone/>
            </a:pPr>
            <a:r>
              <a:rPr lang="en-IN" sz="1600" dirty="0">
                <a:latin typeface="Arial" panose="020B0604020202020204" pitchFamily="34" charset="0"/>
                <a:cs typeface="Arial" panose="020B0604020202020204" pitchFamily="34" charset="0"/>
              </a:rPr>
              <a:t>pages_all99</a:t>
            </a:r>
            <a:endParaRPr lang="en-IN" dirty="0"/>
          </a:p>
        </p:txBody>
      </p:sp>
    </p:spTree>
    <p:extLst>
      <p:ext uri="{BB962C8B-B14F-4D97-AF65-F5344CB8AC3E}">
        <p14:creationId xmlns:p14="http://schemas.microsoft.com/office/powerpoint/2010/main" val="27514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step1.bash: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12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convert csv to arff</a:t>
            </a:r>
          </a:p>
          <a:p>
            <a:r>
              <a:rPr lang="en-IN" sz="1400" dirty="0">
                <a:latin typeface="Arial" panose="020B0604020202020204" pitchFamily="34" charset="0"/>
                <a:cs typeface="Arial" panose="020B0604020202020204" pitchFamily="34" charset="0"/>
              </a:rPr>
              <a:t>randomize contents of arff</a:t>
            </a:r>
          </a:p>
          <a:p>
            <a:r>
              <a:rPr lang="en-IN" sz="1400" dirty="0">
                <a:latin typeface="Arial" panose="020B0604020202020204" pitchFamily="34" charset="0"/>
                <a:cs typeface="Arial" panose="020B0604020202020204" pitchFamily="34" charset="0"/>
              </a:rPr>
              <a:t>truncate dataset to include attributes relevant for onload</a:t>
            </a:r>
          </a:p>
        </p:txBody>
      </p:sp>
      <p:grpSp>
        <p:nvGrpSpPr>
          <p:cNvPr id="12" name="Group 11">
            <a:extLst>
              <a:ext uri="{FF2B5EF4-FFF2-40B4-BE49-F238E27FC236}">
                <a16:creationId xmlns:a16="http://schemas.microsoft.com/office/drawing/2014/main" id="{E93BFB13-BB66-4E07-858C-3DEA3B8FE5B2}"/>
              </a:ext>
            </a:extLst>
          </p:cNvPr>
          <p:cNvGrpSpPr/>
          <p:nvPr/>
        </p:nvGrpSpPr>
        <p:grpSpPr>
          <a:xfrm>
            <a:off x="838200" y="2807091"/>
            <a:ext cx="8964592" cy="2158340"/>
            <a:chOff x="901865" y="2807091"/>
            <a:chExt cx="8964592" cy="2158340"/>
          </a:xfrm>
        </p:grpSpPr>
        <p:sp>
          <p:nvSpPr>
            <p:cNvPr id="5" name="Rectangle 4">
              <a:extLst>
                <a:ext uri="{FF2B5EF4-FFF2-40B4-BE49-F238E27FC236}">
                  <a16:creationId xmlns:a16="http://schemas.microsoft.com/office/drawing/2014/main" id="{29CB3772-A7A4-497E-BEED-DF48553DCB7E}"/>
                </a:ext>
              </a:extLst>
            </p:cNvPr>
            <p:cNvSpPr/>
            <p:nvPr/>
          </p:nvSpPr>
          <p:spPr>
            <a:xfrm>
              <a:off x="4060979" y="3534197"/>
              <a:ext cx="2768356"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/pagetime2/scripts/step1.bash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5523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/pagetime2/csv</a:t>
              </a:r>
            </a:p>
          </p:txBody>
        </p:sp>
        <p:sp>
          <p:nvSpPr>
            <p:cNvPr id="7" name="Rectangle 6">
              <a:extLst>
                <a:ext uri="{FF2B5EF4-FFF2-40B4-BE49-F238E27FC236}">
                  <a16:creationId xmlns:a16="http://schemas.microsoft.com/office/drawing/2014/main" id="{62BB2831-9A0D-4DEB-B40E-91E1CFDBFD35}"/>
                </a:ext>
              </a:extLst>
            </p:cNvPr>
            <p:cNvSpPr/>
            <p:nvPr/>
          </p:nvSpPr>
          <p:spPr>
            <a:xfrm>
              <a:off x="1012979" y="424981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7580459" y="295523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/pagetime2/arff</a:t>
              </a:r>
            </a:p>
          </p:txBody>
        </p:sp>
        <p:sp>
          <p:nvSpPr>
            <p:cNvPr id="9" name="Rectangle 8">
              <a:extLst>
                <a:ext uri="{FF2B5EF4-FFF2-40B4-BE49-F238E27FC236}">
                  <a16:creationId xmlns:a16="http://schemas.microsoft.com/office/drawing/2014/main" id="{8AE2A26B-F19E-4C9E-87EB-6F279E7424F3}"/>
                </a:ext>
              </a:extLst>
            </p:cNvPr>
            <p:cNvSpPr/>
            <p:nvPr/>
          </p:nvSpPr>
          <p:spPr>
            <a:xfrm>
              <a:off x="7580459" y="424981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/pagetime2/randomized</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313043"/>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92006"/>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11E791-DB6B-4598-8F32-FC2C31828B6A}"/>
                </a:ext>
              </a:extLst>
            </p:cNvPr>
            <p:cNvCxnSpPr>
              <a:cxnSpLocks/>
              <a:endCxn id="8" idx="1"/>
            </p:cNvCxnSpPr>
            <p:nvPr/>
          </p:nvCxnSpPr>
          <p:spPr>
            <a:xfrm flipV="1">
              <a:off x="6829335" y="3313042"/>
              <a:ext cx="751124" cy="57896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2ACDA71-1517-4271-B367-E91EF38EAB7B}"/>
                </a:ext>
              </a:extLst>
            </p:cNvPr>
            <p:cNvCxnSpPr>
              <a:cxnSpLocks/>
              <a:endCxn id="9" idx="1"/>
            </p:cNvCxnSpPr>
            <p:nvPr/>
          </p:nvCxnSpPr>
          <p:spPr>
            <a:xfrm>
              <a:off x="6829335" y="3892006"/>
              <a:ext cx="751124"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63632B7-0025-4854-9459-6BE37697E19C}"/>
                </a:ext>
              </a:extLst>
            </p:cNvPr>
            <p:cNvSpPr/>
            <p:nvPr/>
          </p:nvSpPr>
          <p:spPr>
            <a:xfrm>
              <a:off x="901865" y="28600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C2BF5E83-7405-4243-9F31-53234EBB5BC4}"/>
                </a:ext>
              </a:extLst>
            </p:cNvPr>
            <p:cNvSpPr/>
            <p:nvPr/>
          </p:nvSpPr>
          <p:spPr>
            <a:xfrm>
              <a:off x="901866" y="416867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01919FA-E136-449A-98DF-7D45C2BA750D}"/>
                </a:ext>
              </a:extLst>
            </p:cNvPr>
            <p:cNvSpPr/>
            <p:nvPr/>
          </p:nvSpPr>
          <p:spPr>
            <a:xfrm>
              <a:off x="3965631" y="339674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187E83B0-D9B9-4DBF-8F7F-5BD284927769}"/>
                </a:ext>
              </a:extLst>
            </p:cNvPr>
            <p:cNvSpPr/>
            <p:nvPr/>
          </p:nvSpPr>
          <p:spPr>
            <a:xfrm>
              <a:off x="7470831" y="280709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21" name="Oval 20">
              <a:extLst>
                <a:ext uri="{FF2B5EF4-FFF2-40B4-BE49-F238E27FC236}">
                  <a16:creationId xmlns:a16="http://schemas.microsoft.com/office/drawing/2014/main" id="{5BCB5E2C-241C-48AC-9E43-F0090EE93CD4}"/>
                </a:ext>
              </a:extLst>
            </p:cNvPr>
            <p:cNvSpPr/>
            <p:nvPr/>
          </p:nvSpPr>
          <p:spPr>
            <a:xfrm>
              <a:off x="7470830" y="408815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grpSp>
        <p:nvGrpSpPr>
          <p:cNvPr id="14" name="Group 13">
            <a:extLst>
              <a:ext uri="{FF2B5EF4-FFF2-40B4-BE49-F238E27FC236}">
                <a16:creationId xmlns:a16="http://schemas.microsoft.com/office/drawing/2014/main" id="{DB512551-EC07-4FD3-A1A9-7B8FA8BA4418}"/>
              </a:ext>
            </a:extLst>
          </p:cNvPr>
          <p:cNvGrpSpPr/>
          <p:nvPr/>
        </p:nvGrpSpPr>
        <p:grpSpPr>
          <a:xfrm>
            <a:off x="838200" y="5575157"/>
            <a:ext cx="10418379" cy="923330"/>
            <a:chOff x="838200" y="5575157"/>
            <a:chExt cx="10418379" cy="923330"/>
          </a:xfrm>
        </p:grpSpPr>
        <p:sp>
          <p:nvSpPr>
            <p:cNvPr id="24" name="Rectangle 23">
              <a:extLst>
                <a:ext uri="{FF2B5EF4-FFF2-40B4-BE49-F238E27FC236}">
                  <a16:creationId xmlns:a16="http://schemas.microsoft.com/office/drawing/2014/main" id="{6C7BBC18-7DEF-4391-86DA-522DC1A95AD4}"/>
                </a:ext>
              </a:extLst>
            </p:cNvPr>
            <p:cNvSpPr/>
            <p:nvPr/>
          </p:nvSpPr>
          <p:spPr>
            <a:xfrm>
              <a:off x="838200" y="5575157"/>
              <a:ext cx="10418379"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./step1.bash -i step1-datacreation-list.txt -c ../datasets/csv -a ../datasets/arff -r ../datasets/randomized</a:t>
              </a:r>
            </a:p>
          </p:txBody>
        </p:sp>
        <p:sp>
          <p:nvSpPr>
            <p:cNvPr id="28" name="Oval 27">
              <a:extLst>
                <a:ext uri="{FF2B5EF4-FFF2-40B4-BE49-F238E27FC236}">
                  <a16:creationId xmlns:a16="http://schemas.microsoft.com/office/drawing/2014/main" id="{3E5936DE-84AB-4C5C-8FBC-8D5EB326EAA9}"/>
                </a:ext>
              </a:extLst>
            </p:cNvPr>
            <p:cNvSpPr/>
            <p:nvPr/>
          </p:nvSpPr>
          <p:spPr>
            <a:xfrm>
              <a:off x="1548847"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57BD0646-A7B0-4DFF-9DA2-15BC4B900F4C}"/>
                </a:ext>
              </a:extLst>
            </p:cNvPr>
            <p:cNvSpPr/>
            <p:nvPr/>
          </p:nvSpPr>
          <p:spPr>
            <a:xfrm>
              <a:off x="3298977"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933F10FA-EA5C-4EE1-8AB8-62137DB589D3}"/>
                </a:ext>
              </a:extLst>
            </p:cNvPr>
            <p:cNvSpPr/>
            <p:nvPr/>
          </p:nvSpPr>
          <p:spPr>
            <a:xfrm>
              <a:off x="5849584"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54975C7E-6586-467F-BC8B-937994E23DAF}"/>
                </a:ext>
              </a:extLst>
            </p:cNvPr>
            <p:cNvSpPr/>
            <p:nvPr/>
          </p:nvSpPr>
          <p:spPr>
            <a:xfrm>
              <a:off x="7580459"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931F8F68-85A4-4EB8-BAD5-C1DD1F7A38FF}"/>
                </a:ext>
              </a:extLst>
            </p:cNvPr>
            <p:cNvSpPr/>
            <p:nvPr/>
          </p:nvSpPr>
          <p:spPr>
            <a:xfrm>
              <a:off x="9311334" y="58511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spTree>
    <p:extLst>
      <p:ext uri="{BB962C8B-B14F-4D97-AF65-F5344CB8AC3E}">
        <p14:creationId xmlns:p14="http://schemas.microsoft.com/office/powerpoint/2010/main" val="144216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step2a.bash: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truncate dataset further to include attributes relevant for set 1 and generate input data files for set 1</a:t>
            </a:r>
          </a:p>
          <a:p>
            <a:pPr lvl="1"/>
            <a:r>
              <a:rPr lang="en-IN" sz="1400" dirty="0">
                <a:latin typeface="Arial" panose="020B0604020202020204" pitchFamily="34" charset="0"/>
                <a:cs typeface="Arial" panose="020B0604020202020204" pitchFamily="34" charset="0"/>
              </a:rPr>
              <a:t>onLoad (Attribute 1) </a:t>
            </a:r>
          </a:p>
          <a:p>
            <a:pPr lvl="1"/>
            <a:r>
              <a:rPr lang="en-IN" sz="1400" dirty="0">
                <a:latin typeface="Arial" panose="020B0604020202020204" pitchFamily="34" charset="0"/>
                <a:cs typeface="Arial" panose="020B0604020202020204" pitchFamily="34" charset="0"/>
              </a:rPr>
              <a:t>reqTotal (Attribute 2) </a:t>
            </a:r>
          </a:p>
          <a:p>
            <a:pPr lvl="1"/>
            <a:r>
              <a:rPr lang="en-IN" sz="1400" dirty="0">
                <a:latin typeface="Arial" panose="020B0604020202020204" pitchFamily="34" charset="0"/>
                <a:cs typeface="Arial" panose="020B0604020202020204" pitchFamily="34" charset="0"/>
              </a:rPr>
              <a:t>bytesTotal (Attribute 20)</a:t>
            </a:r>
          </a:p>
        </p:txBody>
      </p:sp>
      <p:grpSp>
        <p:nvGrpSpPr>
          <p:cNvPr id="4" name="Group 3">
            <a:extLst>
              <a:ext uri="{FF2B5EF4-FFF2-40B4-BE49-F238E27FC236}">
                <a16:creationId xmlns:a16="http://schemas.microsoft.com/office/drawing/2014/main" id="{5DDDEB70-9F88-48D7-9725-4735B5D56677}"/>
              </a:ext>
            </a:extLst>
          </p:cNvPr>
          <p:cNvGrpSpPr/>
          <p:nvPr/>
        </p:nvGrpSpPr>
        <p:grpSpPr>
          <a:xfrm>
            <a:off x="838200" y="2810408"/>
            <a:ext cx="8979418" cy="2128519"/>
            <a:chOff x="893763" y="2810408"/>
            <a:chExt cx="8979418" cy="2128519"/>
          </a:xfrm>
        </p:grpSpPr>
        <p:sp>
          <p:nvSpPr>
            <p:cNvPr id="5" name="Rectangle 4">
              <a:extLst>
                <a:ext uri="{FF2B5EF4-FFF2-40B4-BE49-F238E27FC236}">
                  <a16:creationId xmlns:a16="http://schemas.microsoft.com/office/drawing/2014/main" id="{29CB3772-A7A4-497E-BEED-DF48553DCB7E}"/>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/pagetime2/scripts/step2a.bash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2BB2831-9A0D-4DEB-B40E-91E1CFDBFD35}"/>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2DCA445-15F1-4983-A473-579240C9565E}"/>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/pagetime2/set1/input</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EF38796-EF37-4A2A-96CF-E8D38C0C1602}"/>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90D72828-C2B0-4FDE-BCD2-79A646BB9BEC}"/>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6" name="Oval 15">
              <a:extLst>
                <a:ext uri="{FF2B5EF4-FFF2-40B4-BE49-F238E27FC236}">
                  <a16:creationId xmlns:a16="http://schemas.microsoft.com/office/drawing/2014/main" id="{35C7242B-6AF2-4FCD-B0CA-888A27BEE9F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D08D30CA-93E4-4999-BFC7-FD3779696E29}"/>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9" name="Group 8">
            <a:extLst>
              <a:ext uri="{FF2B5EF4-FFF2-40B4-BE49-F238E27FC236}">
                <a16:creationId xmlns:a16="http://schemas.microsoft.com/office/drawing/2014/main" id="{820AA1AF-896F-49F7-B8AC-EAE7987E8165}"/>
              </a:ext>
            </a:extLst>
          </p:cNvPr>
          <p:cNvGrpSpPr/>
          <p:nvPr/>
        </p:nvGrpSpPr>
        <p:grpSpPr>
          <a:xfrm>
            <a:off x="838200" y="5496382"/>
            <a:ext cx="10866603" cy="923330"/>
            <a:chOff x="838200" y="5496382"/>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./step2a.bash -i step1-datacreation-list.txt -r ../datasets/randomized -s ../set1</a:t>
              </a:r>
            </a:p>
          </p:txBody>
        </p:sp>
        <p:sp>
          <p:nvSpPr>
            <p:cNvPr id="19" name="Oval 18">
              <a:extLst>
                <a:ext uri="{FF2B5EF4-FFF2-40B4-BE49-F238E27FC236}">
                  <a16:creationId xmlns:a16="http://schemas.microsoft.com/office/drawing/2014/main" id="{0E20DA5F-7550-4246-933F-51B7ACD46BF6}"/>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0923B53C-5E55-4654-B3CD-29D04A3FFB51}"/>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2" name="Oval 21">
              <a:extLst>
                <a:ext uri="{FF2B5EF4-FFF2-40B4-BE49-F238E27FC236}">
                  <a16:creationId xmlns:a16="http://schemas.microsoft.com/office/drawing/2014/main" id="{7D5F50B1-792D-4F51-90FD-341B27A0F0FF}"/>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3" name="Oval 22">
              <a:extLst>
                <a:ext uri="{FF2B5EF4-FFF2-40B4-BE49-F238E27FC236}">
                  <a16:creationId xmlns:a16="http://schemas.microsoft.com/office/drawing/2014/main" id="{9ABE251E-26E7-475B-8F6D-CB82FCB09D7B}"/>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410616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step2b.bash: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truncate dataset further to include attributes relevant for set 2 and generate input data files for set 2</a:t>
            </a:r>
          </a:p>
          <a:p>
            <a:pPr lvl="1"/>
            <a:r>
              <a:rPr lang="en-IN" sz="1400" dirty="0">
                <a:latin typeface="Arial" panose="020B0604020202020204" pitchFamily="34" charset="0"/>
                <a:cs typeface="Arial" panose="020B0604020202020204" pitchFamily="34" charset="0"/>
              </a:rPr>
              <a:t>onLoad (1)</a:t>
            </a:r>
          </a:p>
          <a:p>
            <a:pPr lvl="1"/>
            <a:r>
              <a:rPr lang="en-IN" sz="1400" dirty="0">
                <a:latin typeface="Arial" panose="020B0604020202020204" pitchFamily="34" charset="0"/>
                <a:cs typeface="Arial" panose="020B0604020202020204" pitchFamily="34" charset="0"/>
              </a:rPr>
              <a:t>reqTotal (2)</a:t>
            </a:r>
          </a:p>
          <a:p>
            <a:pPr lvl="1"/>
            <a:r>
              <a:rPr lang="en-IN" sz="1400" dirty="0">
                <a:latin typeface="Arial" panose="020B0604020202020204" pitchFamily="34" charset="0"/>
                <a:cs typeface="Arial" panose="020B0604020202020204" pitchFamily="34" charset="0"/>
              </a:rPr>
              <a:t>bytesTotal (20)</a:t>
            </a:r>
          </a:p>
          <a:p>
            <a:pPr lvl="1"/>
            <a:r>
              <a:rPr lang="en-IN" sz="1400" dirty="0">
                <a:latin typeface="Arial" panose="020B0604020202020204" pitchFamily="34" charset="0"/>
                <a:cs typeface="Arial" panose="020B0604020202020204" pitchFamily="34" charset="0"/>
              </a:rPr>
              <a:t>numDomains (39)</a:t>
            </a:r>
          </a:p>
          <a:p>
            <a:pPr lvl="1"/>
            <a:r>
              <a:rPr lang="en-IN" sz="1400" dirty="0">
                <a:latin typeface="Arial" panose="020B0604020202020204" pitchFamily="34" charset="0"/>
                <a:cs typeface="Arial" panose="020B0604020202020204" pitchFamily="34" charset="0"/>
              </a:rPr>
              <a:t>numThirdParty2 (48)</a:t>
            </a:r>
          </a:p>
        </p:txBody>
      </p:sp>
      <p:grpSp>
        <p:nvGrpSpPr>
          <p:cNvPr id="14" name="Group 13">
            <a:extLst>
              <a:ext uri="{FF2B5EF4-FFF2-40B4-BE49-F238E27FC236}">
                <a16:creationId xmlns:a16="http://schemas.microsoft.com/office/drawing/2014/main" id="{4F00B20B-39D9-4D8E-8F88-E0D2E16601B4}"/>
              </a:ext>
            </a:extLst>
          </p:cNvPr>
          <p:cNvGrpSpPr/>
          <p:nvPr/>
        </p:nvGrpSpPr>
        <p:grpSpPr>
          <a:xfrm>
            <a:off x="838200" y="3136229"/>
            <a:ext cx="8979418" cy="2128519"/>
            <a:chOff x="893763" y="2810408"/>
            <a:chExt cx="8979418" cy="2128519"/>
          </a:xfrm>
        </p:grpSpPr>
        <p:sp>
          <p:nvSpPr>
            <p:cNvPr id="15" name="Rectangle 14">
              <a:extLst>
                <a:ext uri="{FF2B5EF4-FFF2-40B4-BE49-F238E27FC236}">
                  <a16:creationId xmlns:a16="http://schemas.microsoft.com/office/drawing/2014/main" id="{A7462424-06A2-4F9F-8EA1-6EAE4417646D}"/>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/pagetime2/scripts/step2b.bash</a:t>
              </a:r>
            </a:p>
          </p:txBody>
        </p:sp>
        <p:sp>
          <p:nvSpPr>
            <p:cNvPr id="16" name="Rectangle 15">
              <a:extLst>
                <a:ext uri="{FF2B5EF4-FFF2-40B4-BE49-F238E27FC236}">
                  <a16:creationId xmlns:a16="http://schemas.microsoft.com/office/drawing/2014/main" id="{F463FFA0-92B1-41E7-B379-1BBF4FFDBBC0}"/>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3CC89CF-A196-49FB-9E62-03058BC78059}"/>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15083F37-CA34-49F1-A035-D37CEF284F94}"/>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/pagetime2/set2/input</a:t>
              </a:r>
            </a:p>
          </p:txBody>
        </p:sp>
        <p:cxnSp>
          <p:nvCxnSpPr>
            <p:cNvPr id="21" name="Connector: Elbow 20">
              <a:extLst>
                <a:ext uri="{FF2B5EF4-FFF2-40B4-BE49-F238E27FC236}">
                  <a16:creationId xmlns:a16="http://schemas.microsoft.com/office/drawing/2014/main" id="{85A58F35-8A11-4F64-B749-9C3AC4577DA7}"/>
                </a:ext>
              </a:extLst>
            </p:cNvPr>
            <p:cNvCxnSpPr>
              <a:cxnSpLocks/>
              <a:stCxn id="1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4B390C-A034-4AD2-AC8E-450E04CC6406}"/>
                </a:ext>
              </a:extLst>
            </p:cNvPr>
            <p:cNvCxnSpPr>
              <a:cxnSpLocks/>
              <a:stCxn id="1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2B3B1-A57F-4308-ABD9-59A0D04CFDA5}"/>
                </a:ext>
              </a:extLst>
            </p:cNvPr>
            <p:cNvCxnSpPr>
              <a:cxnSpLocks/>
              <a:stCxn id="15" idx="3"/>
              <a:endCxn id="19"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6CB41D0-CAD0-469F-B940-F62ED17CE6C8}"/>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BF514267-0375-4040-ACCE-D8C3AD5E756D}"/>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74900260-5C0D-484F-8420-054E741CEA6E}"/>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CF2BC703-1B52-4E58-8B3B-3626DFDA63AD}"/>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EB168EA7-1C97-4647-B46F-B8D8006434F5}"/>
              </a:ext>
            </a:extLst>
          </p:cNvPr>
          <p:cNvGrpSpPr/>
          <p:nvPr/>
        </p:nvGrpSpPr>
        <p:grpSpPr>
          <a:xfrm>
            <a:off x="838200" y="5496382"/>
            <a:ext cx="10866603" cy="923330"/>
            <a:chOff x="838200" y="5496382"/>
            <a:chExt cx="10866603" cy="923330"/>
          </a:xfrm>
        </p:grpSpPr>
        <p:sp>
          <p:nvSpPr>
            <p:cNvPr id="28" name="Rectangle 27">
              <a:extLst>
                <a:ext uri="{FF2B5EF4-FFF2-40B4-BE49-F238E27FC236}">
                  <a16:creationId xmlns:a16="http://schemas.microsoft.com/office/drawing/2014/main" id="{4862C1C8-7129-4F2E-85E4-A86E7AD0CF6D}"/>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./step2b.bash -i step1-datacreation-list.txt -r ../datasets/randomized -s ../set1</a:t>
              </a:r>
            </a:p>
          </p:txBody>
        </p:sp>
        <p:sp>
          <p:nvSpPr>
            <p:cNvPr id="29" name="Oval 28">
              <a:extLst>
                <a:ext uri="{FF2B5EF4-FFF2-40B4-BE49-F238E27FC236}">
                  <a16:creationId xmlns:a16="http://schemas.microsoft.com/office/drawing/2014/main" id="{F4AE37E6-A4C4-47FC-B991-A9E95CF32332}"/>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E0E25B9F-F044-40FB-83F4-37709CD6425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E21AC69E-4FCC-470A-B6F8-DCF486DA6C4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2" name="Oval 31">
              <a:extLst>
                <a:ext uri="{FF2B5EF4-FFF2-40B4-BE49-F238E27FC236}">
                  <a16:creationId xmlns:a16="http://schemas.microsoft.com/office/drawing/2014/main" id="{0DD314A6-5A61-4CD6-A07D-E42933C94BD0}"/>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5893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step2c.bash: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199" y="1512316"/>
            <a:ext cx="2693671" cy="1701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latin typeface="Arial" panose="020B0604020202020204" pitchFamily="34" charset="0"/>
              <a:cs typeface="Arial" panose="020B0604020202020204" pitchFamily="34" charset="0"/>
            </a:endParaRPr>
          </a:p>
          <a:p>
            <a:pPr lvl="1"/>
            <a:r>
              <a:rPr lang="en-IN" sz="1200" dirty="0">
                <a:latin typeface="Arial" panose="020B0604020202020204" pitchFamily="34" charset="0"/>
                <a:cs typeface="Arial" panose="020B0604020202020204" pitchFamily="34" charset="0"/>
              </a:rPr>
              <a:t>onLoad (1)</a:t>
            </a:r>
          </a:p>
          <a:p>
            <a:pPr lvl="1"/>
            <a:r>
              <a:rPr lang="en-IN" sz="1200" dirty="0" err="1">
                <a:latin typeface="Arial" panose="020B0604020202020204" pitchFamily="34" charset="0"/>
                <a:cs typeface="Arial" panose="020B0604020202020204" pitchFamily="34" charset="0"/>
              </a:rPr>
              <a:t>reqJS</a:t>
            </a:r>
            <a:r>
              <a:rPr lang="en-IN" sz="1200" dirty="0">
                <a:latin typeface="Arial" panose="020B0604020202020204" pitchFamily="34" charset="0"/>
                <a:cs typeface="Arial" panose="020B0604020202020204" pitchFamily="34" charset="0"/>
              </a:rPr>
              <a:t> (4)</a:t>
            </a:r>
          </a:p>
          <a:p>
            <a:pPr lvl="1"/>
            <a:r>
              <a:rPr lang="en-IN" sz="1200" dirty="0" err="1">
                <a:latin typeface="Arial" panose="020B0604020202020204" pitchFamily="34" charset="0"/>
                <a:cs typeface="Arial" panose="020B0604020202020204" pitchFamily="34" charset="0"/>
              </a:rPr>
              <a:t>reqCSS</a:t>
            </a:r>
            <a:r>
              <a:rPr lang="en-IN" sz="1200" dirty="0">
                <a:latin typeface="Arial" panose="020B0604020202020204" pitchFamily="34" charset="0"/>
                <a:cs typeface="Arial" panose="020B0604020202020204" pitchFamily="34" charset="0"/>
              </a:rPr>
              <a:t> (5)</a:t>
            </a:r>
          </a:p>
          <a:p>
            <a:pPr lvl="1"/>
            <a:r>
              <a:rPr lang="en-IN" sz="1200" dirty="0" err="1">
                <a:latin typeface="Arial" panose="020B0604020202020204" pitchFamily="34" charset="0"/>
                <a:cs typeface="Arial" panose="020B0604020202020204" pitchFamily="34" charset="0"/>
              </a:rPr>
              <a:t>reqCSS</a:t>
            </a:r>
            <a:r>
              <a:rPr lang="en-IN" sz="1200" dirty="0">
                <a:latin typeface="Arial" panose="020B0604020202020204" pitchFamily="34" charset="0"/>
                <a:cs typeface="Arial" panose="020B0604020202020204" pitchFamily="34" charset="0"/>
              </a:rPr>
              <a:t> (6)</a:t>
            </a:r>
          </a:p>
          <a:p>
            <a:pPr lvl="1"/>
            <a:r>
              <a:rPr lang="en-IN" sz="1200" dirty="0" err="1">
                <a:latin typeface="Arial" panose="020B0604020202020204" pitchFamily="34" charset="0"/>
                <a:cs typeface="Arial" panose="020B0604020202020204" pitchFamily="34" charset="0"/>
              </a:rPr>
              <a:t>bytesJS</a:t>
            </a:r>
            <a:r>
              <a:rPr lang="en-IN" sz="1200" dirty="0">
                <a:latin typeface="Arial" panose="020B0604020202020204" pitchFamily="34" charset="0"/>
                <a:cs typeface="Arial" panose="020B0604020202020204" pitchFamily="34" charset="0"/>
              </a:rPr>
              <a:t> (22)</a:t>
            </a:r>
          </a:p>
          <a:p>
            <a:pPr lvl="1"/>
            <a:r>
              <a:rPr lang="en-IN" sz="1200" dirty="0" err="1">
                <a:latin typeface="Arial" panose="020B0604020202020204" pitchFamily="34" charset="0"/>
                <a:cs typeface="Arial" panose="020B0604020202020204" pitchFamily="34" charset="0"/>
              </a:rPr>
              <a:t>bytesCSS</a:t>
            </a:r>
            <a:r>
              <a:rPr lang="en-IN" sz="1200" dirty="0">
                <a:latin typeface="Arial" panose="020B0604020202020204" pitchFamily="34" charset="0"/>
                <a:cs typeface="Arial" panose="020B0604020202020204" pitchFamily="34" charset="0"/>
              </a:rPr>
              <a:t> (23)</a:t>
            </a:r>
          </a:p>
          <a:p>
            <a:pPr lvl="1"/>
            <a:r>
              <a:rPr lang="en-IN" sz="1200" dirty="0" err="1">
                <a:latin typeface="Arial" panose="020B0604020202020204" pitchFamily="34" charset="0"/>
                <a:cs typeface="Arial" panose="020B0604020202020204" pitchFamily="34" charset="0"/>
              </a:rPr>
              <a:t>bytesImg</a:t>
            </a:r>
            <a:r>
              <a:rPr lang="en-IN" sz="1200" dirty="0">
                <a:latin typeface="Arial" panose="020B0604020202020204" pitchFamily="34" charset="0"/>
                <a:cs typeface="Arial" panose="020B0604020202020204" pitchFamily="34" charset="0"/>
              </a:rPr>
              <a:t> (24)</a:t>
            </a:r>
          </a:p>
          <a:p>
            <a:pPr lvl="1"/>
            <a:endParaRPr lang="en-IN" sz="120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59CB4B9-EBFA-4BA6-BC65-DB86FE384031}"/>
              </a:ext>
            </a:extLst>
          </p:cNvPr>
          <p:cNvSpPr txBox="1">
            <a:spLocks/>
          </p:cNvSpPr>
          <p:nvPr/>
        </p:nvSpPr>
        <p:spPr>
          <a:xfrm>
            <a:off x="3577831" y="1747381"/>
            <a:ext cx="2693670" cy="158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200" dirty="0">
                <a:latin typeface="Arial" panose="020B0604020202020204" pitchFamily="34" charset="0"/>
                <a:cs typeface="Arial" panose="020B0604020202020204" pitchFamily="34" charset="0"/>
              </a:rPr>
              <a:t>numDomains (39)</a:t>
            </a:r>
          </a:p>
          <a:p>
            <a:pPr lvl="1"/>
            <a:r>
              <a:rPr lang="en-IN" sz="1200" dirty="0">
                <a:latin typeface="Arial" panose="020B0604020202020204" pitchFamily="34" charset="0"/>
                <a:cs typeface="Arial" panose="020B0604020202020204" pitchFamily="34" charset="0"/>
              </a:rPr>
              <a:t>numThirdParty2 (48)</a:t>
            </a:r>
          </a:p>
          <a:p>
            <a:pPr lvl="1"/>
            <a:r>
              <a:rPr lang="en-IN" sz="1200" dirty="0">
                <a:latin typeface="Arial" panose="020B0604020202020204" pitchFamily="34" charset="0"/>
                <a:cs typeface="Arial" panose="020B0604020202020204" pitchFamily="34" charset="0"/>
              </a:rPr>
              <a:t>bytesThirdParty2 (49)</a:t>
            </a:r>
          </a:p>
          <a:p>
            <a:pPr lvl="1"/>
            <a:r>
              <a:rPr lang="en-IN" sz="1200" dirty="0">
                <a:latin typeface="Arial" panose="020B0604020202020204" pitchFamily="34" charset="0"/>
                <a:cs typeface="Arial" panose="020B0604020202020204" pitchFamily="34" charset="0"/>
              </a:rPr>
              <a:t>reqThirdParty2 (50)</a:t>
            </a:r>
          </a:p>
          <a:p>
            <a:pPr lvl="1"/>
            <a:r>
              <a:rPr lang="en-IN" sz="1200" dirty="0">
                <a:latin typeface="Arial" panose="020B0604020202020204" pitchFamily="34" charset="0"/>
                <a:cs typeface="Arial" panose="020B0604020202020204" pitchFamily="34" charset="0"/>
              </a:rPr>
              <a:t>bytesNonJsCsImg (54)</a:t>
            </a:r>
          </a:p>
          <a:p>
            <a:pPr lvl="1"/>
            <a:r>
              <a:rPr lang="en-IN" sz="1200" dirty="0">
                <a:latin typeface="Arial" panose="020B0604020202020204" pitchFamily="34" charset="0"/>
                <a:cs typeface="Arial" panose="020B0604020202020204" pitchFamily="34" charset="0"/>
              </a:rPr>
              <a:t>reqNonJsCsImg (55)</a:t>
            </a:r>
          </a:p>
        </p:txBody>
      </p:sp>
      <p:sp>
        <p:nvSpPr>
          <p:cNvPr id="15" name="Content Placeholder 2">
            <a:extLst>
              <a:ext uri="{FF2B5EF4-FFF2-40B4-BE49-F238E27FC236}">
                <a16:creationId xmlns:a16="http://schemas.microsoft.com/office/drawing/2014/main" id="{CDAFA08D-7CF5-451C-AD64-7F570C4B0D06}"/>
              </a:ext>
            </a:extLst>
          </p:cNvPr>
          <p:cNvSpPr txBox="1">
            <a:spLocks/>
          </p:cNvSpPr>
          <p:nvPr/>
        </p:nvSpPr>
        <p:spPr>
          <a:xfrm>
            <a:off x="838199" y="1378548"/>
            <a:ext cx="9726637" cy="3693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Arial" panose="020B0604020202020204" pitchFamily="34" charset="0"/>
                <a:cs typeface="Arial" panose="020B0604020202020204" pitchFamily="34" charset="0"/>
              </a:rPr>
              <a:t>truncate dataset further to include attributes relevant for set 3 and generate input data files for set 3</a:t>
            </a:r>
          </a:p>
        </p:txBody>
      </p:sp>
      <p:grpSp>
        <p:nvGrpSpPr>
          <p:cNvPr id="16" name="Group 15">
            <a:extLst>
              <a:ext uri="{FF2B5EF4-FFF2-40B4-BE49-F238E27FC236}">
                <a16:creationId xmlns:a16="http://schemas.microsoft.com/office/drawing/2014/main" id="{F7E9426B-EE66-4DC1-BDC1-167084DAE0E4}"/>
              </a:ext>
            </a:extLst>
          </p:cNvPr>
          <p:cNvGrpSpPr/>
          <p:nvPr/>
        </p:nvGrpSpPr>
        <p:grpSpPr>
          <a:xfrm>
            <a:off x="838199" y="3136229"/>
            <a:ext cx="8979418" cy="2128519"/>
            <a:chOff x="893763" y="2810408"/>
            <a:chExt cx="8979418" cy="2128519"/>
          </a:xfrm>
        </p:grpSpPr>
        <p:sp>
          <p:nvSpPr>
            <p:cNvPr id="17" name="Rectangle 16">
              <a:extLst>
                <a:ext uri="{FF2B5EF4-FFF2-40B4-BE49-F238E27FC236}">
                  <a16:creationId xmlns:a16="http://schemas.microsoft.com/office/drawing/2014/main" id="{D6456E5C-AE3B-4824-BB56-3BD51AE23FA3}"/>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/pagetime2/scripts/step2c.bash</a:t>
              </a:r>
            </a:p>
          </p:txBody>
        </p:sp>
        <p:sp>
          <p:nvSpPr>
            <p:cNvPr id="19" name="Rectangle 18">
              <a:extLst>
                <a:ext uri="{FF2B5EF4-FFF2-40B4-BE49-F238E27FC236}">
                  <a16:creationId xmlns:a16="http://schemas.microsoft.com/office/drawing/2014/main" id="{B7D28479-A960-4B79-9FFC-95EE4958AC5A}"/>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9BE2901-DEDB-4C8A-8540-DF28024C06A6}"/>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68FFE12-DCEE-4B59-9704-38F3B9CF520D}"/>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/pagetime2/set3/input</a:t>
              </a:r>
            </a:p>
          </p:txBody>
        </p:sp>
        <p:cxnSp>
          <p:nvCxnSpPr>
            <p:cNvPr id="23" name="Connector: Elbow 22">
              <a:extLst>
                <a:ext uri="{FF2B5EF4-FFF2-40B4-BE49-F238E27FC236}">
                  <a16:creationId xmlns:a16="http://schemas.microsoft.com/office/drawing/2014/main" id="{5FB12BA4-A69B-4A07-B690-08405529D964}"/>
                </a:ext>
              </a:extLst>
            </p:cNvPr>
            <p:cNvCxnSpPr>
              <a:cxnSpLocks/>
              <a:stCxn id="19"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71B6A22-D0ED-4A93-9061-A163FFC37551}"/>
                </a:ext>
              </a:extLst>
            </p:cNvPr>
            <p:cNvCxnSpPr>
              <a:cxnSpLocks/>
              <a:stCxn id="21"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119AF-FDD2-408A-830C-7B975767D586}"/>
                </a:ext>
              </a:extLst>
            </p:cNvPr>
            <p:cNvCxnSpPr>
              <a:cxnSpLocks/>
              <a:stCxn id="17" idx="3"/>
              <a:endCxn id="22"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335A348-8611-459F-9393-501B40FAAFFB}"/>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75A16F67-0B43-4F24-949C-2610D24142E4}"/>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59B05D7-BCBD-43C6-B795-C305E23DA973}"/>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31C0F899-2786-4A38-B29A-8303B10386B6}"/>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65599070-A7D6-42DA-9F91-357810C28995}"/>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50F4FABC-CC32-48C1-839E-F9A8AAF80B50}"/>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./step2c.bash -i step1-datacreation-list.txt -r ../datasets/randomized -s ../set1</a:t>
              </a:r>
            </a:p>
          </p:txBody>
        </p:sp>
        <p:sp>
          <p:nvSpPr>
            <p:cNvPr id="31" name="Oval 30">
              <a:extLst>
                <a:ext uri="{FF2B5EF4-FFF2-40B4-BE49-F238E27FC236}">
                  <a16:creationId xmlns:a16="http://schemas.microsoft.com/office/drawing/2014/main" id="{4573FCF6-3C07-4376-B362-68EC9B3DBCBA}"/>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F75F34EF-31E8-46C4-9BC5-CF6D7540E51F}"/>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3B50C7EC-B46D-4EB6-967E-F9141A3EBBF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047CEE4E-0D35-4291-81ED-70625A330DFD}"/>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84151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step2d.bash: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8199" y="1604334"/>
            <a:ext cx="9857198" cy="46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select attributes using Correlation based Feature Selection, BestFirst and generate input data files for set 4</a:t>
            </a:r>
          </a:p>
        </p:txBody>
      </p:sp>
      <p:grpSp>
        <p:nvGrpSpPr>
          <p:cNvPr id="14" name="Group 13">
            <a:extLst>
              <a:ext uri="{FF2B5EF4-FFF2-40B4-BE49-F238E27FC236}">
                <a16:creationId xmlns:a16="http://schemas.microsoft.com/office/drawing/2014/main" id="{E1BD8932-F5C3-4C1F-8283-814BA5B014FD}"/>
              </a:ext>
            </a:extLst>
          </p:cNvPr>
          <p:cNvGrpSpPr/>
          <p:nvPr/>
        </p:nvGrpSpPr>
        <p:grpSpPr>
          <a:xfrm>
            <a:off x="838199" y="2408204"/>
            <a:ext cx="8979418" cy="2128519"/>
            <a:chOff x="893763" y="2810408"/>
            <a:chExt cx="8979418" cy="2128519"/>
          </a:xfrm>
        </p:grpSpPr>
        <p:sp>
          <p:nvSpPr>
            <p:cNvPr id="15" name="Rectangle 14">
              <a:extLst>
                <a:ext uri="{FF2B5EF4-FFF2-40B4-BE49-F238E27FC236}">
                  <a16:creationId xmlns:a16="http://schemas.microsoft.com/office/drawing/2014/main" id="{A453878A-8B32-4BC5-AC74-B9845721AB26}"/>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/pagetime2/scripts/step2d.bash</a:t>
              </a:r>
            </a:p>
          </p:txBody>
        </p:sp>
        <p:sp>
          <p:nvSpPr>
            <p:cNvPr id="17" name="Rectangle 16">
              <a:extLst>
                <a:ext uri="{FF2B5EF4-FFF2-40B4-BE49-F238E27FC236}">
                  <a16:creationId xmlns:a16="http://schemas.microsoft.com/office/drawing/2014/main" id="{A41B2D70-61D4-4B0F-BCB9-C6AEBFAD792F}"/>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2287AD2-32DB-4730-8BE4-0090ADD351CB}"/>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3A47D77-F925-4A23-B1A4-A998F4098A98}"/>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/pagetime2/set4/input</a:t>
              </a:r>
            </a:p>
          </p:txBody>
        </p:sp>
        <p:cxnSp>
          <p:nvCxnSpPr>
            <p:cNvPr id="21" name="Connector: Elbow 20">
              <a:extLst>
                <a:ext uri="{FF2B5EF4-FFF2-40B4-BE49-F238E27FC236}">
                  <a16:creationId xmlns:a16="http://schemas.microsoft.com/office/drawing/2014/main" id="{32200513-0BEB-4440-B998-386D746E7F38}"/>
                </a:ext>
              </a:extLst>
            </p:cNvPr>
            <p:cNvCxnSpPr>
              <a:cxnSpLocks/>
              <a:stCxn id="17"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143F91D-1BF2-4F1B-B864-2285C48E57B0}"/>
                </a:ext>
              </a:extLst>
            </p:cNvPr>
            <p:cNvCxnSpPr>
              <a:cxnSpLocks/>
              <a:stCxn id="19"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863AD4-5E5B-4B78-B32F-9983A5373224}"/>
                </a:ext>
              </a:extLst>
            </p:cNvPr>
            <p:cNvCxnSpPr>
              <a:cxnSpLocks/>
              <a:stCxn id="15" idx="3"/>
              <a:endCxn id="20"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D52D1F2-B99A-4B03-9F61-2C5A9B0C315C}"/>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1996C659-D251-42BB-A550-97FDD4AE09F9}"/>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2C75CC74-43F2-44A8-8F48-F9619DDCF6C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2AE37B59-7B95-4976-9635-64F5FE401478}"/>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29" name="Group 28">
            <a:extLst>
              <a:ext uri="{FF2B5EF4-FFF2-40B4-BE49-F238E27FC236}">
                <a16:creationId xmlns:a16="http://schemas.microsoft.com/office/drawing/2014/main" id="{E2F08F10-678F-48A4-98CC-DFC90232A0FA}"/>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7BB66628-0916-4057-B277-C286ED9C8F0C}"/>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./step2d.bash -i step1-datacreation-list.txt -r ../datasets/randomized -s ../set4</a:t>
              </a:r>
            </a:p>
          </p:txBody>
        </p:sp>
        <p:sp>
          <p:nvSpPr>
            <p:cNvPr id="31" name="Oval 30">
              <a:extLst>
                <a:ext uri="{FF2B5EF4-FFF2-40B4-BE49-F238E27FC236}">
                  <a16:creationId xmlns:a16="http://schemas.microsoft.com/office/drawing/2014/main" id="{57F9A1EE-8E17-48F7-9643-46E28075AF97}"/>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998719-3ED1-4BF3-ACAE-9775521103A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EE8EC0CF-6557-402B-9BDD-879B91D23470}"/>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2868030A-F7E1-42C3-A05E-66E8F2AEFC8A}"/>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22080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step3.bash: design and usage</a:t>
            </a:r>
          </a:p>
        </p:txBody>
      </p:sp>
      <p:sp>
        <p:nvSpPr>
          <p:cNvPr id="18" name="Rectangle 17">
            <a:extLst>
              <a:ext uri="{FF2B5EF4-FFF2-40B4-BE49-F238E27FC236}">
                <a16:creationId xmlns:a16="http://schemas.microsoft.com/office/drawing/2014/main" id="{F35F7BFC-E779-414B-B027-8C7F588C64EE}"/>
              </a:ext>
            </a:extLst>
          </p:cNvPr>
          <p:cNvSpPr/>
          <p:nvPr/>
        </p:nvSpPr>
        <p:spPr>
          <a:xfrm>
            <a:off x="797472" y="4941629"/>
            <a:ext cx="10866603" cy="1754326"/>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./step3.bash -i step1-datacreation-list.txt -s ../set1</a:t>
            </a:r>
          </a:p>
          <a:p>
            <a:r>
              <a:rPr lang="en-IN" dirty="0">
                <a:latin typeface="Arial" panose="020B0604020202020204" pitchFamily="34" charset="0"/>
                <a:cs typeface="Arial" panose="020B0604020202020204" pitchFamily="34" charset="0"/>
              </a:rPr>
              <a:t>./step3.bash -i step1-datacreation-list.txt -s ../set2</a:t>
            </a:r>
          </a:p>
          <a:p>
            <a:r>
              <a:rPr lang="en-IN" dirty="0">
                <a:latin typeface="Arial" panose="020B0604020202020204" pitchFamily="34" charset="0"/>
                <a:cs typeface="Arial" panose="020B0604020202020204" pitchFamily="34" charset="0"/>
              </a:rPr>
              <a:t>./step3.bash -i step1-datacreation-list.txt -s ../set3</a:t>
            </a:r>
          </a:p>
          <a:p>
            <a:r>
              <a:rPr lang="en-IN" dirty="0">
                <a:latin typeface="Arial" panose="020B0604020202020204" pitchFamily="34" charset="0"/>
                <a:cs typeface="Arial" panose="020B0604020202020204" pitchFamily="34" charset="0"/>
              </a:rPr>
              <a:t>./step3.bash -i step1-datacreation-list.txt -s ../set4</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797472" y="1604334"/>
            <a:ext cx="7079974"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Trains and validates machine learning techniques </a:t>
            </a:r>
          </a:p>
          <a:p>
            <a:r>
              <a:rPr lang="en-IN" sz="1400" dirty="0">
                <a:latin typeface="Arial" panose="020B0604020202020204" pitchFamily="34" charset="0"/>
                <a:cs typeface="Arial" panose="020B0604020202020204" pitchFamily="34" charset="0"/>
              </a:rPr>
              <a:t>Generates actual vs predicted file in the </a:t>
            </a:r>
            <a:r>
              <a:rPr lang="en-IN" sz="1400" b="1" dirty="0">
                <a:latin typeface="Arial" panose="020B0604020202020204" pitchFamily="34" charset="0"/>
                <a:cs typeface="Arial" panose="020B0604020202020204" pitchFamily="34" charset="0"/>
              </a:rPr>
              <a:t>output</a:t>
            </a:r>
            <a:r>
              <a:rPr lang="en-IN" sz="1400" dirty="0">
                <a:latin typeface="Arial" panose="020B0604020202020204" pitchFamily="34" charset="0"/>
                <a:cs typeface="Arial" panose="020B0604020202020204" pitchFamily="34" charset="0"/>
              </a:rPr>
              <a:t> directory</a:t>
            </a:r>
          </a:p>
        </p:txBody>
      </p:sp>
      <p:sp>
        <p:nvSpPr>
          <p:cNvPr id="21" name="Rectangle 20">
            <a:extLst>
              <a:ext uri="{FF2B5EF4-FFF2-40B4-BE49-F238E27FC236}">
                <a16:creationId xmlns:a16="http://schemas.microsoft.com/office/drawing/2014/main" id="{1615012E-7CD3-4B24-9B2B-3DBB0CE9F0F3}"/>
              </a:ext>
            </a:extLst>
          </p:cNvPr>
          <p:cNvSpPr/>
          <p:nvPr/>
        </p:nvSpPr>
        <p:spPr>
          <a:xfrm>
            <a:off x="8576477" y="233403"/>
            <a:ext cx="2777324" cy="3785652"/>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pages_all99_avp_ds.csv</a:t>
            </a:r>
          </a:p>
          <a:p>
            <a:r>
              <a:rPr lang="en-IN" sz="1200" dirty="0">
                <a:latin typeface="Arial" panose="020B0604020202020204" pitchFamily="34" charset="0"/>
                <a:cs typeface="Arial" panose="020B0604020202020204" pitchFamily="34" charset="0"/>
              </a:rPr>
              <a:t>pages_all99_avp_dt.csv</a:t>
            </a:r>
          </a:p>
          <a:p>
            <a:r>
              <a:rPr lang="en-IN" sz="1200" dirty="0">
                <a:latin typeface="Arial" panose="020B0604020202020204" pitchFamily="34" charset="0"/>
                <a:cs typeface="Arial" panose="020B0604020202020204" pitchFamily="34" charset="0"/>
              </a:rPr>
              <a:t>pages_all99_avp.friedman</a:t>
            </a:r>
          </a:p>
          <a:p>
            <a:r>
              <a:rPr lang="en-IN" sz="1200" dirty="0">
                <a:latin typeface="Arial" panose="020B0604020202020204" pitchFamily="34" charset="0"/>
                <a:cs typeface="Arial" panose="020B0604020202020204" pitchFamily="34" charset="0"/>
              </a:rPr>
              <a:t>pages_all99_avp_ibk.csv</a:t>
            </a:r>
          </a:p>
          <a:p>
            <a:r>
              <a:rPr lang="en-IN" sz="1200" dirty="0">
                <a:latin typeface="Arial" panose="020B0604020202020204" pitchFamily="34" charset="0"/>
                <a:cs typeface="Arial" panose="020B0604020202020204" pitchFamily="34" charset="0"/>
              </a:rPr>
              <a:t>pages_all99_avp_isor.csv</a:t>
            </a:r>
          </a:p>
          <a:p>
            <a:r>
              <a:rPr lang="en-IN" sz="1200" dirty="0">
                <a:latin typeface="Arial" panose="020B0604020202020204" pitchFamily="34" charset="0"/>
                <a:cs typeface="Arial" panose="020B0604020202020204" pitchFamily="34" charset="0"/>
              </a:rPr>
              <a:t>pages_all99_avp_lms.csv</a:t>
            </a:r>
          </a:p>
          <a:p>
            <a:r>
              <a:rPr lang="en-IN" sz="1200" dirty="0">
                <a:latin typeface="Arial" panose="020B0604020202020204" pitchFamily="34" charset="0"/>
                <a:cs typeface="Arial" panose="020B0604020202020204" pitchFamily="34" charset="0"/>
              </a:rPr>
              <a:t>pages_all99_avp_lr.csv</a:t>
            </a:r>
          </a:p>
          <a:p>
            <a:r>
              <a:rPr lang="en-IN" sz="1200" dirty="0">
                <a:latin typeface="Arial" panose="020B0604020202020204" pitchFamily="34" charset="0"/>
                <a:cs typeface="Arial" panose="020B0604020202020204" pitchFamily="34" charset="0"/>
              </a:rPr>
              <a:t>pages_all99_avp_lwl.csv</a:t>
            </a:r>
          </a:p>
          <a:p>
            <a:r>
              <a:rPr lang="en-IN" sz="1200" dirty="0">
                <a:latin typeface="Arial" panose="020B0604020202020204" pitchFamily="34" charset="0"/>
                <a:cs typeface="Arial" panose="020B0604020202020204" pitchFamily="34" charset="0"/>
              </a:rPr>
              <a:t>pages_all99_avp_m5p.csv</a:t>
            </a:r>
          </a:p>
          <a:p>
            <a:r>
              <a:rPr lang="en-IN" sz="1200" dirty="0">
                <a:latin typeface="Arial" panose="020B0604020202020204" pitchFamily="34" charset="0"/>
                <a:cs typeface="Arial" panose="020B0604020202020204" pitchFamily="34" charset="0"/>
              </a:rPr>
              <a:t>pages_all99_avp_m5r.csv</a:t>
            </a:r>
          </a:p>
          <a:p>
            <a:r>
              <a:rPr lang="en-IN" sz="1200" dirty="0">
                <a:latin typeface="Arial" panose="020B0604020202020204" pitchFamily="34" charset="0"/>
                <a:cs typeface="Arial" panose="020B0604020202020204" pitchFamily="34" charset="0"/>
              </a:rPr>
              <a:t>pages_all99_avp_mlp.csv</a:t>
            </a:r>
          </a:p>
          <a:p>
            <a:r>
              <a:rPr lang="en-IN" sz="1200" dirty="0">
                <a:latin typeface="Arial" panose="020B0604020202020204" pitchFamily="34" charset="0"/>
                <a:cs typeface="Arial" panose="020B0604020202020204" pitchFamily="34" charset="0"/>
              </a:rPr>
              <a:t>pages_all99_avp_pacer.csv</a:t>
            </a:r>
          </a:p>
          <a:p>
            <a:r>
              <a:rPr lang="en-IN" sz="1200" dirty="0">
                <a:latin typeface="Arial" panose="020B0604020202020204" pitchFamily="34" charset="0"/>
                <a:cs typeface="Arial" panose="020B0604020202020204" pitchFamily="34" charset="0"/>
              </a:rPr>
              <a:t>pages_all99_avp_randfor.csv</a:t>
            </a:r>
          </a:p>
          <a:p>
            <a:r>
              <a:rPr lang="en-IN" sz="1200" dirty="0">
                <a:latin typeface="Arial" panose="020B0604020202020204" pitchFamily="34" charset="0"/>
                <a:cs typeface="Arial" panose="020B0604020202020204" pitchFamily="34" charset="0"/>
              </a:rPr>
              <a:t>pages_all99_avp_randtree.csv</a:t>
            </a:r>
          </a:p>
          <a:p>
            <a:r>
              <a:rPr lang="en-IN" sz="1200" dirty="0">
                <a:latin typeface="Arial" panose="020B0604020202020204" pitchFamily="34" charset="0"/>
                <a:cs typeface="Arial" panose="020B0604020202020204" pitchFamily="34" charset="0"/>
              </a:rPr>
              <a:t>pages_all99_avp_rbfnet.csv</a:t>
            </a:r>
          </a:p>
          <a:p>
            <a:r>
              <a:rPr lang="en-IN" sz="1200" dirty="0">
                <a:latin typeface="Arial" panose="020B0604020202020204" pitchFamily="34" charset="0"/>
                <a:cs typeface="Arial" panose="020B0604020202020204" pitchFamily="34" charset="0"/>
              </a:rPr>
              <a:t>pages_all99_avp_rbfreg.csv</a:t>
            </a:r>
          </a:p>
          <a:p>
            <a:r>
              <a:rPr lang="en-IN" sz="1200" dirty="0">
                <a:latin typeface="Arial" panose="020B0604020202020204" pitchFamily="34" charset="0"/>
                <a:cs typeface="Arial" panose="020B0604020202020204" pitchFamily="34" charset="0"/>
              </a:rPr>
              <a:t>pages_all99_avp_reptree.csv</a:t>
            </a:r>
          </a:p>
          <a:p>
            <a:r>
              <a:rPr lang="en-IN" sz="1200" dirty="0">
                <a:latin typeface="Arial" panose="020B0604020202020204" pitchFamily="34" charset="0"/>
                <a:cs typeface="Arial" panose="020B0604020202020204" pitchFamily="34" charset="0"/>
              </a:rPr>
              <a:t>pages_all99_avp_slr.csv</a:t>
            </a:r>
          </a:p>
          <a:p>
            <a:r>
              <a:rPr lang="en-IN" sz="1200" dirty="0">
                <a:latin typeface="Arial" panose="020B0604020202020204" pitchFamily="34" charset="0"/>
                <a:cs typeface="Arial" panose="020B0604020202020204" pitchFamily="34" charset="0"/>
              </a:rPr>
              <a:t>pages_all99_avp_smo.csv</a:t>
            </a:r>
          </a:p>
          <a:p>
            <a:r>
              <a:rPr lang="en-IN" sz="1200" dirty="0">
                <a:latin typeface="Arial" panose="020B0604020202020204" pitchFamily="34" charset="0"/>
                <a:cs typeface="Arial" panose="020B0604020202020204" pitchFamily="34" charset="0"/>
              </a:rPr>
              <a:t>pages_all99_avp_zr.csv</a:t>
            </a:r>
          </a:p>
        </p:txBody>
      </p:sp>
      <p:grpSp>
        <p:nvGrpSpPr>
          <p:cNvPr id="3" name="Group 2">
            <a:extLst>
              <a:ext uri="{FF2B5EF4-FFF2-40B4-BE49-F238E27FC236}">
                <a16:creationId xmlns:a16="http://schemas.microsoft.com/office/drawing/2014/main" id="{25EF8014-7A1B-4F96-ACDD-D6EFC0844A73}"/>
              </a:ext>
            </a:extLst>
          </p:cNvPr>
          <p:cNvGrpSpPr/>
          <p:nvPr/>
        </p:nvGrpSpPr>
        <p:grpSpPr>
          <a:xfrm>
            <a:off x="797472" y="2328705"/>
            <a:ext cx="7779005" cy="2373312"/>
            <a:chOff x="797472" y="2328705"/>
            <a:chExt cx="7779005" cy="2373312"/>
          </a:xfrm>
        </p:grpSpPr>
        <p:sp>
          <p:nvSpPr>
            <p:cNvPr id="12" name="Rectangle 11">
              <a:extLst>
                <a:ext uri="{FF2B5EF4-FFF2-40B4-BE49-F238E27FC236}">
                  <a16:creationId xmlns:a16="http://schemas.microsoft.com/office/drawing/2014/main" id="{8F7D5902-6974-4755-B4B5-DDAA5A0D735E}"/>
                </a:ext>
              </a:extLst>
            </p:cNvPr>
            <p:cNvSpPr/>
            <p:nvPr/>
          </p:nvSpPr>
          <p:spPr>
            <a:xfrm>
              <a:off x="1012980" y="3986400"/>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/pagetime2/scripts/step3.bash</a:t>
              </a:r>
            </a:p>
          </p:txBody>
        </p:sp>
        <p:sp>
          <p:nvSpPr>
            <p:cNvPr id="14" name="Rectangle 13">
              <a:extLst>
                <a:ext uri="{FF2B5EF4-FFF2-40B4-BE49-F238E27FC236}">
                  <a16:creationId xmlns:a16="http://schemas.microsoft.com/office/drawing/2014/main" id="{521B7A3F-60FE-46A8-BC80-636453BCBEE0}"/>
                </a:ext>
              </a:extLst>
            </p:cNvPr>
            <p:cNvSpPr/>
            <p:nvPr/>
          </p:nvSpPr>
          <p:spPr>
            <a:xfrm>
              <a:off x="1012980" y="278961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9" name="Straight Arrow Connector 18">
              <a:extLst>
                <a:ext uri="{FF2B5EF4-FFF2-40B4-BE49-F238E27FC236}">
                  <a16:creationId xmlns:a16="http://schemas.microsoft.com/office/drawing/2014/main" id="{B269B9B4-5645-4C56-AB6A-E0DF8B7AF73C}"/>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89F830-C04C-4E6B-B644-539F5F516F62}"/>
                </a:ext>
              </a:extLst>
            </p:cNvPr>
            <p:cNvSpPr/>
            <p:nvPr/>
          </p:nvSpPr>
          <p:spPr>
            <a:xfrm>
              <a:off x="5477737" y="260034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4" name="Connector: Elbow 3">
              <a:extLst>
                <a:ext uri="{FF2B5EF4-FFF2-40B4-BE49-F238E27FC236}">
                  <a16:creationId xmlns:a16="http://schemas.microsoft.com/office/drawing/2014/main" id="{62FABA31-F0BA-4BDB-9986-2774D242C6BD}"/>
                </a:ext>
              </a:extLst>
            </p:cNvPr>
            <p:cNvCxnSpPr>
              <a:cxnSpLocks/>
              <a:endCxn id="20"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855C48-7FD6-469B-9A2F-AD655AD92ACF}"/>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33EF5A-14A6-4CCF-B618-D47A36D98CCE}"/>
                </a:ext>
              </a:extLst>
            </p:cNvPr>
            <p:cNvSpPr/>
            <p:nvPr/>
          </p:nvSpPr>
          <p:spPr>
            <a:xfrm>
              <a:off x="5630137" y="294705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/pagetime2/set2/output</a:t>
              </a:r>
            </a:p>
          </p:txBody>
        </p:sp>
        <p:sp>
          <p:nvSpPr>
            <p:cNvPr id="26" name="Rectangle 25">
              <a:extLst>
                <a:ext uri="{FF2B5EF4-FFF2-40B4-BE49-F238E27FC236}">
                  <a16:creationId xmlns:a16="http://schemas.microsoft.com/office/drawing/2014/main" id="{45C49363-9800-4151-AEF7-95B73FDE6225}"/>
                </a:ext>
              </a:extLst>
            </p:cNvPr>
            <p:cNvSpPr/>
            <p:nvPr/>
          </p:nvSpPr>
          <p:spPr>
            <a:xfrm>
              <a:off x="5782537" y="322518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sp>
          <p:nvSpPr>
            <p:cNvPr id="27" name="Rectangle 26">
              <a:extLst>
                <a:ext uri="{FF2B5EF4-FFF2-40B4-BE49-F238E27FC236}">
                  <a16:creationId xmlns:a16="http://schemas.microsoft.com/office/drawing/2014/main" id="{28A86798-3120-43E2-AC67-E6BFB07D111A}"/>
                </a:ext>
              </a:extLst>
            </p:cNvPr>
            <p:cNvSpPr/>
            <p:nvPr/>
          </p:nvSpPr>
          <p:spPr>
            <a:xfrm>
              <a:off x="5934937" y="350331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/pagetime2/set4/output</a:t>
              </a:r>
            </a:p>
          </p:txBody>
        </p:sp>
        <p:sp>
          <p:nvSpPr>
            <p:cNvPr id="17" name="Oval 16">
              <a:extLst>
                <a:ext uri="{FF2B5EF4-FFF2-40B4-BE49-F238E27FC236}">
                  <a16:creationId xmlns:a16="http://schemas.microsoft.com/office/drawing/2014/main" id="{3010F056-8B9A-49D3-B545-312F1B28E4E2}"/>
                </a:ext>
              </a:extLst>
            </p:cNvPr>
            <p:cNvSpPr/>
            <p:nvPr/>
          </p:nvSpPr>
          <p:spPr>
            <a:xfrm>
              <a:off x="872301" y="262136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DE97CDC6-3AC6-4AB4-9690-FA9134F45DC8}"/>
                </a:ext>
              </a:extLst>
            </p:cNvPr>
            <p:cNvSpPr/>
            <p:nvPr/>
          </p:nvSpPr>
          <p:spPr>
            <a:xfrm>
              <a:off x="797472" y="38363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4" name="Oval 23">
              <a:extLst>
                <a:ext uri="{FF2B5EF4-FFF2-40B4-BE49-F238E27FC236}">
                  <a16:creationId xmlns:a16="http://schemas.microsoft.com/office/drawing/2014/main" id="{9D4CDE0E-7F10-4E4C-930B-C11DBE869297}"/>
                </a:ext>
              </a:extLst>
            </p:cNvPr>
            <p:cNvSpPr/>
            <p:nvPr/>
          </p:nvSpPr>
          <p:spPr>
            <a:xfrm>
              <a:off x="6271501" y="23287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3D038243-C6B6-45D7-A0BA-0B8C660A1E9C}"/>
              </a:ext>
            </a:extLst>
          </p:cNvPr>
          <p:cNvGrpSpPr/>
          <p:nvPr/>
        </p:nvGrpSpPr>
        <p:grpSpPr>
          <a:xfrm>
            <a:off x="1521213" y="5253666"/>
            <a:ext cx="4129584" cy="334569"/>
            <a:chOff x="1521213" y="5253666"/>
            <a:chExt cx="4129584" cy="334569"/>
          </a:xfrm>
        </p:grpSpPr>
        <p:sp>
          <p:nvSpPr>
            <p:cNvPr id="29" name="Oval 28">
              <a:extLst>
                <a:ext uri="{FF2B5EF4-FFF2-40B4-BE49-F238E27FC236}">
                  <a16:creationId xmlns:a16="http://schemas.microsoft.com/office/drawing/2014/main" id="{1FB5554A-22F2-480F-A10F-908A4C4041BD}"/>
                </a:ext>
              </a:extLst>
            </p:cNvPr>
            <p:cNvSpPr/>
            <p:nvPr/>
          </p:nvSpPr>
          <p:spPr>
            <a:xfrm>
              <a:off x="1521213"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2A9A33C5-240B-4B73-81FC-69952817C81B}"/>
                </a:ext>
              </a:extLst>
            </p:cNvPr>
            <p:cNvSpPr/>
            <p:nvPr/>
          </p:nvSpPr>
          <p:spPr>
            <a:xfrm>
              <a:off x="3572752"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24B24D50-C780-4156-99D4-7105D4ABDCD6}"/>
                </a:ext>
              </a:extLst>
            </p:cNvPr>
            <p:cNvSpPr/>
            <p:nvPr/>
          </p:nvSpPr>
          <p:spPr>
            <a:xfrm>
              <a:off x="5264542" y="525366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46917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step4.bash: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p:txBody>
      </p:sp>
      <p:grpSp>
        <p:nvGrpSpPr>
          <p:cNvPr id="11" name="Group 10">
            <a:extLst>
              <a:ext uri="{FF2B5EF4-FFF2-40B4-BE49-F238E27FC236}">
                <a16:creationId xmlns:a16="http://schemas.microsoft.com/office/drawing/2014/main" id="{85E59B5C-FDF7-4C39-8DE1-C684B46290FC}"/>
              </a:ext>
            </a:extLst>
          </p:cNvPr>
          <p:cNvGrpSpPr/>
          <p:nvPr/>
        </p:nvGrpSpPr>
        <p:grpSpPr>
          <a:xfrm>
            <a:off x="1012980" y="2600347"/>
            <a:ext cx="7563497" cy="2101670"/>
            <a:chOff x="1012980" y="2600347"/>
            <a:chExt cx="7563497" cy="2101670"/>
          </a:xfrm>
        </p:grpSpPr>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/pagetime2/scripts/step4.bash</a:t>
              </a:r>
            </a:p>
          </p:txBody>
        </p:sp>
        <p:sp>
          <p:nvSpPr>
            <p:cNvPr id="13" name="Rectangle 12">
              <a:extLst>
                <a:ext uri="{FF2B5EF4-FFF2-40B4-BE49-F238E27FC236}">
                  <a16:creationId xmlns:a16="http://schemas.microsoft.com/office/drawing/2014/main" id="{97F848F9-0481-412E-B5C5-7814AFA7E0E5}"/>
                </a:ext>
              </a:extLst>
            </p:cNvPr>
            <p:cNvSpPr/>
            <p:nvPr/>
          </p:nvSpPr>
          <p:spPr>
            <a:xfrm>
              <a:off x="1012980" y="278961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4" name="Straight Arrow Connector 13">
              <a:extLst>
                <a:ext uri="{FF2B5EF4-FFF2-40B4-BE49-F238E27FC236}">
                  <a16:creationId xmlns:a16="http://schemas.microsoft.com/office/drawing/2014/main" id="{F24DD11D-FE08-4C7D-860D-46BA41689601}"/>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/pagetime2/set4/output</a:t>
              </a:r>
            </a:p>
          </p:txBody>
        </p:sp>
      </p:grp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./step3.bash -i step1-datacreation-list.txt -s ../set1</a:t>
            </a:r>
          </a:p>
          <a:p>
            <a:r>
              <a:rPr lang="en-IN" dirty="0">
                <a:latin typeface="Arial" panose="020B0604020202020204" pitchFamily="34" charset="0"/>
                <a:cs typeface="Arial" panose="020B0604020202020204" pitchFamily="34" charset="0"/>
              </a:rPr>
              <a:t>./step3.bash -i step1-datacreation-list.txt -s ../set2</a:t>
            </a:r>
          </a:p>
          <a:p>
            <a:r>
              <a:rPr lang="en-IN" dirty="0">
                <a:latin typeface="Arial" panose="020B0604020202020204" pitchFamily="34" charset="0"/>
                <a:cs typeface="Arial" panose="020B0604020202020204" pitchFamily="34" charset="0"/>
              </a:rPr>
              <a:t>./step3.bash -i step1-datacreation-list.txt -s ../set3</a:t>
            </a:r>
          </a:p>
          <a:p>
            <a:r>
              <a:rPr lang="en-IN" dirty="0">
                <a:latin typeface="Arial" panose="020B0604020202020204" pitchFamily="34" charset="0"/>
                <a:cs typeface="Arial" panose="020B0604020202020204" pitchFamily="34" charset="0"/>
              </a:rPr>
              <a:t>./step3.bash -i step1-datacreation-list.txt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18254"/>
            <a:ext cx="2777324" cy="276999"/>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Tree>
    <p:extLst>
      <p:ext uri="{BB962C8B-B14F-4D97-AF65-F5344CB8AC3E}">
        <p14:creationId xmlns:p14="http://schemas.microsoft.com/office/powerpoint/2010/main" val="291076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(inputs)</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8"/>
            <a:ext cx="10515600" cy="4802187"/>
          </a:xfrm>
        </p:spPr>
        <p:txBody>
          <a:bodyPr>
            <a:normAutofit fontScale="85000" lnSpcReduction="20000"/>
          </a:bodyPr>
          <a:lstStyle/>
          <a:p>
            <a:r>
              <a:rPr lang="en-IN" sz="1500" dirty="0">
                <a:latin typeface="Arial" panose="020B0604020202020204" pitchFamily="34" charset="0"/>
                <a:cs typeface="Arial" panose="020B0604020202020204" pitchFamily="34" charset="0"/>
              </a:rPr>
              <a:t>Full qualified actual vs predicted input file (of the model of interest like ds, </a:t>
            </a:r>
            <a:r>
              <a:rPr lang="en-IN" sz="1500" dirty="0" err="1">
                <a:latin typeface="Arial" panose="020B0604020202020204" pitchFamily="34" charset="0"/>
                <a:cs typeface="Arial" panose="020B0604020202020204" pitchFamily="34" charset="0"/>
              </a:rPr>
              <a:t>rbf</a:t>
            </a:r>
            <a:r>
              <a:rPr lang="en-IN" sz="1500" dirty="0">
                <a:latin typeface="Arial" panose="020B0604020202020204" pitchFamily="34" charset="0"/>
                <a:cs typeface="Arial" panose="020B0604020202020204" pitchFamily="34" charset="0"/>
              </a:rPr>
              <a:t>)</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/pagetime2/set1/output/pages_all99_avp_ds.csv)</a:t>
            </a:r>
          </a:p>
          <a:p>
            <a:r>
              <a:rPr lang="en-IN" sz="1500" dirty="0">
                <a:latin typeface="Arial" panose="020B0604020202020204" pitchFamily="34" charset="0"/>
                <a:cs typeface="Arial" panose="020B0604020202020204" pitchFamily="34" charset="0"/>
              </a:rPr>
              <a:t>Full qualified actual vs predicted input file (of the ZeroR model)</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/pagetime2/set1/output/pages_all99_avp_zr.csv)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600" dirty="0">
                <a:solidFill>
                  <a:schemeClr val="accent1"/>
                </a:solidFill>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e.g. -o /pagetime2/set1/results/evaluation.csv)</a:t>
            </a:r>
          </a:p>
          <a:p>
            <a:r>
              <a:rPr lang="en-IN" sz="1500" dirty="0">
                <a:latin typeface="Arial" panose="020B0604020202020204" pitchFamily="34" charset="0"/>
                <a:cs typeface="Arial" panose="020B0604020202020204" pitchFamily="34" charset="0"/>
              </a:rPr>
              <a:t>The proportion of predicted values that have magnitude of residual error (MRE) less than equal to a stated value</a:t>
            </a:r>
          </a:p>
          <a:p>
            <a:pPr lvl="1"/>
            <a:r>
              <a:rPr lang="en-IN" sz="1400" dirty="0">
                <a:solidFill>
                  <a:schemeClr val="accent1"/>
                </a:solidFill>
                <a:latin typeface="Arial" panose="020B0604020202020204" pitchFamily="34" charset="0"/>
                <a:cs typeface="Arial" panose="020B0604020202020204" pitchFamily="34" charset="0"/>
              </a:rPr>
              <a:t>-p1 {p1value}		(e.g. –p1 0.25)</a:t>
            </a:r>
          </a:p>
          <a:p>
            <a:pPr lvl="1"/>
            <a:r>
              <a:rPr lang="en-IN" sz="1400" dirty="0">
                <a:solidFill>
                  <a:schemeClr val="accent1"/>
                </a:solidFill>
                <a:latin typeface="Arial" panose="020B0604020202020204" pitchFamily="34" charset="0"/>
                <a:cs typeface="Arial" panose="020B0604020202020204" pitchFamily="34" charset="0"/>
              </a:rPr>
              <a:t>-p2 {p2value}		(e.g. –p2 0.30)</a:t>
            </a:r>
          </a:p>
          <a:p>
            <a:r>
              <a:rPr lang="en-IN" sz="1500" dirty="0">
                <a:latin typeface="Arial" panose="020B0604020202020204" pitchFamily="34" charset="0"/>
                <a:cs typeface="Arial" panose="020B0604020202020204" pitchFamily="34" charset="0"/>
              </a:rPr>
              <a:t>Text label to attach at the starting of every line in the output file</a:t>
            </a:r>
          </a:p>
          <a:p>
            <a:pPr lvl="1"/>
            <a:r>
              <a:rPr lang="en-IN" sz="1400" dirty="0">
                <a:solidFill>
                  <a:schemeClr val="accent1"/>
                </a:solidFill>
                <a:latin typeface="Arial" panose="020B0604020202020204" pitchFamily="34" charset="0"/>
                <a:cs typeface="Arial" panose="020B0604020202020204" pitchFamily="34" charset="0"/>
              </a:rPr>
              <a:t>-label {label name}	(e.g. –label /pagetime2/input/pages_all99_ds</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true)</a:t>
            </a:r>
          </a:p>
          <a:p>
            <a:r>
              <a:rPr lang="en-IN" sz="1500" dirty="0">
                <a:latin typeface="Arial" panose="020B0604020202020204" pitchFamily="34" charset="0"/>
                <a:cs typeface="Arial" panose="020B0604020202020204" pitchFamily="34" charset="0"/>
              </a:rPr>
              <a:t>Execution time (in secs) of the machine learning technique </a:t>
            </a:r>
          </a:p>
          <a:p>
            <a:pPr lvl="1"/>
            <a:r>
              <a:rPr lang="en-IN" sz="1100" dirty="0">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etime {value}		(e.g. –etime 20)</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p>
          <a:p>
            <a:r>
              <a:rPr lang="en-IN" sz="1500" dirty="0">
                <a:latin typeface="Arial" panose="020B0604020202020204" pitchFamily="34" charset="0"/>
                <a:cs typeface="Arial" panose="020B0604020202020204" pitchFamily="34" charset="0"/>
              </a:rPr>
              <a:t>Name of the machine learning technique</a:t>
            </a:r>
          </a:p>
          <a:p>
            <a:pPr lvl="1"/>
            <a:r>
              <a:rPr lang="en-IN" sz="1400" dirty="0">
                <a:solidFill>
                  <a:schemeClr val="accent1"/>
                </a:solidFill>
                <a:latin typeface="Arial" panose="020B0604020202020204" pitchFamily="34" charset="0"/>
                <a:cs typeface="Arial" panose="020B0604020202020204" pitchFamily="34" charset="0"/>
              </a:rPr>
              <a:t>-technique {technique name}	(e.g. –technique ds)</a:t>
            </a:r>
          </a:p>
          <a:p>
            <a:r>
              <a:rPr lang="en-IN" sz="1500" dirty="0">
                <a:latin typeface="Arial" panose="020B0604020202020204" pitchFamily="34" charset="0"/>
                <a:cs typeface="Arial" panose="020B0604020202020204" pitchFamily="34" charset="0"/>
              </a:rPr>
              <a:t>For applicable fields take mean of means of all k-fold validation sets or mean of all k-fold validation sets</a:t>
            </a:r>
          </a:p>
          <a:p>
            <a:pPr lvl="1"/>
            <a:r>
              <a:rPr lang="en-IN" sz="1400" dirty="0">
                <a:solidFill>
                  <a:schemeClr val="accent1"/>
                </a:solidFill>
                <a:latin typeface="Arial" panose="020B0604020202020204" pitchFamily="34" charset="0"/>
                <a:cs typeface="Arial" panose="020B0604020202020204" pitchFamily="34" charset="0"/>
              </a:rPr>
              <a:t>-v {true|false}</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2856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(output file format)</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Autofit/>
          </a:bodyPr>
          <a:lstStyle/>
          <a:p>
            <a:pPr marL="0" indent="0">
              <a:buNone/>
            </a:pPr>
            <a:r>
              <a:rPr lang="en-IN" sz="1200" dirty="0">
                <a:latin typeface="Arial" panose="020B0604020202020204" pitchFamily="34" charset="0"/>
                <a:cs typeface="Arial" panose="020B0604020202020204" pitchFamily="34" charset="0"/>
              </a:rPr>
              <a:t>false|../set2/input/pages_informationtechnology99_rbfreg|rbfreg|1|0|0.83|17.66|0.42|0.51|0.59|4190062.89|1326.21|1972.91|2721.85|0.09|0.5|0.56|</a:t>
            </a:r>
          </a:p>
          <a:p>
            <a:pPr marL="0" indent="0">
              <a:buNone/>
            </a:pPr>
            <a:endParaRPr lang="en-IN" sz="12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Value of –v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2	: Value of –label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3	: Value of –technique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4	: If –v option is false, then it will be a 1 set. If –v option is true, then it will be 10 sets (as k-fold is 10)</a:t>
            </a:r>
          </a:p>
          <a:p>
            <a:pPr>
              <a:lnSpc>
                <a:spcPct val="100000"/>
              </a:lnSpc>
              <a:spcBef>
                <a:spcPts val="200"/>
              </a:spcBef>
            </a:pPr>
            <a:r>
              <a:rPr lang="en-IN" sz="1200" dirty="0">
                <a:latin typeface="Arial" panose="020B0604020202020204" pitchFamily="34" charset="0"/>
                <a:cs typeface="Arial" panose="020B0604020202020204" pitchFamily="34" charset="0"/>
              </a:rPr>
              <a:t>Field 5	: Value of –etime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6	: Correlation coefficient (r)</a:t>
            </a:r>
          </a:p>
          <a:p>
            <a:pPr>
              <a:lnSpc>
                <a:spcPct val="100000"/>
              </a:lnSpc>
              <a:spcBef>
                <a:spcPts val="200"/>
              </a:spcBef>
            </a:pPr>
            <a:r>
              <a:rPr lang="en-IN" sz="1200" dirty="0">
                <a:latin typeface="Arial" panose="020B0604020202020204" pitchFamily="34" charset="0"/>
                <a:cs typeface="Arial" panose="020B0604020202020204" pitchFamily="34" charset="0"/>
              </a:rPr>
              <a:t>Field 7	: Maximum magnitude of relative error (maxMRE)</a:t>
            </a:r>
          </a:p>
          <a:p>
            <a:pPr>
              <a:lnSpc>
                <a:spcPct val="100000"/>
              </a:lnSpc>
              <a:spcBef>
                <a:spcPts val="200"/>
              </a:spcBef>
            </a:pPr>
            <a:r>
              <a:rPr lang="en-IN" sz="1200" dirty="0">
                <a:latin typeface="Arial" panose="020B0604020202020204" pitchFamily="34" charset="0"/>
                <a:cs typeface="Arial" panose="020B0604020202020204" pitchFamily="34" charset="0"/>
              </a:rPr>
              <a:t>Field 8	: Mean magnitude of relative error (MMRE)</a:t>
            </a:r>
          </a:p>
          <a:p>
            <a:pPr>
              <a:lnSpc>
                <a:spcPct val="100000"/>
              </a:lnSpc>
              <a:spcBef>
                <a:spcPts val="200"/>
              </a:spcBef>
            </a:pPr>
            <a:r>
              <a:rPr lang="en-IN" sz="1200" dirty="0">
                <a:latin typeface="Arial" panose="020B0604020202020204" pitchFamily="34" charset="0"/>
                <a:cs typeface="Arial" panose="020B0604020202020204" pitchFamily="34" charset="0"/>
              </a:rPr>
              <a:t>Field 9	: Pred(p1)</a:t>
            </a:r>
          </a:p>
          <a:p>
            <a:pPr>
              <a:lnSpc>
                <a:spcPct val="100000"/>
              </a:lnSpc>
              <a:spcBef>
                <a:spcPts val="200"/>
              </a:spcBef>
            </a:pPr>
            <a:r>
              <a:rPr lang="en-IN" sz="1200" dirty="0">
                <a:latin typeface="Arial" panose="020B0604020202020204" pitchFamily="34" charset="0"/>
                <a:cs typeface="Arial" panose="020B0604020202020204" pitchFamily="34" charset="0"/>
              </a:rPr>
              <a:t>Field 10	: Pred(p2)</a:t>
            </a:r>
          </a:p>
          <a:p>
            <a:pPr>
              <a:lnSpc>
                <a:spcPct val="100000"/>
              </a:lnSpc>
              <a:spcBef>
                <a:spcPts val="200"/>
              </a:spcBef>
            </a:pPr>
            <a:r>
              <a:rPr lang="en-IN" sz="1200" dirty="0">
                <a:latin typeface="Arial" panose="020B0604020202020204" pitchFamily="34" charset="0"/>
                <a:cs typeface="Arial" panose="020B0604020202020204" pitchFamily="34" charset="0"/>
              </a:rPr>
              <a:t>Field 11	: Sum of absolute residual error (sumARE)</a:t>
            </a:r>
          </a:p>
          <a:p>
            <a:pPr>
              <a:lnSpc>
                <a:spcPct val="100000"/>
              </a:lnSpc>
              <a:spcBef>
                <a:spcPts val="200"/>
              </a:spcBef>
            </a:pPr>
            <a:r>
              <a:rPr lang="en-IN" sz="1200" dirty="0">
                <a:latin typeface="Arial" panose="020B0604020202020204" pitchFamily="34" charset="0"/>
                <a:cs typeface="Arial" panose="020B0604020202020204" pitchFamily="34" charset="0"/>
              </a:rPr>
              <a:t>Field 12	: Median of absolute residual error (medARE)</a:t>
            </a:r>
          </a:p>
          <a:p>
            <a:pPr>
              <a:lnSpc>
                <a:spcPct val="100000"/>
              </a:lnSpc>
              <a:spcBef>
                <a:spcPts val="200"/>
              </a:spcBef>
            </a:pPr>
            <a:r>
              <a:rPr lang="en-IN" sz="1200" dirty="0">
                <a:latin typeface="Arial" panose="020B0604020202020204" pitchFamily="34" charset="0"/>
                <a:cs typeface="Arial" panose="020B0604020202020204" pitchFamily="34" charset="0"/>
              </a:rPr>
              <a:t>Field 13	: Standard deviation of absolute residual error (SDARE)</a:t>
            </a:r>
          </a:p>
          <a:p>
            <a:pPr>
              <a:lnSpc>
                <a:spcPct val="100000"/>
              </a:lnSpc>
              <a:spcBef>
                <a:spcPts val="200"/>
              </a:spcBef>
            </a:pPr>
            <a:r>
              <a:rPr lang="en-IN" sz="1200" dirty="0">
                <a:latin typeface="Arial" panose="020B0604020202020204" pitchFamily="34" charset="0"/>
                <a:cs typeface="Arial" panose="020B0604020202020204" pitchFamily="34" charset="0"/>
              </a:rPr>
              <a:t>Field 14	: Root mean square error (RMSE)</a:t>
            </a:r>
          </a:p>
          <a:p>
            <a:pPr>
              <a:lnSpc>
                <a:spcPct val="100000"/>
              </a:lnSpc>
              <a:spcBef>
                <a:spcPts val="200"/>
              </a:spcBef>
            </a:pPr>
            <a:r>
              <a:rPr lang="en-IN" sz="1200" dirty="0">
                <a:latin typeface="Arial" panose="020B0604020202020204" pitchFamily="34" charset="0"/>
                <a:cs typeface="Arial" panose="020B0604020202020204" pitchFamily="34" charset="0"/>
              </a:rPr>
              <a:t>Field 15	: Normalized root mean square error (NRMSE)</a:t>
            </a:r>
          </a:p>
          <a:p>
            <a:pPr>
              <a:lnSpc>
                <a:spcPct val="100000"/>
              </a:lnSpc>
              <a:spcBef>
                <a:spcPts val="200"/>
              </a:spcBef>
            </a:pPr>
            <a:r>
              <a:rPr lang="en-IN" sz="1200" dirty="0">
                <a:latin typeface="Arial" panose="020B0604020202020204" pitchFamily="34" charset="0"/>
                <a:cs typeface="Arial" panose="020B0604020202020204" pitchFamily="34" charset="0"/>
              </a:rPr>
              <a:t>Field 16	: Relative absolute error (RelativeAE)</a:t>
            </a:r>
          </a:p>
          <a:p>
            <a:pPr>
              <a:lnSpc>
                <a:spcPct val="100000"/>
              </a:lnSpc>
              <a:spcBef>
                <a:spcPts val="200"/>
              </a:spcBef>
            </a:pPr>
            <a:r>
              <a:rPr lang="en-IN" sz="1200" dirty="0">
                <a:latin typeface="Arial" panose="020B0604020202020204" pitchFamily="34" charset="0"/>
                <a:cs typeface="Arial" panose="020B0604020202020204" pitchFamily="34" charset="0"/>
              </a:rPr>
              <a:t>Field 17	: Root of relative square error (RRSE)</a:t>
            </a:r>
          </a:p>
        </p:txBody>
      </p:sp>
    </p:spTree>
    <p:extLst>
      <p:ext uri="{BB962C8B-B14F-4D97-AF65-F5344CB8AC3E}">
        <p14:creationId xmlns:p14="http://schemas.microsoft.com/office/powerpoint/2010/main" val="124829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The scripts developed as part of this work are generic in nature and can be easily applied to other problem statements requiring evaluation of predictions made by the used machine learning techniques i.e. y = f(x1, x2, …, </a:t>
            </a:r>
            <a:r>
              <a:rPr lang="en-IN" dirty="0" err="1">
                <a:latin typeface="Arial" panose="020B0604020202020204" pitchFamily="34" charset="0"/>
                <a:cs typeface="Arial" panose="020B0604020202020204" pitchFamily="34" charset="0"/>
              </a:rPr>
              <a:t>xn</a:t>
            </a:r>
            <a:r>
              <a:rPr lang="en-IN" dirty="0">
                <a:latin typeface="Arial" panose="020B0604020202020204" pitchFamily="34" charset="0"/>
                <a:cs typeface="Arial" panose="020B0604020202020204" pitchFamily="34" charset="0"/>
              </a:rPr>
              <a:t>) where f is a machine learning technique.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Other machine learning techniques can be easily added as long a Weka package exists for the same.</a:t>
            </a:r>
          </a:p>
        </p:txBody>
      </p:sp>
    </p:spTree>
    <p:extLst>
      <p:ext uri="{BB962C8B-B14F-4D97-AF65-F5344CB8AC3E}">
        <p14:creationId xmlns:p14="http://schemas.microsoft.com/office/powerpoint/2010/main" val="10700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step4forset0.bash: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3994" y="1604334"/>
            <a:ext cx="9857198" cy="1381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Calculates model performance for Set 0. </a:t>
            </a:r>
          </a:p>
          <a:p>
            <a:r>
              <a:rPr lang="en-IN" sz="1400" dirty="0">
                <a:latin typeface="Arial" panose="020B0604020202020204" pitchFamily="34" charset="0"/>
                <a:cs typeface="Arial" panose="020B0604020202020204" pitchFamily="34" charset="0"/>
              </a:rPr>
              <a:t>Requires /pagetime2/set0/output to have the simple model and ZeroR actual vs predicted files. </a:t>
            </a:r>
          </a:p>
          <a:p>
            <a:r>
              <a:rPr lang="en-IN" sz="1400" dirty="0">
                <a:latin typeface="Arial" panose="020B0604020202020204" pitchFamily="34" charset="0"/>
                <a:cs typeface="Arial" panose="020B0604020202020204" pitchFamily="34" charset="0"/>
              </a:rPr>
              <a:t>For ZeroR copy the actual vs predicted files from /pagetime2/set1/output using the following command</a:t>
            </a:r>
          </a:p>
          <a:p>
            <a:pPr marL="457200" lvl="1" indent="0">
              <a:buNone/>
            </a:pPr>
            <a:r>
              <a:rPr lang="en-IN" sz="1400" b="1" dirty="0">
                <a:latin typeface="Arial" panose="020B0604020202020204" pitchFamily="34" charset="0"/>
                <a:cs typeface="Arial" panose="020B0604020202020204" pitchFamily="34" charset="0"/>
              </a:rPr>
              <a:t>cp /pagetime2/set1/output/pages_*_avp_zr.csv /pagetime2/set0/output</a:t>
            </a:r>
          </a:p>
        </p:txBody>
      </p:sp>
      <p:grpSp>
        <p:nvGrpSpPr>
          <p:cNvPr id="4" name="Group 3">
            <a:extLst>
              <a:ext uri="{FF2B5EF4-FFF2-40B4-BE49-F238E27FC236}">
                <a16:creationId xmlns:a16="http://schemas.microsoft.com/office/drawing/2014/main" id="{10B3FAC7-238E-45F9-B4B8-4B3C199BFA7B}"/>
              </a:ext>
            </a:extLst>
          </p:cNvPr>
          <p:cNvGrpSpPr/>
          <p:nvPr/>
        </p:nvGrpSpPr>
        <p:grpSpPr>
          <a:xfrm>
            <a:off x="833994" y="3142161"/>
            <a:ext cx="10166040" cy="934231"/>
            <a:chOff x="1012980" y="3142161"/>
            <a:chExt cx="10166040" cy="934231"/>
          </a:xfrm>
        </p:grpSpPr>
        <p:sp>
          <p:nvSpPr>
            <p:cNvPr id="5" name="Rectangle 4">
              <a:extLst>
                <a:ext uri="{FF2B5EF4-FFF2-40B4-BE49-F238E27FC236}">
                  <a16:creationId xmlns:a16="http://schemas.microsoft.com/office/drawing/2014/main" id="{29CB3772-A7A4-497E-BEED-DF48553DCB7E}"/>
                </a:ext>
              </a:extLst>
            </p:cNvPr>
            <p:cNvSpPr/>
            <p:nvPr/>
          </p:nvSpPr>
          <p:spPr>
            <a:xfrm>
              <a:off x="4209568" y="3313043"/>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/pagetime2/scripts/step3forset0.bash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3360775"/>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8893022" y="330568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/pagetime2/set0/results</a:t>
              </a:r>
            </a:p>
          </p:txBody>
        </p: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flipV="1">
              <a:off x="8092440" y="3663493"/>
              <a:ext cx="80058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40A4B4-F1A0-4977-A352-5E1B6552F67F}"/>
                </a:ext>
              </a:extLst>
            </p:cNvPr>
            <p:cNvCxnSpPr>
              <a:cxnSpLocks/>
            </p:cNvCxnSpPr>
            <p:nvPr/>
          </p:nvCxnSpPr>
          <p:spPr>
            <a:xfrm flipV="1">
              <a:off x="3298978" y="3693996"/>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8C368DF-4F2F-4F38-B2F1-20F7F284AD1E}"/>
                </a:ext>
              </a:extLst>
            </p:cNvPr>
            <p:cNvSpPr/>
            <p:nvPr/>
          </p:nvSpPr>
          <p:spPr>
            <a:xfrm>
              <a:off x="1012980" y="316576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2" name="Oval 11">
              <a:extLst>
                <a:ext uri="{FF2B5EF4-FFF2-40B4-BE49-F238E27FC236}">
                  <a16:creationId xmlns:a16="http://schemas.microsoft.com/office/drawing/2014/main" id="{EFDEE490-997E-403E-AFA5-9E8ED8AF09AD}"/>
                </a:ext>
              </a:extLst>
            </p:cNvPr>
            <p:cNvSpPr/>
            <p:nvPr/>
          </p:nvSpPr>
          <p:spPr>
            <a:xfrm>
              <a:off x="4159831" y="316576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3" name="Oval 12">
              <a:extLst>
                <a:ext uri="{FF2B5EF4-FFF2-40B4-BE49-F238E27FC236}">
                  <a16:creationId xmlns:a16="http://schemas.microsoft.com/office/drawing/2014/main" id="{7FD94143-258C-4341-B1F7-9FFB2348CE8B}"/>
                </a:ext>
              </a:extLst>
            </p:cNvPr>
            <p:cNvSpPr/>
            <p:nvPr/>
          </p:nvSpPr>
          <p:spPr>
            <a:xfrm>
              <a:off x="8809902" y="314216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7" name="Group 6">
            <a:extLst>
              <a:ext uri="{FF2B5EF4-FFF2-40B4-BE49-F238E27FC236}">
                <a16:creationId xmlns:a16="http://schemas.microsoft.com/office/drawing/2014/main" id="{0905A2D3-9858-4216-A984-664E95D4F111}"/>
              </a:ext>
            </a:extLst>
          </p:cNvPr>
          <p:cNvGrpSpPr/>
          <p:nvPr/>
        </p:nvGrpSpPr>
        <p:grpSpPr>
          <a:xfrm>
            <a:off x="833994" y="5500457"/>
            <a:ext cx="10866603" cy="923330"/>
            <a:chOff x="833994" y="5500457"/>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3994" y="5500457"/>
              <a:ext cx="10866603"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p>
            <a:p>
              <a:r>
                <a:rPr lang="en-IN" dirty="0">
                  <a:latin typeface="Arial" panose="020B0604020202020204" pitchFamily="34" charset="0"/>
                  <a:cs typeface="Arial" panose="020B0604020202020204" pitchFamily="34" charset="0"/>
                </a:rPr>
                <a:t>./step3forset0.bash -i step1-datacreation-list.txt -s ../set0</a:t>
              </a:r>
            </a:p>
          </p:txBody>
        </p:sp>
        <p:sp>
          <p:nvSpPr>
            <p:cNvPr id="17" name="Oval 16">
              <a:extLst>
                <a:ext uri="{FF2B5EF4-FFF2-40B4-BE49-F238E27FC236}">
                  <a16:creationId xmlns:a16="http://schemas.microsoft.com/office/drawing/2014/main" id="{94C2E876-C246-40FC-B143-247BD212EFD9}"/>
                </a:ext>
              </a:extLst>
            </p:cNvPr>
            <p:cNvSpPr/>
            <p:nvPr/>
          </p:nvSpPr>
          <p:spPr>
            <a:xfrm>
              <a:off x="1677784" y="57985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0" name="Oval 19">
              <a:extLst>
                <a:ext uri="{FF2B5EF4-FFF2-40B4-BE49-F238E27FC236}">
                  <a16:creationId xmlns:a16="http://schemas.microsoft.com/office/drawing/2014/main" id="{C1BF3F27-E2B8-45D7-A1BA-A56ED50519C2}"/>
                </a:ext>
              </a:extLst>
            </p:cNvPr>
            <p:cNvSpPr/>
            <p:nvPr/>
          </p:nvSpPr>
          <p:spPr>
            <a:xfrm>
              <a:off x="3861895" y="57985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1" name="Oval 20">
              <a:extLst>
                <a:ext uri="{FF2B5EF4-FFF2-40B4-BE49-F238E27FC236}">
                  <a16:creationId xmlns:a16="http://schemas.microsoft.com/office/drawing/2014/main" id="{47B94E45-8453-4CED-9B95-3111F090E4BF}"/>
                </a:ext>
              </a:extLst>
            </p:cNvPr>
            <p:cNvSpPr/>
            <p:nvPr/>
          </p:nvSpPr>
          <p:spPr>
            <a:xfrm>
              <a:off x="5953375" y="580479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344761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step4forset0.bash: </a:t>
            </a:r>
            <a:r>
              <a:rPr lang="en-IN" sz="4000" dirty="0"/>
              <a:t>contents of /set0/output</a:t>
            </a:r>
          </a:p>
        </p:txBody>
      </p:sp>
      <p:sp>
        <p:nvSpPr>
          <p:cNvPr id="3" name="Rectangle 2">
            <a:extLst>
              <a:ext uri="{FF2B5EF4-FFF2-40B4-BE49-F238E27FC236}">
                <a16:creationId xmlns:a16="http://schemas.microsoft.com/office/drawing/2014/main" id="{90EDB55A-1BCE-44BF-979F-AF98F7A89366}"/>
              </a:ext>
            </a:extLst>
          </p:cNvPr>
          <p:cNvSpPr/>
          <p:nvPr/>
        </p:nvSpPr>
        <p:spPr>
          <a:xfrm>
            <a:off x="937846" y="1475330"/>
            <a:ext cx="6096000" cy="4832092"/>
          </a:xfrm>
          <a:prstGeom prst="rect">
            <a:avLst/>
          </a:prstGeom>
          <a:solidFill>
            <a:schemeClr val="accent1">
              <a:lumMod val="20000"/>
              <a:lumOff val="80000"/>
            </a:schemeClr>
          </a:solidFill>
        </p:spPr>
        <p:txBody>
          <a:bodyPr>
            <a:spAutoFit/>
          </a:bodyPr>
          <a:lstStyle/>
          <a:p>
            <a:r>
              <a:rPr lang="en-IN" sz="1400" dirty="0">
                <a:latin typeface="Arial" panose="020B0604020202020204" pitchFamily="34" charset="0"/>
                <a:cs typeface="Arial" panose="020B0604020202020204" pitchFamily="34" charset="0"/>
              </a:rPr>
              <a:t>pages_all99_avp_simple.csv</a:t>
            </a:r>
          </a:p>
          <a:p>
            <a:r>
              <a:rPr lang="en-IN" sz="1400" dirty="0">
                <a:latin typeface="Arial" panose="020B0604020202020204" pitchFamily="34" charset="0"/>
                <a:cs typeface="Arial" panose="020B0604020202020204" pitchFamily="34" charset="0"/>
              </a:rPr>
              <a:t>pages_all99_avp_zr.csv</a:t>
            </a:r>
          </a:p>
          <a:p>
            <a:r>
              <a:rPr lang="en-IN" sz="1400" dirty="0">
                <a:latin typeface="Arial" panose="020B0604020202020204" pitchFamily="34" charset="0"/>
                <a:cs typeface="Arial" panose="020B0604020202020204" pitchFamily="34" charset="0"/>
              </a:rPr>
              <a:t>pages_business99_avp_simple.csv</a:t>
            </a:r>
          </a:p>
          <a:p>
            <a:r>
              <a:rPr lang="en-IN" sz="1400" dirty="0">
                <a:latin typeface="Arial" panose="020B0604020202020204" pitchFamily="34" charset="0"/>
                <a:cs typeface="Arial" panose="020B0604020202020204" pitchFamily="34" charset="0"/>
              </a:rPr>
              <a:t>pages_business99_avp_zr.csv</a:t>
            </a:r>
          </a:p>
          <a:p>
            <a:r>
              <a:rPr lang="en-IN" sz="1400" dirty="0">
                <a:latin typeface="Arial" panose="020B0604020202020204" pitchFamily="34" charset="0"/>
                <a:cs typeface="Arial" panose="020B0604020202020204" pitchFamily="34" charset="0"/>
              </a:rPr>
              <a:t>pages_education99_avp_simple.csv</a:t>
            </a:r>
          </a:p>
          <a:p>
            <a:r>
              <a:rPr lang="en-IN" sz="1400" dirty="0">
                <a:latin typeface="Arial" panose="020B0604020202020204" pitchFamily="34" charset="0"/>
                <a:cs typeface="Arial" panose="020B0604020202020204" pitchFamily="34" charset="0"/>
              </a:rPr>
              <a:t>pages_education99_avp_zr.csv</a:t>
            </a:r>
          </a:p>
          <a:p>
            <a:r>
              <a:rPr lang="en-IN" sz="1400" dirty="0">
                <a:latin typeface="Arial" panose="020B0604020202020204" pitchFamily="34" charset="0"/>
                <a:cs typeface="Arial" panose="020B0604020202020204" pitchFamily="34" charset="0"/>
              </a:rPr>
              <a:t>pages_entertainment99_avp_simple.csv</a:t>
            </a:r>
          </a:p>
          <a:p>
            <a:r>
              <a:rPr lang="en-IN" sz="1400" dirty="0">
                <a:latin typeface="Arial" panose="020B0604020202020204" pitchFamily="34" charset="0"/>
                <a:cs typeface="Arial" panose="020B0604020202020204" pitchFamily="34" charset="0"/>
              </a:rPr>
              <a:t>pages_entertainment99_avp_zr.csv</a:t>
            </a:r>
          </a:p>
          <a:p>
            <a:r>
              <a:rPr lang="en-IN" sz="1400" dirty="0">
                <a:latin typeface="Arial" panose="020B0604020202020204" pitchFamily="34" charset="0"/>
                <a:cs typeface="Arial" panose="020B0604020202020204" pitchFamily="34" charset="0"/>
              </a:rPr>
              <a:t>pages_financenbanking99_avp_simple.csv</a:t>
            </a:r>
          </a:p>
          <a:p>
            <a:r>
              <a:rPr lang="en-IN" sz="1400" dirty="0">
                <a:latin typeface="Arial" panose="020B0604020202020204" pitchFamily="34" charset="0"/>
                <a:cs typeface="Arial" panose="020B0604020202020204" pitchFamily="34" charset="0"/>
              </a:rPr>
              <a:t>pages_financenbanking99_avp_zr.csv</a:t>
            </a:r>
          </a:p>
          <a:p>
            <a:r>
              <a:rPr lang="en-IN" sz="1400" dirty="0">
                <a:latin typeface="Arial" panose="020B0604020202020204" pitchFamily="34" charset="0"/>
                <a:cs typeface="Arial" panose="020B0604020202020204" pitchFamily="34" charset="0"/>
              </a:rPr>
              <a:t>pages_governmentnlegal99_avp_simple.csv</a:t>
            </a:r>
          </a:p>
          <a:p>
            <a:r>
              <a:rPr lang="en-IN" sz="1400" dirty="0">
                <a:latin typeface="Arial" panose="020B0604020202020204" pitchFamily="34" charset="0"/>
                <a:cs typeface="Arial" panose="020B0604020202020204" pitchFamily="34" charset="0"/>
              </a:rPr>
              <a:t>pages_governmentnlegal99_avp_zr.csv</a:t>
            </a:r>
          </a:p>
          <a:p>
            <a:r>
              <a:rPr lang="en-IN" sz="1400" dirty="0">
                <a:latin typeface="Arial" panose="020B0604020202020204" pitchFamily="34" charset="0"/>
                <a:cs typeface="Arial" panose="020B0604020202020204" pitchFamily="34" charset="0"/>
              </a:rPr>
              <a:t>pages_informationtechnology99_avp_simple.csv</a:t>
            </a:r>
          </a:p>
          <a:p>
            <a:r>
              <a:rPr lang="en-IN" sz="1400" dirty="0">
                <a:latin typeface="Arial" panose="020B0604020202020204" pitchFamily="34" charset="0"/>
                <a:cs typeface="Arial" panose="020B0604020202020204" pitchFamily="34" charset="0"/>
              </a:rPr>
              <a:t>pages_informationtechnology99_avp_zr.csv</a:t>
            </a:r>
          </a:p>
          <a:p>
            <a:r>
              <a:rPr lang="en-IN" sz="1400" dirty="0">
                <a:latin typeface="Arial" panose="020B0604020202020204" pitchFamily="34" charset="0"/>
                <a:cs typeface="Arial" panose="020B0604020202020204" pitchFamily="34" charset="0"/>
              </a:rPr>
              <a:t>pages_newsnmedia99_avp_simple.csv</a:t>
            </a:r>
          </a:p>
          <a:p>
            <a:r>
              <a:rPr lang="en-IN" sz="1400" dirty="0">
                <a:latin typeface="Arial" panose="020B0604020202020204" pitchFamily="34" charset="0"/>
                <a:cs typeface="Arial" panose="020B0604020202020204" pitchFamily="34" charset="0"/>
              </a:rPr>
              <a:t>pages_newsnmedia99_avp_zr.csv</a:t>
            </a:r>
          </a:p>
          <a:p>
            <a:r>
              <a:rPr lang="en-IN" sz="1400" dirty="0">
                <a:latin typeface="Arial" panose="020B0604020202020204" pitchFamily="34" charset="0"/>
                <a:cs typeface="Arial" panose="020B0604020202020204" pitchFamily="34" charset="0"/>
              </a:rPr>
              <a:t>pages_searchenginesnportals99_avp_simple.csv</a:t>
            </a:r>
          </a:p>
          <a:p>
            <a:r>
              <a:rPr lang="en-IN" sz="1400" dirty="0">
                <a:latin typeface="Arial" panose="020B0604020202020204" pitchFamily="34" charset="0"/>
                <a:cs typeface="Arial" panose="020B0604020202020204" pitchFamily="34" charset="0"/>
              </a:rPr>
              <a:t>pages_searchenginesnportals99_avp_zr.csv</a:t>
            </a:r>
          </a:p>
          <a:p>
            <a:r>
              <a:rPr lang="en-IN" sz="1400" dirty="0">
                <a:latin typeface="Arial" panose="020B0604020202020204" pitchFamily="34" charset="0"/>
                <a:cs typeface="Arial" panose="020B0604020202020204" pitchFamily="34" charset="0"/>
              </a:rPr>
              <a:t>pages_shopping99_avp_simple.csv</a:t>
            </a:r>
          </a:p>
          <a:p>
            <a:r>
              <a:rPr lang="en-IN" sz="1400" dirty="0">
                <a:latin typeface="Arial" panose="020B0604020202020204" pitchFamily="34" charset="0"/>
                <a:cs typeface="Arial" panose="020B0604020202020204" pitchFamily="34" charset="0"/>
              </a:rPr>
              <a:t>pages_shopping99_avp_zr.csv</a:t>
            </a:r>
          </a:p>
          <a:p>
            <a:r>
              <a:rPr lang="en-IN" sz="1400" dirty="0">
                <a:latin typeface="Arial" panose="020B0604020202020204" pitchFamily="34" charset="0"/>
                <a:cs typeface="Arial" panose="020B0604020202020204" pitchFamily="34" charset="0"/>
              </a:rPr>
              <a:t>pages_travel99_avp_simple.csv</a:t>
            </a:r>
          </a:p>
          <a:p>
            <a:r>
              <a:rPr lang="en-IN" sz="1400" dirty="0">
                <a:latin typeface="Arial" panose="020B0604020202020204" pitchFamily="34" charset="0"/>
                <a:cs typeface="Arial" panose="020B0604020202020204" pitchFamily="34" charset="0"/>
              </a:rPr>
              <a:t>pages_travel99_avp_zr.csv</a:t>
            </a:r>
          </a:p>
        </p:txBody>
      </p:sp>
    </p:spTree>
    <p:extLst>
      <p:ext uri="{BB962C8B-B14F-4D97-AF65-F5344CB8AC3E}">
        <p14:creationId xmlns:p14="http://schemas.microsoft.com/office/powerpoint/2010/main" val="358528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A651-12F6-475B-A501-B00CE4EC2B9D}"/>
              </a:ext>
            </a:extLst>
          </p:cNvPr>
          <p:cNvSpPr>
            <a:spLocks noGrp="1"/>
          </p:cNvSpPr>
          <p:nvPr>
            <p:ph type="title"/>
          </p:nvPr>
        </p:nvSpPr>
        <p:spPr/>
        <p:txBody>
          <a:bodyPr/>
          <a:lstStyle/>
          <a:p>
            <a:r>
              <a:rPr lang="en-IN" dirty="0"/>
              <a:t>step5.bash</a:t>
            </a:r>
          </a:p>
        </p:txBody>
      </p:sp>
      <p:sp>
        <p:nvSpPr>
          <p:cNvPr id="3" name="Content Placeholder 2">
            <a:extLst>
              <a:ext uri="{FF2B5EF4-FFF2-40B4-BE49-F238E27FC236}">
                <a16:creationId xmlns:a16="http://schemas.microsoft.com/office/drawing/2014/main" id="{19170B3A-9837-448F-8358-EECCBBD00EF8}"/>
              </a:ext>
            </a:extLst>
          </p:cNvPr>
          <p:cNvSpPr>
            <a:spLocks noGrp="1"/>
          </p:cNvSpPr>
          <p:nvPr>
            <p:ph idx="1"/>
          </p:nvPr>
        </p:nvSpPr>
        <p:spPr>
          <a:xfrm>
            <a:off x="838200" y="1275197"/>
            <a:ext cx="10515600" cy="468668"/>
          </a:xfrm>
        </p:spPr>
        <p:txBody>
          <a:bodyPr>
            <a:noAutofit/>
          </a:bodyPr>
          <a:lstStyle/>
          <a:p>
            <a:pPr>
              <a:lnSpc>
                <a:spcPct val="170000"/>
              </a:lnSpc>
            </a:pPr>
            <a:r>
              <a:rPr lang="en-IN" sz="1400" dirty="0">
                <a:latin typeface="Arial" panose="020B0604020202020204" pitchFamily="34" charset="0"/>
                <a:cs typeface="Arial" panose="020B0604020202020204" pitchFamily="34" charset="0"/>
              </a:rPr>
              <a:t>Calculates the best machine learning technique for each accuracy measure. The output file contains lines with the following attribute for each dataset.</a:t>
            </a:r>
          </a:p>
        </p:txBody>
      </p:sp>
      <p:sp>
        <p:nvSpPr>
          <p:cNvPr id="4" name="Rectangle 3">
            <a:extLst>
              <a:ext uri="{FF2B5EF4-FFF2-40B4-BE49-F238E27FC236}">
                <a16:creationId xmlns:a16="http://schemas.microsoft.com/office/drawing/2014/main" id="{6AFC622F-B75C-4F59-B115-13D701330EEC}"/>
              </a:ext>
            </a:extLst>
          </p:cNvPr>
          <p:cNvSpPr/>
          <p:nvPr/>
        </p:nvSpPr>
        <p:spPr>
          <a:xfrm>
            <a:off x="838200" y="5279273"/>
            <a:ext cx="10866603" cy="1477328"/>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./step5.bash –</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../set1/results/evaluation.csv –o ../set1/results/perf_summary.csv --a false –d true</a:t>
            </a:r>
          </a:p>
          <a:p>
            <a:r>
              <a:rPr lang="en-IN" dirty="0">
                <a:latin typeface="Arial" panose="020B0604020202020204" pitchFamily="34" charset="0"/>
                <a:cs typeface="Arial" panose="020B0604020202020204" pitchFamily="34" charset="0"/>
              </a:rPr>
              <a:t>./step5.bash –</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../set2/results/evaluation.csv –o ../set2/results/perf_summary.csv --a false –d true</a:t>
            </a:r>
          </a:p>
          <a:p>
            <a:r>
              <a:rPr lang="en-IN" dirty="0">
                <a:latin typeface="Arial" panose="020B0604020202020204" pitchFamily="34" charset="0"/>
                <a:cs typeface="Arial" panose="020B0604020202020204" pitchFamily="34" charset="0"/>
              </a:rPr>
              <a:t>./step5.bash –</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../set3/results/evaluation.csv –o ../set3/results/perf_summary.csv --a false –d true</a:t>
            </a:r>
          </a:p>
          <a:p>
            <a:r>
              <a:rPr lang="en-IN" dirty="0">
                <a:latin typeface="Arial" panose="020B0604020202020204" pitchFamily="34" charset="0"/>
                <a:cs typeface="Arial" panose="020B0604020202020204" pitchFamily="34" charset="0"/>
              </a:rPr>
              <a:t>./step5.bash –</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../set4/results/evaluation.csv –o ../set4/results/perf_summary.csv --a false –d true</a:t>
            </a:r>
          </a:p>
        </p:txBody>
      </p:sp>
      <p:sp>
        <p:nvSpPr>
          <p:cNvPr id="5" name="Rectangle 4">
            <a:extLst>
              <a:ext uri="{FF2B5EF4-FFF2-40B4-BE49-F238E27FC236}">
                <a16:creationId xmlns:a16="http://schemas.microsoft.com/office/drawing/2014/main" id="{87B03FF3-BD52-4EFD-A55F-EA2FE67C37C8}"/>
              </a:ext>
            </a:extLst>
          </p:cNvPr>
          <p:cNvSpPr/>
          <p:nvPr/>
        </p:nvSpPr>
        <p:spPr>
          <a:xfrm>
            <a:off x="867507" y="1993990"/>
            <a:ext cx="5392616" cy="3200876"/>
          </a:xfrm>
          <a:prstGeom prst="rect">
            <a:avLst/>
          </a:prstGeom>
          <a:solidFill>
            <a:schemeClr val="accent1">
              <a:lumMod val="20000"/>
              <a:lumOff val="80000"/>
            </a:schemeClr>
          </a:solidFill>
        </p:spPr>
        <p:txBody>
          <a:bodyPr wrap="square">
            <a:spAutoFit/>
          </a:bodyPr>
          <a:lstStyle/>
          <a:p>
            <a:pPr>
              <a:lnSpc>
                <a:spcPct val="100000"/>
              </a:lnSpc>
              <a:spcBef>
                <a:spcPts val="200"/>
              </a:spcBef>
            </a:pPr>
            <a:r>
              <a:rPr lang="en-IN" sz="1400" dirty="0">
                <a:latin typeface="Arial" panose="020B0604020202020204" pitchFamily="34" charset="0"/>
                <a:cs typeface="Arial" panose="020B0604020202020204" pitchFamily="34" charset="0"/>
              </a:rPr>
              <a:t>Field 1	: Label</a:t>
            </a:r>
          </a:p>
          <a:p>
            <a:pPr>
              <a:lnSpc>
                <a:spcPct val="100000"/>
              </a:lnSpc>
              <a:spcBef>
                <a:spcPts val="200"/>
              </a:spcBef>
            </a:pPr>
            <a:r>
              <a:rPr lang="en-IN" sz="1400" dirty="0">
                <a:latin typeface="Arial" panose="020B0604020202020204" pitchFamily="34" charset="0"/>
                <a:cs typeface="Arial" panose="020B0604020202020204" pitchFamily="34" charset="0"/>
              </a:rPr>
              <a:t>Field 2	: Not used</a:t>
            </a:r>
          </a:p>
          <a:p>
            <a:pPr>
              <a:lnSpc>
                <a:spcPct val="100000"/>
              </a:lnSpc>
              <a:spcBef>
                <a:spcPts val="200"/>
              </a:spcBef>
            </a:pPr>
            <a:r>
              <a:rPr lang="en-IN" sz="1400" dirty="0">
                <a:latin typeface="Arial" panose="020B0604020202020204" pitchFamily="34" charset="0"/>
                <a:cs typeface="Arial" panose="020B0604020202020204" pitchFamily="34" charset="0"/>
              </a:rPr>
              <a:t>Field 3,4	: Technique with highest r, r</a:t>
            </a:r>
          </a:p>
          <a:p>
            <a:pPr>
              <a:lnSpc>
                <a:spcPct val="100000"/>
              </a:lnSpc>
              <a:spcBef>
                <a:spcPts val="200"/>
              </a:spcBef>
            </a:pPr>
            <a:r>
              <a:rPr lang="en-IN" sz="1400" dirty="0">
                <a:latin typeface="Arial" panose="020B0604020202020204" pitchFamily="34" charset="0"/>
                <a:cs typeface="Arial" panose="020B0604020202020204" pitchFamily="34" charset="0"/>
              </a:rPr>
              <a:t>Field 5,6	: Technique with minimum maxMRE, maxMRE </a:t>
            </a:r>
          </a:p>
          <a:p>
            <a:pPr>
              <a:spcBef>
                <a:spcPts val="200"/>
              </a:spcBef>
            </a:pPr>
            <a:r>
              <a:rPr lang="en-IN" sz="1400" dirty="0">
                <a:latin typeface="Arial" panose="020B0604020202020204" pitchFamily="34" charset="0"/>
                <a:cs typeface="Arial" panose="020B0604020202020204" pitchFamily="34" charset="0"/>
              </a:rPr>
              <a:t>Field 7,8	: Technique with minimum meanMRE, meanMRE</a:t>
            </a:r>
          </a:p>
          <a:p>
            <a:pPr>
              <a:spcBef>
                <a:spcPts val="200"/>
              </a:spcBef>
            </a:pPr>
            <a:r>
              <a:rPr lang="en-IN" sz="1400" dirty="0">
                <a:latin typeface="Arial" panose="020B0604020202020204" pitchFamily="34" charset="0"/>
                <a:cs typeface="Arial" panose="020B0604020202020204" pitchFamily="34" charset="0"/>
              </a:rPr>
              <a:t>Field 9,10	: Technique with highest Pred1(n), Pred1(n)</a:t>
            </a:r>
          </a:p>
          <a:p>
            <a:pPr>
              <a:spcBef>
                <a:spcPts val="200"/>
              </a:spcBef>
            </a:pPr>
            <a:r>
              <a:rPr lang="en-IN" sz="1400" dirty="0">
                <a:latin typeface="Arial" panose="020B0604020202020204" pitchFamily="34" charset="0"/>
                <a:cs typeface="Arial" panose="020B0604020202020204" pitchFamily="34" charset="0"/>
              </a:rPr>
              <a:t>Field 11,12	: Technique with highest Pred2(n), Pred2(n)</a:t>
            </a:r>
          </a:p>
          <a:p>
            <a:pPr>
              <a:spcBef>
                <a:spcPts val="200"/>
              </a:spcBef>
            </a:pPr>
            <a:r>
              <a:rPr lang="en-IN" sz="1400" dirty="0">
                <a:latin typeface="Arial" panose="020B0604020202020204" pitchFamily="34" charset="0"/>
                <a:cs typeface="Arial" panose="020B0604020202020204" pitchFamily="34" charset="0"/>
              </a:rPr>
              <a:t>Field 12,13	: Technique with minimum sumARE, sumARE</a:t>
            </a:r>
          </a:p>
          <a:p>
            <a:pPr>
              <a:spcBef>
                <a:spcPts val="200"/>
              </a:spcBef>
            </a:pPr>
            <a:r>
              <a:rPr lang="en-IN" sz="1400" dirty="0">
                <a:latin typeface="Arial" panose="020B0604020202020204" pitchFamily="34" charset="0"/>
                <a:cs typeface="Arial" panose="020B0604020202020204" pitchFamily="34" charset="0"/>
              </a:rPr>
              <a:t>Field 14,15	: Technique with minimum medianARE, medianARE</a:t>
            </a:r>
          </a:p>
          <a:p>
            <a:pPr>
              <a:spcBef>
                <a:spcPts val="200"/>
              </a:spcBef>
            </a:pPr>
            <a:r>
              <a:rPr lang="en-IN" sz="1400" dirty="0">
                <a:latin typeface="Arial" panose="020B0604020202020204" pitchFamily="34" charset="0"/>
                <a:cs typeface="Arial" panose="020B0604020202020204" pitchFamily="34" charset="0"/>
              </a:rPr>
              <a:t>Field 15,16	: Technique with minimum RMSE, RMSE</a:t>
            </a:r>
          </a:p>
          <a:p>
            <a:pPr>
              <a:spcBef>
                <a:spcPts val="200"/>
              </a:spcBef>
            </a:pPr>
            <a:r>
              <a:rPr lang="en-IN" sz="1400" dirty="0">
                <a:latin typeface="Arial" panose="020B0604020202020204" pitchFamily="34" charset="0"/>
                <a:cs typeface="Arial" panose="020B0604020202020204" pitchFamily="34" charset="0"/>
              </a:rPr>
              <a:t>Field 17,18	: Technique with minimum NRMSE, NRMSE</a:t>
            </a:r>
          </a:p>
          <a:p>
            <a:pPr>
              <a:spcBef>
                <a:spcPts val="200"/>
              </a:spcBef>
            </a:pPr>
            <a:r>
              <a:rPr lang="en-IN" sz="1400" dirty="0">
                <a:latin typeface="Arial" panose="020B0604020202020204" pitchFamily="34" charset="0"/>
                <a:cs typeface="Arial" panose="020B0604020202020204" pitchFamily="34" charset="0"/>
              </a:rPr>
              <a:t>Field 19,20	: Technique with minimum RAE, RAE</a:t>
            </a:r>
          </a:p>
          <a:p>
            <a:pPr>
              <a:spcBef>
                <a:spcPts val="200"/>
              </a:spcBef>
            </a:pPr>
            <a:r>
              <a:rPr lang="en-IN" sz="1400" dirty="0">
                <a:latin typeface="Arial" panose="020B0604020202020204" pitchFamily="34" charset="0"/>
                <a:cs typeface="Arial" panose="020B0604020202020204" pitchFamily="34" charset="0"/>
              </a:rPr>
              <a:t>Field 21,22	: Technique with minimum RRSE, RRSE</a:t>
            </a:r>
            <a:endParaRPr lang="en-IN" dirty="0"/>
          </a:p>
        </p:txBody>
      </p:sp>
    </p:spTree>
    <p:extLst>
      <p:ext uri="{BB962C8B-B14F-4D97-AF65-F5344CB8AC3E}">
        <p14:creationId xmlns:p14="http://schemas.microsoft.com/office/powerpoint/2010/main" val="30310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modelsummary.evaluation.</a:t>
            </a:r>
            <a:r>
              <a:rPr lang="en-IN" dirty="0">
                <a:solidFill>
                  <a:srgbClr val="990000"/>
                </a:solidFill>
              </a:rPr>
              <a:t>ModelAccuracy</a:t>
            </a:r>
            <a:r>
              <a:rPr lang="en-IN" baseline="30000" dirty="0">
                <a:solidFill>
                  <a:srgbClr val="990000"/>
                </a:solidFill>
              </a:rPr>
              <a:t>#</a:t>
            </a:r>
          </a:p>
        </p:txBody>
      </p:sp>
      <p:sp>
        <p:nvSpPr>
          <p:cNvPr id="4" name="Content Placeholder 2">
            <a:extLst>
              <a:ext uri="{FF2B5EF4-FFF2-40B4-BE49-F238E27FC236}">
                <a16:creationId xmlns:a16="http://schemas.microsoft.com/office/drawing/2014/main" id="{05090EAD-9D97-4888-8F3B-B2B049B5299E}"/>
              </a:ext>
            </a:extLst>
          </p:cNvPr>
          <p:cNvSpPr>
            <a:spLocks noGrp="1"/>
          </p:cNvSpPr>
          <p:nvPr>
            <p:ph idx="1"/>
          </p:nvPr>
        </p:nvSpPr>
        <p:spPr>
          <a:xfrm>
            <a:off x="838200" y="1825625"/>
            <a:ext cx="10515600" cy="2428323"/>
          </a:xfrm>
        </p:spPr>
        <p:txBody>
          <a:bodyPr>
            <a:normAutofit/>
          </a:bodyPr>
          <a:lstStyle/>
          <a:p>
            <a:r>
              <a:rPr lang="en-IN" sz="1500" dirty="0">
                <a:latin typeface="Arial" panose="020B0604020202020204" pitchFamily="34" charset="0"/>
                <a:cs typeface="Arial" panose="020B0604020202020204" pitchFamily="34" charset="0"/>
              </a:rPr>
              <a:t>Full qualified input file (evaluation.csv)</a:t>
            </a:r>
          </a:p>
          <a:p>
            <a:pPr lvl="1"/>
            <a:r>
              <a:rPr lang="en-IN" sz="1400" dirty="0">
                <a:solidFill>
                  <a:schemeClr val="accent1"/>
                </a:solidFill>
                <a:latin typeface="Arial" panose="020B0604020202020204" pitchFamily="34" charset="0"/>
                <a:cs typeface="Arial" panose="020B0604020202020204" pitchFamily="34" charset="0"/>
              </a:rPr>
              <a:t>-i {input file path}	(e.g. –i /pagetime2/set1/results/evaluation.csv)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400" dirty="0">
                <a:solidFill>
                  <a:schemeClr val="accent1"/>
                </a:solidFill>
                <a:latin typeface="Arial" panose="020B0604020202020204" pitchFamily="34" charset="0"/>
                <a:cs typeface="Arial" panose="020B0604020202020204" pitchFamily="34" charset="0"/>
              </a:rPr>
              <a:t>(e.g. -o /pagetime2/set1/results/summary.csv)</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false)</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endParaRPr lang="en-IN"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E66A5EA7-4309-4CB9-A305-7765EE02EFEC}"/>
              </a:ext>
            </a:extLst>
          </p:cNvPr>
          <p:cNvSpPr/>
          <p:nvPr/>
        </p:nvSpPr>
        <p:spPr>
          <a:xfrm>
            <a:off x="838199" y="6323598"/>
            <a:ext cx="10866603" cy="338554"/>
          </a:xfrm>
          <a:prstGeom prst="rect">
            <a:avLst/>
          </a:prstGeom>
          <a:noFill/>
        </p:spPr>
        <p:txBody>
          <a:bodyPr wrap="square">
            <a:spAutoFit/>
          </a:bodyPr>
          <a:lstStyle/>
          <a:p>
            <a:r>
              <a:rPr lang="en-IN" sz="1600" b="1" dirty="0">
                <a:solidFill>
                  <a:srgbClr val="990000"/>
                </a:solidFill>
                <a:latin typeface="Arial" panose="020B0604020202020204" pitchFamily="34" charset="0"/>
                <a:cs typeface="Arial" panose="020B0604020202020204" pitchFamily="34" charset="0"/>
              </a:rPr>
              <a:t>#For better understanding will rename it to ModelPerformanceEvaluationSummary in a later version</a:t>
            </a:r>
            <a:endParaRPr lang="en-IN" sz="1600" dirty="0">
              <a:solidFill>
                <a:srgbClr val="99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5115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sz="4000" dirty="0"/>
              <a:t>(genfriedmandata.bash: design and usage)</a:t>
            </a:r>
            <a:endParaRPr lang="en-IN" dirty="0"/>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861304"/>
          </a:xfrm>
        </p:spPr>
        <p:txBody>
          <a:bodyPr/>
          <a:lstStyle/>
          <a:p>
            <a:pPr>
              <a:buFont typeface="Wingdings" panose="05000000000000000000" pitchFamily="2" charset="2"/>
              <a:buChar char="§"/>
            </a:pPr>
            <a:r>
              <a:rPr lang="en-IN" sz="1800" dirty="0">
                <a:latin typeface="Arial" panose="020B0604020202020204" pitchFamily="34" charset="0"/>
                <a:cs typeface="Arial" panose="020B0604020202020204" pitchFamily="34" charset="0"/>
              </a:rPr>
              <a:t>Generate the input file for Friedman &amp; PostHoc tests. The genfriedmandata.bash internally uses consolidate.awk. The file has columns representing 18 treatments (different machine learning technique) and rows representing observations (web pages) as shown below.</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A4E39760-18AE-43AF-8791-05BD43B23B73}"/>
              </a:ext>
            </a:extLst>
          </p:cNvPr>
          <p:cNvGraphicFramePr>
            <a:graphicFrameLocks noGrp="1"/>
          </p:cNvGraphicFramePr>
          <p:nvPr>
            <p:extLst>
              <p:ext uri="{D42A27DB-BD31-4B8C-83A1-F6EECF244321}">
                <p14:modId xmlns:p14="http://schemas.microsoft.com/office/powerpoint/2010/main" val="1850519120"/>
              </p:ext>
            </p:extLst>
          </p:nvPr>
        </p:nvGraphicFramePr>
        <p:xfrm>
          <a:off x="1047262" y="2659675"/>
          <a:ext cx="8128000" cy="11074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64678245"/>
                    </a:ext>
                  </a:extLst>
                </a:gridCol>
                <a:gridCol w="812800">
                  <a:extLst>
                    <a:ext uri="{9D8B030D-6E8A-4147-A177-3AD203B41FA5}">
                      <a16:colId xmlns:a16="http://schemas.microsoft.com/office/drawing/2014/main" val="4190379134"/>
                    </a:ext>
                  </a:extLst>
                </a:gridCol>
                <a:gridCol w="812800">
                  <a:extLst>
                    <a:ext uri="{9D8B030D-6E8A-4147-A177-3AD203B41FA5}">
                      <a16:colId xmlns:a16="http://schemas.microsoft.com/office/drawing/2014/main" val="3127615466"/>
                    </a:ext>
                  </a:extLst>
                </a:gridCol>
                <a:gridCol w="812800">
                  <a:extLst>
                    <a:ext uri="{9D8B030D-6E8A-4147-A177-3AD203B41FA5}">
                      <a16:colId xmlns:a16="http://schemas.microsoft.com/office/drawing/2014/main" val="2821497989"/>
                    </a:ext>
                  </a:extLst>
                </a:gridCol>
                <a:gridCol w="812800">
                  <a:extLst>
                    <a:ext uri="{9D8B030D-6E8A-4147-A177-3AD203B41FA5}">
                      <a16:colId xmlns:a16="http://schemas.microsoft.com/office/drawing/2014/main" val="3269820746"/>
                    </a:ext>
                  </a:extLst>
                </a:gridCol>
                <a:gridCol w="812800">
                  <a:extLst>
                    <a:ext uri="{9D8B030D-6E8A-4147-A177-3AD203B41FA5}">
                      <a16:colId xmlns:a16="http://schemas.microsoft.com/office/drawing/2014/main" val="4098323488"/>
                    </a:ext>
                  </a:extLst>
                </a:gridCol>
                <a:gridCol w="812800">
                  <a:extLst>
                    <a:ext uri="{9D8B030D-6E8A-4147-A177-3AD203B41FA5}">
                      <a16:colId xmlns:a16="http://schemas.microsoft.com/office/drawing/2014/main" val="1688671541"/>
                    </a:ext>
                  </a:extLst>
                </a:gridCol>
                <a:gridCol w="812800">
                  <a:extLst>
                    <a:ext uri="{9D8B030D-6E8A-4147-A177-3AD203B41FA5}">
                      <a16:colId xmlns:a16="http://schemas.microsoft.com/office/drawing/2014/main" val="2374297794"/>
                    </a:ext>
                  </a:extLst>
                </a:gridCol>
                <a:gridCol w="812800">
                  <a:extLst>
                    <a:ext uri="{9D8B030D-6E8A-4147-A177-3AD203B41FA5}">
                      <a16:colId xmlns:a16="http://schemas.microsoft.com/office/drawing/2014/main" val="1765083175"/>
                    </a:ext>
                  </a:extLst>
                </a:gridCol>
                <a:gridCol w="812800">
                  <a:extLst>
                    <a:ext uri="{9D8B030D-6E8A-4147-A177-3AD203B41FA5}">
                      <a16:colId xmlns:a16="http://schemas.microsoft.com/office/drawing/2014/main" val="3183654563"/>
                    </a:ext>
                  </a:extLst>
                </a:gridCol>
              </a:tblGrid>
              <a:tr h="351032">
                <a:tc>
                  <a:txBody>
                    <a:bodyPr/>
                    <a:lstStyle/>
                    <a:p>
                      <a:r>
                        <a:rPr lang="en-IN" dirty="0"/>
                        <a:t>rbfreg</a:t>
                      </a:r>
                    </a:p>
                  </a:txBody>
                  <a:tcPr/>
                </a:tc>
                <a:tc>
                  <a:txBody>
                    <a:bodyPr/>
                    <a:lstStyle/>
                    <a:p>
                      <a:r>
                        <a:rPr lang="en-IN" dirty="0"/>
                        <a:t>pacer</a:t>
                      </a:r>
                    </a:p>
                  </a:txBody>
                  <a:tcPr/>
                </a:tc>
                <a:tc>
                  <a:txBody>
                    <a:bodyPr/>
                    <a:lstStyle/>
                    <a:p>
                      <a:r>
                        <a:rPr lang="en-IN" dirty="0"/>
                        <a:t>isor</a:t>
                      </a:r>
                    </a:p>
                  </a:txBody>
                  <a:tcPr/>
                </a:tc>
                <a:tc>
                  <a:txBody>
                    <a:bodyPr/>
                    <a:lstStyle/>
                    <a:p>
                      <a:r>
                        <a:rPr lang="en-IN" dirty="0"/>
                        <a:t>lms</a:t>
                      </a:r>
                    </a:p>
                  </a:txBody>
                  <a:tcPr/>
                </a:tc>
                <a:tc>
                  <a:txBody>
                    <a:bodyPr/>
                    <a:lstStyle/>
                    <a:p>
                      <a:r>
                        <a:rPr lang="en-IN" dirty="0"/>
                        <a:t>mlp</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ibk</a:t>
                      </a:r>
                    </a:p>
                  </a:txBody>
                  <a:tcPr/>
                </a:tc>
                <a:tc>
                  <a:txBody>
                    <a:bodyPr/>
                    <a:lstStyle/>
                    <a:p>
                      <a:r>
                        <a:rPr lang="en-IN" dirty="0"/>
                        <a:t>lwl</a:t>
                      </a:r>
                    </a:p>
                  </a:txBody>
                  <a:tcPr/>
                </a:tc>
                <a:extLst>
                  <a:ext uri="{0D108BD9-81ED-4DB2-BD59-A6C34878D82A}">
                    <a16:rowId xmlns:a16="http://schemas.microsoft.com/office/drawing/2014/main" val="17403485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062896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09250064"/>
                  </a:ext>
                </a:extLst>
              </a:tr>
            </a:tbl>
          </a:graphicData>
        </a:graphic>
      </p:graphicFrame>
      <p:sp>
        <p:nvSpPr>
          <p:cNvPr id="8" name="Rectangle 7">
            <a:extLst>
              <a:ext uri="{FF2B5EF4-FFF2-40B4-BE49-F238E27FC236}">
                <a16:creationId xmlns:a16="http://schemas.microsoft.com/office/drawing/2014/main" id="{94DD6BC6-4D98-41FF-B568-7FB2CF3CAAD2}"/>
              </a:ext>
            </a:extLst>
          </p:cNvPr>
          <p:cNvSpPr/>
          <p:nvPr/>
        </p:nvSpPr>
        <p:spPr>
          <a:xfrm>
            <a:off x="4243850" y="4154152"/>
            <a:ext cx="3882872" cy="128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Arial" panose="020B0604020202020204" pitchFamily="34" charset="0"/>
                <a:cs typeface="Arial" panose="020B0604020202020204" pitchFamily="34" charset="0"/>
              </a:rPr>
              <a:t>/</a:t>
            </a:r>
          </a:p>
          <a:p>
            <a:pPr algn="ctr"/>
            <a:r>
              <a:rPr lang="en-IN" sz="1400" b="1" dirty="0">
                <a:solidFill>
                  <a:schemeClr val="tx1"/>
                </a:solidFill>
                <a:latin typeface="Arial" panose="020B0604020202020204" pitchFamily="34" charset="0"/>
                <a:cs typeface="Arial" panose="020B0604020202020204" pitchFamily="34" charset="0"/>
              </a:rPr>
              <a:t>pagetime2/scripts/genfriedmandata.bash</a:t>
            </a:r>
          </a:p>
        </p:txBody>
      </p:sp>
      <p:sp>
        <p:nvSpPr>
          <p:cNvPr id="9" name="Rectangle 8">
            <a:extLst>
              <a:ext uri="{FF2B5EF4-FFF2-40B4-BE49-F238E27FC236}">
                <a16:creationId xmlns:a16="http://schemas.microsoft.com/office/drawing/2014/main" id="{857E530F-C3A5-4C00-9D37-F2AD32835F31}"/>
              </a:ext>
            </a:extLst>
          </p:cNvPr>
          <p:cNvSpPr/>
          <p:nvPr/>
        </p:nvSpPr>
        <p:spPr>
          <a:xfrm>
            <a:off x="1047262" y="41467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friedman-consolidation-list.txt</a:t>
            </a:r>
          </a:p>
        </p:txBody>
      </p:sp>
      <p:sp>
        <p:nvSpPr>
          <p:cNvPr id="10" name="Rectangle 9">
            <a:extLst>
              <a:ext uri="{FF2B5EF4-FFF2-40B4-BE49-F238E27FC236}">
                <a16:creationId xmlns:a16="http://schemas.microsoft.com/office/drawing/2014/main" id="{CD11BD1F-D110-447B-B6E1-861682C7A790}"/>
              </a:ext>
            </a:extLst>
          </p:cNvPr>
          <p:cNvSpPr/>
          <p:nvPr/>
        </p:nvSpPr>
        <p:spPr>
          <a:xfrm>
            <a:off x="9037311" y="443418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11" name="Straight Arrow Connector 10">
            <a:extLst>
              <a:ext uri="{FF2B5EF4-FFF2-40B4-BE49-F238E27FC236}">
                <a16:creationId xmlns:a16="http://schemas.microsoft.com/office/drawing/2014/main" id="{DFDD20EC-0A96-4B27-BB57-44E2D80C5D2B}"/>
              </a:ext>
            </a:extLst>
          </p:cNvPr>
          <p:cNvCxnSpPr>
            <a:cxnSpLocks/>
            <a:stCxn id="8" idx="3"/>
            <a:endCxn id="10" idx="1"/>
          </p:cNvCxnSpPr>
          <p:nvPr/>
        </p:nvCxnSpPr>
        <p:spPr>
          <a:xfrm flipV="1">
            <a:off x="8126722" y="4791995"/>
            <a:ext cx="910589" cy="4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7E919-C958-425F-B4C3-0FE498076914}"/>
              </a:ext>
            </a:extLst>
          </p:cNvPr>
          <p:cNvCxnSpPr>
            <a:cxnSpLocks/>
          </p:cNvCxnSpPr>
          <p:nvPr/>
        </p:nvCxnSpPr>
        <p:spPr>
          <a:xfrm flipV="1">
            <a:off x="3333260" y="4535105"/>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E7696F-3DFB-4059-9D9F-A91FEC441DFD}"/>
              </a:ext>
            </a:extLst>
          </p:cNvPr>
          <p:cNvSpPr/>
          <p:nvPr/>
        </p:nvSpPr>
        <p:spPr>
          <a:xfrm>
            <a:off x="1047262" y="395178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4" name="Oval 13">
            <a:extLst>
              <a:ext uri="{FF2B5EF4-FFF2-40B4-BE49-F238E27FC236}">
                <a16:creationId xmlns:a16="http://schemas.microsoft.com/office/drawing/2014/main" id="{CFA1D75F-A077-42AD-8940-B0E1BEBA0A89}"/>
              </a:ext>
            </a:extLst>
          </p:cNvPr>
          <p:cNvSpPr/>
          <p:nvPr/>
        </p:nvSpPr>
        <p:spPr>
          <a:xfrm>
            <a:off x="4194113" y="400687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5" name="Oval 14">
            <a:extLst>
              <a:ext uri="{FF2B5EF4-FFF2-40B4-BE49-F238E27FC236}">
                <a16:creationId xmlns:a16="http://schemas.microsoft.com/office/drawing/2014/main" id="{3D04F0A5-2166-40B4-BBE2-77209D36E3A8}"/>
              </a:ext>
            </a:extLst>
          </p:cNvPr>
          <p:cNvSpPr/>
          <p:nvPr/>
        </p:nvSpPr>
        <p:spPr>
          <a:xfrm>
            <a:off x="9037311" y="424568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8" name="Rectangle 17">
            <a:extLst>
              <a:ext uri="{FF2B5EF4-FFF2-40B4-BE49-F238E27FC236}">
                <a16:creationId xmlns:a16="http://schemas.microsoft.com/office/drawing/2014/main" id="{B109D30B-78E5-4392-8987-B2FF9EF27473}"/>
              </a:ext>
            </a:extLst>
          </p:cNvPr>
          <p:cNvSpPr/>
          <p:nvPr/>
        </p:nvSpPr>
        <p:spPr>
          <a:xfrm>
            <a:off x="4665346" y="4791994"/>
            <a:ext cx="3006082" cy="48513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/pagetime2/scripts/consolidate.awk</a:t>
            </a:r>
          </a:p>
        </p:txBody>
      </p:sp>
      <p:sp>
        <p:nvSpPr>
          <p:cNvPr id="21" name="Rectangle 20">
            <a:extLst>
              <a:ext uri="{FF2B5EF4-FFF2-40B4-BE49-F238E27FC236}">
                <a16:creationId xmlns:a16="http://schemas.microsoft.com/office/drawing/2014/main" id="{8D23A3C2-4529-42FB-B1A4-EFF482E81FBF}"/>
              </a:ext>
            </a:extLst>
          </p:cNvPr>
          <p:cNvSpPr/>
          <p:nvPr/>
        </p:nvSpPr>
        <p:spPr>
          <a:xfrm>
            <a:off x="924545" y="6028214"/>
            <a:ext cx="3269568" cy="646331"/>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genfriedmandata.bash </a:t>
            </a:r>
          </a:p>
        </p:txBody>
      </p:sp>
    </p:spTree>
    <p:extLst>
      <p:ext uri="{BB962C8B-B14F-4D97-AF65-F5344CB8AC3E}">
        <p14:creationId xmlns:p14="http://schemas.microsoft.com/office/powerpoint/2010/main" val="415068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friedman-consolidation-list.txt</a:t>
            </a:r>
            <a:r>
              <a:rPr lang="en-IN" dirty="0"/>
              <a:t>)</a:t>
            </a:r>
          </a:p>
        </p:txBody>
      </p:sp>
      <p:sp>
        <p:nvSpPr>
          <p:cNvPr id="4" name="Rectangle 3">
            <a:extLst>
              <a:ext uri="{FF2B5EF4-FFF2-40B4-BE49-F238E27FC236}">
                <a16:creationId xmlns:a16="http://schemas.microsoft.com/office/drawing/2014/main" id="{498D0310-349F-4D67-9D56-1FB0DD014FC0}"/>
              </a:ext>
            </a:extLst>
          </p:cNvPr>
          <p:cNvSpPr/>
          <p:nvPr/>
        </p:nvSpPr>
        <p:spPr>
          <a:xfrm>
            <a:off x="838200" y="1980027"/>
            <a:ext cx="6096000" cy="3139321"/>
          </a:xfrm>
          <a:prstGeom prst="rect">
            <a:avLst/>
          </a:prstGeom>
          <a:solidFill>
            <a:schemeClr val="accent1">
              <a:lumMod val="20000"/>
              <a:lumOff val="80000"/>
            </a:schemeClr>
          </a:solidFill>
        </p:spPr>
        <p:txBody>
          <a:bodyPr>
            <a:spAutoFit/>
          </a:bodyPr>
          <a:lstStyle/>
          <a:p>
            <a:r>
              <a:rPr lang="en-IN" dirty="0">
                <a:latin typeface="Arial" panose="020B0604020202020204" pitchFamily="34" charset="0"/>
                <a:cs typeface="Arial" panose="020B0604020202020204" pitchFamily="34" charset="0"/>
              </a:rPr>
              <a:t>pages_financenbanking99_avp</a:t>
            </a:r>
          </a:p>
          <a:p>
            <a:r>
              <a:rPr lang="en-IN" dirty="0">
                <a:latin typeface="Arial" panose="020B0604020202020204" pitchFamily="34" charset="0"/>
                <a:cs typeface="Arial" panose="020B0604020202020204" pitchFamily="34" charset="0"/>
              </a:rPr>
              <a:t>pages_business99_avp</a:t>
            </a:r>
          </a:p>
          <a:p>
            <a:r>
              <a:rPr lang="en-IN" dirty="0">
                <a:latin typeface="Arial" panose="020B0604020202020204" pitchFamily="34" charset="0"/>
                <a:cs typeface="Arial" panose="020B0604020202020204" pitchFamily="34" charset="0"/>
              </a:rPr>
              <a:t>pages_education99_avp</a:t>
            </a:r>
          </a:p>
          <a:p>
            <a:r>
              <a:rPr lang="en-IN" dirty="0">
                <a:latin typeface="Arial" panose="020B0604020202020204" pitchFamily="34" charset="0"/>
                <a:cs typeface="Arial" panose="020B0604020202020204" pitchFamily="34" charset="0"/>
              </a:rPr>
              <a:t>pages_entertainment99_avp</a:t>
            </a:r>
          </a:p>
          <a:p>
            <a:r>
              <a:rPr lang="en-IN" dirty="0">
                <a:latin typeface="Arial" panose="020B0604020202020204" pitchFamily="34" charset="0"/>
                <a:cs typeface="Arial" panose="020B0604020202020204" pitchFamily="34" charset="0"/>
              </a:rPr>
              <a:t>pages_governmentnlegal99_avp</a:t>
            </a:r>
          </a:p>
          <a:p>
            <a:r>
              <a:rPr lang="en-IN" dirty="0">
                <a:latin typeface="Arial" panose="020B0604020202020204" pitchFamily="34" charset="0"/>
                <a:cs typeface="Arial" panose="020B0604020202020204" pitchFamily="34" charset="0"/>
              </a:rPr>
              <a:t>pages_informationtechnology99_avp</a:t>
            </a:r>
          </a:p>
          <a:p>
            <a:r>
              <a:rPr lang="en-IN" dirty="0">
                <a:latin typeface="Arial" panose="020B0604020202020204" pitchFamily="34" charset="0"/>
                <a:cs typeface="Arial" panose="020B0604020202020204" pitchFamily="34" charset="0"/>
              </a:rPr>
              <a:t>pages_newsnmedia99_avp</a:t>
            </a:r>
          </a:p>
          <a:p>
            <a:r>
              <a:rPr lang="en-IN" dirty="0">
                <a:latin typeface="Arial" panose="020B0604020202020204" pitchFamily="34" charset="0"/>
                <a:cs typeface="Arial" panose="020B0604020202020204" pitchFamily="34" charset="0"/>
              </a:rPr>
              <a:t>pages_searchenginesnportals99_avp</a:t>
            </a:r>
          </a:p>
          <a:p>
            <a:r>
              <a:rPr lang="en-IN" dirty="0">
                <a:latin typeface="Arial" panose="020B0604020202020204" pitchFamily="34" charset="0"/>
                <a:cs typeface="Arial" panose="020B0604020202020204" pitchFamily="34" charset="0"/>
              </a:rPr>
              <a:t>pages_shopping99_avp</a:t>
            </a:r>
          </a:p>
          <a:p>
            <a:r>
              <a:rPr lang="en-IN" dirty="0">
                <a:latin typeface="Arial" panose="020B0604020202020204" pitchFamily="34" charset="0"/>
                <a:cs typeface="Arial" panose="020B0604020202020204" pitchFamily="34" charset="0"/>
              </a:rPr>
              <a:t>pages_travel99_avp</a:t>
            </a:r>
          </a:p>
          <a:p>
            <a:r>
              <a:rPr lang="en-IN" dirty="0">
                <a:latin typeface="Arial" panose="020B0604020202020204" pitchFamily="34" charset="0"/>
                <a:cs typeface="Arial" panose="020B0604020202020204" pitchFamily="34" charset="0"/>
              </a:rPr>
              <a:t>pages_all99_avp</a:t>
            </a:r>
          </a:p>
        </p:txBody>
      </p:sp>
    </p:spTree>
    <p:extLst>
      <p:ext uri="{BB962C8B-B14F-4D97-AF65-F5344CB8AC3E}">
        <p14:creationId xmlns:p14="http://schemas.microsoft.com/office/powerpoint/2010/main" val="212498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/set1/output</a:t>
            </a:r>
            <a:r>
              <a:rPr lang="en-IN" dirty="0"/>
              <a:t>)</a:t>
            </a:r>
          </a:p>
        </p:txBody>
      </p:sp>
      <p:sp>
        <p:nvSpPr>
          <p:cNvPr id="5" name="Rectangle 4">
            <a:extLst>
              <a:ext uri="{FF2B5EF4-FFF2-40B4-BE49-F238E27FC236}">
                <a16:creationId xmlns:a16="http://schemas.microsoft.com/office/drawing/2014/main" id="{03875660-0B43-4298-A501-916229B08985}"/>
              </a:ext>
            </a:extLst>
          </p:cNvPr>
          <p:cNvSpPr/>
          <p:nvPr/>
        </p:nvSpPr>
        <p:spPr>
          <a:xfrm>
            <a:off x="838200" y="1930668"/>
            <a:ext cx="5731412" cy="2800767"/>
          </a:xfrm>
          <a:prstGeom prst="rect">
            <a:avLst/>
          </a:prstGeom>
          <a:solidFill>
            <a:schemeClr val="accent1">
              <a:lumMod val="20000"/>
              <a:lumOff val="80000"/>
            </a:schemeClr>
          </a:solidFill>
        </p:spPr>
        <p:txBody>
          <a:bodyPr wrap="square">
            <a:spAutoFit/>
          </a:bodyPr>
          <a:lstStyle/>
          <a:p>
            <a:r>
              <a:rPr lang="en-IN" sz="1600" dirty="0">
                <a:latin typeface="Arial" panose="020B0604020202020204" pitchFamily="34" charset="0"/>
                <a:cs typeface="Arial" panose="020B0604020202020204" pitchFamily="34" charset="0"/>
              </a:rPr>
              <a:t>pages_all99_avp.friedman</a:t>
            </a:r>
          </a:p>
          <a:p>
            <a:r>
              <a:rPr lang="en-IN" sz="1600" dirty="0">
                <a:latin typeface="Arial" panose="020B0604020202020204" pitchFamily="34" charset="0"/>
                <a:cs typeface="Arial" panose="020B0604020202020204" pitchFamily="34" charset="0"/>
              </a:rPr>
              <a:t>pages_business99_avp.friedman</a:t>
            </a:r>
          </a:p>
          <a:p>
            <a:r>
              <a:rPr lang="en-IN" sz="1600" dirty="0">
                <a:latin typeface="Arial" panose="020B0604020202020204" pitchFamily="34" charset="0"/>
                <a:cs typeface="Arial" panose="020B0604020202020204" pitchFamily="34" charset="0"/>
              </a:rPr>
              <a:t>pages_education99_avp.friedman</a:t>
            </a:r>
          </a:p>
          <a:p>
            <a:r>
              <a:rPr lang="en-IN" sz="1600" dirty="0">
                <a:latin typeface="Arial" panose="020B0604020202020204" pitchFamily="34" charset="0"/>
                <a:cs typeface="Arial" panose="020B0604020202020204" pitchFamily="34" charset="0"/>
              </a:rPr>
              <a:t>pages_entertainment99_avp.friedman</a:t>
            </a:r>
          </a:p>
          <a:p>
            <a:r>
              <a:rPr lang="en-IN" sz="1600" dirty="0">
                <a:latin typeface="Arial" panose="020B0604020202020204" pitchFamily="34" charset="0"/>
                <a:cs typeface="Arial" panose="020B0604020202020204" pitchFamily="34" charset="0"/>
              </a:rPr>
              <a:t>pages_financenbanking99_avp.friedman</a:t>
            </a:r>
          </a:p>
          <a:p>
            <a:r>
              <a:rPr lang="en-IN" sz="1600" dirty="0">
                <a:latin typeface="Arial" panose="020B0604020202020204" pitchFamily="34" charset="0"/>
                <a:cs typeface="Arial" panose="020B0604020202020204" pitchFamily="34" charset="0"/>
              </a:rPr>
              <a:t>pages_governmentnlegal99_avp.friedman</a:t>
            </a:r>
          </a:p>
          <a:p>
            <a:r>
              <a:rPr lang="en-IN" sz="1600" dirty="0">
                <a:latin typeface="Arial" panose="020B0604020202020204" pitchFamily="34" charset="0"/>
                <a:cs typeface="Arial" panose="020B0604020202020204" pitchFamily="34" charset="0"/>
              </a:rPr>
              <a:t>pages_informationtechnology99_avp.friedman</a:t>
            </a:r>
          </a:p>
          <a:p>
            <a:r>
              <a:rPr lang="en-IN" sz="1600" dirty="0">
                <a:latin typeface="Arial" panose="020B0604020202020204" pitchFamily="34" charset="0"/>
                <a:cs typeface="Arial" panose="020B0604020202020204" pitchFamily="34" charset="0"/>
              </a:rPr>
              <a:t>pages_newsnmedia99_avp.friedman</a:t>
            </a:r>
          </a:p>
          <a:p>
            <a:r>
              <a:rPr lang="en-IN" sz="1600" dirty="0">
                <a:latin typeface="Arial" panose="020B0604020202020204" pitchFamily="34" charset="0"/>
                <a:cs typeface="Arial" panose="020B0604020202020204" pitchFamily="34" charset="0"/>
              </a:rPr>
              <a:t>pages_searchenginesnportals99_avp.friedman</a:t>
            </a:r>
          </a:p>
          <a:p>
            <a:r>
              <a:rPr lang="en-IN" sz="1600" dirty="0">
                <a:latin typeface="Arial" panose="020B0604020202020204" pitchFamily="34" charset="0"/>
                <a:cs typeface="Arial" panose="020B0604020202020204" pitchFamily="34" charset="0"/>
              </a:rPr>
              <a:t>pages_shopping99_avp.friedman</a:t>
            </a:r>
          </a:p>
          <a:p>
            <a:r>
              <a:rPr lang="en-IN" sz="1600" dirty="0">
                <a:latin typeface="Arial" panose="020B0604020202020204" pitchFamily="34" charset="0"/>
                <a:cs typeface="Arial" panose="020B0604020202020204" pitchFamily="34" charset="0"/>
              </a:rPr>
              <a:t>pages_travel99_avp.friedman’</a:t>
            </a:r>
          </a:p>
        </p:txBody>
      </p:sp>
    </p:spTree>
    <p:extLst>
      <p:ext uri="{BB962C8B-B14F-4D97-AF65-F5344CB8AC3E}">
        <p14:creationId xmlns:p14="http://schemas.microsoft.com/office/powerpoint/2010/main" val="96600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Friedman &amp; PostHoc Tests</a:t>
            </a:r>
            <a:br>
              <a:rPr lang="en-IN" dirty="0"/>
            </a:br>
            <a:r>
              <a:rPr lang="en-IN" dirty="0"/>
              <a:t>(MATLAB script: friedman_batch.m)</a:t>
            </a:r>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973846"/>
          </a:xfrm>
        </p:spPr>
        <p:txBody>
          <a:bodyPr>
            <a:normAutofit lnSpcReduction="10000"/>
          </a:bodyPr>
          <a:lstStyle/>
          <a:p>
            <a:r>
              <a:rPr lang="en-IN" dirty="0"/>
              <a:t>Runs in MATLAB environment</a:t>
            </a:r>
          </a:p>
          <a:p>
            <a:r>
              <a:rPr lang="en-IN" dirty="0"/>
              <a:t>Picks the list of files to process from “friedman_list.txt”</a:t>
            </a:r>
          </a:p>
        </p:txBody>
      </p:sp>
      <p:sp>
        <p:nvSpPr>
          <p:cNvPr id="4" name="Rectangle 3">
            <a:extLst>
              <a:ext uri="{FF2B5EF4-FFF2-40B4-BE49-F238E27FC236}">
                <a16:creationId xmlns:a16="http://schemas.microsoft.com/office/drawing/2014/main" id="{C9B5D7E2-698C-4D78-9D92-BDC42617A5F4}"/>
              </a:ext>
            </a:extLst>
          </p:cNvPr>
          <p:cNvSpPr/>
          <p:nvPr/>
        </p:nvSpPr>
        <p:spPr>
          <a:xfrm>
            <a:off x="1021080" y="3002359"/>
            <a:ext cx="4113628" cy="2677656"/>
          </a:xfrm>
          <a:prstGeom prst="rect">
            <a:avLst/>
          </a:prstGeom>
          <a:solidFill>
            <a:schemeClr val="accent1">
              <a:lumMod val="20000"/>
              <a:lumOff val="80000"/>
            </a:schemeClr>
          </a:solidFill>
        </p:spPr>
        <p:txBody>
          <a:bodyPr wrap="square">
            <a:spAutoFit/>
          </a:bodyPr>
          <a:lstStyle/>
          <a:p>
            <a:r>
              <a:rPr lang="en-IN" sz="1400" dirty="0" err="1">
                <a:latin typeface="Arial" panose="020B0604020202020204" pitchFamily="34" charset="0"/>
                <a:cs typeface="Arial" panose="020B0604020202020204" pitchFamily="34" charset="0"/>
              </a:rPr>
              <a:t>file_names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pages_financenbanking99_avp.friedman</a:t>
            </a:r>
          </a:p>
          <a:p>
            <a:r>
              <a:rPr lang="en-IN" sz="1400" dirty="0">
                <a:latin typeface="Arial" panose="020B0604020202020204" pitchFamily="34" charset="0"/>
                <a:cs typeface="Arial" panose="020B0604020202020204" pitchFamily="34" charset="0"/>
              </a:rPr>
              <a:t>pages_business99_avp.friedman</a:t>
            </a:r>
          </a:p>
          <a:p>
            <a:r>
              <a:rPr lang="en-IN" sz="1400" dirty="0">
                <a:latin typeface="Arial" panose="020B0604020202020204" pitchFamily="34" charset="0"/>
                <a:cs typeface="Arial" panose="020B0604020202020204" pitchFamily="34" charset="0"/>
              </a:rPr>
              <a:t>pages_education99_avp.friedman</a:t>
            </a:r>
          </a:p>
          <a:p>
            <a:r>
              <a:rPr lang="en-IN" sz="1400" dirty="0">
                <a:latin typeface="Arial" panose="020B0604020202020204" pitchFamily="34" charset="0"/>
                <a:cs typeface="Arial" panose="020B0604020202020204" pitchFamily="34" charset="0"/>
              </a:rPr>
              <a:t>pages_entertainment99_avp.friedman</a:t>
            </a:r>
          </a:p>
          <a:p>
            <a:r>
              <a:rPr lang="en-IN" sz="1400" dirty="0">
                <a:latin typeface="Arial" panose="020B0604020202020204" pitchFamily="34" charset="0"/>
                <a:cs typeface="Arial" panose="020B0604020202020204" pitchFamily="34" charset="0"/>
              </a:rPr>
              <a:t>pages_governmentnlegal99_avp.friedman</a:t>
            </a:r>
          </a:p>
          <a:p>
            <a:r>
              <a:rPr lang="en-IN" sz="1400" dirty="0">
                <a:latin typeface="Arial" panose="020B0604020202020204" pitchFamily="34" charset="0"/>
                <a:cs typeface="Arial" panose="020B0604020202020204" pitchFamily="34" charset="0"/>
              </a:rPr>
              <a:t>pages_informationtechnology99_avp.friedman</a:t>
            </a:r>
          </a:p>
          <a:p>
            <a:r>
              <a:rPr lang="en-IN" sz="1400" dirty="0">
                <a:latin typeface="Arial" panose="020B0604020202020204" pitchFamily="34" charset="0"/>
                <a:cs typeface="Arial" panose="020B0604020202020204" pitchFamily="34" charset="0"/>
              </a:rPr>
              <a:t>pages_newsnmedia99_avp.friedman</a:t>
            </a:r>
          </a:p>
          <a:p>
            <a:r>
              <a:rPr lang="en-IN" sz="1400" dirty="0">
                <a:latin typeface="Arial" panose="020B0604020202020204" pitchFamily="34" charset="0"/>
                <a:cs typeface="Arial" panose="020B0604020202020204" pitchFamily="34" charset="0"/>
              </a:rPr>
              <a:t>pages_searchenginesnportals99_avp.friedman</a:t>
            </a:r>
          </a:p>
          <a:p>
            <a:r>
              <a:rPr lang="en-IN" sz="1400" dirty="0">
                <a:latin typeface="Arial" panose="020B0604020202020204" pitchFamily="34" charset="0"/>
                <a:cs typeface="Arial" panose="020B0604020202020204" pitchFamily="34" charset="0"/>
              </a:rPr>
              <a:t>pages_shopping99_avp.friedman</a:t>
            </a:r>
          </a:p>
          <a:p>
            <a:r>
              <a:rPr lang="en-IN" sz="1400" dirty="0">
                <a:latin typeface="Arial" panose="020B0604020202020204" pitchFamily="34" charset="0"/>
                <a:cs typeface="Arial" panose="020B0604020202020204" pitchFamily="34" charset="0"/>
              </a:rPr>
              <a:t>pages_travel99_avp.friedman</a:t>
            </a:r>
          </a:p>
          <a:p>
            <a:r>
              <a:rPr lang="en-IN" sz="1400" dirty="0">
                <a:latin typeface="Arial" panose="020B0604020202020204" pitchFamily="34" charset="0"/>
                <a:cs typeface="Arial" panose="020B0604020202020204" pitchFamily="34" charset="0"/>
              </a:rPr>
              <a:t>pages_all99_avp.friedman</a:t>
            </a:r>
          </a:p>
        </p:txBody>
      </p:sp>
      <p:sp>
        <p:nvSpPr>
          <p:cNvPr id="5" name="Rectangle 4">
            <a:extLst>
              <a:ext uri="{FF2B5EF4-FFF2-40B4-BE49-F238E27FC236}">
                <a16:creationId xmlns:a16="http://schemas.microsoft.com/office/drawing/2014/main" id="{8F73FA3F-7547-47AE-9B66-15BA6AFF4F3E}"/>
              </a:ext>
            </a:extLst>
          </p:cNvPr>
          <p:cNvSpPr/>
          <p:nvPr/>
        </p:nvSpPr>
        <p:spPr>
          <a:xfrm>
            <a:off x="5748997" y="3042867"/>
            <a:ext cx="6096000" cy="1815882"/>
          </a:xfrm>
          <a:prstGeom prst="rect">
            <a:avLst/>
          </a:prstGeom>
        </p:spPr>
        <p:txBody>
          <a:bodyPr>
            <a:spAutoFit/>
          </a:bodyPr>
          <a:lstStyle/>
          <a:p>
            <a:r>
              <a:rPr lang="en-IN" sz="1600" dirty="0">
                <a:latin typeface="Arial" panose="020B0604020202020204" pitchFamily="34" charset="0"/>
                <a:cs typeface="Arial" panose="020B0604020202020204" pitchFamily="34" charset="0"/>
              </a:rPr>
              <a:t>&gt;&gt; </a:t>
            </a:r>
            <a:r>
              <a:rPr lang="en-IN" sz="1600" dirty="0" err="1">
                <a:latin typeface="Arial" panose="020B0604020202020204" pitchFamily="34" charset="0"/>
                <a:cs typeface="Arial" panose="020B0604020202020204" pitchFamily="34" charset="0"/>
              </a:rPr>
              <a:t>friedman_batch</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RankPos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7.977931e+00</a:t>
            </a:r>
          </a:p>
          <a:p>
            <a:r>
              <a:rPr lang="en-IN" sz="1600" dirty="0">
                <a:latin typeface="Arial" panose="020B0604020202020204" pitchFamily="34" charset="0"/>
                <a:cs typeface="Arial" panose="020B0604020202020204" pitchFamily="34" charset="0"/>
              </a:rPr>
              <a:t>Print 4</a:t>
            </a:r>
          </a:p>
          <a:p>
            <a:r>
              <a:rPr lang="en-IN" sz="1600" dirty="0">
                <a:latin typeface="Arial" panose="020B0604020202020204" pitchFamily="34" charset="0"/>
                <a:cs typeface="Arial" panose="020B0604020202020204" pitchFamily="34" charset="0"/>
              </a:rPr>
              <a:t>pages_financenbanking99_avp.friedman|5-lms|0.000|&lt;1-rbfreg 1.000&gt;&lt;3-pacer 1.000&gt;&lt;7-lr,1.000&gt;&lt;9-smo,1.000&gt;&lt;11-m5r,1.000&gt;&lt;13-m5p,1.000&gt;&lt;17-reptree,0.487&gt;</a:t>
            </a:r>
          </a:p>
          <a:p>
            <a:r>
              <a:rPr lang="en-IN" sz="1600" dirty="0">
                <a:latin typeface="Arial" panose="020B0604020202020204" pitchFamily="34" charset="0"/>
                <a:cs typeface="Arial" panose="020B0604020202020204" pitchFamily="34" charset="0"/>
              </a:rPr>
              <a:t>&gt;&gt; </a:t>
            </a:r>
          </a:p>
        </p:txBody>
      </p:sp>
      <p:sp>
        <p:nvSpPr>
          <p:cNvPr id="6" name="TextBox 5">
            <a:extLst>
              <a:ext uri="{FF2B5EF4-FFF2-40B4-BE49-F238E27FC236}">
                <a16:creationId xmlns:a16="http://schemas.microsoft.com/office/drawing/2014/main" id="{1562880F-B628-446D-8A5A-AB329FB13C45}"/>
              </a:ext>
            </a:extLst>
          </p:cNvPr>
          <p:cNvSpPr txBox="1"/>
          <p:nvPr/>
        </p:nvSpPr>
        <p:spPr>
          <a:xfrm>
            <a:off x="7621757" y="2893033"/>
            <a:ext cx="1716259" cy="369332"/>
          </a:xfrm>
          <a:prstGeom prst="rect">
            <a:avLst/>
          </a:prstGeom>
          <a:solidFill>
            <a:schemeClr val="accent1">
              <a:lumMod val="20000"/>
              <a:lumOff val="80000"/>
            </a:schemeClr>
          </a:solidFill>
        </p:spPr>
        <p:txBody>
          <a:bodyPr wrap="square" rtlCol="0">
            <a:spAutoFit/>
          </a:bodyPr>
          <a:lstStyle/>
          <a:p>
            <a:r>
              <a:rPr lang="en-IN" dirty="0"/>
              <a:t>Minimum rank</a:t>
            </a:r>
          </a:p>
        </p:txBody>
      </p:sp>
      <p:sp>
        <p:nvSpPr>
          <p:cNvPr id="7" name="TextBox 6">
            <a:extLst>
              <a:ext uri="{FF2B5EF4-FFF2-40B4-BE49-F238E27FC236}">
                <a16:creationId xmlns:a16="http://schemas.microsoft.com/office/drawing/2014/main" id="{6171496D-6A17-43B4-929B-75D4EBE917A3}"/>
              </a:ext>
            </a:extLst>
          </p:cNvPr>
          <p:cNvSpPr txBox="1"/>
          <p:nvPr/>
        </p:nvSpPr>
        <p:spPr>
          <a:xfrm>
            <a:off x="9610578" y="2551837"/>
            <a:ext cx="2207456" cy="369332"/>
          </a:xfrm>
          <a:prstGeom prst="rect">
            <a:avLst/>
          </a:prstGeom>
          <a:solidFill>
            <a:schemeClr val="accent1">
              <a:lumMod val="20000"/>
              <a:lumOff val="80000"/>
            </a:schemeClr>
          </a:solidFill>
        </p:spPr>
        <p:txBody>
          <a:bodyPr wrap="square" rtlCol="0">
            <a:spAutoFit/>
          </a:bodyPr>
          <a:lstStyle/>
          <a:p>
            <a:r>
              <a:rPr lang="en-IN" dirty="0"/>
              <a:t>MLT with min rank</a:t>
            </a:r>
          </a:p>
        </p:txBody>
      </p:sp>
      <p:cxnSp>
        <p:nvCxnSpPr>
          <p:cNvPr id="9" name="Straight Arrow Connector 8">
            <a:extLst>
              <a:ext uri="{FF2B5EF4-FFF2-40B4-BE49-F238E27FC236}">
                <a16:creationId xmlns:a16="http://schemas.microsoft.com/office/drawing/2014/main" id="{0E6C16C4-D7EA-442F-9128-9CC58BF36762}"/>
              </a:ext>
            </a:extLst>
          </p:cNvPr>
          <p:cNvCxnSpPr>
            <a:stCxn id="7" idx="2"/>
          </p:cNvCxnSpPr>
          <p:nvPr/>
        </p:nvCxnSpPr>
        <p:spPr>
          <a:xfrm flipH="1">
            <a:off x="9172135" y="2921169"/>
            <a:ext cx="1542171" cy="876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BB2B7-F749-44F5-81C8-CC346ACE612F}"/>
              </a:ext>
            </a:extLst>
          </p:cNvPr>
          <p:cNvSpPr txBox="1"/>
          <p:nvPr/>
        </p:nvSpPr>
        <p:spPr>
          <a:xfrm>
            <a:off x="9560755" y="4980447"/>
            <a:ext cx="2207456" cy="923330"/>
          </a:xfrm>
          <a:prstGeom prst="rect">
            <a:avLst/>
          </a:prstGeom>
          <a:solidFill>
            <a:schemeClr val="accent1">
              <a:lumMod val="20000"/>
              <a:lumOff val="80000"/>
            </a:schemeClr>
          </a:solidFill>
        </p:spPr>
        <p:txBody>
          <a:bodyPr wrap="square" rtlCol="0">
            <a:spAutoFit/>
          </a:bodyPr>
          <a:lstStyle/>
          <a:p>
            <a:r>
              <a:rPr lang="en-IN" dirty="0"/>
              <a:t>p value for “all techniques have similar performance”</a:t>
            </a:r>
          </a:p>
        </p:txBody>
      </p:sp>
      <p:cxnSp>
        <p:nvCxnSpPr>
          <p:cNvPr id="11" name="Straight Arrow Connector 10">
            <a:extLst>
              <a:ext uri="{FF2B5EF4-FFF2-40B4-BE49-F238E27FC236}">
                <a16:creationId xmlns:a16="http://schemas.microsoft.com/office/drawing/2014/main" id="{9B80523C-E602-4541-90A3-965EF6C52E5E}"/>
              </a:ext>
            </a:extLst>
          </p:cNvPr>
          <p:cNvCxnSpPr>
            <a:cxnSpLocks/>
            <a:stCxn id="10" idx="0"/>
          </p:cNvCxnSpPr>
          <p:nvPr/>
        </p:nvCxnSpPr>
        <p:spPr>
          <a:xfrm flipH="1" flipV="1">
            <a:off x="10424160" y="4040999"/>
            <a:ext cx="240323" cy="939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6CA9CF-E908-4259-93BB-CED5BE567853}"/>
              </a:ext>
            </a:extLst>
          </p:cNvPr>
          <p:cNvSpPr txBox="1"/>
          <p:nvPr/>
        </p:nvSpPr>
        <p:spPr>
          <a:xfrm>
            <a:off x="5721154" y="5569545"/>
            <a:ext cx="3431345" cy="923330"/>
          </a:xfrm>
          <a:prstGeom prst="rect">
            <a:avLst/>
          </a:prstGeom>
          <a:solidFill>
            <a:schemeClr val="accent1">
              <a:lumMod val="20000"/>
              <a:lumOff val="80000"/>
            </a:schemeClr>
          </a:solidFill>
        </p:spPr>
        <p:txBody>
          <a:bodyPr wrap="square" rtlCol="0">
            <a:spAutoFit/>
          </a:bodyPr>
          <a:lstStyle/>
          <a:p>
            <a:r>
              <a:rPr lang="en-IN" dirty="0"/>
              <a:t>All techniques whose mean ranks do not significantly differ from the technique with the minimum rank</a:t>
            </a:r>
          </a:p>
        </p:txBody>
      </p:sp>
      <p:cxnSp>
        <p:nvCxnSpPr>
          <p:cNvPr id="15" name="Straight Arrow Connector 14">
            <a:extLst>
              <a:ext uri="{FF2B5EF4-FFF2-40B4-BE49-F238E27FC236}">
                <a16:creationId xmlns:a16="http://schemas.microsoft.com/office/drawing/2014/main" id="{5FD220AB-9831-42D7-ACA7-1B591E35AF88}"/>
              </a:ext>
            </a:extLst>
          </p:cNvPr>
          <p:cNvCxnSpPr>
            <a:cxnSpLocks/>
            <a:stCxn id="14" idx="0"/>
          </p:cNvCxnSpPr>
          <p:nvPr/>
        </p:nvCxnSpPr>
        <p:spPr>
          <a:xfrm flipV="1">
            <a:off x="7436827" y="4538859"/>
            <a:ext cx="409429" cy="1030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388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Packaging</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r>
              <a:rPr lang="en-IN" dirty="0"/>
              <a:t>Work in progress: The package is in the process of being created!</a:t>
            </a:r>
          </a:p>
        </p:txBody>
      </p:sp>
    </p:spTree>
    <p:extLst>
      <p:ext uri="{BB962C8B-B14F-4D97-AF65-F5344CB8AC3E}">
        <p14:creationId xmlns:p14="http://schemas.microsoft.com/office/powerpoint/2010/main" val="174648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A74-B2EB-45E0-96BB-DFDFE2CA06A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E1F1409-D1DD-4D27-AAD8-3E406AD9B262}"/>
              </a:ext>
            </a:extLst>
          </p:cNvPr>
          <p:cNvSpPr>
            <a:spLocks noGrp="1"/>
          </p:cNvSpPr>
          <p:nvPr>
            <p:ph idx="1"/>
          </p:nvPr>
        </p:nvSpPr>
        <p:spPr/>
        <p:txBody>
          <a:bodyPr>
            <a:normAutofit fontScale="62500" lnSpcReduction="20000"/>
          </a:bodyPr>
          <a:lstStyle/>
          <a:p>
            <a:r>
              <a:rPr lang="en-IN" dirty="0"/>
              <a:t>Directory Structure</a:t>
            </a:r>
          </a:p>
          <a:p>
            <a:r>
              <a:rPr lang="en-IN" dirty="0"/>
              <a:t>Directory Contents</a:t>
            </a:r>
          </a:p>
          <a:p>
            <a:r>
              <a:rPr lang="en-IN" dirty="0"/>
              <a:t>Dependent Files</a:t>
            </a:r>
          </a:p>
          <a:p>
            <a:r>
              <a:rPr lang="en-IN" dirty="0"/>
              <a:t>Input to all scripts: step1-datacreation-list.txt</a:t>
            </a:r>
          </a:p>
          <a:p>
            <a:r>
              <a:rPr lang="en-IN" dirty="0"/>
              <a:t>Design and usage of scripts (data preparation, training, validation and model accuracy calculation)</a:t>
            </a:r>
          </a:p>
          <a:p>
            <a:pPr lvl="1"/>
            <a:r>
              <a:rPr lang="en-IN" dirty="0"/>
              <a:t>step1.bash</a:t>
            </a:r>
          </a:p>
          <a:p>
            <a:pPr lvl="1"/>
            <a:r>
              <a:rPr lang="en-IN" dirty="0"/>
              <a:t>step2a.bash</a:t>
            </a:r>
          </a:p>
          <a:p>
            <a:pPr lvl="1"/>
            <a:r>
              <a:rPr lang="en-IN" dirty="0"/>
              <a:t>step2b.bash</a:t>
            </a:r>
          </a:p>
          <a:p>
            <a:pPr lvl="1"/>
            <a:r>
              <a:rPr lang="en-IN" dirty="0"/>
              <a:t>step2c.bash</a:t>
            </a:r>
          </a:p>
          <a:p>
            <a:pPr lvl="1"/>
            <a:r>
              <a:rPr lang="en-IN" dirty="0"/>
              <a:t>step2d.bash</a:t>
            </a:r>
          </a:p>
          <a:p>
            <a:pPr lvl="1"/>
            <a:r>
              <a:rPr lang="en-IN" dirty="0"/>
              <a:t>step3.bash</a:t>
            </a:r>
          </a:p>
          <a:p>
            <a:pPr lvl="1"/>
            <a:r>
              <a:rPr lang="en-IN" dirty="0"/>
              <a:t>step4.bash</a:t>
            </a:r>
          </a:p>
          <a:p>
            <a:pPr lvl="1"/>
            <a:r>
              <a:rPr lang="en-IN" dirty="0"/>
              <a:t>model.evaluation.ModelPerformance</a:t>
            </a:r>
          </a:p>
          <a:p>
            <a:pPr lvl="1"/>
            <a:r>
              <a:rPr lang="en-IN" dirty="0"/>
              <a:t>step4forset0.bash </a:t>
            </a:r>
          </a:p>
          <a:p>
            <a:pPr lvl="1"/>
            <a:r>
              <a:rPr lang="en-IN" dirty="0"/>
              <a:t>step5.bash</a:t>
            </a:r>
          </a:p>
          <a:p>
            <a:pPr lvl="1"/>
            <a:r>
              <a:rPr lang="en-IN" dirty="0"/>
              <a:t>modelsummary.evaluation.ModelAccuracy</a:t>
            </a:r>
          </a:p>
          <a:p>
            <a:r>
              <a:rPr lang="en-IN" dirty="0"/>
              <a:t>Design and usage of scripts (data preparation and execution of Friedman and PostHoc tests)</a:t>
            </a:r>
          </a:p>
          <a:p>
            <a:pPr marL="0" indent="0">
              <a:buNone/>
            </a:pPr>
            <a:endParaRPr lang="en-IN" dirty="0"/>
          </a:p>
        </p:txBody>
      </p:sp>
    </p:spTree>
    <p:extLst>
      <p:ext uri="{BB962C8B-B14F-4D97-AF65-F5344CB8AC3E}">
        <p14:creationId xmlns:p14="http://schemas.microsoft.com/office/powerpoint/2010/main" val="3591450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E92-82FC-4953-B62B-38368B310D2D}"/>
              </a:ext>
            </a:extLst>
          </p:cNvPr>
          <p:cNvSpPr>
            <a:spLocks noGrp="1"/>
          </p:cNvSpPr>
          <p:nvPr>
            <p:ph type="title"/>
          </p:nvPr>
        </p:nvSpPr>
        <p:spPr/>
        <p:txBody>
          <a:bodyPr/>
          <a:lstStyle/>
          <a:p>
            <a:r>
              <a:rPr lang="en-IN" dirty="0"/>
              <a:t>Overall Directory Structure</a:t>
            </a:r>
          </a:p>
        </p:txBody>
      </p:sp>
      <p:sp>
        <p:nvSpPr>
          <p:cNvPr id="3" name="Content Placeholder 2">
            <a:extLst>
              <a:ext uri="{FF2B5EF4-FFF2-40B4-BE49-F238E27FC236}">
                <a16:creationId xmlns:a16="http://schemas.microsoft.com/office/drawing/2014/main" id="{D122BF6F-5F35-4D5A-BCAF-2E2F9CBA4C2C}"/>
              </a:ext>
            </a:extLst>
          </p:cNvPr>
          <p:cNvSpPr>
            <a:spLocks noGrp="1"/>
          </p:cNvSpPr>
          <p:nvPr>
            <p:ph idx="1"/>
          </p:nvPr>
        </p:nvSpPr>
        <p:spPr>
          <a:xfrm>
            <a:off x="838200" y="1280390"/>
            <a:ext cx="4929554" cy="5415831"/>
          </a:xfrm>
        </p:spPr>
        <p:txBody>
          <a:bodyPr>
            <a:noAutofit/>
          </a:bodyPr>
          <a:lstStyle/>
          <a:p>
            <a:r>
              <a:rPr lang="en-IN" sz="1100" dirty="0">
                <a:latin typeface="Arial" panose="020B0604020202020204" pitchFamily="34" charset="0"/>
                <a:cs typeface="Arial" panose="020B0604020202020204" pitchFamily="34" charset="0"/>
              </a:rPr>
              <a:t>pagetime2</a:t>
            </a:r>
          </a:p>
          <a:p>
            <a:pPr lvl="1"/>
            <a:r>
              <a:rPr lang="en-IN" sz="1100" dirty="0">
                <a:latin typeface="Arial" panose="020B0604020202020204" pitchFamily="34" charset="0"/>
                <a:cs typeface="Arial" panose="020B0604020202020204" pitchFamily="34" charset="0"/>
              </a:rPr>
              <a:t>datasets</a:t>
            </a:r>
          </a:p>
          <a:p>
            <a:pPr lvl="2"/>
            <a:r>
              <a:rPr lang="en-IN" sz="1100" dirty="0">
                <a:latin typeface="Arial" panose="020B0604020202020204" pitchFamily="34" charset="0"/>
                <a:cs typeface="Arial" panose="020B0604020202020204" pitchFamily="34" charset="0"/>
              </a:rPr>
              <a:t>csv 			</a:t>
            </a:r>
          </a:p>
          <a:p>
            <a:pPr lvl="2"/>
            <a:r>
              <a:rPr lang="en-IN" sz="1100" dirty="0">
                <a:solidFill>
                  <a:schemeClr val="accent2"/>
                </a:solidFill>
                <a:latin typeface="Arial" panose="020B0604020202020204" pitchFamily="34" charset="0"/>
                <a:cs typeface="Arial" panose="020B0604020202020204" pitchFamily="34" charset="0"/>
              </a:rPr>
              <a:t>arff 	</a:t>
            </a:r>
          </a:p>
          <a:p>
            <a:pPr lvl="2"/>
            <a:r>
              <a:rPr lang="en-IN" sz="1100" dirty="0">
                <a:solidFill>
                  <a:schemeClr val="accent2"/>
                </a:solidFill>
                <a:latin typeface="Arial" panose="020B0604020202020204" pitchFamily="34" charset="0"/>
                <a:cs typeface="Arial" panose="020B0604020202020204" pitchFamily="34" charset="0"/>
              </a:rPr>
              <a:t>randomized </a:t>
            </a:r>
          </a:p>
          <a:p>
            <a:pPr lvl="1"/>
            <a:r>
              <a:rPr lang="en-IN" sz="1100" dirty="0">
                <a:latin typeface="Arial" panose="020B0604020202020204" pitchFamily="34" charset="0"/>
                <a:cs typeface="Arial" panose="020B0604020202020204" pitchFamily="34" charset="0"/>
              </a:rPr>
              <a:t>scripts</a:t>
            </a:r>
          </a:p>
          <a:p>
            <a:pPr lvl="1"/>
            <a:r>
              <a:rPr lang="en-IN" sz="1100" dirty="0">
                <a:latin typeface="Arial" panose="020B0604020202020204" pitchFamily="34" charset="0"/>
                <a:cs typeface="Arial" panose="020B0604020202020204" pitchFamily="34" charset="0"/>
              </a:rPr>
              <a:t>set0</a:t>
            </a:r>
          </a:p>
          <a:p>
            <a:pPr lvl="2"/>
            <a:r>
              <a:rPr lang="en-IN" sz="1100" dirty="0">
                <a:latin typeface="Arial" panose="020B0604020202020204" pitchFamily="34" charset="0"/>
                <a:cs typeface="Arial" panose="020B0604020202020204" pitchFamily="34" charset="0"/>
              </a:rPr>
              <a:t>output</a:t>
            </a:r>
          </a:p>
          <a:p>
            <a:pPr lvl="2"/>
            <a:r>
              <a:rPr lang="en-IN" sz="1100" dirty="0">
                <a:solidFill>
                  <a:srgbClr val="9900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set1</a:t>
            </a:r>
          </a:p>
          <a:p>
            <a:pPr lvl="2"/>
            <a:r>
              <a:rPr lang="en-IN" sz="1100" dirty="0">
                <a:solidFill>
                  <a:schemeClr val="accent6"/>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set2</a:t>
            </a:r>
          </a:p>
          <a:p>
            <a:pPr lvl="2"/>
            <a:r>
              <a:rPr lang="en-IN" sz="1100" dirty="0">
                <a:solidFill>
                  <a:srgbClr val="FF0000"/>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set3</a:t>
            </a:r>
          </a:p>
          <a:p>
            <a:pPr lvl="2"/>
            <a:r>
              <a:rPr lang="en-IN" sz="1100" dirty="0">
                <a:solidFill>
                  <a:schemeClr val="accent1"/>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set4</a:t>
            </a:r>
          </a:p>
          <a:p>
            <a:pPr lvl="2"/>
            <a:r>
              <a:rPr lang="en-IN" sz="1100" dirty="0">
                <a:solidFill>
                  <a:srgbClr val="7030A0"/>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endParaRPr lang="en-IN" sz="1100" dirty="0"/>
          </a:p>
        </p:txBody>
      </p:sp>
      <p:sp>
        <p:nvSpPr>
          <p:cNvPr id="4" name="Rectangle 3">
            <a:extLst>
              <a:ext uri="{FF2B5EF4-FFF2-40B4-BE49-F238E27FC236}">
                <a16:creationId xmlns:a16="http://schemas.microsoft.com/office/drawing/2014/main" id="{EB0AD770-B6A9-44D1-8C08-DA07E48E370F}"/>
              </a:ext>
            </a:extLst>
          </p:cNvPr>
          <p:cNvSpPr/>
          <p:nvPr/>
        </p:nvSpPr>
        <p:spPr>
          <a:xfrm>
            <a:off x="3601329" y="2132230"/>
            <a:ext cx="8356209" cy="3785652"/>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csv, /set0/output contain the datasets used for processing</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Remaining part of /set0/output is populated by copying pages_*_avp_zr.csv from /set1/output before running </a:t>
            </a:r>
            <a:r>
              <a:rPr lang="en-IN" sz="1600" b="1" dirty="0">
                <a:solidFill>
                  <a:srgbClr val="990000"/>
                </a:solidFill>
                <a:latin typeface="Arial" panose="020B0604020202020204" pitchFamily="34" charset="0"/>
                <a:cs typeface="Arial" panose="020B0604020202020204" pitchFamily="34" charset="0"/>
              </a:rPr>
              <a:t>step3forset0.bash</a:t>
            </a: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Contents of all other directories are created as part of processing by following scripts. Sc</a:t>
            </a:r>
          </a:p>
          <a:p>
            <a:pPr marL="628650" lvl="1" indent="-171450">
              <a:buFont typeface="Wingdings" panose="05000000000000000000" pitchFamily="2" charset="2"/>
              <a:buChar char="§"/>
            </a:pPr>
            <a:r>
              <a:rPr lang="en-IN" sz="1600" b="1" dirty="0">
                <a:solidFill>
                  <a:schemeClr val="accent2"/>
                </a:solidFill>
                <a:latin typeface="Arial" panose="020B0604020202020204" pitchFamily="34" charset="0"/>
                <a:cs typeface="Arial" panose="020B0604020202020204" pitchFamily="34" charset="0"/>
              </a:rPr>
              <a:t>step1.bash 		(arff, randomized)</a:t>
            </a:r>
          </a:p>
          <a:p>
            <a:pPr marL="628650" lvl="1" indent="-171450">
              <a:buFont typeface="Wingdings" panose="05000000000000000000" pitchFamily="2" charset="2"/>
              <a:buChar char="§"/>
            </a:pPr>
            <a:r>
              <a:rPr lang="en-IN" sz="1600" b="1" dirty="0">
                <a:solidFill>
                  <a:schemeClr val="accent6"/>
                </a:solidFill>
                <a:latin typeface="Arial" panose="020B0604020202020204" pitchFamily="34" charset="0"/>
                <a:cs typeface="Arial" panose="020B0604020202020204" pitchFamily="34" charset="0"/>
              </a:rPr>
              <a:t>step2a.bash		(/set1/input)</a:t>
            </a:r>
          </a:p>
          <a:p>
            <a:pPr marL="628650" lvl="1" indent="-171450">
              <a:buFont typeface="Wingdings" panose="05000000000000000000" pitchFamily="2" charset="2"/>
              <a:buChar char="§"/>
            </a:pPr>
            <a:r>
              <a:rPr lang="en-IN" sz="1600" b="1" dirty="0">
                <a:solidFill>
                  <a:srgbClr val="FF0000"/>
                </a:solidFill>
                <a:latin typeface="Arial" panose="020B0604020202020204" pitchFamily="34" charset="0"/>
                <a:cs typeface="Arial" panose="020B0604020202020204" pitchFamily="34" charset="0"/>
              </a:rPr>
              <a:t>step2b.bash		(/set2/input)</a:t>
            </a:r>
          </a:p>
          <a:p>
            <a:pPr marL="628650" lvl="1" indent="-171450">
              <a:buFont typeface="Wingdings" panose="05000000000000000000" pitchFamily="2" charset="2"/>
              <a:buChar char="§"/>
            </a:pPr>
            <a:r>
              <a:rPr lang="en-IN" sz="1600" b="1" dirty="0">
                <a:solidFill>
                  <a:schemeClr val="accent1"/>
                </a:solidFill>
                <a:latin typeface="Arial" panose="020B0604020202020204" pitchFamily="34" charset="0"/>
                <a:cs typeface="Arial" panose="020B0604020202020204" pitchFamily="34" charset="0"/>
              </a:rPr>
              <a:t>step2c.bash		(/set3/input)</a:t>
            </a:r>
          </a:p>
          <a:p>
            <a:pPr marL="628650" lvl="1" indent="-171450">
              <a:buFont typeface="Wingdings" panose="05000000000000000000" pitchFamily="2" charset="2"/>
              <a:buChar char="§"/>
            </a:pPr>
            <a:r>
              <a:rPr lang="en-IN" sz="1600" b="1" dirty="0">
                <a:solidFill>
                  <a:srgbClr val="7030A0"/>
                </a:solidFill>
                <a:latin typeface="Arial" panose="020B0604020202020204" pitchFamily="34" charset="0"/>
                <a:cs typeface="Arial" panose="020B0604020202020204" pitchFamily="34" charset="0"/>
              </a:rPr>
              <a:t>step2d.bash		(/set4/input)</a:t>
            </a:r>
          </a:p>
          <a:p>
            <a:pPr marL="628650" lvl="1" indent="-171450">
              <a:buFont typeface="Wingdings" panose="05000000000000000000" pitchFamily="2" charset="2"/>
              <a:buChar char="§"/>
            </a:pPr>
            <a:r>
              <a:rPr lang="en-IN" sz="1600" b="1" dirty="0">
                <a:solidFill>
                  <a:srgbClr val="FF00FF"/>
                </a:solidFill>
                <a:latin typeface="Arial" panose="020B0604020202020204" pitchFamily="34" charset="0"/>
                <a:cs typeface="Arial" panose="020B0604020202020204" pitchFamily="34" charset="0"/>
              </a:rPr>
              <a:t>step3.bash		(/set1/output, /set2/output/, /set3/output, /set4/output)</a:t>
            </a:r>
          </a:p>
          <a:p>
            <a:pPr marL="628650" lvl="1" indent="-171450">
              <a:buFont typeface="Wingdings" panose="05000000000000000000" pitchFamily="2" charset="2"/>
              <a:buChar char="§"/>
            </a:pPr>
            <a:r>
              <a:rPr lang="en-IN" sz="1600" b="1" dirty="0">
                <a:solidFill>
                  <a:srgbClr val="990000"/>
                </a:solidFill>
                <a:latin typeface="Arial" panose="020B0604020202020204" pitchFamily="34" charset="0"/>
                <a:cs typeface="Arial" panose="020B0604020202020204" pitchFamily="34" charset="0"/>
              </a:rPr>
              <a:t>step3forset0.bash</a:t>
            </a:r>
            <a:r>
              <a:rPr lang="en-IN" sz="1600" b="1" dirty="0">
                <a:latin typeface="Arial" panose="020B0604020202020204" pitchFamily="34" charset="0"/>
                <a:cs typeface="Arial" panose="020B0604020202020204" pitchFamily="34" charset="0"/>
              </a:rPr>
              <a:t>	</a:t>
            </a:r>
            <a:r>
              <a:rPr lang="en-IN" sz="1600" b="1" dirty="0">
                <a:solidFill>
                  <a:srgbClr val="990000"/>
                </a:solidFill>
                <a:latin typeface="Arial" panose="020B0604020202020204" pitchFamily="34" charset="0"/>
                <a:cs typeface="Arial" panose="020B0604020202020204" pitchFamily="34" charset="0"/>
              </a:rPr>
              <a:t>(/set0/results)</a:t>
            </a:r>
          </a:p>
          <a:p>
            <a:pPr marL="628650" lvl="1" indent="-171450">
              <a:buFont typeface="Wingdings" panose="05000000000000000000" pitchFamily="2" charset="2"/>
              <a:buChar char="§"/>
            </a:pPr>
            <a:r>
              <a:rPr lang="en-IN" sz="1600" b="1" dirty="0">
                <a:solidFill>
                  <a:srgbClr val="669900"/>
                </a:solidFill>
                <a:latin typeface="Arial" panose="020B0604020202020204" pitchFamily="34" charset="0"/>
                <a:cs typeface="Arial" panose="020B0604020202020204" pitchFamily="34" charset="0"/>
              </a:rPr>
              <a:t>step4.bash		(/set1/results, /set2/results, /set3/results, /set4/results)</a:t>
            </a:r>
          </a:p>
        </p:txBody>
      </p:sp>
    </p:spTree>
    <p:extLst>
      <p:ext uri="{BB962C8B-B14F-4D97-AF65-F5344CB8AC3E}">
        <p14:creationId xmlns:p14="http://schemas.microsoft.com/office/powerpoint/2010/main" val="211927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5838186" cy="4893647"/>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csv</a:t>
            </a:r>
          </a:p>
          <a:p>
            <a:pPr lvl="1"/>
            <a:r>
              <a:rPr lang="en-IN" sz="1200" dirty="0">
                <a:latin typeface="Arial" panose="020B0604020202020204" pitchFamily="34" charset="0"/>
                <a:cs typeface="Arial" panose="020B0604020202020204" pitchFamily="34" charset="0"/>
              </a:rPr>
              <a:t>pages_all99.csv</a:t>
            </a:r>
          </a:p>
          <a:p>
            <a:pPr lvl="1"/>
            <a:r>
              <a:rPr lang="en-IN" sz="1200" dirty="0">
                <a:latin typeface="Arial" panose="020B0604020202020204" pitchFamily="34" charset="0"/>
                <a:cs typeface="Arial" panose="020B0604020202020204" pitchFamily="34" charset="0"/>
              </a:rPr>
              <a:t>pages_business99.csv</a:t>
            </a:r>
          </a:p>
          <a:p>
            <a:pPr lvl="1"/>
            <a:r>
              <a:rPr lang="en-IN" sz="1200" dirty="0">
                <a:latin typeface="Arial" panose="020B0604020202020204" pitchFamily="34" charset="0"/>
                <a:cs typeface="Arial" panose="020B0604020202020204" pitchFamily="34" charset="0"/>
              </a:rPr>
              <a:t>pages_education99.csv</a:t>
            </a:r>
          </a:p>
          <a:p>
            <a:pPr lvl="1"/>
            <a:r>
              <a:rPr lang="en-IN" sz="1200" dirty="0">
                <a:latin typeface="Arial" panose="020B0604020202020204" pitchFamily="34" charset="0"/>
                <a:cs typeface="Arial" panose="020B0604020202020204" pitchFamily="34" charset="0"/>
              </a:rPr>
              <a:t>pages_entertainment99.csv</a:t>
            </a:r>
          </a:p>
          <a:p>
            <a:pPr lvl="1"/>
            <a:r>
              <a:rPr lang="en-IN" sz="1200" dirty="0">
                <a:latin typeface="Arial" panose="020B0604020202020204" pitchFamily="34" charset="0"/>
                <a:cs typeface="Arial" panose="020B0604020202020204" pitchFamily="34" charset="0"/>
              </a:rPr>
              <a:t>pages_financenbanking99.csv</a:t>
            </a:r>
          </a:p>
          <a:p>
            <a:pPr lvl="1"/>
            <a:r>
              <a:rPr lang="en-IN" sz="1200" dirty="0">
                <a:latin typeface="Arial" panose="020B0604020202020204" pitchFamily="34" charset="0"/>
                <a:cs typeface="Arial" panose="020B0604020202020204" pitchFamily="34" charset="0"/>
              </a:rPr>
              <a:t>pages_governmentnlegal99.csv</a:t>
            </a:r>
          </a:p>
          <a:p>
            <a:pPr lvl="1"/>
            <a:r>
              <a:rPr lang="en-IN" sz="1200" dirty="0">
                <a:latin typeface="Arial" panose="020B0604020202020204" pitchFamily="34" charset="0"/>
                <a:cs typeface="Arial" panose="020B0604020202020204" pitchFamily="34" charset="0"/>
              </a:rPr>
              <a:t>pages_informationtechnology99.csv</a:t>
            </a:r>
          </a:p>
          <a:p>
            <a:pPr lvl="1"/>
            <a:r>
              <a:rPr lang="en-IN" sz="1200" dirty="0">
                <a:latin typeface="Arial" panose="020B0604020202020204" pitchFamily="34" charset="0"/>
                <a:cs typeface="Arial" panose="020B0604020202020204" pitchFamily="34" charset="0"/>
              </a:rPr>
              <a:t>pages_newsnmedia99.csv</a:t>
            </a:r>
          </a:p>
          <a:p>
            <a:pPr lvl="1"/>
            <a:r>
              <a:rPr lang="en-IN" sz="1200" dirty="0">
                <a:latin typeface="Arial" panose="020B0604020202020204" pitchFamily="34" charset="0"/>
                <a:cs typeface="Arial" panose="020B0604020202020204" pitchFamily="34" charset="0"/>
              </a:rPr>
              <a:t>pages_searchenginesnportals99.csv</a:t>
            </a:r>
          </a:p>
          <a:p>
            <a:pPr lvl="1"/>
            <a:r>
              <a:rPr lang="en-IN" sz="1200" dirty="0">
                <a:latin typeface="Arial" panose="020B0604020202020204" pitchFamily="34" charset="0"/>
                <a:cs typeface="Arial" panose="020B0604020202020204" pitchFamily="34" charset="0"/>
              </a:rPr>
              <a:t>pages_shopping99.csv</a:t>
            </a:r>
          </a:p>
          <a:p>
            <a:pPr lvl="1"/>
            <a:r>
              <a:rPr lang="en-IN" sz="1200" dirty="0">
                <a:latin typeface="Arial" panose="020B0604020202020204" pitchFamily="34" charset="0"/>
                <a:cs typeface="Arial" panose="020B0604020202020204" pitchFamily="34" charset="0"/>
              </a:rPr>
              <a:t>pages_travel99.csv</a:t>
            </a:r>
          </a:p>
          <a:p>
            <a:r>
              <a:rPr lang="en-IN" sz="1200" dirty="0">
                <a:latin typeface="Arial" panose="020B0604020202020204" pitchFamily="34" charset="0"/>
                <a:cs typeface="Arial" panose="020B0604020202020204" pitchFamily="34" charset="0"/>
              </a:rPr>
              <a:t>arff</a:t>
            </a:r>
          </a:p>
          <a:p>
            <a:pPr lvl="1"/>
            <a:r>
              <a:rPr lang="en-IN" sz="1200" dirty="0">
                <a:latin typeface="Arial" panose="020B0604020202020204" pitchFamily="34" charset="0"/>
                <a:cs typeface="Arial" panose="020B0604020202020204" pitchFamily="34" charset="0"/>
              </a:rPr>
              <a:t>pages_all99.arff</a:t>
            </a:r>
          </a:p>
          <a:p>
            <a:pPr lvl="1"/>
            <a:r>
              <a:rPr lang="en-IN" sz="1200" dirty="0">
                <a:latin typeface="Arial" panose="020B0604020202020204" pitchFamily="34" charset="0"/>
                <a:cs typeface="Arial" panose="020B0604020202020204" pitchFamily="34" charset="0"/>
              </a:rPr>
              <a:t>pages_bankingnfinance99.arff</a:t>
            </a:r>
          </a:p>
          <a:p>
            <a:pPr lvl="1"/>
            <a:r>
              <a:rPr lang="en-IN" sz="1200" dirty="0">
                <a:latin typeface="Arial" panose="020B0604020202020204" pitchFamily="34" charset="0"/>
                <a:cs typeface="Arial" panose="020B0604020202020204" pitchFamily="34" charset="0"/>
              </a:rPr>
              <a:t>pages_business99.arff</a:t>
            </a:r>
          </a:p>
          <a:p>
            <a:pPr lvl="1"/>
            <a:r>
              <a:rPr lang="en-IN" sz="1200" dirty="0">
                <a:latin typeface="Arial" panose="020B0604020202020204" pitchFamily="34" charset="0"/>
                <a:cs typeface="Arial" panose="020B0604020202020204" pitchFamily="34" charset="0"/>
              </a:rPr>
              <a:t>pages_education99.arff</a:t>
            </a:r>
          </a:p>
          <a:p>
            <a:pPr lvl="1"/>
            <a:r>
              <a:rPr lang="en-IN" sz="1200" dirty="0">
                <a:latin typeface="Arial" panose="020B0604020202020204" pitchFamily="34" charset="0"/>
                <a:cs typeface="Arial" panose="020B0604020202020204" pitchFamily="34" charset="0"/>
              </a:rPr>
              <a:t>pages_entertainment99.arff</a:t>
            </a:r>
          </a:p>
          <a:p>
            <a:pPr lvl="1"/>
            <a:r>
              <a:rPr lang="en-IN" sz="1200" dirty="0">
                <a:latin typeface="Arial" panose="020B0604020202020204" pitchFamily="34" charset="0"/>
                <a:cs typeface="Arial" panose="020B0604020202020204" pitchFamily="34" charset="0"/>
              </a:rPr>
              <a:t>pages_financenbanking99.arff</a:t>
            </a:r>
          </a:p>
          <a:p>
            <a:pPr lvl="1"/>
            <a:r>
              <a:rPr lang="en-IN" sz="1200" dirty="0">
                <a:latin typeface="Arial" panose="020B0604020202020204" pitchFamily="34" charset="0"/>
                <a:cs typeface="Arial" panose="020B0604020202020204" pitchFamily="34" charset="0"/>
              </a:rPr>
              <a:t>pages_governmentnlegal99.arff</a:t>
            </a:r>
          </a:p>
          <a:p>
            <a:pPr lvl="1"/>
            <a:r>
              <a:rPr lang="en-IN" sz="1200" dirty="0">
                <a:latin typeface="Arial" panose="020B0604020202020204" pitchFamily="34" charset="0"/>
                <a:cs typeface="Arial" panose="020B0604020202020204" pitchFamily="34" charset="0"/>
              </a:rPr>
              <a:t>pages_informationtechnology99.arff</a:t>
            </a:r>
          </a:p>
          <a:p>
            <a:pPr lvl="1"/>
            <a:r>
              <a:rPr lang="en-IN" sz="1200" dirty="0">
                <a:latin typeface="Arial" panose="020B0604020202020204" pitchFamily="34" charset="0"/>
                <a:cs typeface="Arial" panose="020B0604020202020204" pitchFamily="34" charset="0"/>
              </a:rPr>
              <a:t>pages_newsnmedia99.arff</a:t>
            </a:r>
          </a:p>
          <a:p>
            <a:pPr lvl="1"/>
            <a:r>
              <a:rPr lang="en-IN" sz="1200" dirty="0">
                <a:latin typeface="Arial" panose="020B0604020202020204" pitchFamily="34" charset="0"/>
                <a:cs typeface="Arial" panose="020B0604020202020204" pitchFamily="34" charset="0"/>
              </a:rPr>
              <a:t>pages_searchenginesnportals99.arff</a:t>
            </a:r>
          </a:p>
          <a:p>
            <a:pPr lvl="1"/>
            <a:r>
              <a:rPr lang="en-IN" sz="1200" dirty="0">
                <a:latin typeface="Arial" panose="020B0604020202020204" pitchFamily="34" charset="0"/>
                <a:cs typeface="Arial" panose="020B0604020202020204" pitchFamily="34" charset="0"/>
              </a:rPr>
              <a:t>pages_shopping99.arff</a:t>
            </a:r>
          </a:p>
          <a:p>
            <a:pPr lvl="1"/>
            <a:r>
              <a:rPr lang="en-IN" sz="1200" dirty="0">
                <a:latin typeface="Arial" panose="020B0604020202020204" pitchFamily="34" charset="0"/>
                <a:cs typeface="Arial" panose="020B0604020202020204" pitchFamily="34" charset="0"/>
              </a:rPr>
              <a:t>pages_travel99.arff</a:t>
            </a:r>
          </a:p>
          <a:p>
            <a:endParaRPr lang="en-IN" sz="12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(csv, arff)</a:t>
            </a:r>
          </a:p>
        </p:txBody>
      </p:sp>
      <p:sp>
        <p:nvSpPr>
          <p:cNvPr id="7" name="Rectangle 6">
            <a:extLst>
              <a:ext uri="{FF2B5EF4-FFF2-40B4-BE49-F238E27FC236}">
                <a16:creationId xmlns:a16="http://schemas.microsoft.com/office/drawing/2014/main" id="{125A47C2-27F3-4FCD-83AE-807A3750878E}"/>
              </a:ext>
            </a:extLst>
          </p:cNvPr>
          <p:cNvSpPr/>
          <p:nvPr/>
        </p:nvSpPr>
        <p:spPr>
          <a:xfrm>
            <a:off x="5191537" y="2132230"/>
            <a:ext cx="6483627" cy="830997"/>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Created using SQL queries on Big Query httparchive dataset</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Attribute names are mentioned in the first line of the csv file.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10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5380986" cy="5078313"/>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randomized</a:t>
            </a:r>
          </a:p>
          <a:p>
            <a:pPr lvl="1"/>
            <a:r>
              <a:rPr lang="en-IN" sz="1200" dirty="0">
                <a:latin typeface="Arial" panose="020B0604020202020204" pitchFamily="34" charset="0"/>
                <a:cs typeface="Arial" panose="020B0604020202020204" pitchFamily="34" charset="0"/>
              </a:rPr>
              <a:t>pages_all99_randomized.arff</a:t>
            </a:r>
          </a:p>
          <a:p>
            <a:pPr lvl="1"/>
            <a:r>
              <a:rPr lang="en-IN" sz="1200" dirty="0">
                <a:latin typeface="Arial" panose="020B0604020202020204" pitchFamily="34" charset="0"/>
                <a:cs typeface="Arial" panose="020B0604020202020204" pitchFamily="34" charset="0"/>
              </a:rPr>
              <a:t>pages_bankingnfinance99_randomized.arff</a:t>
            </a:r>
          </a:p>
          <a:p>
            <a:pPr lvl="1"/>
            <a:r>
              <a:rPr lang="en-IN" sz="1200" dirty="0">
                <a:latin typeface="Arial" panose="020B0604020202020204" pitchFamily="34" charset="0"/>
                <a:cs typeface="Arial" panose="020B0604020202020204" pitchFamily="34" charset="0"/>
              </a:rPr>
              <a:t>pages_business99_randomized.arff</a:t>
            </a:r>
          </a:p>
          <a:p>
            <a:pPr lvl="1"/>
            <a:r>
              <a:rPr lang="en-IN" sz="1200" dirty="0">
                <a:latin typeface="Arial" panose="020B0604020202020204" pitchFamily="34" charset="0"/>
                <a:cs typeface="Arial" panose="020B0604020202020204" pitchFamily="34" charset="0"/>
              </a:rPr>
              <a:t>pages_education99_randomized.arff</a:t>
            </a:r>
          </a:p>
          <a:p>
            <a:pPr lvl="1"/>
            <a:r>
              <a:rPr lang="en-IN" sz="1200" dirty="0">
                <a:latin typeface="Arial" panose="020B0604020202020204" pitchFamily="34" charset="0"/>
                <a:cs typeface="Arial" panose="020B0604020202020204" pitchFamily="34" charset="0"/>
              </a:rPr>
              <a:t>pages_entertainment99_randomized.arff</a:t>
            </a:r>
          </a:p>
          <a:p>
            <a:pPr lvl="1"/>
            <a:r>
              <a:rPr lang="en-IN" sz="1200" dirty="0">
                <a:latin typeface="Arial" panose="020B0604020202020204" pitchFamily="34" charset="0"/>
                <a:cs typeface="Arial" panose="020B0604020202020204" pitchFamily="34" charset="0"/>
              </a:rPr>
              <a:t>pages_financenbanking99_randomized.arff</a:t>
            </a:r>
          </a:p>
          <a:p>
            <a:pPr lvl="1"/>
            <a:r>
              <a:rPr lang="en-IN" sz="1200" dirty="0">
                <a:latin typeface="Arial" panose="020B0604020202020204" pitchFamily="34" charset="0"/>
                <a:cs typeface="Arial" panose="020B0604020202020204" pitchFamily="34" charset="0"/>
              </a:rPr>
              <a:t>pages_governmentnlegal99_randomized.arff</a:t>
            </a:r>
          </a:p>
          <a:p>
            <a:pPr lvl="1"/>
            <a:r>
              <a:rPr lang="en-IN" sz="1200" dirty="0">
                <a:latin typeface="Arial" panose="020B0604020202020204" pitchFamily="34" charset="0"/>
                <a:cs typeface="Arial" panose="020B0604020202020204" pitchFamily="34" charset="0"/>
              </a:rPr>
              <a:t>pages_informationtechnology99_randomized.arff</a:t>
            </a:r>
          </a:p>
          <a:p>
            <a:pPr lvl="1"/>
            <a:r>
              <a:rPr lang="en-IN" sz="1200" dirty="0">
                <a:latin typeface="Arial" panose="020B0604020202020204" pitchFamily="34" charset="0"/>
                <a:cs typeface="Arial" panose="020B0604020202020204" pitchFamily="34" charset="0"/>
              </a:rPr>
              <a:t>pages_newsnmedia99_randomized.arff</a:t>
            </a:r>
          </a:p>
          <a:p>
            <a:pPr lvl="1"/>
            <a:r>
              <a:rPr lang="en-IN" sz="1200" dirty="0">
                <a:latin typeface="Arial" panose="020B0604020202020204" pitchFamily="34" charset="0"/>
                <a:cs typeface="Arial" panose="020B0604020202020204" pitchFamily="34" charset="0"/>
              </a:rPr>
              <a:t>pages_searchenginesnportals99_randomized.arff</a:t>
            </a:r>
          </a:p>
          <a:p>
            <a:pPr lvl="1"/>
            <a:r>
              <a:rPr lang="en-IN" sz="1200" dirty="0">
                <a:latin typeface="Arial" panose="020B0604020202020204" pitchFamily="34" charset="0"/>
                <a:cs typeface="Arial" panose="020B0604020202020204" pitchFamily="34" charset="0"/>
              </a:rPr>
              <a:t>pages_shopping99_randomized.arff</a:t>
            </a:r>
          </a:p>
          <a:p>
            <a:pPr lvl="1"/>
            <a:r>
              <a:rPr lang="en-IN" sz="1200" dirty="0">
                <a:latin typeface="Arial" panose="020B0604020202020204" pitchFamily="34" charset="0"/>
                <a:cs typeface="Arial" panose="020B0604020202020204" pitchFamily="34" charset="0"/>
              </a:rPr>
              <a:t>pages_travel99_randomized.arff</a:t>
            </a:r>
          </a:p>
          <a:p>
            <a:endParaRPr lang="en-IN" sz="1200" dirty="0">
              <a:latin typeface="Arial" panose="020B0604020202020204" pitchFamily="34" charset="0"/>
              <a:cs typeface="Arial" panose="020B0604020202020204" pitchFamily="34" charset="0"/>
            </a:endParaRPr>
          </a:p>
          <a:p>
            <a:pPr lvl="1"/>
            <a:r>
              <a:rPr lang="en-IN" sz="1200" dirty="0">
                <a:latin typeface="Arial" panose="020B0604020202020204" pitchFamily="34" charset="0"/>
                <a:cs typeface="Arial" panose="020B0604020202020204" pitchFamily="34" charset="0"/>
              </a:rPr>
              <a:t>pages_all99_onload.arff</a:t>
            </a:r>
          </a:p>
          <a:p>
            <a:pPr lvl="1"/>
            <a:r>
              <a:rPr lang="en-IN" sz="1200" dirty="0">
                <a:latin typeface="Arial" panose="020B0604020202020204" pitchFamily="34" charset="0"/>
                <a:cs typeface="Arial" panose="020B0604020202020204" pitchFamily="34" charset="0"/>
              </a:rPr>
              <a:t>pages_bankingnfinance99_onload.arff</a:t>
            </a:r>
          </a:p>
          <a:p>
            <a:pPr lvl="1"/>
            <a:r>
              <a:rPr lang="en-IN" sz="1200" dirty="0">
                <a:latin typeface="Arial" panose="020B0604020202020204" pitchFamily="34" charset="0"/>
                <a:cs typeface="Arial" panose="020B0604020202020204" pitchFamily="34" charset="0"/>
              </a:rPr>
              <a:t>pages_business99_onload.arff</a:t>
            </a:r>
          </a:p>
          <a:p>
            <a:pPr lvl="1"/>
            <a:r>
              <a:rPr lang="en-IN" sz="1200" dirty="0">
                <a:latin typeface="Arial" panose="020B0604020202020204" pitchFamily="34" charset="0"/>
                <a:cs typeface="Arial" panose="020B0604020202020204" pitchFamily="34" charset="0"/>
              </a:rPr>
              <a:t>pages_education99_onload.arff</a:t>
            </a:r>
          </a:p>
          <a:p>
            <a:pPr lvl="1"/>
            <a:r>
              <a:rPr lang="en-IN" sz="1200" dirty="0">
                <a:latin typeface="Arial" panose="020B0604020202020204" pitchFamily="34" charset="0"/>
                <a:cs typeface="Arial" panose="020B0604020202020204" pitchFamily="34" charset="0"/>
              </a:rPr>
              <a:t>pages_entertainment99_onload.arff</a:t>
            </a:r>
          </a:p>
          <a:p>
            <a:pPr lvl="1"/>
            <a:r>
              <a:rPr lang="en-IN" sz="1200" dirty="0">
                <a:latin typeface="Arial" panose="020B0604020202020204" pitchFamily="34" charset="0"/>
                <a:cs typeface="Arial" panose="020B0604020202020204" pitchFamily="34" charset="0"/>
              </a:rPr>
              <a:t>pages_financenbanking99_onload.arff</a:t>
            </a:r>
          </a:p>
          <a:p>
            <a:pPr lvl="1"/>
            <a:r>
              <a:rPr lang="en-IN" sz="1200" dirty="0">
                <a:latin typeface="Arial" panose="020B0604020202020204" pitchFamily="34" charset="0"/>
                <a:cs typeface="Arial" panose="020B0604020202020204" pitchFamily="34" charset="0"/>
              </a:rPr>
              <a:t>pages_governmentnlegal99_onload.arff</a:t>
            </a:r>
          </a:p>
          <a:p>
            <a:pPr lvl="1"/>
            <a:r>
              <a:rPr lang="en-IN" sz="1200" dirty="0">
                <a:latin typeface="Arial" panose="020B0604020202020204" pitchFamily="34" charset="0"/>
                <a:cs typeface="Arial" panose="020B0604020202020204" pitchFamily="34" charset="0"/>
              </a:rPr>
              <a:t>pages_informationtechnology99_onload.arff</a:t>
            </a:r>
          </a:p>
          <a:p>
            <a:pPr lvl="1"/>
            <a:r>
              <a:rPr lang="en-IN" sz="1200" dirty="0">
                <a:latin typeface="Arial" panose="020B0604020202020204" pitchFamily="34" charset="0"/>
                <a:cs typeface="Arial" panose="020B0604020202020204" pitchFamily="34" charset="0"/>
              </a:rPr>
              <a:t>pages_newsnmedia99_onload.arff</a:t>
            </a:r>
          </a:p>
          <a:p>
            <a:pPr lvl="1"/>
            <a:r>
              <a:rPr lang="en-IN" sz="1200" dirty="0">
                <a:latin typeface="Arial" panose="020B0604020202020204" pitchFamily="34" charset="0"/>
                <a:cs typeface="Arial" panose="020B0604020202020204" pitchFamily="34" charset="0"/>
              </a:rPr>
              <a:t>pages_searchenginesnportals99_onload.arff</a:t>
            </a:r>
          </a:p>
          <a:p>
            <a:pPr lvl="1"/>
            <a:r>
              <a:rPr lang="en-IN" sz="1200" dirty="0">
                <a:latin typeface="Arial" panose="020B0604020202020204" pitchFamily="34" charset="0"/>
                <a:cs typeface="Arial" panose="020B0604020202020204" pitchFamily="34" charset="0"/>
              </a:rPr>
              <a:t>pages_shopping99_onload.arff</a:t>
            </a:r>
          </a:p>
          <a:p>
            <a:pPr lvl="1"/>
            <a:r>
              <a:rPr lang="en-IN" sz="1200" dirty="0">
                <a:latin typeface="Arial" panose="020B0604020202020204" pitchFamily="34" charset="0"/>
                <a:cs typeface="Arial" panose="020B0604020202020204" pitchFamily="34" charset="0"/>
              </a:rPr>
              <a:t>pages_travel99_onload.arff</a:t>
            </a: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(randomized)</a:t>
            </a:r>
          </a:p>
        </p:txBody>
      </p:sp>
      <p:sp>
        <p:nvSpPr>
          <p:cNvPr id="4" name="Rectangle 3">
            <a:extLst>
              <a:ext uri="{FF2B5EF4-FFF2-40B4-BE49-F238E27FC236}">
                <a16:creationId xmlns:a16="http://schemas.microsoft.com/office/drawing/2014/main" id="{FFB1A53C-9C28-4E03-BAAF-6CD066761869}"/>
              </a:ext>
            </a:extLst>
          </p:cNvPr>
          <p:cNvSpPr/>
          <p:nvPr/>
        </p:nvSpPr>
        <p:spPr>
          <a:xfrm>
            <a:off x="5972814" y="1690687"/>
            <a:ext cx="5380986" cy="3600986"/>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Dropped columns in pages_xxx99_onload.arff</a:t>
            </a:r>
          </a:p>
          <a:p>
            <a:r>
              <a:rPr lang="en-IN" sz="1200" dirty="0">
                <a:latin typeface="Arial" panose="020B0604020202020204" pitchFamily="34" charset="0"/>
                <a:cs typeface="Arial" panose="020B0604020202020204" pitchFamily="34" charset="0"/>
              </a:rPr>
              <a:t>1	date		metadata</a:t>
            </a:r>
          </a:p>
          <a:p>
            <a:r>
              <a:rPr lang="en-IN" sz="1200" dirty="0">
                <a:latin typeface="Arial" panose="020B0604020202020204" pitchFamily="34" charset="0"/>
                <a:cs typeface="Arial" panose="020B0604020202020204" pitchFamily="34" charset="0"/>
              </a:rPr>
              <a:t>2	</a:t>
            </a:r>
            <a:r>
              <a:rPr lang="en-IN" sz="1200" dirty="0" err="1">
                <a:latin typeface="Arial" panose="020B0604020202020204" pitchFamily="34" charset="0"/>
                <a:cs typeface="Arial" panose="020B0604020202020204" pitchFamily="34" charset="0"/>
              </a:rPr>
              <a:t>url</a:t>
            </a:r>
            <a:r>
              <a:rPr lang="en-IN" sz="1200" dirty="0">
                <a:latin typeface="Arial" panose="020B0604020202020204" pitchFamily="34" charset="0"/>
                <a:cs typeface="Arial" panose="020B0604020202020204" pitchFamily="34" charset="0"/>
              </a:rPr>
              <a:t>		metadata</a:t>
            </a:r>
          </a:p>
          <a:p>
            <a:r>
              <a:rPr lang="en-IN" sz="1200" dirty="0">
                <a:latin typeface="Arial" panose="020B0604020202020204" pitchFamily="34" charset="0"/>
                <a:cs typeface="Arial" panose="020B0604020202020204" pitchFamily="34" charset="0"/>
              </a:rPr>
              <a:t>3	category		metadata</a:t>
            </a:r>
          </a:p>
          <a:p>
            <a:r>
              <a:rPr lang="en-IN" sz="1200" dirty="0">
                <a:latin typeface="Arial" panose="020B0604020202020204" pitchFamily="34" charset="0"/>
                <a:cs typeface="Arial" panose="020B0604020202020204" pitchFamily="34" charset="0"/>
              </a:rPr>
              <a:t>4	</a:t>
            </a:r>
            <a:r>
              <a:rPr lang="en-IN" sz="1200" dirty="0" err="1">
                <a:latin typeface="Arial" panose="020B0604020202020204" pitchFamily="34" charset="0"/>
                <a:cs typeface="Arial" panose="020B0604020202020204" pitchFamily="34" charset="0"/>
              </a:rPr>
              <a:t>pageid</a:t>
            </a:r>
            <a:r>
              <a:rPr lang="en-IN" sz="1200" dirty="0">
                <a:latin typeface="Arial" panose="020B0604020202020204" pitchFamily="34" charset="0"/>
                <a:cs typeface="Arial" panose="020B0604020202020204" pitchFamily="34" charset="0"/>
              </a:rPr>
              <a:t>		metadata</a:t>
            </a:r>
          </a:p>
          <a:p>
            <a:r>
              <a:rPr lang="en-IN" sz="1200" dirty="0">
                <a:latin typeface="Arial" panose="020B0604020202020204" pitchFamily="34" charset="0"/>
                <a:cs typeface="Arial" panose="020B0604020202020204" pitchFamily="34" charset="0"/>
              </a:rPr>
              <a:t>6	</a:t>
            </a:r>
            <a:r>
              <a:rPr lang="en-IN" sz="1200" dirty="0" err="1">
                <a:latin typeface="Arial" panose="020B0604020202020204" pitchFamily="34" charset="0"/>
                <a:cs typeface="Arial" panose="020B0604020202020204" pitchFamily="34" charset="0"/>
              </a:rPr>
              <a:t>fullyLoaded</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7	</a:t>
            </a:r>
            <a:r>
              <a:rPr lang="en-IN" sz="1200" dirty="0" err="1">
                <a:latin typeface="Arial" panose="020B0604020202020204" pitchFamily="34" charset="0"/>
                <a:cs typeface="Arial" panose="020B0604020202020204" pitchFamily="34" charset="0"/>
              </a:rPr>
              <a:t>renderStart</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8	</a:t>
            </a:r>
            <a:r>
              <a:rPr lang="en-IN" sz="1200" dirty="0" err="1">
                <a:latin typeface="Arial" panose="020B0604020202020204" pitchFamily="34" charset="0"/>
                <a:cs typeface="Arial" panose="020B0604020202020204" pitchFamily="34" charset="0"/>
              </a:rPr>
              <a:t>onContentLoaded</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9	</a:t>
            </a:r>
            <a:r>
              <a:rPr lang="en-IN" sz="1200" dirty="0" err="1">
                <a:latin typeface="Arial" panose="020B0604020202020204" pitchFamily="34" charset="0"/>
                <a:cs typeface="Arial" panose="020B0604020202020204" pitchFamily="34" charset="0"/>
              </a:rPr>
              <a:t>speedIndex</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10	rank		metadata</a:t>
            </a:r>
          </a:p>
          <a:p>
            <a:r>
              <a:rPr lang="en-IN" sz="1200" dirty="0">
                <a:latin typeface="Arial" panose="020B0604020202020204" pitchFamily="34" charset="0"/>
                <a:cs typeface="Arial" panose="020B0604020202020204" pitchFamily="34" charset="0"/>
              </a:rPr>
              <a:t>54	</a:t>
            </a:r>
            <a:r>
              <a:rPr lang="en-IN" sz="1200" dirty="0" err="1">
                <a:latin typeface="Arial" panose="020B0604020202020204" pitchFamily="34" charset="0"/>
                <a:cs typeface="Arial" panose="020B0604020202020204" pitchFamily="34" charset="0"/>
              </a:rPr>
              <a:t>num_scripts_async</a:t>
            </a:r>
            <a:r>
              <a:rPr lang="en-IN" sz="1200" dirty="0">
                <a:latin typeface="Arial" panose="020B0604020202020204" pitchFamily="34" charset="0"/>
                <a:cs typeface="Arial" panose="020B0604020202020204" pitchFamily="34" charset="0"/>
              </a:rPr>
              <a:t>	-</a:t>
            </a:r>
          </a:p>
          <a:p>
            <a:r>
              <a:rPr lang="en-IN" sz="1200" dirty="0">
                <a:latin typeface="Arial" panose="020B0604020202020204" pitchFamily="34" charset="0"/>
                <a:cs typeface="Arial" panose="020B0604020202020204" pitchFamily="34" charset="0"/>
              </a:rPr>
              <a:t>55	</a:t>
            </a:r>
            <a:r>
              <a:rPr lang="en-IN" sz="1200" dirty="0" err="1">
                <a:latin typeface="Arial" panose="020B0604020202020204" pitchFamily="34" charset="0"/>
                <a:cs typeface="Arial" panose="020B0604020202020204" pitchFamily="34" charset="0"/>
              </a:rPr>
              <a:t>num_scripts_sync</a:t>
            </a:r>
            <a:r>
              <a:rPr lang="en-IN" sz="1200" dirty="0">
                <a:latin typeface="Arial" panose="020B0604020202020204" pitchFamily="34" charset="0"/>
                <a:cs typeface="Arial" panose="020B0604020202020204" pitchFamily="34" charset="0"/>
              </a:rPr>
              <a:t>	-</a:t>
            </a:r>
          </a:p>
          <a:p>
            <a:r>
              <a:rPr lang="en-IN" sz="1200" dirty="0">
                <a:latin typeface="Arial" panose="020B0604020202020204" pitchFamily="34" charset="0"/>
                <a:cs typeface="Arial" panose="020B0604020202020204" pitchFamily="34" charset="0"/>
              </a:rPr>
              <a:t>56	</a:t>
            </a:r>
            <a:r>
              <a:rPr lang="en-IN" sz="1200" dirty="0" err="1">
                <a:latin typeface="Arial" panose="020B0604020202020204" pitchFamily="34" charset="0"/>
                <a:cs typeface="Arial" panose="020B0604020202020204" pitchFamily="34" charset="0"/>
              </a:rPr>
              <a:t>numThirdParty</a:t>
            </a:r>
            <a:r>
              <a:rPr lang="en-IN" sz="1200" dirty="0">
                <a:latin typeface="Arial" panose="020B0604020202020204" pitchFamily="34" charset="0"/>
                <a:cs typeface="Arial" panose="020B0604020202020204" pitchFamily="34" charset="0"/>
              </a:rPr>
              <a:t>	use numThirdParty2 instead</a:t>
            </a:r>
          </a:p>
          <a:p>
            <a:r>
              <a:rPr lang="en-IN" sz="1200" dirty="0">
                <a:latin typeface="Arial" panose="020B0604020202020204" pitchFamily="34" charset="0"/>
                <a:cs typeface="Arial" panose="020B0604020202020204" pitchFamily="34" charset="0"/>
              </a:rPr>
              <a:t>57	</a:t>
            </a:r>
            <a:r>
              <a:rPr lang="en-IN" sz="1200" dirty="0" err="1">
                <a:latin typeface="Arial" panose="020B0604020202020204" pitchFamily="34" charset="0"/>
                <a:cs typeface="Arial" panose="020B0604020202020204" pitchFamily="34" charset="0"/>
              </a:rPr>
              <a:t>reqThirdParty</a:t>
            </a:r>
            <a:r>
              <a:rPr lang="en-IN" sz="1200" dirty="0">
                <a:latin typeface="Arial" panose="020B0604020202020204" pitchFamily="34" charset="0"/>
                <a:cs typeface="Arial" panose="020B0604020202020204" pitchFamily="34" charset="0"/>
              </a:rPr>
              <a:t>	use reqThirdParty2 instead</a:t>
            </a:r>
          </a:p>
          <a:p>
            <a:r>
              <a:rPr lang="en-IN" sz="1200" dirty="0">
                <a:latin typeface="Arial" panose="020B0604020202020204" pitchFamily="34" charset="0"/>
                <a:cs typeface="Arial" panose="020B0604020202020204" pitchFamily="34" charset="0"/>
              </a:rPr>
              <a:t>58	</a:t>
            </a:r>
            <a:r>
              <a:rPr lang="en-IN" sz="1200" dirty="0" err="1">
                <a:latin typeface="Arial" panose="020B0604020202020204" pitchFamily="34" charset="0"/>
                <a:cs typeface="Arial" panose="020B0604020202020204" pitchFamily="34" charset="0"/>
              </a:rPr>
              <a:t>bytesThirdParty</a:t>
            </a:r>
            <a:r>
              <a:rPr lang="en-IN" sz="1200" dirty="0">
                <a:latin typeface="Arial" panose="020B0604020202020204" pitchFamily="34" charset="0"/>
                <a:cs typeface="Arial" panose="020B0604020202020204" pitchFamily="34" charset="0"/>
              </a:rPr>
              <a:t>	use bytesThirdParty2 instead</a:t>
            </a:r>
          </a:p>
          <a:p>
            <a:r>
              <a:rPr lang="en-IN" sz="1200" dirty="0">
                <a:latin typeface="Arial" panose="020B0604020202020204" pitchFamily="34" charset="0"/>
                <a:cs typeface="Arial" panose="020B0604020202020204" pitchFamily="34" charset="0"/>
              </a:rPr>
              <a:t>62	</a:t>
            </a:r>
            <a:r>
              <a:rPr lang="en-IN" sz="1200" dirty="0" err="1">
                <a:latin typeface="Arial" panose="020B0604020202020204" pitchFamily="34" charset="0"/>
                <a:cs typeface="Arial" panose="020B0604020202020204" pitchFamily="34" charset="0"/>
              </a:rPr>
              <a:t>numFirstParty</a:t>
            </a:r>
            <a:r>
              <a:rPr lang="en-IN" sz="1200" dirty="0">
                <a:latin typeface="Arial" panose="020B0604020202020204" pitchFamily="34" charset="0"/>
                <a:cs typeface="Arial" panose="020B0604020202020204" pitchFamily="34" charset="0"/>
              </a:rPr>
              <a:t>	use numFirstParty2 instead</a:t>
            </a:r>
          </a:p>
          <a:p>
            <a:r>
              <a:rPr lang="en-IN" sz="1200" dirty="0">
                <a:latin typeface="Arial" panose="020B0604020202020204" pitchFamily="34" charset="0"/>
                <a:cs typeface="Arial" panose="020B0604020202020204" pitchFamily="34" charset="0"/>
              </a:rPr>
              <a:t>63	</a:t>
            </a:r>
            <a:r>
              <a:rPr lang="en-IN" sz="1200" dirty="0" err="1">
                <a:latin typeface="Arial" panose="020B0604020202020204" pitchFamily="34" charset="0"/>
                <a:cs typeface="Arial" panose="020B0604020202020204" pitchFamily="34" charset="0"/>
              </a:rPr>
              <a:t>reqFirstParty</a:t>
            </a:r>
            <a:r>
              <a:rPr lang="en-IN" sz="1200" dirty="0">
                <a:latin typeface="Arial" panose="020B0604020202020204" pitchFamily="34" charset="0"/>
                <a:cs typeface="Arial" panose="020B0604020202020204" pitchFamily="34" charset="0"/>
              </a:rPr>
              <a:t>		use reqFirstParty2 instead</a:t>
            </a:r>
          </a:p>
          <a:p>
            <a:r>
              <a:rPr lang="en-IN" sz="1200" dirty="0">
                <a:latin typeface="Arial" panose="020B0604020202020204" pitchFamily="34" charset="0"/>
                <a:cs typeface="Arial" panose="020B0604020202020204" pitchFamily="34" charset="0"/>
              </a:rPr>
              <a:t>64	</a:t>
            </a:r>
            <a:r>
              <a:rPr lang="en-IN" sz="1200" dirty="0" err="1">
                <a:latin typeface="Arial" panose="020B0604020202020204" pitchFamily="34" charset="0"/>
                <a:cs typeface="Arial" panose="020B0604020202020204" pitchFamily="34" charset="0"/>
              </a:rPr>
              <a:t>bytesFirstParty</a:t>
            </a:r>
            <a:r>
              <a:rPr lang="en-IN" sz="1200" dirty="0">
                <a:latin typeface="Arial" panose="020B0604020202020204" pitchFamily="34" charset="0"/>
                <a:cs typeface="Arial" panose="020B0604020202020204" pitchFamily="34" charset="0"/>
              </a:rPr>
              <a:t>	use bytesFirstParty2 instead</a:t>
            </a:r>
          </a:p>
          <a:p>
            <a:r>
              <a:rPr lang="en-IN" sz="1200" dirty="0">
                <a:latin typeface="Arial" panose="020B0604020202020204" pitchFamily="34" charset="0"/>
                <a:cs typeface="Arial" panose="020B0604020202020204" pitchFamily="34" charset="0"/>
              </a:rPr>
              <a:t>71	rank2		metadata (same as rank)</a:t>
            </a:r>
          </a:p>
        </p:txBody>
      </p:sp>
      <p:cxnSp>
        <p:nvCxnSpPr>
          <p:cNvPr id="3" name="Straight Arrow Connector 2">
            <a:extLst>
              <a:ext uri="{FF2B5EF4-FFF2-40B4-BE49-F238E27FC236}">
                <a16:creationId xmlns:a16="http://schemas.microsoft.com/office/drawing/2014/main" id="{4CEBCEE3-E0EB-4B52-9F15-CC85A457237B}"/>
              </a:ext>
            </a:extLst>
          </p:cNvPr>
          <p:cNvCxnSpPr/>
          <p:nvPr/>
        </p:nvCxnSpPr>
        <p:spPr>
          <a:xfrm>
            <a:off x="4308764" y="4710545"/>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89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4353337" cy="2492990"/>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/set1/output</a:t>
            </a:r>
          </a:p>
          <a:p>
            <a:pPr lvl="1"/>
            <a:r>
              <a:rPr lang="en-IN" sz="1200" dirty="0">
                <a:latin typeface="Arial" panose="020B0604020202020204" pitchFamily="34" charset="0"/>
                <a:cs typeface="Arial" panose="020B0604020202020204" pitchFamily="34" charset="0"/>
              </a:rPr>
              <a:t>pages_all99_avp_simple.csv</a:t>
            </a:r>
          </a:p>
          <a:p>
            <a:pPr lvl="1"/>
            <a:r>
              <a:rPr lang="en-IN" sz="1200" dirty="0">
                <a:latin typeface="Arial" panose="020B0604020202020204" pitchFamily="34" charset="0"/>
                <a:cs typeface="Arial" panose="020B0604020202020204" pitchFamily="34" charset="0"/>
              </a:rPr>
              <a:t>pages_business99_avp_simple.csv</a:t>
            </a:r>
          </a:p>
          <a:p>
            <a:pPr lvl="1"/>
            <a:r>
              <a:rPr lang="en-IN" sz="1200" dirty="0">
                <a:latin typeface="Arial" panose="020B0604020202020204" pitchFamily="34" charset="0"/>
                <a:cs typeface="Arial" panose="020B0604020202020204" pitchFamily="34" charset="0"/>
              </a:rPr>
              <a:t>pages_education99_avp_simple.csv</a:t>
            </a:r>
          </a:p>
          <a:p>
            <a:pPr lvl="1"/>
            <a:r>
              <a:rPr lang="en-IN" sz="1200" dirty="0">
                <a:latin typeface="Arial" panose="020B0604020202020204" pitchFamily="34" charset="0"/>
                <a:cs typeface="Arial" panose="020B0604020202020204" pitchFamily="34" charset="0"/>
              </a:rPr>
              <a:t>pages_entertainment99_avp_simple.csv</a:t>
            </a:r>
          </a:p>
          <a:p>
            <a:pPr lvl="1"/>
            <a:r>
              <a:rPr lang="en-IN" sz="1200" dirty="0">
                <a:latin typeface="Arial" panose="020B0604020202020204" pitchFamily="34" charset="0"/>
                <a:cs typeface="Arial" panose="020B0604020202020204" pitchFamily="34" charset="0"/>
              </a:rPr>
              <a:t>pages_financenbanking99_avp_simple.csv</a:t>
            </a:r>
          </a:p>
          <a:p>
            <a:pPr lvl="1"/>
            <a:r>
              <a:rPr lang="en-IN" sz="1200" dirty="0">
                <a:latin typeface="Arial" panose="020B0604020202020204" pitchFamily="34" charset="0"/>
                <a:cs typeface="Arial" panose="020B0604020202020204" pitchFamily="34" charset="0"/>
              </a:rPr>
              <a:t>pages_governmentnlegal99_avp_simple.csv</a:t>
            </a:r>
          </a:p>
          <a:p>
            <a:pPr lvl="1"/>
            <a:r>
              <a:rPr lang="en-IN" sz="1200" dirty="0">
                <a:latin typeface="Arial" panose="020B0604020202020204" pitchFamily="34" charset="0"/>
                <a:cs typeface="Arial" panose="020B0604020202020204" pitchFamily="34" charset="0"/>
              </a:rPr>
              <a:t>pages_informationtechnology99_avp_simple.csv</a:t>
            </a:r>
          </a:p>
          <a:p>
            <a:pPr lvl="1"/>
            <a:r>
              <a:rPr lang="en-IN" sz="1200" dirty="0">
                <a:latin typeface="Arial" panose="020B0604020202020204" pitchFamily="34" charset="0"/>
                <a:cs typeface="Arial" panose="020B0604020202020204" pitchFamily="34" charset="0"/>
              </a:rPr>
              <a:t>pages_newsnmedia99_avp_simple.csv</a:t>
            </a:r>
          </a:p>
          <a:p>
            <a:pPr lvl="1"/>
            <a:r>
              <a:rPr lang="en-IN" sz="1200" dirty="0">
                <a:latin typeface="Arial" panose="020B0604020202020204" pitchFamily="34" charset="0"/>
                <a:cs typeface="Arial" panose="020B0604020202020204" pitchFamily="34" charset="0"/>
              </a:rPr>
              <a:t>pages_searchenginesnportals99_avp_simple.csv</a:t>
            </a:r>
          </a:p>
          <a:p>
            <a:pPr lvl="1"/>
            <a:r>
              <a:rPr lang="en-IN" sz="1200" dirty="0">
                <a:latin typeface="Arial" panose="020B0604020202020204" pitchFamily="34" charset="0"/>
                <a:cs typeface="Arial" panose="020B0604020202020204" pitchFamily="34" charset="0"/>
              </a:rPr>
              <a:t>pages_shopping99_avp_simple.csv</a:t>
            </a:r>
          </a:p>
          <a:p>
            <a:pPr lvl="1"/>
            <a:r>
              <a:rPr lang="en-IN" sz="1200" dirty="0">
                <a:latin typeface="Arial" panose="020B0604020202020204" pitchFamily="34" charset="0"/>
                <a:cs typeface="Arial" panose="020B0604020202020204" pitchFamily="34" charset="0"/>
              </a:rPr>
              <a:t>pages_travel99_avp_simple.csv</a:t>
            </a:r>
          </a:p>
          <a:p>
            <a:endParaRPr lang="en-IN" sz="12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(/set1/output)</a:t>
            </a:r>
          </a:p>
        </p:txBody>
      </p:sp>
      <p:sp>
        <p:nvSpPr>
          <p:cNvPr id="7" name="Rectangle 6">
            <a:extLst>
              <a:ext uri="{FF2B5EF4-FFF2-40B4-BE49-F238E27FC236}">
                <a16:creationId xmlns:a16="http://schemas.microsoft.com/office/drawing/2014/main" id="{125A47C2-27F3-4FCD-83AE-807A3750878E}"/>
              </a:ext>
            </a:extLst>
          </p:cNvPr>
          <p:cNvSpPr/>
          <p:nvPr/>
        </p:nvSpPr>
        <p:spPr>
          <a:xfrm>
            <a:off x="5191537" y="2132230"/>
            <a:ext cx="6483627" cy="1569660"/>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Created using SQL queries on Big Query httparchive dataset</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Predicted values calculated using following equation:</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87F3312-C41F-448A-A772-8608C738FF2D}"/>
              </a:ext>
            </a:extLst>
          </p:cNvPr>
          <p:cNvPicPr>
            <a:picLocks noChangeAspect="1"/>
          </p:cNvPicPr>
          <p:nvPr/>
        </p:nvPicPr>
        <p:blipFill>
          <a:blip r:embed="rId2"/>
          <a:stretch>
            <a:fillRect/>
          </a:stretch>
        </p:blipFill>
        <p:spPr>
          <a:xfrm>
            <a:off x="5459068" y="2963227"/>
            <a:ext cx="3314700" cy="666750"/>
          </a:xfrm>
          <a:prstGeom prst="rect">
            <a:avLst/>
          </a:prstGeom>
        </p:spPr>
      </p:pic>
    </p:spTree>
    <p:extLst>
      <p:ext uri="{BB962C8B-B14F-4D97-AF65-F5344CB8AC3E}">
        <p14:creationId xmlns:p14="http://schemas.microsoft.com/office/powerpoint/2010/main" val="51415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400-C8C8-4F7F-92F2-05562AD0B6E6}"/>
              </a:ext>
            </a:extLst>
          </p:cNvPr>
          <p:cNvSpPr>
            <a:spLocks noGrp="1"/>
          </p:cNvSpPr>
          <p:nvPr>
            <p:ph type="title"/>
          </p:nvPr>
        </p:nvSpPr>
        <p:spPr/>
        <p:txBody>
          <a:bodyPr/>
          <a:lstStyle/>
          <a:p>
            <a:r>
              <a:rPr lang="en-IN" dirty="0"/>
              <a:t>Directory Contents (scripts)</a:t>
            </a:r>
          </a:p>
        </p:txBody>
      </p:sp>
      <p:sp>
        <p:nvSpPr>
          <p:cNvPr id="3" name="Content Placeholder 2">
            <a:extLst>
              <a:ext uri="{FF2B5EF4-FFF2-40B4-BE49-F238E27FC236}">
                <a16:creationId xmlns:a16="http://schemas.microsoft.com/office/drawing/2014/main" id="{67CBFE54-AA9D-46D3-AB3B-036C381B20A4}"/>
              </a:ext>
            </a:extLst>
          </p:cNvPr>
          <p:cNvSpPr>
            <a:spLocks noGrp="1"/>
          </p:cNvSpPr>
          <p:nvPr>
            <p:ph idx="1"/>
          </p:nvPr>
        </p:nvSpPr>
        <p:spPr>
          <a:xfrm>
            <a:off x="838200" y="1825624"/>
            <a:ext cx="4110990" cy="4872355"/>
          </a:xfrm>
        </p:spPr>
        <p:txBody>
          <a:bodyPr>
            <a:normAutofit lnSpcReduction="10000"/>
          </a:bodyPr>
          <a:lstStyle/>
          <a:p>
            <a:r>
              <a:rPr lang="en-IN" sz="1400" dirty="0">
                <a:latin typeface="Arial" panose="020B0604020202020204" pitchFamily="34" charset="0"/>
                <a:cs typeface="Arial" panose="020B0604020202020204" pitchFamily="34" charset="0"/>
              </a:rPr>
              <a:t>scripts</a:t>
            </a:r>
          </a:p>
          <a:p>
            <a:pPr lvl="1"/>
            <a:r>
              <a:rPr lang="en-IN" sz="1400" dirty="0">
                <a:latin typeface="Arial" panose="020B0604020202020204" pitchFamily="34" charset="0"/>
                <a:cs typeface="Arial" panose="020B0604020202020204" pitchFamily="34" charset="0"/>
              </a:rPr>
              <a:t>step1.bash</a:t>
            </a:r>
          </a:p>
          <a:p>
            <a:pPr lvl="1"/>
            <a:r>
              <a:rPr lang="en-IN" sz="1400" dirty="0">
                <a:latin typeface="Arial" panose="020B0604020202020204" pitchFamily="34" charset="0"/>
                <a:cs typeface="Arial" panose="020B0604020202020204" pitchFamily="34" charset="0"/>
              </a:rPr>
              <a:t>step1-datacreation-list.txt</a:t>
            </a:r>
          </a:p>
          <a:p>
            <a:pPr lvl="1"/>
            <a:r>
              <a:rPr lang="en-IN" sz="1400" dirty="0">
                <a:latin typeface="Arial" panose="020B0604020202020204" pitchFamily="34" charset="0"/>
                <a:cs typeface="Arial" panose="020B0604020202020204" pitchFamily="34" charset="0"/>
              </a:rPr>
              <a:t>step2a.bash</a:t>
            </a:r>
          </a:p>
          <a:p>
            <a:pPr lvl="1"/>
            <a:r>
              <a:rPr lang="en-IN" sz="1400" dirty="0">
                <a:latin typeface="Arial" panose="020B0604020202020204" pitchFamily="34" charset="0"/>
                <a:cs typeface="Arial" panose="020B0604020202020204" pitchFamily="34" charset="0"/>
              </a:rPr>
              <a:t>step2b.bash</a:t>
            </a:r>
          </a:p>
          <a:p>
            <a:pPr lvl="1"/>
            <a:r>
              <a:rPr lang="en-IN" sz="1400" dirty="0">
                <a:latin typeface="Arial" panose="020B0604020202020204" pitchFamily="34" charset="0"/>
                <a:cs typeface="Arial" panose="020B0604020202020204" pitchFamily="34" charset="0"/>
              </a:rPr>
              <a:t>step2c.bash</a:t>
            </a:r>
          </a:p>
          <a:p>
            <a:pPr lvl="1"/>
            <a:r>
              <a:rPr lang="en-IN" sz="1400" dirty="0">
                <a:latin typeface="Arial" panose="020B0604020202020204" pitchFamily="34" charset="0"/>
                <a:cs typeface="Arial" panose="020B0604020202020204" pitchFamily="34" charset="0"/>
              </a:rPr>
              <a:t>step2d.bash</a:t>
            </a:r>
          </a:p>
          <a:p>
            <a:pPr lvl="1"/>
            <a:r>
              <a:rPr lang="en-IN" sz="1400" dirty="0">
                <a:latin typeface="Arial" panose="020B0604020202020204" pitchFamily="34" charset="0"/>
                <a:cs typeface="Arial" panose="020B0604020202020204" pitchFamily="34" charset="0"/>
              </a:rPr>
              <a:t>step3.bash</a:t>
            </a:r>
          </a:p>
          <a:p>
            <a:pPr lvl="1"/>
            <a:r>
              <a:rPr lang="en-IN" sz="1400" dirty="0">
                <a:latin typeface="Arial" panose="020B0604020202020204" pitchFamily="34" charset="0"/>
                <a:cs typeface="Arial" panose="020B0604020202020204" pitchFamily="34" charset="0"/>
              </a:rPr>
              <a:t>step3forset0.bash</a:t>
            </a:r>
          </a:p>
          <a:p>
            <a:pPr lvl="1"/>
            <a:r>
              <a:rPr lang="en-IN" sz="1400" dirty="0">
                <a:latin typeface="Arial" panose="020B0604020202020204" pitchFamily="34" charset="0"/>
                <a:cs typeface="Arial" panose="020B0604020202020204" pitchFamily="34" charset="0"/>
              </a:rPr>
              <a:t>step4.bash</a:t>
            </a:r>
          </a:p>
          <a:p>
            <a:pPr lvl="1"/>
            <a:r>
              <a:rPr lang="en-IN" sz="1400" dirty="0">
                <a:latin typeface="Arial" panose="020B0604020202020204" pitchFamily="34" charset="0"/>
                <a:cs typeface="Arial" panose="020B0604020202020204" pitchFamily="34" charset="0"/>
              </a:rPr>
              <a:t>step2run</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friedman-consolidation-list.txt</a:t>
            </a:r>
          </a:p>
          <a:p>
            <a:pPr lvl="1"/>
            <a:r>
              <a:rPr lang="en-IN" sz="1400" dirty="0">
                <a:latin typeface="Arial" panose="020B0604020202020204" pitchFamily="34" charset="0"/>
                <a:cs typeface="Arial" panose="020B0604020202020204" pitchFamily="34" charset="0"/>
              </a:rPr>
              <a:t>consolidate.awk</a:t>
            </a:r>
          </a:p>
          <a:p>
            <a:pPr lvl="1"/>
            <a:r>
              <a:rPr lang="en-IN" sz="1400" dirty="0">
                <a:latin typeface="Arial" panose="020B0604020202020204" pitchFamily="34" charset="0"/>
                <a:cs typeface="Arial" panose="020B0604020202020204" pitchFamily="34" charset="0"/>
              </a:rPr>
              <a:t>genfriedmandata.bash</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friedman_list.txt</a:t>
            </a:r>
          </a:p>
          <a:p>
            <a:pPr lvl="1"/>
            <a:r>
              <a:rPr lang="en-IN" sz="1400" dirty="0">
                <a:latin typeface="Arial" panose="020B0604020202020204" pitchFamily="34" charset="0"/>
                <a:cs typeface="Arial" panose="020B0604020202020204" pitchFamily="34" charset="0"/>
              </a:rPr>
              <a:t>MATLAB</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EDD7E7D-E490-4BAC-861D-57C3A03F13BA}"/>
              </a:ext>
            </a:extLst>
          </p:cNvPr>
          <p:cNvSpPr/>
          <p:nvPr/>
        </p:nvSpPr>
        <p:spPr>
          <a:xfrm>
            <a:off x="5072268" y="2702069"/>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pre-processing data needed for machine learning, training and evaluation. </a:t>
            </a:r>
            <a:endParaRPr lang="en-IN"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2D7071CE-6C7A-4E57-8152-8F0AD4DA66AE}"/>
              </a:ext>
            </a:extLst>
          </p:cNvPr>
          <p:cNvCxnSpPr/>
          <p:nvPr/>
        </p:nvCxnSpPr>
        <p:spPr>
          <a:xfrm>
            <a:off x="3408218" y="2909454"/>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EAD0ABD-3037-4495-AA70-F62E320E90FB}"/>
              </a:ext>
            </a:extLst>
          </p:cNvPr>
          <p:cNvSpPr/>
          <p:nvPr/>
        </p:nvSpPr>
        <p:spPr>
          <a:xfrm>
            <a:off x="5072268" y="5148094"/>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preparing data to be used in Friedman test. </a:t>
            </a:r>
            <a:endParaRPr lang="en-IN" sz="12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705857B8-295A-4F26-9F6C-30FB90C316C8}"/>
              </a:ext>
            </a:extLst>
          </p:cNvPr>
          <p:cNvCxnSpPr/>
          <p:nvPr/>
        </p:nvCxnSpPr>
        <p:spPr>
          <a:xfrm>
            <a:off x="3408218" y="5272688"/>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C9EF80F-D191-4CA5-89FC-9AA334A5EE44}"/>
              </a:ext>
            </a:extLst>
          </p:cNvPr>
          <p:cNvSpPr/>
          <p:nvPr/>
        </p:nvSpPr>
        <p:spPr>
          <a:xfrm>
            <a:off x="5072268" y="5991266"/>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executing the Friedman and PostHoc test. </a:t>
            </a:r>
            <a:endParaRPr lang="en-IN" sz="12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98BB43F2-4809-4212-8CBE-AA79B44CEEBC}"/>
              </a:ext>
            </a:extLst>
          </p:cNvPr>
          <p:cNvCxnSpPr/>
          <p:nvPr/>
        </p:nvCxnSpPr>
        <p:spPr>
          <a:xfrm>
            <a:off x="3408218" y="6115860"/>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54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Dependent 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9"/>
            <a:ext cx="10515600" cy="4245878"/>
          </a:xfrm>
        </p:spPr>
        <p:txBody>
          <a:bodyPr>
            <a:normAutofit fontScale="47500" lnSpcReduction="20000"/>
          </a:bodyPr>
          <a:lstStyle/>
          <a:p>
            <a:r>
              <a:rPr lang="en-IN" dirty="0">
                <a:latin typeface="Arial" panose="020B0604020202020204" pitchFamily="34" charset="0"/>
                <a:cs typeface="Arial" panose="020B0604020202020204" pitchFamily="34" charset="0"/>
              </a:rPr>
              <a:t>Based on Weka tool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Developed and tried on CentOS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Dependent files</a:t>
            </a:r>
          </a:p>
          <a:p>
            <a:pPr lvl="1"/>
            <a:r>
              <a:rPr lang="en-IN" dirty="0">
                <a:latin typeface="Arial" panose="020B0604020202020204" pitchFamily="34" charset="0"/>
                <a:cs typeface="Arial" panose="020B0604020202020204" pitchFamily="34" charset="0"/>
              </a:rPr>
              <a:t>Weka core: weka.jar, mtj.jar</a:t>
            </a:r>
          </a:p>
          <a:p>
            <a:pPr lvl="1"/>
            <a:r>
              <a:rPr lang="en-IN" dirty="0">
                <a:latin typeface="Arial" panose="020B0604020202020204" pitchFamily="34" charset="0"/>
                <a:cs typeface="Arial" panose="020B0604020202020204" pitchFamily="34" charset="0"/>
              </a:rPr>
              <a:t>Weka packages which are not part of core and have to be installed separately</a:t>
            </a:r>
          </a:p>
          <a:p>
            <a:pPr lvl="2"/>
            <a:r>
              <a:rPr lang="en-IN" dirty="0">
                <a:latin typeface="Arial" panose="020B0604020202020204" pitchFamily="34" charset="0"/>
                <a:cs typeface="Arial" panose="020B0604020202020204" pitchFamily="34" charset="0"/>
              </a:rPr>
              <a:t>isotonicRegression.jar, leastMedSquared.jar, paceRegression.jar, RBFNetwork.jar</a:t>
            </a:r>
          </a:p>
          <a:p>
            <a:pPr lvl="1"/>
            <a:r>
              <a:rPr lang="en-IN" dirty="0">
                <a:latin typeface="Arial" panose="020B0604020202020204" pitchFamily="34" charset="0"/>
                <a:cs typeface="Arial" panose="020B0604020202020204" pitchFamily="34" charset="0"/>
              </a:rPr>
              <a:t>Apache: commons-cli-1.4.jar, commons-csv-1.5.jar, commons-math3-3.6.1.jar</a:t>
            </a:r>
          </a:p>
          <a:p>
            <a:pPr lvl="1"/>
            <a:r>
              <a:rPr lang="en-IN" dirty="0">
                <a:latin typeface="Arial" panose="020B0604020202020204" pitchFamily="34" charset="0"/>
                <a:cs typeface="Arial" panose="020B0604020202020204" pitchFamily="34" charset="0"/>
              </a:rPr>
              <a:t>Custom</a:t>
            </a:r>
            <a:r>
              <a:rPr lang="en-IN" b="1" dirty="0">
                <a:latin typeface="Arial" panose="020B0604020202020204" pitchFamily="34" charset="0"/>
                <a:cs typeface="Arial" panose="020B0604020202020204" pitchFamily="34" charset="0"/>
              </a:rPr>
              <a:t>: model-eval.jar*</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Make changes in CLAZZ_PATH variable (present inside scripts) as applicable.</a:t>
            </a:r>
          </a:p>
          <a:p>
            <a:pPr lvl="1"/>
            <a:r>
              <a:rPr lang="en-IN" dirty="0">
                <a:latin typeface="Arial" panose="020B0604020202020204" pitchFamily="34" charset="0"/>
                <a:cs typeface="Arial" panose="020B0604020202020204" pitchFamily="34" charset="0"/>
              </a:rPr>
              <a:t>CLAZZ_PATH="-cp /home/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/weka-3-8-1/weka.jar:/home/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/weka-3-8-1/mtj.jar:/home/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/weka-3-8-1/model-eval.jar:/home/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/jars/commons-cli-1.4.jar:/home/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/jars/commons-csv-1.5.jar:/home/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/jars/commons-math3-3.6.1.jar:/home/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wekafiles</a:t>
            </a:r>
            <a:r>
              <a:rPr lang="en-IN" dirty="0">
                <a:latin typeface="Arial" panose="020B0604020202020204" pitchFamily="34" charset="0"/>
                <a:cs typeface="Arial" panose="020B0604020202020204" pitchFamily="34" charset="0"/>
              </a:rPr>
              <a:t>/packages/</a:t>
            </a:r>
            <a:r>
              <a:rPr lang="en-IN" dirty="0" err="1">
                <a:latin typeface="Arial" panose="020B0604020202020204" pitchFamily="34" charset="0"/>
                <a:cs typeface="Arial" panose="020B0604020202020204" pitchFamily="34" charset="0"/>
              </a:rPr>
              <a:t>isotonicRegression</a:t>
            </a:r>
            <a:r>
              <a:rPr lang="en-IN" dirty="0">
                <a:latin typeface="Arial" panose="020B0604020202020204" pitchFamily="34" charset="0"/>
                <a:cs typeface="Arial" panose="020B0604020202020204" pitchFamily="34" charset="0"/>
              </a:rPr>
              <a:t>/isotonicRegression.jar:/home/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wekafiles</a:t>
            </a:r>
            <a:r>
              <a:rPr lang="en-IN" dirty="0">
                <a:latin typeface="Arial" panose="020B0604020202020204" pitchFamily="34" charset="0"/>
                <a:cs typeface="Arial" panose="020B0604020202020204" pitchFamily="34" charset="0"/>
              </a:rPr>
              <a:t>/packages/</a:t>
            </a:r>
            <a:r>
              <a:rPr lang="en-IN" dirty="0" err="1">
                <a:latin typeface="Arial" panose="020B0604020202020204" pitchFamily="34" charset="0"/>
                <a:cs typeface="Arial" panose="020B0604020202020204" pitchFamily="34" charset="0"/>
              </a:rPr>
              <a:t>leastMedSquared</a:t>
            </a:r>
            <a:r>
              <a:rPr lang="en-IN" dirty="0">
                <a:latin typeface="Arial" panose="020B0604020202020204" pitchFamily="34" charset="0"/>
                <a:cs typeface="Arial" panose="020B0604020202020204" pitchFamily="34" charset="0"/>
              </a:rPr>
              <a:t>/leastMedSquared.jar:/home/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wekafiles</a:t>
            </a:r>
            <a:r>
              <a:rPr lang="en-IN" dirty="0">
                <a:latin typeface="Arial" panose="020B0604020202020204" pitchFamily="34" charset="0"/>
                <a:cs typeface="Arial" panose="020B0604020202020204" pitchFamily="34" charset="0"/>
              </a:rPr>
              <a:t>/packages/</a:t>
            </a:r>
            <a:r>
              <a:rPr lang="en-IN" dirty="0" err="1">
                <a:latin typeface="Arial" panose="020B0604020202020204" pitchFamily="34" charset="0"/>
                <a:cs typeface="Arial" panose="020B0604020202020204" pitchFamily="34" charset="0"/>
              </a:rPr>
              <a:t>paceRegression</a:t>
            </a:r>
            <a:r>
              <a:rPr lang="en-IN" dirty="0">
                <a:latin typeface="Arial" panose="020B0604020202020204" pitchFamily="34" charset="0"/>
                <a:cs typeface="Arial" panose="020B0604020202020204" pitchFamily="34" charset="0"/>
              </a:rPr>
              <a:t>/paceRegression.jar:/home/</a:t>
            </a:r>
            <a:r>
              <a:rPr lang="en-IN" dirty="0" err="1">
                <a:latin typeface="Arial" panose="020B0604020202020204" pitchFamily="34" charset="0"/>
                <a:cs typeface="Arial" panose="020B0604020202020204" pitchFamily="34" charset="0"/>
              </a:rPr>
              <a:t>magellan</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wekafiles</a:t>
            </a:r>
            <a:r>
              <a:rPr lang="en-IN" dirty="0">
                <a:latin typeface="Arial" panose="020B0604020202020204" pitchFamily="34" charset="0"/>
                <a:cs typeface="Arial" panose="020B0604020202020204" pitchFamily="34" charset="0"/>
              </a:rPr>
              <a:t>/packages/</a:t>
            </a:r>
            <a:r>
              <a:rPr lang="en-IN" dirty="0" err="1">
                <a:latin typeface="Arial" panose="020B0604020202020204" pitchFamily="34" charset="0"/>
                <a:cs typeface="Arial" panose="020B0604020202020204" pitchFamily="34" charset="0"/>
              </a:rPr>
              <a:t>RBFNetwork</a:t>
            </a:r>
            <a:r>
              <a:rPr lang="en-IN" dirty="0">
                <a:latin typeface="Arial" panose="020B0604020202020204" pitchFamily="34" charset="0"/>
                <a:cs typeface="Arial" panose="020B0604020202020204" pitchFamily="34" charset="0"/>
              </a:rPr>
              <a:t>/RBFNetwork.jar"</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*model-eval.jar </a:t>
            </a:r>
            <a:r>
              <a:rPr lang="en-IN" dirty="0">
                <a:latin typeface="Arial" panose="020B0604020202020204" pitchFamily="34" charset="0"/>
                <a:cs typeface="Arial" panose="020B0604020202020204" pitchFamily="34" charset="0"/>
              </a:rPr>
              <a:t>is a custom Java application</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612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2940</Words>
  <Application>Microsoft Office PowerPoint</Application>
  <PresentationFormat>Widescreen</PresentationFormat>
  <Paragraphs>562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Performance Evaluation of MLT in Web Page Load Time Prediction (Part 1: datasets and scripts used)</vt:lpstr>
      <vt:lpstr>Note</vt:lpstr>
      <vt:lpstr>Contents</vt:lpstr>
      <vt:lpstr>Overall Directory Structure</vt:lpstr>
      <vt:lpstr>Directory Contents (csv, arff)</vt:lpstr>
      <vt:lpstr>Directory Contents (randomized)</vt:lpstr>
      <vt:lpstr>Directory Contents (/set1/output)</vt:lpstr>
      <vt:lpstr>Directory Contents (scripts)</vt:lpstr>
      <vt:lpstr>Dependent files</vt:lpstr>
      <vt:lpstr>Input to all scripts: step1-datacreation-list.txt</vt:lpstr>
      <vt:lpstr>step1.bash: design &amp; usage</vt:lpstr>
      <vt:lpstr>step2a.bash: design &amp; usage</vt:lpstr>
      <vt:lpstr>step2b.bash: design &amp; usage</vt:lpstr>
      <vt:lpstr>step2c.bash: design &amp; usage</vt:lpstr>
      <vt:lpstr>step2d.bash: design &amp; usage</vt:lpstr>
      <vt:lpstr>step3.bash: design and usage</vt:lpstr>
      <vt:lpstr>step4.bash: design and usage</vt:lpstr>
      <vt:lpstr>model.evaluation.ModelPerformance (model-eval.jar) (inputs)</vt:lpstr>
      <vt:lpstr>model.evaluation.ModelPerformance (model-eval.jar) (output file format)</vt:lpstr>
      <vt:lpstr>step4forset0.bash: design &amp; usage</vt:lpstr>
      <vt:lpstr>step4forset0.bash: contents of /set0/output</vt:lpstr>
      <vt:lpstr>step5.bash</vt:lpstr>
      <vt:lpstr>modelsummary.evaluation.ModelAccuracy#</vt:lpstr>
      <vt:lpstr>Data Preparation for Friedman &amp; PostHoc Tests (genfriedmandata.bash: design and usage)</vt:lpstr>
      <vt:lpstr>Data Preparation for Friedman &amp; PostHoc Tests (Contents of friedman-consolidation-list.txt)</vt:lpstr>
      <vt:lpstr>Data Preparation for Friedman &amp; PostHoc Tests (Contents of /set1/output)</vt:lpstr>
      <vt:lpstr>Friedman &amp; PostHoc Tests (MATLAB script: friedman_batch.m)</vt:lpstr>
      <vt:lpstr>Packaging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Ramakrishnan</dc:creator>
  <cp:lastModifiedBy>Raghu Ramakrishnan</cp:lastModifiedBy>
  <cp:revision>197</cp:revision>
  <dcterms:created xsi:type="dcterms:W3CDTF">2019-05-27T18:09:21Z</dcterms:created>
  <dcterms:modified xsi:type="dcterms:W3CDTF">2019-05-30T17:45:10Z</dcterms:modified>
</cp:coreProperties>
</file>