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60" r:id="rId6"/>
    <p:sldId id="282" r:id="rId7"/>
    <p:sldId id="259" r:id="rId8"/>
    <p:sldId id="265" r:id="rId9"/>
    <p:sldId id="271" r:id="rId10"/>
    <p:sldId id="263" r:id="rId11"/>
    <p:sldId id="264" r:id="rId12"/>
    <p:sldId id="266" r:id="rId13"/>
    <p:sldId id="267" r:id="rId14"/>
    <p:sldId id="268" r:id="rId15"/>
    <p:sldId id="269" r:id="rId16"/>
    <p:sldId id="275" r:id="rId17"/>
    <p:sldId id="272" r:id="rId18"/>
    <p:sldId id="276" r:id="rId19"/>
    <p:sldId id="270" r:id="rId20"/>
    <p:sldId id="283" r:id="rId21"/>
    <p:sldId id="281" r:id="rId22"/>
    <p:sldId id="277" r:id="rId23"/>
    <p:sldId id="278" r:id="rId24"/>
    <p:sldId id="284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669900"/>
    <a:srgbClr val="00CC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063B-8F9B-4F67-8D83-C1693858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646A-8C1F-4E91-9B90-C25BA70D5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9BA4-7EAA-4E31-A6A0-0028CE50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667D-B2DB-4F18-967D-B79EBFD2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1375-3F05-49CF-88EC-6B74DE22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3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D904-AF06-43C7-B97A-004BD266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38C35-21A4-4E81-80FE-06C17D2DD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493-B36C-4658-80D2-353B2B25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6DAF-6670-462F-93B0-94E7A694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138C-AA6B-4B25-894B-F82B77C2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B05BA-93DE-42A6-BBA2-452E0929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71BA-A4ED-40AA-BA01-DAF1E09C7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15D1-1D55-425E-99E9-229A358C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58A4-6037-4154-BAAD-C243BEC1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2735-14B9-49B3-A2A3-4C31D033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7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771-4068-4EE3-9924-5FCF0D22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62A5-D69B-470A-8F2F-2504E24B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2455-DEA3-4B8C-AD04-E6EECF78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0007-51FF-49CA-BADF-674BE8F2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E692-3AF2-4436-B71F-08B61D1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5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412-BBE5-4735-925A-B340BD3D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825-73CC-42C0-AF6B-43C2F7FA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7397-20E7-4B5E-85D1-D9AA5B56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2F65-2A86-402B-9BD5-2ADA3C5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209C-30DB-4065-93C9-B66B48BB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8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66E4-EFA3-477B-9788-F6D122F2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5EDB-7A34-4B20-A3FF-54F6E38C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5794A-5ECC-41D3-A080-908D16E4A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74C39-014C-4C26-87A4-A84978A9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57DD-F20C-4A20-9E98-C6547324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95978-E921-4F88-ADFD-5885F511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5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2919-22ED-4B7D-9353-BC978141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347D-6148-4FA5-B33C-4802BEF1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0CB0-29A2-4D69-A2E2-138C106F4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76D7B-C0AB-4941-84E0-5E9D0B40E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93569-B83C-4DDA-B800-527D1B82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0D5AD-1991-4EA4-9C0A-480EEF5E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5CA48-448F-4B7C-B7F8-7031E2E0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D2CD3-86BF-4B5E-8E6D-896A00B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8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65A4-FB6D-4631-B054-62671C93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C6481-B3CB-4951-9958-5945D069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C6E98-28EE-4ABF-8DB6-B7FF1EEA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68974-E7F5-4322-BC5D-FF2B544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37B26-BDA9-4FC2-84E6-8006BA78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D1724-5EDF-4551-9C30-56A038C8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835E1-0AB7-495A-993F-3336BA9D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8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A86F-BC42-44EB-AC95-F3605147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79EA-4930-4852-AC0F-4BFC6E89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2001-F1FC-4BB1-B266-81386566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1FD3-E062-46FB-8FEF-CCEF0529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A9334-9576-4935-9C9C-34841428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14713-494F-47AF-93A5-5212902E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3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D02A-65D3-4B81-8151-E3557EAD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6A37F-93BC-4BA5-8E6D-74A31A026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D1BB-DCC7-4785-A60E-6863C3BF5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2A4C0-4678-47C9-BE00-1CF59AB0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9A9C4-D8F4-4A67-91C2-BCE186A7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B7F21-D4EF-4089-B000-498619D7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5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028F4-BEF8-4AAD-910B-F7FC06D9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BAB8-2E3B-41E0-BD95-1F60F61A8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B17A-C6DD-4056-A035-59385DDD5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A53B-3A24-4A5D-9CEE-44C696A870A9}" type="datetimeFigureOut">
              <a:rPr lang="en-IN" smtClean="0"/>
              <a:t>30-05-2019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8EE0-8D03-4B3B-A94D-274A5448B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5680-E1E6-426B-B0E7-C81AE77CE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048A-EB04-44DF-BC0C-20EA1EB6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Performance Evaluation of MLT in Web Page Load Time Prediction</a:t>
            </a:r>
            <a:br>
              <a:rPr lang="en-IN" sz="4000" dirty="0"/>
            </a:br>
            <a:r>
              <a:rPr lang="en-IN" sz="4000" dirty="0"/>
              <a:t>(</a:t>
            </a:r>
            <a:r>
              <a:rPr lang="en-IN" sz="3200" dirty="0"/>
              <a:t>datasets and scripts used</a:t>
            </a:r>
            <a:r>
              <a:rPr lang="en-IN" sz="4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7C34F-5122-4F31-B09B-A5B96963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Ramakrishnan</a:t>
            </a:r>
          </a:p>
        </p:txBody>
      </p:sp>
    </p:spTree>
    <p:extLst>
      <p:ext uri="{BB962C8B-B14F-4D97-AF65-F5344CB8AC3E}">
        <p14:creationId xmlns:p14="http://schemas.microsoft.com/office/powerpoint/2010/main" val="231525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539D-F9B3-48DB-BF08-3DAC1207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step1.bash: design &amp; usage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832306-EF73-45ED-B01B-D880A6002B46}"/>
              </a:ext>
            </a:extLst>
          </p:cNvPr>
          <p:cNvSpPr txBox="1">
            <a:spLocks/>
          </p:cNvSpPr>
          <p:nvPr/>
        </p:nvSpPr>
        <p:spPr>
          <a:xfrm>
            <a:off x="838200" y="1604334"/>
            <a:ext cx="9857198" cy="112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convert csv to arff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randomize contents of arff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truncate dataset to include attributes relevant for onload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3BFB13-BB66-4E07-858C-3DEA3B8FE5B2}"/>
              </a:ext>
            </a:extLst>
          </p:cNvPr>
          <p:cNvGrpSpPr/>
          <p:nvPr/>
        </p:nvGrpSpPr>
        <p:grpSpPr>
          <a:xfrm>
            <a:off x="838200" y="2807091"/>
            <a:ext cx="8964592" cy="2158340"/>
            <a:chOff x="901865" y="2807091"/>
            <a:chExt cx="8964592" cy="21583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CB3772-A7A4-497E-BEED-DF48553DCB7E}"/>
                </a:ext>
              </a:extLst>
            </p:cNvPr>
            <p:cNvSpPr/>
            <p:nvPr/>
          </p:nvSpPr>
          <p:spPr>
            <a:xfrm>
              <a:off x="4060979" y="3534197"/>
              <a:ext cx="2768356" cy="715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/pagetime2/scripts/step1.bash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C2D16D-610A-4434-B2DD-01192B0B61EF}"/>
                </a:ext>
              </a:extLst>
            </p:cNvPr>
            <p:cNvSpPr/>
            <p:nvPr/>
          </p:nvSpPr>
          <p:spPr>
            <a:xfrm>
              <a:off x="1012980" y="2955234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/pagetime2/csv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BB2831-9A0D-4DEB-B40E-91E1CFDBFD35}"/>
                </a:ext>
              </a:extLst>
            </p:cNvPr>
            <p:cNvSpPr/>
            <p:nvPr/>
          </p:nvSpPr>
          <p:spPr>
            <a:xfrm>
              <a:off x="1012979" y="4249814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step1-datacreation-list.txt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DCA445-15F1-4983-A473-579240C9565E}"/>
                </a:ext>
              </a:extLst>
            </p:cNvPr>
            <p:cNvSpPr/>
            <p:nvPr/>
          </p:nvSpPr>
          <p:spPr>
            <a:xfrm>
              <a:off x="7580459" y="2955233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/pagetime2/arff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E2A26B-F19E-4C9E-87EB-6F279E7424F3}"/>
                </a:ext>
              </a:extLst>
            </p:cNvPr>
            <p:cNvSpPr/>
            <p:nvPr/>
          </p:nvSpPr>
          <p:spPr>
            <a:xfrm>
              <a:off x="7580459" y="4249814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/pagetime2/randomized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8FB8294-D53B-4817-89E0-52B95C899B6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298978" y="3313043"/>
              <a:ext cx="762000" cy="57896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0181282-E7D0-4B17-96B9-462CE448E87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298977" y="3892006"/>
              <a:ext cx="762001" cy="71561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011E791-DB6B-4598-8F32-FC2C31828B6A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6829335" y="3313042"/>
              <a:ext cx="751124" cy="57896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F2ACDA71-1517-4271-B367-E91EF38EAB7B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829335" y="3892006"/>
              <a:ext cx="751124" cy="71561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3632B7-0025-4854-9459-6BE37697E19C}"/>
                </a:ext>
              </a:extLst>
            </p:cNvPr>
            <p:cNvSpPr/>
            <p:nvPr/>
          </p:nvSpPr>
          <p:spPr>
            <a:xfrm>
              <a:off x="901865" y="2860036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BF5E83-7405-4243-9F31-53234EBB5BC4}"/>
                </a:ext>
              </a:extLst>
            </p:cNvPr>
            <p:cNvSpPr/>
            <p:nvPr/>
          </p:nvSpPr>
          <p:spPr>
            <a:xfrm>
              <a:off x="901866" y="4168676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1919FA-E136-449A-98DF-7D45C2BA750D}"/>
                </a:ext>
              </a:extLst>
            </p:cNvPr>
            <p:cNvSpPr/>
            <p:nvPr/>
          </p:nvSpPr>
          <p:spPr>
            <a:xfrm>
              <a:off x="3965631" y="3396749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7E83B0-D9B9-4DBF-8F7F-5BD284927769}"/>
                </a:ext>
              </a:extLst>
            </p:cNvPr>
            <p:cNvSpPr/>
            <p:nvPr/>
          </p:nvSpPr>
          <p:spPr>
            <a:xfrm>
              <a:off x="7470831" y="2807091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BCB5E2C-241C-48AC-9E43-F0090EE93CD4}"/>
                </a:ext>
              </a:extLst>
            </p:cNvPr>
            <p:cNvSpPr/>
            <p:nvPr/>
          </p:nvSpPr>
          <p:spPr>
            <a:xfrm>
              <a:off x="7470830" y="4088158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512551-EC07-4FD3-A1A9-7B8FA8BA4418}"/>
              </a:ext>
            </a:extLst>
          </p:cNvPr>
          <p:cNvGrpSpPr/>
          <p:nvPr/>
        </p:nvGrpSpPr>
        <p:grpSpPr>
          <a:xfrm>
            <a:off x="838200" y="5575157"/>
            <a:ext cx="10418379" cy="923330"/>
            <a:chOff x="838200" y="5575157"/>
            <a:chExt cx="10418379" cy="92333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7BBC18-7DEF-4391-86DA-522DC1A95AD4}"/>
                </a:ext>
              </a:extLst>
            </p:cNvPr>
            <p:cNvSpPr/>
            <p:nvPr/>
          </p:nvSpPr>
          <p:spPr>
            <a:xfrm>
              <a:off x="838200" y="5575157"/>
              <a:ext cx="10418379" cy="92333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USAGE:</a:t>
              </a:r>
            </a:p>
            <a:p>
              <a:endParaRPr lang="en-I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./step1.bash -i step1-datacreation-list.txt -c ../datasets/csv -a ../datasets/arff -r ../datasets/randomized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E5936DE-84AB-4C5C-8FBC-8D5EB326EAA9}"/>
                </a:ext>
              </a:extLst>
            </p:cNvPr>
            <p:cNvSpPr/>
            <p:nvPr/>
          </p:nvSpPr>
          <p:spPr>
            <a:xfrm>
              <a:off x="1548847" y="5873299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BD0646-A7B0-4DFF-9DA2-15BC4B900F4C}"/>
                </a:ext>
              </a:extLst>
            </p:cNvPr>
            <p:cNvSpPr/>
            <p:nvPr/>
          </p:nvSpPr>
          <p:spPr>
            <a:xfrm>
              <a:off x="3298977" y="5895403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3F10FA-EA5C-4EE1-8AB8-62137DB589D3}"/>
                </a:ext>
              </a:extLst>
            </p:cNvPr>
            <p:cNvSpPr/>
            <p:nvPr/>
          </p:nvSpPr>
          <p:spPr>
            <a:xfrm>
              <a:off x="5849584" y="5895403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975C7E-6586-467F-BC8B-937994E23DAF}"/>
                </a:ext>
              </a:extLst>
            </p:cNvPr>
            <p:cNvSpPr/>
            <p:nvPr/>
          </p:nvSpPr>
          <p:spPr>
            <a:xfrm>
              <a:off x="7580459" y="5873299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31F8F68-85A4-4EB8-BAD5-C1DD1F7A38FF}"/>
                </a:ext>
              </a:extLst>
            </p:cNvPr>
            <p:cNvSpPr/>
            <p:nvPr/>
          </p:nvSpPr>
          <p:spPr>
            <a:xfrm>
              <a:off x="9311334" y="585119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16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539D-F9B3-48DB-BF08-3DAC1207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step2a.bash: design &amp; usage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832306-EF73-45ED-B01B-D880A6002B46}"/>
              </a:ext>
            </a:extLst>
          </p:cNvPr>
          <p:cNvSpPr txBox="1">
            <a:spLocks/>
          </p:cNvSpPr>
          <p:nvPr/>
        </p:nvSpPr>
        <p:spPr>
          <a:xfrm>
            <a:off x="838200" y="1604334"/>
            <a:ext cx="9857198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truncate dataset further to include attributes relevant for set 1 and generate input data files for set 1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onLoad (Attribute 1) 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reqTotal (Attribute 2) 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bytesTotal (Attribute 20)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DDEB70-9F88-48D7-9725-4735B5D56677}"/>
              </a:ext>
            </a:extLst>
          </p:cNvPr>
          <p:cNvGrpSpPr/>
          <p:nvPr/>
        </p:nvGrpSpPr>
        <p:grpSpPr>
          <a:xfrm>
            <a:off x="838200" y="2810408"/>
            <a:ext cx="8979418" cy="2128519"/>
            <a:chOff x="893763" y="2810408"/>
            <a:chExt cx="8979418" cy="21285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CB3772-A7A4-497E-BEED-DF48553DCB7E}"/>
                </a:ext>
              </a:extLst>
            </p:cNvPr>
            <p:cNvSpPr/>
            <p:nvPr/>
          </p:nvSpPr>
          <p:spPr>
            <a:xfrm>
              <a:off x="4060978" y="3507693"/>
              <a:ext cx="2865601" cy="715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/pagetime2/scripts/step2a.bash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C2D16D-610A-4434-B2DD-01192B0B61EF}"/>
                </a:ext>
              </a:extLst>
            </p:cNvPr>
            <p:cNvSpPr/>
            <p:nvPr/>
          </p:nvSpPr>
          <p:spPr>
            <a:xfrm>
              <a:off x="1012980" y="2928730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step1-datacreation-list.txt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BB2831-9A0D-4DEB-B40E-91E1CFDBFD35}"/>
                </a:ext>
              </a:extLst>
            </p:cNvPr>
            <p:cNvSpPr/>
            <p:nvPr/>
          </p:nvSpPr>
          <p:spPr>
            <a:xfrm>
              <a:off x="1012979" y="4223310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/pagetime2/randomized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DCA445-15F1-4983-A473-579240C9565E}"/>
                </a:ext>
              </a:extLst>
            </p:cNvPr>
            <p:cNvSpPr/>
            <p:nvPr/>
          </p:nvSpPr>
          <p:spPr>
            <a:xfrm>
              <a:off x="7587183" y="3507693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/pagetime2/set1/input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8FB8294-D53B-4817-89E0-52B95C899B6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298978" y="3286539"/>
              <a:ext cx="762000" cy="57896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0181282-E7D0-4B17-96B9-462CE448E87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298977" y="3865502"/>
              <a:ext cx="762001" cy="71561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6866AB-D23D-4458-A3AE-DA9F5CD2EC80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6926579" y="3865502"/>
              <a:ext cx="6606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F38796-EF37-4A2A-96CF-E8D38C0C1602}"/>
                </a:ext>
              </a:extLst>
            </p:cNvPr>
            <p:cNvSpPr/>
            <p:nvPr/>
          </p:nvSpPr>
          <p:spPr>
            <a:xfrm>
              <a:off x="957947" y="2810408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D72828-C2B0-4FDE-BCD2-79A646BB9BEC}"/>
                </a:ext>
              </a:extLst>
            </p:cNvPr>
            <p:cNvSpPr/>
            <p:nvPr/>
          </p:nvSpPr>
          <p:spPr>
            <a:xfrm>
              <a:off x="893763" y="415339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C7242B-6AF2-4FCD-B0CA-888A27BEE9F1}"/>
                </a:ext>
              </a:extLst>
            </p:cNvPr>
            <p:cNvSpPr/>
            <p:nvPr/>
          </p:nvSpPr>
          <p:spPr>
            <a:xfrm>
              <a:off x="3959582" y="3335111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8D30CA-93E4-4999-BFC7-FD3779696E29}"/>
                </a:ext>
              </a:extLst>
            </p:cNvPr>
            <p:cNvSpPr/>
            <p:nvPr/>
          </p:nvSpPr>
          <p:spPr>
            <a:xfrm>
              <a:off x="7495451" y="3327336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0AA1AF-896F-49F7-B8AC-EAE7987E8165}"/>
              </a:ext>
            </a:extLst>
          </p:cNvPr>
          <p:cNvGrpSpPr/>
          <p:nvPr/>
        </p:nvGrpSpPr>
        <p:grpSpPr>
          <a:xfrm>
            <a:off x="838200" y="5496382"/>
            <a:ext cx="10866603" cy="923330"/>
            <a:chOff x="838200" y="5496382"/>
            <a:chExt cx="10866603" cy="9233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5F7BFC-E779-414B-B027-8C7F588C64EE}"/>
                </a:ext>
              </a:extLst>
            </p:cNvPr>
            <p:cNvSpPr/>
            <p:nvPr/>
          </p:nvSpPr>
          <p:spPr>
            <a:xfrm>
              <a:off x="838200" y="5496382"/>
              <a:ext cx="10866603" cy="92333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USAGE:</a:t>
              </a:r>
            </a:p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./step2a.bash -i step1-datacreation-list.txt -r ../datasets/randomized -s ../set1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E20DA5F-7550-4246-933F-51B7ACD46BF6}"/>
                </a:ext>
              </a:extLst>
            </p:cNvPr>
            <p:cNvSpPr/>
            <p:nvPr/>
          </p:nvSpPr>
          <p:spPr>
            <a:xfrm>
              <a:off x="1412903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23B53C-5E55-4654-B3CD-29D04A3FFB51}"/>
                </a:ext>
              </a:extLst>
            </p:cNvPr>
            <p:cNvSpPr/>
            <p:nvPr/>
          </p:nvSpPr>
          <p:spPr>
            <a:xfrm>
              <a:off x="3227294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5F50B1-792D-4F51-90FD-341B27A0F0FF}"/>
                </a:ext>
              </a:extLst>
            </p:cNvPr>
            <p:cNvSpPr/>
            <p:nvPr/>
          </p:nvSpPr>
          <p:spPr>
            <a:xfrm>
              <a:off x="5885246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ABE251E-26E7-475B-8F6D-CB82FCB09D7B}"/>
                </a:ext>
              </a:extLst>
            </p:cNvPr>
            <p:cNvSpPr/>
            <p:nvPr/>
          </p:nvSpPr>
          <p:spPr>
            <a:xfrm>
              <a:off x="8132747" y="578220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16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539D-F9B3-48DB-BF08-3DAC1207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step2b.bash: design &amp; usage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832306-EF73-45ED-B01B-D880A6002B46}"/>
              </a:ext>
            </a:extLst>
          </p:cNvPr>
          <p:cNvSpPr txBox="1">
            <a:spLocks/>
          </p:cNvSpPr>
          <p:nvPr/>
        </p:nvSpPr>
        <p:spPr>
          <a:xfrm>
            <a:off x="838200" y="1604334"/>
            <a:ext cx="9857198" cy="1325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truncate dataset further to include attributes relevant for set 2 and generate input data files for set 2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onLoad (1)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reqTotal (2)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bytesTotal (20)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numDomains (39)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numThirdParty2 (48)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00B20B-39D9-4D8E-8F88-E0D2E16601B4}"/>
              </a:ext>
            </a:extLst>
          </p:cNvPr>
          <p:cNvGrpSpPr/>
          <p:nvPr/>
        </p:nvGrpSpPr>
        <p:grpSpPr>
          <a:xfrm>
            <a:off x="838200" y="3136229"/>
            <a:ext cx="8979418" cy="2128519"/>
            <a:chOff x="893763" y="2810408"/>
            <a:chExt cx="8979418" cy="21285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462424-06A2-4F9F-8EA1-6EAE4417646D}"/>
                </a:ext>
              </a:extLst>
            </p:cNvPr>
            <p:cNvSpPr/>
            <p:nvPr/>
          </p:nvSpPr>
          <p:spPr>
            <a:xfrm>
              <a:off x="4060978" y="3507693"/>
              <a:ext cx="2865601" cy="715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/pagetime2/scripts/step2b.bash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63FFA0-92B1-41E7-B379-1BBF4FFDBBC0}"/>
                </a:ext>
              </a:extLst>
            </p:cNvPr>
            <p:cNvSpPr/>
            <p:nvPr/>
          </p:nvSpPr>
          <p:spPr>
            <a:xfrm>
              <a:off x="1012980" y="2928730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step1-datacreation-list.txt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CC89CF-A196-49FB-9E62-03058BC78059}"/>
                </a:ext>
              </a:extLst>
            </p:cNvPr>
            <p:cNvSpPr/>
            <p:nvPr/>
          </p:nvSpPr>
          <p:spPr>
            <a:xfrm>
              <a:off x="1012979" y="4223310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/pagetime2/randomized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083F37-CA34-49F1-A035-D37CEF284F94}"/>
                </a:ext>
              </a:extLst>
            </p:cNvPr>
            <p:cNvSpPr/>
            <p:nvPr/>
          </p:nvSpPr>
          <p:spPr>
            <a:xfrm>
              <a:off x="7587183" y="3507693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/pagetime2/set2/input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5A58F35-8A11-4F64-B749-9C3AC4577DA7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3298978" y="3286539"/>
              <a:ext cx="762000" cy="57896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3A4B390C-A034-4AD2-AC8E-450E04CC6406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3298977" y="3865502"/>
              <a:ext cx="762001" cy="71561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072B3B1-A57F-4308-ABD9-59A0D04CFDA5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>
              <a:off x="6926579" y="3865502"/>
              <a:ext cx="6606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6CB41D0-CAD0-469F-B940-F62ED17CE6C8}"/>
                </a:ext>
              </a:extLst>
            </p:cNvPr>
            <p:cNvSpPr/>
            <p:nvPr/>
          </p:nvSpPr>
          <p:spPr>
            <a:xfrm>
              <a:off x="957947" y="2810408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514267-0375-4040-ACCE-D8C3AD5E756D}"/>
                </a:ext>
              </a:extLst>
            </p:cNvPr>
            <p:cNvSpPr/>
            <p:nvPr/>
          </p:nvSpPr>
          <p:spPr>
            <a:xfrm>
              <a:off x="893763" y="415339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4900260-5C0D-484F-8420-054E741CEA6E}"/>
                </a:ext>
              </a:extLst>
            </p:cNvPr>
            <p:cNvSpPr/>
            <p:nvPr/>
          </p:nvSpPr>
          <p:spPr>
            <a:xfrm>
              <a:off x="3959582" y="3335111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F2BC703-1B52-4E58-8B3B-3626DFDA63AD}"/>
                </a:ext>
              </a:extLst>
            </p:cNvPr>
            <p:cNvSpPr/>
            <p:nvPr/>
          </p:nvSpPr>
          <p:spPr>
            <a:xfrm>
              <a:off x="7495451" y="3327336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168EA7-1C97-4647-B46F-B8D8006434F5}"/>
              </a:ext>
            </a:extLst>
          </p:cNvPr>
          <p:cNvGrpSpPr/>
          <p:nvPr/>
        </p:nvGrpSpPr>
        <p:grpSpPr>
          <a:xfrm>
            <a:off x="838200" y="5496382"/>
            <a:ext cx="10866603" cy="923330"/>
            <a:chOff x="838200" y="5496382"/>
            <a:chExt cx="10866603" cy="9233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62C1C8-7129-4F2E-85E4-A86E7AD0CF6D}"/>
                </a:ext>
              </a:extLst>
            </p:cNvPr>
            <p:cNvSpPr/>
            <p:nvPr/>
          </p:nvSpPr>
          <p:spPr>
            <a:xfrm>
              <a:off x="838200" y="5496382"/>
              <a:ext cx="10866603" cy="92333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USAGE:</a:t>
              </a:r>
            </a:p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./step2b.bash -i step1-datacreation-list.txt -r ../datasets/randomized -s ../set1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AE37E6-A4C4-47FC-B991-A9E95CF32332}"/>
                </a:ext>
              </a:extLst>
            </p:cNvPr>
            <p:cNvSpPr/>
            <p:nvPr/>
          </p:nvSpPr>
          <p:spPr>
            <a:xfrm>
              <a:off x="1412903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0E25B9F-F044-40FB-83F4-37709CD64255}"/>
                </a:ext>
              </a:extLst>
            </p:cNvPr>
            <p:cNvSpPr/>
            <p:nvPr/>
          </p:nvSpPr>
          <p:spPr>
            <a:xfrm>
              <a:off x="3227294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1AC69E-4FCC-470A-B6F8-DCF486DA6C4C}"/>
                </a:ext>
              </a:extLst>
            </p:cNvPr>
            <p:cNvSpPr/>
            <p:nvPr/>
          </p:nvSpPr>
          <p:spPr>
            <a:xfrm>
              <a:off x="5885246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314A6-5A61-4CD6-A07D-E42933C94BD0}"/>
                </a:ext>
              </a:extLst>
            </p:cNvPr>
            <p:cNvSpPr/>
            <p:nvPr/>
          </p:nvSpPr>
          <p:spPr>
            <a:xfrm>
              <a:off x="8132747" y="578220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3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539D-F9B3-48DB-BF08-3DAC1207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step2c.bash: design &amp; usage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E832306-EF73-45ED-B01B-D880A6002B46}"/>
              </a:ext>
            </a:extLst>
          </p:cNvPr>
          <p:cNvSpPr txBox="1">
            <a:spLocks/>
          </p:cNvSpPr>
          <p:nvPr/>
        </p:nvSpPr>
        <p:spPr>
          <a:xfrm>
            <a:off x="838199" y="1512316"/>
            <a:ext cx="2693671" cy="1701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onLoad (1)</a:t>
            </a:r>
          </a:p>
          <a:p>
            <a:pPr lvl="1"/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reqJS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  <a:p>
            <a:pPr lvl="1"/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reqCSS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(5)</a:t>
            </a:r>
          </a:p>
          <a:p>
            <a:pPr lvl="1"/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reqCSS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(6)</a:t>
            </a:r>
          </a:p>
          <a:p>
            <a:pPr lvl="1"/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bytesJS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(22)</a:t>
            </a:r>
          </a:p>
          <a:p>
            <a:pPr lvl="1"/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bytesCSS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(23)</a:t>
            </a:r>
          </a:p>
          <a:p>
            <a:pPr lvl="1"/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bytesImg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(24)</a:t>
            </a:r>
          </a:p>
          <a:p>
            <a:pPr lvl="1"/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9CB4B9-EBFA-4BA6-BC65-DB86FE384031}"/>
              </a:ext>
            </a:extLst>
          </p:cNvPr>
          <p:cNvSpPr txBox="1">
            <a:spLocks/>
          </p:cNvSpPr>
          <p:nvPr/>
        </p:nvSpPr>
        <p:spPr>
          <a:xfrm>
            <a:off x="3577831" y="1747381"/>
            <a:ext cx="2693670" cy="158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numDomains (39)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numThirdParty2 (48)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bytesThirdParty2 (49)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reqThirdParty2 (50)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bytesNonJsCsImg (54)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reqNonJsCsImg (55)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DAFA08D-7CF5-451C-AD64-7F570C4B0D06}"/>
              </a:ext>
            </a:extLst>
          </p:cNvPr>
          <p:cNvSpPr txBox="1">
            <a:spLocks/>
          </p:cNvSpPr>
          <p:nvPr/>
        </p:nvSpPr>
        <p:spPr>
          <a:xfrm>
            <a:off x="838199" y="1378548"/>
            <a:ext cx="9726637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truncate dataset further to include attributes relevant for set 3 and generate input data files for set 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E9426B-EE66-4DC1-BDC1-167084DAE0E4}"/>
              </a:ext>
            </a:extLst>
          </p:cNvPr>
          <p:cNvGrpSpPr/>
          <p:nvPr/>
        </p:nvGrpSpPr>
        <p:grpSpPr>
          <a:xfrm>
            <a:off x="838199" y="3136229"/>
            <a:ext cx="8979418" cy="2128519"/>
            <a:chOff x="893763" y="2810408"/>
            <a:chExt cx="8979418" cy="21285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456E5C-AE3B-4824-BB56-3BD51AE23FA3}"/>
                </a:ext>
              </a:extLst>
            </p:cNvPr>
            <p:cNvSpPr/>
            <p:nvPr/>
          </p:nvSpPr>
          <p:spPr>
            <a:xfrm>
              <a:off x="4060978" y="3507693"/>
              <a:ext cx="2865601" cy="715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/pagetime2/scripts/step2c.bash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D28479-A960-4B79-9FFC-95EE4958AC5A}"/>
                </a:ext>
              </a:extLst>
            </p:cNvPr>
            <p:cNvSpPr/>
            <p:nvPr/>
          </p:nvSpPr>
          <p:spPr>
            <a:xfrm>
              <a:off x="1012980" y="2928730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step1-datacreation-list.txt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BE2901-DEDB-4C8A-8540-DF28024C06A6}"/>
                </a:ext>
              </a:extLst>
            </p:cNvPr>
            <p:cNvSpPr/>
            <p:nvPr/>
          </p:nvSpPr>
          <p:spPr>
            <a:xfrm>
              <a:off x="1012979" y="4223310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/pagetime2/randomized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8FFE12-DCEE-4B59-9704-38F3B9CF520D}"/>
                </a:ext>
              </a:extLst>
            </p:cNvPr>
            <p:cNvSpPr/>
            <p:nvPr/>
          </p:nvSpPr>
          <p:spPr>
            <a:xfrm>
              <a:off x="7587183" y="3507693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/pagetime2/set3/input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FB12BA4-A69B-4A07-B690-08405529D96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3298978" y="3286539"/>
              <a:ext cx="762000" cy="57896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71B6A22-D0ED-4A93-9061-A163FFC37551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3298977" y="3865502"/>
              <a:ext cx="762001" cy="71561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0119AF-FDD2-408A-830C-7B975767D586}"/>
                </a:ext>
              </a:extLst>
            </p:cNvPr>
            <p:cNvCxnSpPr>
              <a:cxnSpLocks/>
              <a:stCxn id="17" idx="3"/>
              <a:endCxn id="22" idx="1"/>
            </p:cNvCxnSpPr>
            <p:nvPr/>
          </p:nvCxnSpPr>
          <p:spPr>
            <a:xfrm>
              <a:off x="6926579" y="3865502"/>
              <a:ext cx="6606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335A348-8611-459F-9393-501B40FAAFFB}"/>
                </a:ext>
              </a:extLst>
            </p:cNvPr>
            <p:cNvSpPr/>
            <p:nvPr/>
          </p:nvSpPr>
          <p:spPr>
            <a:xfrm>
              <a:off x="957947" y="2810408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A16F67-0B43-4F24-949C-2610D24142E4}"/>
                </a:ext>
              </a:extLst>
            </p:cNvPr>
            <p:cNvSpPr/>
            <p:nvPr/>
          </p:nvSpPr>
          <p:spPr>
            <a:xfrm>
              <a:off x="893763" y="415339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9B05D7-BCBD-43C6-B795-C305E23DA973}"/>
                </a:ext>
              </a:extLst>
            </p:cNvPr>
            <p:cNvSpPr/>
            <p:nvPr/>
          </p:nvSpPr>
          <p:spPr>
            <a:xfrm>
              <a:off x="3959582" y="3335111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C0F899-2786-4A38-B29A-8303B10386B6}"/>
                </a:ext>
              </a:extLst>
            </p:cNvPr>
            <p:cNvSpPr/>
            <p:nvPr/>
          </p:nvSpPr>
          <p:spPr>
            <a:xfrm>
              <a:off x="7495451" y="3327336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5599070-A7D6-42DA-9F91-357810C28995}"/>
              </a:ext>
            </a:extLst>
          </p:cNvPr>
          <p:cNvGrpSpPr/>
          <p:nvPr/>
        </p:nvGrpSpPr>
        <p:grpSpPr>
          <a:xfrm>
            <a:off x="838199" y="5496382"/>
            <a:ext cx="10866603" cy="923330"/>
            <a:chOff x="838200" y="5496382"/>
            <a:chExt cx="10866603" cy="92333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F4FABC-CC32-48C1-839E-F9A8AAF80B50}"/>
                </a:ext>
              </a:extLst>
            </p:cNvPr>
            <p:cNvSpPr/>
            <p:nvPr/>
          </p:nvSpPr>
          <p:spPr>
            <a:xfrm>
              <a:off x="838200" y="5496382"/>
              <a:ext cx="10866603" cy="92333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USAGE:</a:t>
              </a:r>
            </a:p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./step2c.bash -i step1-datacreation-list.txt -r ../datasets/randomized -s ../set1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73FCF6-3C07-4376-B362-68EC9B3DBCBA}"/>
                </a:ext>
              </a:extLst>
            </p:cNvPr>
            <p:cNvSpPr/>
            <p:nvPr/>
          </p:nvSpPr>
          <p:spPr>
            <a:xfrm>
              <a:off x="1412903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75F34EF-31E8-46C4-9BC5-CF6D7540E51F}"/>
                </a:ext>
              </a:extLst>
            </p:cNvPr>
            <p:cNvSpPr/>
            <p:nvPr/>
          </p:nvSpPr>
          <p:spPr>
            <a:xfrm>
              <a:off x="3227294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50C7EC-B46D-4EB6-967E-F9141A3EBBFC}"/>
                </a:ext>
              </a:extLst>
            </p:cNvPr>
            <p:cNvSpPr/>
            <p:nvPr/>
          </p:nvSpPr>
          <p:spPr>
            <a:xfrm>
              <a:off x="5885246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47CEE4E-0D35-4291-81ED-70625A330DFD}"/>
                </a:ext>
              </a:extLst>
            </p:cNvPr>
            <p:cNvSpPr/>
            <p:nvPr/>
          </p:nvSpPr>
          <p:spPr>
            <a:xfrm>
              <a:off x="8132747" y="578220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51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539D-F9B3-48DB-BF08-3DAC1207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step2d.bash: design &amp; usage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B450F04-6A8E-46BB-8954-2C2DFBB699B8}"/>
              </a:ext>
            </a:extLst>
          </p:cNvPr>
          <p:cNvSpPr txBox="1">
            <a:spLocks/>
          </p:cNvSpPr>
          <p:nvPr/>
        </p:nvSpPr>
        <p:spPr>
          <a:xfrm>
            <a:off x="838199" y="1604334"/>
            <a:ext cx="9857198" cy="4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select attributes using Correlation based Feature Selection, BestFirst and generate input data files for set 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BD8932-F5C3-4C1F-8283-814BA5B014FD}"/>
              </a:ext>
            </a:extLst>
          </p:cNvPr>
          <p:cNvGrpSpPr/>
          <p:nvPr/>
        </p:nvGrpSpPr>
        <p:grpSpPr>
          <a:xfrm>
            <a:off x="838199" y="2408204"/>
            <a:ext cx="8979418" cy="2128519"/>
            <a:chOff x="893763" y="2810408"/>
            <a:chExt cx="8979418" cy="21285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53878A-8B32-4BC5-AC74-B9845721AB26}"/>
                </a:ext>
              </a:extLst>
            </p:cNvPr>
            <p:cNvSpPr/>
            <p:nvPr/>
          </p:nvSpPr>
          <p:spPr>
            <a:xfrm>
              <a:off x="4060978" y="3507693"/>
              <a:ext cx="2865601" cy="715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/pagetime2/scripts/step2d.bash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1B2D70-61D4-4B0F-BCB9-C6AEBFAD792F}"/>
                </a:ext>
              </a:extLst>
            </p:cNvPr>
            <p:cNvSpPr/>
            <p:nvPr/>
          </p:nvSpPr>
          <p:spPr>
            <a:xfrm>
              <a:off x="1012980" y="2928730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step1-datacreation-list.txt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287AD2-32DB-4730-8BE4-0090ADD351CB}"/>
                </a:ext>
              </a:extLst>
            </p:cNvPr>
            <p:cNvSpPr/>
            <p:nvPr/>
          </p:nvSpPr>
          <p:spPr>
            <a:xfrm>
              <a:off x="1012979" y="4223310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/pagetime2/randomized</a:t>
              </a:r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A47D77-F925-4A23-B1A4-A998F4098A98}"/>
                </a:ext>
              </a:extLst>
            </p:cNvPr>
            <p:cNvSpPr/>
            <p:nvPr/>
          </p:nvSpPr>
          <p:spPr>
            <a:xfrm>
              <a:off x="7587183" y="3507693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/pagetime2/set4/input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2200513-0BEB-4440-B998-386D746E7F38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3298978" y="3286539"/>
              <a:ext cx="762000" cy="57896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E143F91D-1BF2-4F1B-B864-2285C48E57B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3298977" y="3865502"/>
              <a:ext cx="762001" cy="71561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5863AD4-5E5B-4B78-B32F-9983A5373224}"/>
                </a:ext>
              </a:extLst>
            </p:cNvPr>
            <p:cNvCxnSpPr>
              <a:cxnSpLocks/>
              <a:stCxn id="15" idx="3"/>
              <a:endCxn id="20" idx="1"/>
            </p:cNvCxnSpPr>
            <p:nvPr/>
          </p:nvCxnSpPr>
          <p:spPr>
            <a:xfrm>
              <a:off x="6926579" y="3865502"/>
              <a:ext cx="6606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52D1F2-B99A-4B03-9F61-2C5A9B0C315C}"/>
                </a:ext>
              </a:extLst>
            </p:cNvPr>
            <p:cNvSpPr/>
            <p:nvPr/>
          </p:nvSpPr>
          <p:spPr>
            <a:xfrm>
              <a:off x="957947" y="2810408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996C659-D251-42BB-A550-97FDD4AE09F9}"/>
                </a:ext>
              </a:extLst>
            </p:cNvPr>
            <p:cNvSpPr/>
            <p:nvPr/>
          </p:nvSpPr>
          <p:spPr>
            <a:xfrm>
              <a:off x="893763" y="415339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C75CC74-43F2-44A8-8F48-F9619DDCF6C1}"/>
                </a:ext>
              </a:extLst>
            </p:cNvPr>
            <p:cNvSpPr/>
            <p:nvPr/>
          </p:nvSpPr>
          <p:spPr>
            <a:xfrm>
              <a:off x="3959582" y="3335111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AE37B59-7B95-4976-9635-64F5FE401478}"/>
                </a:ext>
              </a:extLst>
            </p:cNvPr>
            <p:cNvSpPr/>
            <p:nvPr/>
          </p:nvSpPr>
          <p:spPr>
            <a:xfrm>
              <a:off x="7495451" y="3327336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F08F10-678F-48A4-98CC-DFC90232A0FA}"/>
              </a:ext>
            </a:extLst>
          </p:cNvPr>
          <p:cNvGrpSpPr/>
          <p:nvPr/>
        </p:nvGrpSpPr>
        <p:grpSpPr>
          <a:xfrm>
            <a:off x="838199" y="5496382"/>
            <a:ext cx="10866603" cy="923330"/>
            <a:chOff x="838200" y="5496382"/>
            <a:chExt cx="10866603" cy="92333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B66628-0916-4057-B277-C286ED9C8F0C}"/>
                </a:ext>
              </a:extLst>
            </p:cNvPr>
            <p:cNvSpPr/>
            <p:nvPr/>
          </p:nvSpPr>
          <p:spPr>
            <a:xfrm>
              <a:off x="838200" y="5496382"/>
              <a:ext cx="10866603" cy="92333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USAGE:</a:t>
              </a:r>
            </a:p>
            <a:p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./step2d.bash -i step1-datacreation-list.txt -r ../datasets/randomized -s ../set4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7F9A1EE-8E17-48F7-9643-46E28075AF97}"/>
                </a:ext>
              </a:extLst>
            </p:cNvPr>
            <p:cNvSpPr/>
            <p:nvPr/>
          </p:nvSpPr>
          <p:spPr>
            <a:xfrm>
              <a:off x="1412903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A998719-3ED1-4BF3-ACAE-9775521103A5}"/>
                </a:ext>
              </a:extLst>
            </p:cNvPr>
            <p:cNvSpPr/>
            <p:nvPr/>
          </p:nvSpPr>
          <p:spPr>
            <a:xfrm>
              <a:off x="3227294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8EC0CF-6557-402B-9BDD-879B91D23470}"/>
                </a:ext>
              </a:extLst>
            </p:cNvPr>
            <p:cNvSpPr/>
            <p:nvPr/>
          </p:nvSpPr>
          <p:spPr>
            <a:xfrm>
              <a:off x="5885246" y="579134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68030A-F7E1-42C3-A05E-66E8F2AEFC8A}"/>
                </a:ext>
              </a:extLst>
            </p:cNvPr>
            <p:cNvSpPr/>
            <p:nvPr/>
          </p:nvSpPr>
          <p:spPr>
            <a:xfrm>
              <a:off x="8132747" y="578220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80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539D-F9B3-48DB-BF08-3DAC1207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step3.bash: design and usage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5F7BFC-E779-414B-B027-8C7F588C64EE}"/>
              </a:ext>
            </a:extLst>
          </p:cNvPr>
          <p:cNvSpPr/>
          <p:nvPr/>
        </p:nvSpPr>
        <p:spPr>
          <a:xfrm>
            <a:off x="797472" y="4941629"/>
            <a:ext cx="108666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./step3.bash -i step1-datacreation-list.txt -s ../set1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./step3.bash -i step1-datacreation-list.txt -s ../set2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./step3.bash -i step1-datacreation-list.txt -s ../set3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./step3.bash -i step1-datacreation-list.txt -s ../set4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B450F04-6A8E-46BB-8954-2C2DFBB699B8}"/>
              </a:ext>
            </a:extLst>
          </p:cNvPr>
          <p:cNvSpPr txBox="1">
            <a:spLocks/>
          </p:cNvSpPr>
          <p:nvPr/>
        </p:nvSpPr>
        <p:spPr>
          <a:xfrm>
            <a:off x="797472" y="1604334"/>
            <a:ext cx="7079974" cy="102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Trains and validates machine learning techniques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Generates actual vs predicted file in the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15012E-7CD3-4B24-9B2B-3DBB0CE9F0F3}"/>
              </a:ext>
            </a:extLst>
          </p:cNvPr>
          <p:cNvSpPr/>
          <p:nvPr/>
        </p:nvSpPr>
        <p:spPr>
          <a:xfrm>
            <a:off x="8576477" y="233403"/>
            <a:ext cx="2777324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pages_all99_avp_ds.csv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pages_all99_avp_dt.csv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pages_all99_avp.friedman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pages_all99_avp_ibk.csv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pages_all99_avp_isor.csv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pages_all99_avp_lms.csv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pages_all99_avp_lr.csv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pages_all99_avp_lwl.csv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pages_all99_avp_m5p.csv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pages_all99_avp_m5r.csv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pages_all99_avp_mlp.csv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pages_all99_avp_pacer.csv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pages_all99_avp_randfor.csv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pages_all99_avp_randtree.csv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pages_all99_avp_rbfnet.csv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pages_all99_avp_rbfreg.csv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pages_all99_avp_reptree.csv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pages_all99_avp_slr.csv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pages_all99_avp_smo.csv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pages_all99_avp_zr.csv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EF8014-7A1B-4F96-ACDD-D6EFC0844A73}"/>
              </a:ext>
            </a:extLst>
          </p:cNvPr>
          <p:cNvGrpSpPr/>
          <p:nvPr/>
        </p:nvGrpSpPr>
        <p:grpSpPr>
          <a:xfrm>
            <a:off x="797472" y="2328705"/>
            <a:ext cx="7779005" cy="2373312"/>
            <a:chOff x="797472" y="2328705"/>
            <a:chExt cx="7779005" cy="23733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7D5902-6974-4755-B4B5-DDAA5A0D735E}"/>
                </a:ext>
              </a:extLst>
            </p:cNvPr>
            <p:cNvSpPr/>
            <p:nvPr/>
          </p:nvSpPr>
          <p:spPr>
            <a:xfrm>
              <a:off x="1012980" y="3986400"/>
              <a:ext cx="3882872" cy="715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/pagetime2/scripts/step3.bash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1B7A3F-60FE-46A8-BC80-636453BCBEE0}"/>
                </a:ext>
              </a:extLst>
            </p:cNvPr>
            <p:cNvSpPr/>
            <p:nvPr/>
          </p:nvSpPr>
          <p:spPr>
            <a:xfrm>
              <a:off x="1012980" y="2789616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step1-datacreation-list.txt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69B9B4-5645-4C56-AB6A-E0DF8B7AF73C}"/>
                </a:ext>
              </a:extLst>
            </p:cNvPr>
            <p:cNvCxnSpPr>
              <a:cxnSpLocks/>
            </p:cNvCxnSpPr>
            <p:nvPr/>
          </p:nvCxnSpPr>
          <p:spPr>
            <a:xfrm>
              <a:off x="2086413" y="3516219"/>
              <a:ext cx="0" cy="5050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89F830-C04C-4E6B-B644-539F5F516F62}"/>
                </a:ext>
              </a:extLst>
            </p:cNvPr>
            <p:cNvSpPr/>
            <p:nvPr/>
          </p:nvSpPr>
          <p:spPr>
            <a:xfrm>
              <a:off x="5477737" y="2600347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/pagetime2/set1/output</a:t>
              </a:r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62FABA31-F0BA-4BDB-9986-2774D242C6BD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rot="5400000" flipH="1" flipV="1">
              <a:off x="4563936" y="3071376"/>
              <a:ext cx="1027021" cy="80058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855C48-7FD6-469B-9A2F-AD655AD92ACF}"/>
                </a:ext>
              </a:extLst>
            </p:cNvPr>
            <p:cNvCxnSpPr>
              <a:cxnSpLocks/>
            </p:cNvCxnSpPr>
            <p:nvPr/>
          </p:nvCxnSpPr>
          <p:spPr>
            <a:xfrm>
              <a:off x="7763735" y="2789616"/>
              <a:ext cx="81274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33EF5A-14A6-4CCF-B618-D47A36D98CCE}"/>
                </a:ext>
              </a:extLst>
            </p:cNvPr>
            <p:cNvSpPr/>
            <p:nvPr/>
          </p:nvSpPr>
          <p:spPr>
            <a:xfrm>
              <a:off x="5630137" y="2947057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/pagetime2/set2/output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C49363-9800-4151-AEF7-95B73FDE6225}"/>
                </a:ext>
              </a:extLst>
            </p:cNvPr>
            <p:cNvSpPr/>
            <p:nvPr/>
          </p:nvSpPr>
          <p:spPr>
            <a:xfrm>
              <a:off x="5782537" y="3225187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/pagetime2/set3/output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A86798-3120-43E2-AC67-E6BFB07D111A}"/>
                </a:ext>
              </a:extLst>
            </p:cNvPr>
            <p:cNvSpPr/>
            <p:nvPr/>
          </p:nvSpPr>
          <p:spPr>
            <a:xfrm>
              <a:off x="5934937" y="3503317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/pagetime2/set4/output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0F056-8B9A-49D3-B545-312F1B28E4E2}"/>
                </a:ext>
              </a:extLst>
            </p:cNvPr>
            <p:cNvSpPr/>
            <p:nvPr/>
          </p:nvSpPr>
          <p:spPr>
            <a:xfrm>
              <a:off x="872301" y="2621367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E97CDC6-3AC6-4AB4-9690-FA9134F45DC8}"/>
                </a:ext>
              </a:extLst>
            </p:cNvPr>
            <p:cNvSpPr/>
            <p:nvPr/>
          </p:nvSpPr>
          <p:spPr>
            <a:xfrm>
              <a:off x="797472" y="383630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4CDE0E-7F10-4E4C-930B-C11DBE869297}"/>
                </a:ext>
              </a:extLst>
            </p:cNvPr>
            <p:cNvSpPr/>
            <p:nvPr/>
          </p:nvSpPr>
          <p:spPr>
            <a:xfrm>
              <a:off x="6271501" y="2328705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038243-C6B6-45D7-A0BA-0B8C660A1E9C}"/>
              </a:ext>
            </a:extLst>
          </p:cNvPr>
          <p:cNvGrpSpPr/>
          <p:nvPr/>
        </p:nvGrpSpPr>
        <p:grpSpPr>
          <a:xfrm>
            <a:off x="1521213" y="5253666"/>
            <a:ext cx="4129584" cy="334569"/>
            <a:chOff x="1521213" y="5253666"/>
            <a:chExt cx="4129584" cy="33456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B5554A-22F2-480F-A10F-908A4C4041BD}"/>
                </a:ext>
              </a:extLst>
            </p:cNvPr>
            <p:cNvSpPr/>
            <p:nvPr/>
          </p:nvSpPr>
          <p:spPr>
            <a:xfrm>
              <a:off x="1521213" y="5261189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A9A33C5-240B-4B73-81FC-69952817C81B}"/>
                </a:ext>
              </a:extLst>
            </p:cNvPr>
            <p:cNvSpPr/>
            <p:nvPr/>
          </p:nvSpPr>
          <p:spPr>
            <a:xfrm>
              <a:off x="3572752" y="5261189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4B24D50-C780-4156-99D4-7105D4ABDCD6}"/>
                </a:ext>
              </a:extLst>
            </p:cNvPr>
            <p:cNvSpPr/>
            <p:nvPr/>
          </p:nvSpPr>
          <p:spPr>
            <a:xfrm>
              <a:off x="5264542" y="5253666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17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E2B7-A7B6-48DE-B466-F8531096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step4.bash: design and usage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7B18E-A15E-4325-A830-F66748F8C830}"/>
              </a:ext>
            </a:extLst>
          </p:cNvPr>
          <p:cNvSpPr txBox="1">
            <a:spLocks/>
          </p:cNvSpPr>
          <p:nvPr/>
        </p:nvSpPr>
        <p:spPr>
          <a:xfrm>
            <a:off x="990600" y="1604334"/>
            <a:ext cx="9593580" cy="102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Generates evaluation file (containing various accuracy measures) using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model-eval.jar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directory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E59B5C-FDF7-4C39-8DE1-C684B46290FC}"/>
              </a:ext>
            </a:extLst>
          </p:cNvPr>
          <p:cNvGrpSpPr/>
          <p:nvPr/>
        </p:nvGrpSpPr>
        <p:grpSpPr>
          <a:xfrm>
            <a:off x="1012980" y="2600347"/>
            <a:ext cx="7563497" cy="2101670"/>
            <a:chOff x="1012980" y="2600347"/>
            <a:chExt cx="7563497" cy="21016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D50865-64B5-4D4D-A6A1-830C269A0562}"/>
                </a:ext>
              </a:extLst>
            </p:cNvPr>
            <p:cNvSpPr/>
            <p:nvPr/>
          </p:nvSpPr>
          <p:spPr>
            <a:xfrm>
              <a:off x="1012980" y="3986400"/>
              <a:ext cx="3882872" cy="715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/pagetime2/scripts/step4.bash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F848F9-0481-412E-B5C5-7814AFA7E0E5}"/>
                </a:ext>
              </a:extLst>
            </p:cNvPr>
            <p:cNvSpPr/>
            <p:nvPr/>
          </p:nvSpPr>
          <p:spPr>
            <a:xfrm>
              <a:off x="1012980" y="2789616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step1-datacreation-list.txt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4DD11D-FE08-4C7D-860D-46BA41689601}"/>
                </a:ext>
              </a:extLst>
            </p:cNvPr>
            <p:cNvCxnSpPr>
              <a:cxnSpLocks/>
            </p:cNvCxnSpPr>
            <p:nvPr/>
          </p:nvCxnSpPr>
          <p:spPr>
            <a:xfrm>
              <a:off x="2086413" y="3516219"/>
              <a:ext cx="0" cy="5050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5DF34C-78BB-4E4A-84B0-088AEA53FB23}"/>
                </a:ext>
              </a:extLst>
            </p:cNvPr>
            <p:cNvSpPr/>
            <p:nvPr/>
          </p:nvSpPr>
          <p:spPr>
            <a:xfrm>
              <a:off x="5477737" y="2600347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/pagetime2/set1/output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E630B5E3-F026-446E-BEEE-FC2B0A3CC301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5400000" flipH="1" flipV="1">
              <a:off x="4563936" y="3071376"/>
              <a:ext cx="1027021" cy="80058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A212E4-4ACD-4536-A4C5-D6103C46456D}"/>
                </a:ext>
              </a:extLst>
            </p:cNvPr>
            <p:cNvCxnSpPr>
              <a:cxnSpLocks/>
            </p:cNvCxnSpPr>
            <p:nvPr/>
          </p:nvCxnSpPr>
          <p:spPr>
            <a:xfrm>
              <a:off x="7763735" y="2789616"/>
              <a:ext cx="81274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793A26-BAF9-4050-8C17-4D55D0D135B7}"/>
                </a:ext>
              </a:extLst>
            </p:cNvPr>
            <p:cNvSpPr/>
            <p:nvPr/>
          </p:nvSpPr>
          <p:spPr>
            <a:xfrm>
              <a:off x="5630137" y="2947057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/pagetime2/set2/output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7201DA-F9D1-47B8-9120-D74FAFE0E129}"/>
                </a:ext>
              </a:extLst>
            </p:cNvPr>
            <p:cNvSpPr/>
            <p:nvPr/>
          </p:nvSpPr>
          <p:spPr>
            <a:xfrm>
              <a:off x="5782537" y="3225187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/pagetime2/set3/output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6588F0-3354-4308-A4E9-5EBBBE4EF1C4}"/>
                </a:ext>
              </a:extLst>
            </p:cNvPr>
            <p:cNvSpPr/>
            <p:nvPr/>
          </p:nvSpPr>
          <p:spPr>
            <a:xfrm>
              <a:off x="5934937" y="3503317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/pagetime2/set4/output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8B296-3E97-4A2C-A76C-5B40C245B7BE}"/>
              </a:ext>
            </a:extLst>
          </p:cNvPr>
          <p:cNvSpPr/>
          <p:nvPr/>
        </p:nvSpPr>
        <p:spPr>
          <a:xfrm>
            <a:off x="838200" y="5051244"/>
            <a:ext cx="108666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./step3.bash -i step1-datacreation-list.txt -s ../set1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./step3.bash -i step1-datacreation-list.txt -s ../set2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./step3.bash -i step1-datacreation-list.txt -s ../set3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./step3.bash -i step1-datacreation-list.txt -s ../set4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C391AD-4ABE-4CD5-B725-A7E9BC834E9E}"/>
              </a:ext>
            </a:extLst>
          </p:cNvPr>
          <p:cNvSpPr/>
          <p:nvPr/>
        </p:nvSpPr>
        <p:spPr>
          <a:xfrm>
            <a:off x="8576477" y="2618254"/>
            <a:ext cx="277732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evaluation.csv</a:t>
            </a:r>
          </a:p>
        </p:txBody>
      </p:sp>
    </p:spTree>
    <p:extLst>
      <p:ext uri="{BB962C8B-B14F-4D97-AF65-F5344CB8AC3E}">
        <p14:creationId xmlns:p14="http://schemas.microsoft.com/office/powerpoint/2010/main" val="291076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A61A-2BA4-485A-8AE8-DB17B198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model.evaluation.ModelPerformance</a:t>
            </a:r>
            <a:br>
              <a:rPr lang="en-IN" dirty="0"/>
            </a:br>
            <a:r>
              <a:rPr lang="en-IN" sz="3200" dirty="0"/>
              <a:t>(model-eval.jar) (inputs)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A3D5-F986-4550-A7FF-B47A4967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20000"/>
          </a:bodyPr>
          <a:lstStyle/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Full qualified actual vs predicted input file (of the model of interest like ds, </a:t>
            </a:r>
            <a:r>
              <a:rPr lang="en-IN" sz="1500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 {input file path}		(e.g. –i /pagetime2/set1/output/pages_all99_avp_ds.csv)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Full qualified actual vs predicted input file (of the ZeroR model)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 {input file path}		(e.g. –i /pagetime2/set1/output/pages_all99_avp_zr.csv)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Fully qualified output file </a:t>
            </a:r>
          </a:p>
          <a:p>
            <a:pPr lvl="1"/>
            <a:r>
              <a:rPr lang="en-IN" sz="15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 {output file path} 	</a:t>
            </a:r>
            <a:r>
              <a:rPr lang="en-I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-o /pagetime2/set1/results/evaluation.csv)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The proportion of predicted values that have magnitude of residual error (MRE) less than equal to a stated value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-p1 {p1value}		(e.g. –p1 0.25)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-p2 {p2value}		(e.g. –p2 0.30)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Text label to attach at the starting of every line in the output file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-label {label name}	(e.g. –label /pagetime2/input/pages_all99_ds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Append to the output file or create a new file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-append {true|false}	(e.g. –append true)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Execution time (in secs) of the machine learning technique </a:t>
            </a:r>
          </a:p>
          <a:p>
            <a:pPr lvl="1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etime {value}		(e.g. –etime 20)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Print debug statements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-debug {true|false}		(e.g. –debug false)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Name of the machine learning technique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-technique {technique name}	(e.g. –technique ds)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For applicable fields take mean of means of all k-fold validation sets or mean of all k-fold validation sets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 {true|false}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56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A61A-2BA4-485A-8AE8-DB17B198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model.evaluation.ModelPerformance</a:t>
            </a:r>
            <a:br>
              <a:rPr lang="en-IN" dirty="0"/>
            </a:br>
            <a:r>
              <a:rPr lang="en-IN" sz="3200" dirty="0"/>
              <a:t>(model-eval.jar) (output file format)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A3D5-F986-4550-A7FF-B47A4967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false|../set2/input/pages_informationtechnology99_rbfreg|rbfreg|1|0|0.83|17.66|0.42|0.51|0.59|4190062.89|1326.21|1972.91|2721.85|0.09|0.5|0.56|</a:t>
            </a:r>
          </a:p>
          <a:p>
            <a:pPr marL="0" indent="0">
              <a:buNone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1	: Value of –v option in the call to model.evaluation.ModelPerformance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2	: Value of –label option in the call to model.evaluation.ModelPerformance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3	: Value of –technique option in the call to model.evaluation.ModelPerformance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4	: If –v option is false, then it will be a 1 set. If –v option is true, then it will be 10 sets (as k-fold is 10)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5	: Value of –etime option in the call to model.evaluation.ModelPerformance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6	: Correlation coefficient (r)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7	: Maximum magnitude of relative error (maxMRE)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8	: Mean magnitude of relative error (MMRE)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9	: Pred(p1)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10	: Pred(p2)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11	: Sum of absolute residual error (sumARE)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12	: Median of absolute residual error (medARE)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13	: Standard deviation of absolute residual error (SDARE)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14	: Root mean square error (RMSE)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15	: Normalized root mean square error (NRMSE)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16	: Relative absolute error (RelativeAE)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Field 17	: Root of relative square error (RRSE)</a:t>
            </a:r>
          </a:p>
        </p:txBody>
      </p:sp>
    </p:spTree>
    <p:extLst>
      <p:ext uri="{BB962C8B-B14F-4D97-AF65-F5344CB8AC3E}">
        <p14:creationId xmlns:p14="http://schemas.microsoft.com/office/powerpoint/2010/main" val="124829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539D-F9B3-48DB-BF08-3DAC1207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step4forset0.bash: design &amp; usage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B450F04-6A8E-46BB-8954-2C2DFBB699B8}"/>
              </a:ext>
            </a:extLst>
          </p:cNvPr>
          <p:cNvSpPr txBox="1">
            <a:spLocks/>
          </p:cNvSpPr>
          <p:nvPr/>
        </p:nvSpPr>
        <p:spPr>
          <a:xfrm>
            <a:off x="833994" y="1604334"/>
            <a:ext cx="9857198" cy="1381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Calculates model performance for Set 0.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Requires /pagetime2/set0/output to have the simple model and ZeroR actual vs predicted files.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For ZeroR copy the actual vs predicted files from /pagetime2/set1/output using the following command</a:t>
            </a:r>
          </a:p>
          <a:p>
            <a:pPr marL="457200" lvl="1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cp /pagetime2/set1/output/pages_*_avp_zr.csv /pagetime2/set0/output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B3FAC7-238E-45F9-B4B8-4B3C199BFA7B}"/>
              </a:ext>
            </a:extLst>
          </p:cNvPr>
          <p:cNvGrpSpPr/>
          <p:nvPr/>
        </p:nvGrpSpPr>
        <p:grpSpPr>
          <a:xfrm>
            <a:off x="833994" y="3142161"/>
            <a:ext cx="10166040" cy="934231"/>
            <a:chOff x="1012980" y="3142161"/>
            <a:chExt cx="10166040" cy="9342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CB3772-A7A4-497E-BEED-DF48553DCB7E}"/>
                </a:ext>
              </a:extLst>
            </p:cNvPr>
            <p:cNvSpPr/>
            <p:nvPr/>
          </p:nvSpPr>
          <p:spPr>
            <a:xfrm>
              <a:off x="4209568" y="3313043"/>
              <a:ext cx="3882872" cy="715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/pagetime2/scripts/step3forset0.bash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C2D16D-610A-4434-B2DD-01192B0B61EF}"/>
                </a:ext>
              </a:extLst>
            </p:cNvPr>
            <p:cNvSpPr/>
            <p:nvPr/>
          </p:nvSpPr>
          <p:spPr>
            <a:xfrm>
              <a:off x="1012980" y="3360775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step1-datacreation-list.txt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DCA445-15F1-4983-A473-579240C9565E}"/>
                </a:ext>
              </a:extLst>
            </p:cNvPr>
            <p:cNvSpPr/>
            <p:nvPr/>
          </p:nvSpPr>
          <p:spPr>
            <a:xfrm>
              <a:off x="8893022" y="3305684"/>
              <a:ext cx="2285998" cy="7156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/pagetime2/set0/results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6866AB-D23D-4458-A3AE-DA9F5CD2EC80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8092440" y="3663493"/>
              <a:ext cx="800582" cy="7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040A4B4-F1A0-4977-A352-5E1B6552F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978" y="3693996"/>
              <a:ext cx="949172" cy="7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8C368DF-4F2F-4F38-B2F1-20F7F284AD1E}"/>
                </a:ext>
              </a:extLst>
            </p:cNvPr>
            <p:cNvSpPr/>
            <p:nvPr/>
          </p:nvSpPr>
          <p:spPr>
            <a:xfrm>
              <a:off x="1012980" y="3165769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DEE490-997E-403E-AFA5-9E8ED8AF09AD}"/>
                </a:ext>
              </a:extLst>
            </p:cNvPr>
            <p:cNvSpPr/>
            <p:nvPr/>
          </p:nvSpPr>
          <p:spPr>
            <a:xfrm>
              <a:off x="4159831" y="3165769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D94143-258C-4341-B1F7-9FFB2348CE8B}"/>
                </a:ext>
              </a:extLst>
            </p:cNvPr>
            <p:cNvSpPr/>
            <p:nvPr/>
          </p:nvSpPr>
          <p:spPr>
            <a:xfrm>
              <a:off x="8809902" y="3142161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05A2D3-9858-4216-A984-664E95D4F111}"/>
              </a:ext>
            </a:extLst>
          </p:cNvPr>
          <p:cNvGrpSpPr/>
          <p:nvPr/>
        </p:nvGrpSpPr>
        <p:grpSpPr>
          <a:xfrm>
            <a:off x="833994" y="5500457"/>
            <a:ext cx="10866603" cy="923330"/>
            <a:chOff x="833994" y="5500457"/>
            <a:chExt cx="10866603" cy="9233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5F7BFC-E779-414B-B027-8C7F588C64EE}"/>
                </a:ext>
              </a:extLst>
            </p:cNvPr>
            <p:cNvSpPr/>
            <p:nvPr/>
          </p:nvSpPr>
          <p:spPr>
            <a:xfrm>
              <a:off x="833994" y="5500457"/>
              <a:ext cx="1086660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>
                  <a:latin typeface="Arial" panose="020B0604020202020204" pitchFamily="34" charset="0"/>
                  <a:cs typeface="Arial" panose="020B0604020202020204" pitchFamily="34" charset="0"/>
                </a:rPr>
                <a:t>USAGE:</a:t>
              </a:r>
            </a:p>
            <a:p>
              <a:endParaRPr lang="en-IN" dirty="0"/>
            </a:p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./step3forset0.bash -i step1-datacreation-list.txt -s ../set0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4C2E876-C246-40FC-B143-247BD212EFD9}"/>
                </a:ext>
              </a:extLst>
            </p:cNvPr>
            <p:cNvSpPr/>
            <p:nvPr/>
          </p:nvSpPr>
          <p:spPr>
            <a:xfrm>
              <a:off x="1677784" y="5798599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BF3F27-E2B8-45D7-A1BA-A56ED50519C2}"/>
                </a:ext>
              </a:extLst>
            </p:cNvPr>
            <p:cNvSpPr/>
            <p:nvPr/>
          </p:nvSpPr>
          <p:spPr>
            <a:xfrm>
              <a:off x="3861895" y="5798599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B94E45-8453-4CED-9B95-3111F090E4BF}"/>
                </a:ext>
              </a:extLst>
            </p:cNvPr>
            <p:cNvSpPr/>
            <p:nvPr/>
          </p:nvSpPr>
          <p:spPr>
            <a:xfrm>
              <a:off x="5953375" y="5804798"/>
              <a:ext cx="386255" cy="3270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61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8A74-B2EB-45E0-96BB-DFDFE2CA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1409-D1DD-4D27-AAD8-3E406AD9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Directory Structure</a:t>
            </a:r>
          </a:p>
          <a:p>
            <a:r>
              <a:rPr lang="en-IN" dirty="0"/>
              <a:t>Directory Contents</a:t>
            </a:r>
          </a:p>
          <a:p>
            <a:r>
              <a:rPr lang="en-IN" dirty="0"/>
              <a:t>Dependent Files</a:t>
            </a:r>
          </a:p>
          <a:p>
            <a:r>
              <a:rPr lang="en-IN" dirty="0"/>
              <a:t>Input to all scripts: step1-datacreation-list.txt</a:t>
            </a:r>
          </a:p>
          <a:p>
            <a:r>
              <a:rPr lang="en-IN" dirty="0"/>
              <a:t>Design and usage of scripts (data preparation, training, validation and model accuracy calculation)</a:t>
            </a:r>
          </a:p>
          <a:p>
            <a:pPr lvl="1"/>
            <a:r>
              <a:rPr lang="en-IN" dirty="0"/>
              <a:t>step1.bash</a:t>
            </a:r>
          </a:p>
          <a:p>
            <a:pPr lvl="1"/>
            <a:r>
              <a:rPr lang="en-IN" dirty="0"/>
              <a:t>step2a.bash</a:t>
            </a:r>
          </a:p>
          <a:p>
            <a:pPr lvl="1"/>
            <a:r>
              <a:rPr lang="en-IN" dirty="0"/>
              <a:t>step2b.bash</a:t>
            </a:r>
          </a:p>
          <a:p>
            <a:pPr lvl="1"/>
            <a:r>
              <a:rPr lang="en-IN" dirty="0"/>
              <a:t>step2c.bash</a:t>
            </a:r>
          </a:p>
          <a:p>
            <a:pPr lvl="1"/>
            <a:r>
              <a:rPr lang="en-IN" dirty="0"/>
              <a:t>step2d.bash</a:t>
            </a:r>
          </a:p>
          <a:p>
            <a:pPr lvl="1"/>
            <a:r>
              <a:rPr lang="en-IN" dirty="0"/>
              <a:t>step3.bash</a:t>
            </a:r>
          </a:p>
          <a:p>
            <a:pPr lvl="1"/>
            <a:r>
              <a:rPr lang="en-IN" dirty="0"/>
              <a:t>step4.bash</a:t>
            </a:r>
          </a:p>
          <a:p>
            <a:pPr lvl="1"/>
            <a:r>
              <a:rPr lang="en-IN" dirty="0"/>
              <a:t>model.evaluation.ModelPerformance</a:t>
            </a:r>
          </a:p>
          <a:p>
            <a:pPr lvl="1"/>
            <a:r>
              <a:rPr lang="en-IN" dirty="0"/>
              <a:t>step4forset0.bash </a:t>
            </a:r>
          </a:p>
          <a:p>
            <a:pPr lvl="1"/>
            <a:r>
              <a:rPr lang="en-IN" dirty="0"/>
              <a:t>step5.bash</a:t>
            </a:r>
          </a:p>
          <a:p>
            <a:pPr lvl="1"/>
            <a:r>
              <a:rPr lang="en-IN" dirty="0"/>
              <a:t>modelsummary.evaluation.ModelAccuracy</a:t>
            </a:r>
          </a:p>
          <a:p>
            <a:r>
              <a:rPr lang="en-IN" dirty="0"/>
              <a:t>Design and usage of scripts (data preparation and execution of Friedman and PostHoc tests)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450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539D-F9B3-48DB-BF08-3DAC1207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step4forset0.bash: </a:t>
            </a:r>
            <a:r>
              <a:rPr lang="en-IN" sz="4000" dirty="0"/>
              <a:t>contents of /set0/output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B55A-1BCE-44BF-979F-AF98F7A89366}"/>
              </a:ext>
            </a:extLst>
          </p:cNvPr>
          <p:cNvSpPr/>
          <p:nvPr/>
        </p:nvSpPr>
        <p:spPr>
          <a:xfrm>
            <a:off x="937846" y="1475330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pages_all99_avp_simple.csv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pages_all99_avp_zr.csv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pages_business99_avp_simple.csv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pages_business99_avp_zr.csv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pages_education99_avp_simple.csv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pages_education99_avp_zr.csv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pages_entertainment99_avp_simple.csv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pages_entertainment99_avp_zr.csv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pages_financenbanking99_avp_simple.csv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pages_financenbanking99_avp_zr.csv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pages_governmentnlegal99_avp_simple.csv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pages_governmentnlegal99_avp_zr.csv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pages_informationtechnology99_avp_simple.csv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pages_informationtechnology99_avp_zr.csv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pages_newsnmedia99_avp_simple.csv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pages_newsnmedia99_avp_zr.csv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pages_searchenginesnportals99_avp_simple.csv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pages_searchenginesnportals99_avp_zr.csv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pages_shopping99_avp_simple.csv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pages_shopping99_avp_zr.csv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pages_travel99_avp_simple.csv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pages_travel99_avp_zr.csv</a:t>
            </a:r>
          </a:p>
        </p:txBody>
      </p:sp>
    </p:spTree>
    <p:extLst>
      <p:ext uri="{BB962C8B-B14F-4D97-AF65-F5344CB8AC3E}">
        <p14:creationId xmlns:p14="http://schemas.microsoft.com/office/powerpoint/2010/main" val="3585284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A651-12F6-475B-A501-B00CE4EC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###step5.bash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0B3A-9837-448F-8358-EECCBBD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Calculates the best machine learning technique for each accuracy measure </a:t>
            </a:r>
          </a:p>
        </p:txBody>
      </p:sp>
    </p:spTree>
    <p:extLst>
      <p:ext uri="{BB962C8B-B14F-4D97-AF65-F5344CB8AC3E}">
        <p14:creationId xmlns:p14="http://schemas.microsoft.com/office/powerpoint/2010/main" val="303104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6AC9-EE7E-4B3B-9B8C-4B7C0B03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modelsummary.evaluation.</a:t>
            </a:r>
            <a:r>
              <a:rPr lang="en-IN" dirty="0">
                <a:solidFill>
                  <a:srgbClr val="990000"/>
                </a:solidFill>
              </a:rPr>
              <a:t>ModelAccuracy</a:t>
            </a:r>
            <a:r>
              <a:rPr lang="en-IN" baseline="30000" dirty="0">
                <a:solidFill>
                  <a:srgbClr val="990000"/>
                </a:solidFill>
              </a:rPr>
              <a:t>#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090EAD-9D97-4888-8F3B-B2B049B5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8323"/>
          </a:xfrm>
        </p:spPr>
        <p:txBody>
          <a:bodyPr>
            <a:normAutofit/>
          </a:bodyPr>
          <a:lstStyle/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Full qualified input file (evaluation.csv)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 {input file path}	(e.g. –i /pagetime2/set1/results/evaluation.csv)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Fully qualified output file </a:t>
            </a:r>
          </a:p>
          <a:p>
            <a:pPr lvl="1"/>
            <a:r>
              <a:rPr lang="en-IN" sz="15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 {output file path} 	</a:t>
            </a:r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-o /pagetime2/set1/results/summary.csv)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Append to the output file or create a new file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-append {true|false}	(e.g. –append false)</a:t>
            </a:r>
          </a:p>
          <a:p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Print debug statements</a:t>
            </a:r>
          </a:p>
          <a:p>
            <a:pPr lvl="1"/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-debug {true|false}	(e.g. –debug false)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F23D9-C9CF-4878-84AA-6CA125D03CAF}"/>
              </a:ext>
            </a:extLst>
          </p:cNvPr>
          <p:cNvSpPr/>
          <p:nvPr/>
        </p:nvSpPr>
        <p:spPr>
          <a:xfrm>
            <a:off x="838200" y="5496382"/>
            <a:ext cx="1086660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./step2d.bash -i step1-datacreation-list.txt -r ../datasets/randomized -s ../set4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A5EA7-4309-4CB9-A305-7765EE02EFEC}"/>
              </a:ext>
            </a:extLst>
          </p:cNvPr>
          <p:cNvSpPr/>
          <p:nvPr/>
        </p:nvSpPr>
        <p:spPr>
          <a:xfrm>
            <a:off x="838199" y="6323598"/>
            <a:ext cx="10866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#For better understanding will rename it to ModelPerformanceEvaluationSummary in a later version</a:t>
            </a:r>
            <a:endParaRPr lang="en-IN" sz="1600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15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6AC9-EE7E-4B3B-9B8C-4B7C0B03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###Friedman &amp; PostHoc Tests: Data Preparation (genfriedmandata.bash)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569E-E8D9-41C8-A7D7-A965D9D6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friedman-consolidation-list.txt</a:t>
            </a:r>
          </a:p>
          <a:p>
            <a:r>
              <a:rPr lang="en-IN" dirty="0" err="1"/>
              <a:t>consolidate.awk</a:t>
            </a:r>
            <a:endParaRPr lang="en-IN" dirty="0"/>
          </a:p>
          <a:p>
            <a:r>
              <a:rPr lang="en-IN" dirty="0" err="1"/>
              <a:t>genfriedmandata.bash</a:t>
            </a:r>
            <a:endParaRPr lang="en-IN" dirty="0"/>
          </a:p>
          <a:p>
            <a:r>
              <a:rPr lang="en-IN" dirty="0"/>
              <a:t>MATLAB 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D0310-349F-4D67-9D56-1FB0DD014FC0}"/>
              </a:ext>
            </a:extLst>
          </p:cNvPr>
          <p:cNvSpPr/>
          <p:nvPr/>
        </p:nvSpPr>
        <p:spPr>
          <a:xfrm>
            <a:off x="3990536" y="3429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pages_financenbanking99_avp</a:t>
            </a:r>
          </a:p>
          <a:p>
            <a:r>
              <a:rPr lang="en-IN" dirty="0"/>
              <a:t>pages_business99_avp</a:t>
            </a:r>
          </a:p>
          <a:p>
            <a:r>
              <a:rPr lang="en-IN" dirty="0"/>
              <a:t>pages_education99_avp</a:t>
            </a:r>
          </a:p>
          <a:p>
            <a:r>
              <a:rPr lang="en-IN" dirty="0"/>
              <a:t>pages_entertainment99_avp</a:t>
            </a:r>
          </a:p>
          <a:p>
            <a:r>
              <a:rPr lang="en-IN" dirty="0"/>
              <a:t>pages_governmentnlegal99_avp</a:t>
            </a:r>
          </a:p>
          <a:p>
            <a:r>
              <a:rPr lang="en-IN" dirty="0"/>
              <a:t>pages_informationtechnology99_avp</a:t>
            </a:r>
          </a:p>
          <a:p>
            <a:r>
              <a:rPr lang="en-IN" dirty="0"/>
              <a:t>pages_newsnmedia99_avp</a:t>
            </a:r>
          </a:p>
          <a:p>
            <a:r>
              <a:rPr lang="en-IN" dirty="0"/>
              <a:t>pages_searchenginesnportals99_avp</a:t>
            </a:r>
          </a:p>
          <a:p>
            <a:r>
              <a:rPr lang="en-IN" dirty="0"/>
              <a:t>pages_shopping99_avp</a:t>
            </a:r>
          </a:p>
          <a:p>
            <a:r>
              <a:rPr lang="en-IN" dirty="0"/>
              <a:t>pages_travel99_avp</a:t>
            </a:r>
          </a:p>
          <a:p>
            <a:r>
              <a:rPr lang="en-IN" dirty="0"/>
              <a:t>pages_all99_avp</a:t>
            </a:r>
          </a:p>
        </p:txBody>
      </p:sp>
    </p:spTree>
    <p:extLst>
      <p:ext uri="{BB962C8B-B14F-4D97-AF65-F5344CB8AC3E}">
        <p14:creationId xmlns:p14="http://schemas.microsoft.com/office/powerpoint/2010/main" val="4150687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6AC9-EE7E-4B3B-9B8C-4B7C0B03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###Friedman &amp; PostHoc Tests: Data Preparation (</a:t>
            </a:r>
            <a:r>
              <a:rPr lang="en-IN" dirty="0" err="1"/>
              <a:t>consolidate.awk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569E-E8D9-41C8-A7D7-A965D9D6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friedman-consolidation-list.txt</a:t>
            </a:r>
          </a:p>
          <a:p>
            <a:r>
              <a:rPr lang="en-IN" dirty="0" err="1"/>
              <a:t>consolidate.awk</a:t>
            </a:r>
            <a:endParaRPr lang="en-IN" dirty="0"/>
          </a:p>
          <a:p>
            <a:r>
              <a:rPr lang="en-IN" dirty="0"/>
              <a:t>genfriedmandata.bash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D0310-349F-4D67-9D56-1FB0DD014FC0}"/>
              </a:ext>
            </a:extLst>
          </p:cNvPr>
          <p:cNvSpPr/>
          <p:nvPr/>
        </p:nvSpPr>
        <p:spPr>
          <a:xfrm>
            <a:off x="3990536" y="3429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pages_financenbanking99_avp</a:t>
            </a:r>
          </a:p>
          <a:p>
            <a:r>
              <a:rPr lang="en-IN" dirty="0"/>
              <a:t>pages_business99_avp</a:t>
            </a:r>
          </a:p>
          <a:p>
            <a:r>
              <a:rPr lang="en-IN" dirty="0"/>
              <a:t>pages_education99_avp</a:t>
            </a:r>
          </a:p>
          <a:p>
            <a:r>
              <a:rPr lang="en-IN" dirty="0"/>
              <a:t>pages_entertainment99_avp</a:t>
            </a:r>
          </a:p>
          <a:p>
            <a:r>
              <a:rPr lang="en-IN" dirty="0"/>
              <a:t>pages_governmentnlegal99_avp</a:t>
            </a:r>
          </a:p>
          <a:p>
            <a:r>
              <a:rPr lang="en-IN" dirty="0"/>
              <a:t>pages_informationtechnology99_avp</a:t>
            </a:r>
          </a:p>
          <a:p>
            <a:r>
              <a:rPr lang="en-IN" dirty="0"/>
              <a:t>pages_newsnmedia99_avp</a:t>
            </a:r>
          </a:p>
          <a:p>
            <a:r>
              <a:rPr lang="en-IN" dirty="0"/>
              <a:t>pages_searchenginesnportals99_avp</a:t>
            </a:r>
          </a:p>
          <a:p>
            <a:r>
              <a:rPr lang="en-IN" dirty="0"/>
              <a:t>pages_shopping99_avp</a:t>
            </a:r>
          </a:p>
          <a:p>
            <a:r>
              <a:rPr lang="en-IN" dirty="0"/>
              <a:t>pages_travel99_avp</a:t>
            </a:r>
          </a:p>
          <a:p>
            <a:r>
              <a:rPr lang="en-IN" dirty="0"/>
              <a:t>pages_all99_avp</a:t>
            </a:r>
          </a:p>
        </p:txBody>
      </p:sp>
    </p:spTree>
    <p:extLst>
      <p:ext uri="{BB962C8B-B14F-4D97-AF65-F5344CB8AC3E}">
        <p14:creationId xmlns:p14="http://schemas.microsoft.com/office/powerpoint/2010/main" val="2124988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6AC9-EE7E-4B3B-9B8C-4B7C0B03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###Friedman &amp; PostHoc Tests: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569E-E8D9-41C8-A7D7-A965D9D6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friedman-consolidation-list.txt</a:t>
            </a:r>
          </a:p>
          <a:p>
            <a:r>
              <a:rPr lang="en-IN" dirty="0"/>
              <a:t>MATLAB script</a:t>
            </a:r>
          </a:p>
        </p:txBody>
      </p:sp>
    </p:spTree>
    <p:extLst>
      <p:ext uri="{BB962C8B-B14F-4D97-AF65-F5344CB8AC3E}">
        <p14:creationId xmlns:p14="http://schemas.microsoft.com/office/powerpoint/2010/main" val="173838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841B-1336-4EB4-8DB1-CEF025B0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A74E-51BF-4199-A66C-0AC8DCE9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 in progress: The package is in the process of being created!</a:t>
            </a:r>
          </a:p>
        </p:txBody>
      </p:sp>
    </p:spTree>
    <p:extLst>
      <p:ext uri="{BB962C8B-B14F-4D97-AF65-F5344CB8AC3E}">
        <p14:creationId xmlns:p14="http://schemas.microsoft.com/office/powerpoint/2010/main" val="174648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7E92-82FC-4953-B62B-38368B31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BF6F-5F35-4D5A-BCAF-2E2F9CBA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390"/>
            <a:ext cx="4929554" cy="5415831"/>
          </a:xfrm>
        </p:spPr>
        <p:txBody>
          <a:bodyPr>
            <a:no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pagetime2</a:t>
            </a:r>
          </a:p>
          <a:p>
            <a:pPr lvl="1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pPr lvl="2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csv 			</a:t>
            </a:r>
          </a:p>
          <a:p>
            <a:pPr lvl="2"/>
            <a:r>
              <a:rPr lang="en-IN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arff 	</a:t>
            </a:r>
          </a:p>
          <a:p>
            <a:pPr lvl="2"/>
            <a:r>
              <a:rPr lang="en-IN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</a:t>
            </a:r>
          </a:p>
          <a:p>
            <a:pPr lvl="1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  <a:p>
            <a:pPr lvl="1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set0</a:t>
            </a:r>
          </a:p>
          <a:p>
            <a:pPr lvl="2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lvl="2"/>
            <a:r>
              <a:rPr lang="en-IN" sz="11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set1</a:t>
            </a:r>
          </a:p>
          <a:p>
            <a:pPr lvl="2"/>
            <a:r>
              <a:rPr lang="en-IN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2"/>
            <a:r>
              <a:rPr lang="en-IN" sz="11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lvl="2"/>
            <a:r>
              <a:rPr lang="en-IN" sz="1100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set2</a:t>
            </a:r>
          </a:p>
          <a:p>
            <a:pPr lvl="2"/>
            <a:r>
              <a:rPr lang="en-IN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2"/>
            <a:r>
              <a:rPr lang="en-IN" sz="11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lvl="2"/>
            <a:r>
              <a:rPr lang="en-IN" sz="1100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</a:p>
          <a:p>
            <a:pPr lvl="2"/>
            <a:r>
              <a:rPr lang="en-I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2"/>
            <a:r>
              <a:rPr lang="en-IN" sz="11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lvl="2"/>
            <a:r>
              <a:rPr lang="en-IN" sz="1100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</a:p>
          <a:p>
            <a:pPr lvl="2"/>
            <a:r>
              <a:rPr lang="en-IN" sz="11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2"/>
            <a:r>
              <a:rPr lang="en-IN" sz="11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lvl="2"/>
            <a:r>
              <a:rPr lang="en-IN" sz="1100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endParaRPr lang="en-IN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AD770-B6A9-44D1-8C08-DA07E48E370F}"/>
              </a:ext>
            </a:extLst>
          </p:cNvPr>
          <p:cNvSpPr/>
          <p:nvPr/>
        </p:nvSpPr>
        <p:spPr>
          <a:xfrm>
            <a:off x="3601329" y="2132230"/>
            <a:ext cx="8356209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csv, /set0/output contain the datasets used for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Remaining part of /set0/output is populated by copying pages_*_avp_zr.csv from /set1/output before running </a:t>
            </a:r>
            <a:r>
              <a:rPr lang="en-IN" sz="1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step3forset0.bash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Contents of all other directories are created as part of processing by following scripts. Sc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step1.bash 		(arff, randomized)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step2a.bash		(/set1/input)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step2b.bash		(/set2/input)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step2c.bash		(/set3/input)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step2d.bash		(/set4/input)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step3.bash		(/set1/output, /set2/output/, /set3/output, /set4/output)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step3forset0.bash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(/set0/results)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step4.bash		(/set1/results, /set2/results, /set3/results, /set4/results)</a:t>
            </a:r>
          </a:p>
        </p:txBody>
      </p:sp>
    </p:spTree>
    <p:extLst>
      <p:ext uri="{BB962C8B-B14F-4D97-AF65-F5344CB8AC3E}">
        <p14:creationId xmlns:p14="http://schemas.microsoft.com/office/powerpoint/2010/main" val="211927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882E65-F31A-4FB2-843C-8B8342492F29}"/>
              </a:ext>
            </a:extLst>
          </p:cNvPr>
          <p:cNvSpPr/>
          <p:nvPr/>
        </p:nvSpPr>
        <p:spPr>
          <a:xfrm>
            <a:off x="838200" y="1690688"/>
            <a:ext cx="58381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pages_business99.csv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pages_education99.csv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pages_entertainment99.csv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pages_financenbanking99.csv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pages_governmentnlegal99.csv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pages_informationtechnology99.csv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pages_newsnmedia99.csv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pages_searchenginesnportals99.csv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pages_shopping99.csv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pages_travel99.csv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pages_bankingnfinance99.arff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pages_business99.arff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pages_education99.arff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pages_entertainment99.arff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pages_financenbanking99.arff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pages_governmentnlegal99.arff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pages_informationtechnology99.arff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pages_newsnmedia99.arff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pages_searchenginesnportals99.arff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pages_shopping99.arff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pages_travel99.arff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4EF5DA-92D0-41AA-AAAB-B02CBD1A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Directory Contents (csv, arff)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A47C2-27F3-4FCD-83AE-807A3750878E}"/>
              </a:ext>
            </a:extLst>
          </p:cNvPr>
          <p:cNvSpPr/>
          <p:nvPr/>
        </p:nvSpPr>
        <p:spPr>
          <a:xfrm>
            <a:off x="5191537" y="2132230"/>
            <a:ext cx="648362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Created using SQL queries on Big Query httparchive dataset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Attribute names are mentioned in the first line of the csv file.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882E65-F31A-4FB2-843C-8B8342492F29}"/>
              </a:ext>
            </a:extLst>
          </p:cNvPr>
          <p:cNvSpPr/>
          <p:nvPr/>
        </p:nvSpPr>
        <p:spPr>
          <a:xfrm>
            <a:off x="838200" y="1690688"/>
            <a:ext cx="53809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randomized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pages_all99_randomized.arff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pages_bankingnfinance99_randomized.arff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pages_business99_randomized.arff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pages_education99_randomized.arff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pages_entertainment99_randomized.arff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pages_financenbanking99_randomized.arff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pages_governmentnlegal99_randomized.arff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pages_informationtechnology99_randomized.arff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pages_newsnmedia99_randomized.arff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pages_searchenginesnportals99_randomized.arff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pages_shopping99_randomized.arff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pages_travel99_randomized.arff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pages_all99_onload.arff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pages_bankingnfinance99_onload.arff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pages_business99_onload.arff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pages_education99_onload.arff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pages_entertainment99_onload.arff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pages_financenbanking99_onload.arff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pages_governmentnlegal99_onload.arff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pages_informationtechnology99_onload.arff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pages_newsnmedia99_onload.arff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pages_searchenginesnportals99_onload.arff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pages_shopping99_onload.arff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pages_travel99_onload.arff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4EF5DA-92D0-41AA-AAAB-B02CBD1A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Directory Contents (randomized)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B1A53C-9C28-4E03-BAAF-6CD066761869}"/>
              </a:ext>
            </a:extLst>
          </p:cNvPr>
          <p:cNvSpPr/>
          <p:nvPr/>
        </p:nvSpPr>
        <p:spPr>
          <a:xfrm>
            <a:off x="5972814" y="1690687"/>
            <a:ext cx="5380986" cy="3600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Dropped columns in pages_xxx99_onload.arff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	date		metadata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2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	metadata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3	category		metadata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4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pageid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	metadata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6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fullyLoaded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	other time attribute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7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renderStart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	other time attribute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8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onContentLoaded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other time attribute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9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speedIndex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	other time attribute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10	rank		metadata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54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num_scripts_async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55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num_scripts_sync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56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numThirdParty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use numThirdParty2 instead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57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reqThirdParty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use reqThirdParty2 instead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58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bytesThirdParty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use bytesThirdParty2 instead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62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numFirstParty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use numFirstParty2 instead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63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reqFirstParty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	use reqFirstParty2 instead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64	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bytesFirstParty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	use bytesFirstParty2 instead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71	rank2		metadata (same as rank)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EBCEE3-E0EB-4B52-9F15-CC85A457237B}"/>
              </a:ext>
            </a:extLst>
          </p:cNvPr>
          <p:cNvCxnSpPr/>
          <p:nvPr/>
        </p:nvCxnSpPr>
        <p:spPr>
          <a:xfrm>
            <a:off x="4308764" y="4710545"/>
            <a:ext cx="1664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882E65-F31A-4FB2-843C-8B8342492F29}"/>
              </a:ext>
            </a:extLst>
          </p:cNvPr>
          <p:cNvSpPr/>
          <p:nvPr/>
        </p:nvSpPr>
        <p:spPr>
          <a:xfrm>
            <a:off x="838200" y="1690688"/>
            <a:ext cx="435333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/set1/output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pages_all99_avp_simple.csv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pages_business99_avp_simple.csv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pages_education99_avp_simple.csv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pages_entertainment99_avp_simple.csv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pages_financenbanking99_avp_simple.csv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pages_governmentnlegal99_avp_simple.csv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pages_informationtechnology99_avp_simple.csv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pages_newsnmedia99_avp_simple.csv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pages_searchenginesnportals99_avp_simple.csv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pages_shopping99_avp_simple.csv</a:t>
            </a:r>
          </a:p>
          <a:p>
            <a:pPr lvl="1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pages_travel99_avp_simple.csv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4EF5DA-92D0-41AA-AAAB-B02CBD1A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Directory Contents (/set1/output)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A47C2-27F3-4FCD-83AE-807A3750878E}"/>
              </a:ext>
            </a:extLst>
          </p:cNvPr>
          <p:cNvSpPr/>
          <p:nvPr/>
        </p:nvSpPr>
        <p:spPr>
          <a:xfrm>
            <a:off x="5191537" y="2132230"/>
            <a:ext cx="648362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Created using SQL queries on Big Query httparchive dataset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Predicted values calculated using following equation: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7F3312-C41F-448A-A772-8608C738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68" y="2963227"/>
            <a:ext cx="3314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0400-C8C8-4F7F-92F2-05562AD0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Directory Contents (scripts)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FE54-AA9D-46D3-AB3B-036C381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10990" cy="4872355"/>
          </a:xfrm>
        </p:spPr>
        <p:txBody>
          <a:bodyPr>
            <a:normAutofit lnSpcReduction="10000"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step1.bash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step1-datacreation-list.txt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step2a.bash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step2b.bash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step2c.bash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step2d.bash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step3.bash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step3forset0.bash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step4.bash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step2run</a:t>
            </a:r>
          </a:p>
          <a:p>
            <a:pPr lvl="1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friedman-consolidation-list.txt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consolidate.awk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genfriedmandata.bash</a:t>
            </a:r>
          </a:p>
          <a:p>
            <a:pPr lvl="1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friedman_list.txt</a:t>
            </a:r>
          </a:p>
          <a:p>
            <a:pPr lvl="1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</a:p>
          <a:p>
            <a:pPr lvl="1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D7E7D-E490-4BAC-861D-57C3A03F13BA}"/>
              </a:ext>
            </a:extLst>
          </p:cNvPr>
          <p:cNvSpPr/>
          <p:nvPr/>
        </p:nvSpPr>
        <p:spPr>
          <a:xfrm>
            <a:off x="5072268" y="2702069"/>
            <a:ext cx="538098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For pre-processing data needed for machine learning, training and evaluation. 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7071CE-6C7A-4E57-8152-8F0AD4DA66AE}"/>
              </a:ext>
            </a:extLst>
          </p:cNvPr>
          <p:cNvCxnSpPr/>
          <p:nvPr/>
        </p:nvCxnSpPr>
        <p:spPr>
          <a:xfrm>
            <a:off x="3408218" y="2909454"/>
            <a:ext cx="1664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EAD0ABD-3037-4495-AA70-F62E320E90FB}"/>
              </a:ext>
            </a:extLst>
          </p:cNvPr>
          <p:cNvSpPr/>
          <p:nvPr/>
        </p:nvSpPr>
        <p:spPr>
          <a:xfrm>
            <a:off x="5072268" y="5148094"/>
            <a:ext cx="538098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For preparing data to be used in Friedman test. 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5857B8-295A-4F26-9F6C-30FB90C316C8}"/>
              </a:ext>
            </a:extLst>
          </p:cNvPr>
          <p:cNvCxnSpPr/>
          <p:nvPr/>
        </p:nvCxnSpPr>
        <p:spPr>
          <a:xfrm>
            <a:off x="3408218" y="5272688"/>
            <a:ext cx="1664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C9EF80F-D191-4CA5-89FC-9AA334A5EE44}"/>
              </a:ext>
            </a:extLst>
          </p:cNvPr>
          <p:cNvSpPr/>
          <p:nvPr/>
        </p:nvSpPr>
        <p:spPr>
          <a:xfrm>
            <a:off x="5072268" y="5991266"/>
            <a:ext cx="538098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For executing the Friedman and PostHoc test. 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B43F2-4809-4212-8CBE-AA79B44CEEBC}"/>
              </a:ext>
            </a:extLst>
          </p:cNvPr>
          <p:cNvCxnSpPr/>
          <p:nvPr/>
        </p:nvCxnSpPr>
        <p:spPr>
          <a:xfrm>
            <a:off x="3408218" y="6115860"/>
            <a:ext cx="1664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54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A61A-2BA4-485A-8AE8-DB17B198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A3D5-F986-4550-A7FF-B47A4967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55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Based on Weka tool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Dependent files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Weka core: weka.jar, mtj.jar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Weka packages which are not part of core and have to be installed separately</a:t>
            </a:r>
          </a:p>
          <a:p>
            <a:pPr lvl="2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isotonicRegression.jar, leastMedSquared.jar, paceRegression.jar, RBFNetwork.jar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Apache: commons-cli-1.4.jar, commons-csv-1.5.jar, commons-math3-3.6.1.jar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model-eval.jar*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Make changes in CLAZZ_PATH variable (present inside scripts) as applicable.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CLAZZ_PATH="-cp /home/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magellan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/weka-3-8-1/weka.jar:/home/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magellan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/weka-3-8-1/mtj.jar:/home/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magellan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/weka-3-8-1/model-eval.jar:/home/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magellan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/jars/commons-cli-1.4.jar:/home/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magellan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/jars/commons-csv-1.5.jar:/home/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magellan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/jars/commons-math3-3.6.1.jar:/home/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magellan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wekafiles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/packages/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isotonicRegression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/isotonicRegression.jar:/home/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magellan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wekafiles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/packages/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leastMedSquared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/leastMedSquared.jar:/home/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magellan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wekafiles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/packages/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paceRegression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/paceRegression.jar:/home/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magellan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wekafiles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/packages/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RBFNetwork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/RBFNetwork.jar"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*model-eval.jar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 a custom Java application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2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A61A-2BA4-485A-8AE8-DB17B198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to all scripts: step1-datacreation-list.txt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A3D5-F986-4550-A7FF-B47A4967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Contains the list of 11 datasets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pages_informationtechnology99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pages_newsnmedia99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pages_business99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pages_shopping99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pages_education99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pages_entertainment99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pages_financenbanking99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pages_searchenginesnportals99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pages_travel99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pages_governmentnlegal99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pages_all99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44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2464</Words>
  <Application>Microsoft Office PowerPoint</Application>
  <PresentationFormat>Widescreen</PresentationFormat>
  <Paragraphs>503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Performance Evaluation of MLT in Web Page Load Time Prediction (datasets and scripts used)</vt:lpstr>
      <vt:lpstr>Contents</vt:lpstr>
      <vt:lpstr>Overall Directory Structure</vt:lpstr>
      <vt:lpstr>Directory Contents (csv, arff)</vt:lpstr>
      <vt:lpstr>Directory Contents (randomized)</vt:lpstr>
      <vt:lpstr>Directory Contents (/set1/output)</vt:lpstr>
      <vt:lpstr>Directory Contents (scripts)</vt:lpstr>
      <vt:lpstr>Dependent files</vt:lpstr>
      <vt:lpstr>Input to all scripts: step1-datacreation-list.txt</vt:lpstr>
      <vt:lpstr>step1.bash: design &amp; usage</vt:lpstr>
      <vt:lpstr>step2a.bash: design &amp; usage</vt:lpstr>
      <vt:lpstr>step2b.bash: design &amp; usage</vt:lpstr>
      <vt:lpstr>step2c.bash: design &amp; usage</vt:lpstr>
      <vt:lpstr>step2d.bash: design &amp; usage</vt:lpstr>
      <vt:lpstr>step3.bash: design and usage</vt:lpstr>
      <vt:lpstr>step4.bash: design and usage</vt:lpstr>
      <vt:lpstr>model.evaluation.ModelPerformance (model-eval.jar) (inputs)</vt:lpstr>
      <vt:lpstr>model.evaluation.ModelPerformance (model-eval.jar) (output file format)</vt:lpstr>
      <vt:lpstr>step4forset0.bash: design &amp; usage</vt:lpstr>
      <vt:lpstr>step4forset0.bash: contents of /set0/output</vt:lpstr>
      <vt:lpstr>###step5.bash</vt:lpstr>
      <vt:lpstr>modelsummary.evaluation.ModelAccuracy#</vt:lpstr>
      <vt:lpstr>###Friedman &amp; PostHoc Tests: Data Preparation (genfriedmandata.bash)</vt:lpstr>
      <vt:lpstr>###Friedman &amp; PostHoc Tests: Data Preparation (consolidate.awk)</vt:lpstr>
      <vt:lpstr>###Friedman &amp; PostHoc Tests: Execution</vt:lpstr>
      <vt:lpstr>Packaging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Ramakrishnan</dc:creator>
  <cp:lastModifiedBy>Raghu Ramakrishnan</cp:lastModifiedBy>
  <cp:revision>161</cp:revision>
  <dcterms:created xsi:type="dcterms:W3CDTF">2019-05-27T18:09:21Z</dcterms:created>
  <dcterms:modified xsi:type="dcterms:W3CDTF">2019-05-30T04:38:00Z</dcterms:modified>
</cp:coreProperties>
</file>